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7" r:id="rId6"/>
    <p:sldId id="261" r:id="rId7"/>
    <p:sldId id="403" r:id="rId8"/>
    <p:sldId id="268" r:id="rId9"/>
    <p:sldId id="404" r:id="rId10"/>
    <p:sldId id="406" r:id="rId11"/>
    <p:sldId id="405" r:id="rId12"/>
    <p:sldId id="411" r:id="rId13"/>
    <p:sldId id="407" r:id="rId14"/>
    <p:sldId id="412" r:id="rId15"/>
    <p:sldId id="409" r:id="rId16"/>
    <p:sldId id="410" r:id="rId17"/>
    <p:sldId id="402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6561"/>
  </p:normalViewPr>
  <p:slideViewPr>
    <p:cSldViewPr snapToGrid="0" snapToObjects="1">
      <p:cViewPr varScale="1">
        <p:scale>
          <a:sx n="103" d="100"/>
          <a:sy n="103" d="100"/>
        </p:scale>
        <p:origin x="-104" y="-392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C8A6-C759-4BFC-9433-7A9436D3103E}" type="datetimeFigureOut">
              <a:rPr lang="en-US" smtClean="0"/>
              <a:t>30/08/16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49F-00D1-4EC3-A43A-A26677DB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r>
              <a:rPr lang="pl-PL" dirty="0" smtClean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 smtClean="0"/>
              <a:t>Up</a:t>
            </a:r>
            <a:r>
              <a:rPr lang="pl-PL" dirty="0" smtClean="0"/>
              <a:t> to </a:t>
            </a:r>
            <a:r>
              <a:rPr lang="pl-PL" dirty="0" err="1" smtClean="0"/>
              <a:t>seven</a:t>
            </a:r>
            <a:r>
              <a:rPr lang="pl-PL" dirty="0" smtClean="0"/>
              <a:t> lines of </a:t>
            </a:r>
            <a:r>
              <a:rPr lang="pl-PL" dirty="0" err="1" smtClean="0"/>
              <a:t>text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THANK</a:t>
            </a:r>
            <a:r>
              <a:rPr lang="en-US" sz="3200" baseline="0" dirty="0" smtClean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132186"/>
            <a:ext cx="7625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132186"/>
            <a:ext cx="117025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/>
          <p:cNvSpPr/>
          <p:nvPr/>
        </p:nvSpPr>
        <p:spPr>
          <a:xfrm>
            <a:off x="1" y="0"/>
            <a:ext cx="2143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7" name="Rectangle 280"/>
          <p:cNvSpPr txBox="1">
            <a:spLocks noChangeArrowheads="1"/>
          </p:cNvSpPr>
          <p:nvPr/>
        </p:nvSpPr>
        <p:spPr bwMode="auto">
          <a:xfrm>
            <a:off x="8316914" y="4970860"/>
            <a:ext cx="73183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D1563C6B-A208-6240-84FD-8E94442E4D90}" type="slidenum">
              <a:rPr lang="en-US" sz="1100"/>
              <a:pPr algn="r" eaLnBrk="1" hangingPunct="1"/>
              <a:t>‹#›</a:t>
            </a:fld>
            <a:r>
              <a:rPr lang="en-US" sz="1200"/>
              <a:t> 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 rot="16200000">
            <a:off x="-647167" y="4464964"/>
            <a:ext cx="147689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latin typeface="Arial" charset="0"/>
              </a:rPr>
              <a:t>© Luxoft Training 2013</a:t>
            </a:r>
          </a:p>
        </p:txBody>
      </p:sp>
      <p:pic>
        <p:nvPicPr>
          <p:cNvPr id="9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18008" y="1332457"/>
            <a:ext cx="3161905" cy="2371429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11" name="Prostokąt 24"/>
          <p:cNvSpPr/>
          <p:nvPr/>
        </p:nvSpPr>
        <p:spPr>
          <a:xfrm flipH="1">
            <a:off x="8748714" y="1820466"/>
            <a:ext cx="395287" cy="1724025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12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259557"/>
            <a:ext cx="1092200" cy="10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42876"/>
            <a:ext cx="2197100" cy="89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40" y="3165920"/>
            <a:ext cx="4580473" cy="3651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1820368"/>
            <a:ext cx="4568350" cy="13147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40" y="4321638"/>
            <a:ext cx="4580473" cy="27003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40" y="3698141"/>
            <a:ext cx="4568037" cy="2886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1073887"/>
      </p:ext>
    </p:extLst>
  </p:cSld>
  <p:clrMapOvr>
    <a:masterClrMapping/>
  </p:clrMapOvr>
  <p:transition xmlns:p14="http://schemas.microsoft.com/office/powerpoint/2010/main">
    <p:zoom/>
  </p:transition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10"/>
          <p:cNvSpPr/>
          <p:nvPr/>
        </p:nvSpPr>
        <p:spPr>
          <a:xfrm>
            <a:off x="1" y="0"/>
            <a:ext cx="2143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5" name="Rectangle 280"/>
          <p:cNvSpPr txBox="1">
            <a:spLocks noChangeArrowheads="1"/>
          </p:cNvSpPr>
          <p:nvPr/>
        </p:nvSpPr>
        <p:spPr bwMode="auto">
          <a:xfrm>
            <a:off x="8316914" y="4970860"/>
            <a:ext cx="73183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2EA02417-3137-7C49-94F7-9D50B4CCB798}" type="slidenum">
              <a:rPr lang="en-US" sz="1100"/>
              <a:pPr algn="r" eaLnBrk="1" hangingPunct="1"/>
              <a:t>‹#›</a:t>
            </a:fld>
            <a:r>
              <a:rPr lang="en-US" sz="1200"/>
              <a:t> 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 rot="16200000">
            <a:off x="-647167" y="4464964"/>
            <a:ext cx="147689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latin typeface="Arial" charset="0"/>
              </a:rPr>
              <a:t>© Luxoft Training 2013</a:t>
            </a:r>
          </a:p>
        </p:txBody>
      </p:sp>
      <p:sp>
        <p:nvSpPr>
          <p:cNvPr id="7" name="Prostokąt 10"/>
          <p:cNvSpPr/>
          <p:nvPr/>
        </p:nvSpPr>
        <p:spPr>
          <a:xfrm>
            <a:off x="1" y="0"/>
            <a:ext cx="214313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8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4" y="214313"/>
            <a:ext cx="1000125" cy="82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4" y="0"/>
            <a:ext cx="892968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rostokąt 24"/>
          <p:cNvSpPr/>
          <p:nvPr/>
        </p:nvSpPr>
        <p:spPr>
          <a:xfrm flipH="1">
            <a:off x="8724901" y="1820467"/>
            <a:ext cx="246063" cy="1440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259557"/>
            <a:ext cx="1092200" cy="10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988" y="1820467"/>
            <a:ext cx="6800950" cy="939101"/>
          </a:xfrm>
        </p:spPr>
        <p:txBody>
          <a:bodyPr anchor="t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843088" y="2828312"/>
            <a:ext cx="6800850" cy="44247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200" baseline="0">
                <a:solidFill>
                  <a:srgbClr val="FFFFFF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ru-R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453916"/>
      </p:ext>
    </p:extLst>
  </p:cSld>
  <p:clrMapOvr>
    <a:masterClrMapping/>
  </p:clrMapOvr>
  <p:transition xmlns:p14="http://schemas.microsoft.com/office/powerpoint/2010/main">
    <p:zoom/>
  </p:transition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10"/>
          <p:cNvSpPr/>
          <p:nvPr/>
        </p:nvSpPr>
        <p:spPr>
          <a:xfrm>
            <a:off x="1" y="0"/>
            <a:ext cx="2143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5" name="Rectangle 280"/>
          <p:cNvSpPr txBox="1">
            <a:spLocks noChangeArrowheads="1"/>
          </p:cNvSpPr>
          <p:nvPr/>
        </p:nvSpPr>
        <p:spPr bwMode="auto">
          <a:xfrm>
            <a:off x="8316914" y="4970860"/>
            <a:ext cx="73183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F68FFB40-1312-8D45-89D5-7997E367CD59}" type="slidenum">
              <a:rPr lang="en-US" sz="1100"/>
              <a:pPr algn="r" eaLnBrk="1" hangingPunct="1"/>
              <a:t>‹#›</a:t>
            </a:fld>
            <a:r>
              <a:rPr lang="en-US" sz="1200"/>
              <a:t> 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 rot="16200000">
            <a:off x="-647167" y="4464964"/>
            <a:ext cx="147689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latin typeface="Arial" charset="0"/>
              </a:rPr>
              <a:t>© Luxoft Training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575" y="873649"/>
            <a:ext cx="8229600" cy="3270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178"/>
      </p:ext>
    </p:extLst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5959" y="1295221"/>
            <a:ext cx="712243" cy="306203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339" y="1295221"/>
            <a:ext cx="712243" cy="306203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054" y="1295221"/>
            <a:ext cx="712243" cy="306203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8149" y="1295221"/>
            <a:ext cx="712243" cy="306203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4244" y="1295221"/>
            <a:ext cx="712243" cy="306203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6434" y="1295221"/>
            <a:ext cx="712243" cy="306203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203" y="1295221"/>
            <a:ext cx="712243" cy="306203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 smtClean="0"/>
              <a:t>Edit Title</a:t>
            </a:r>
            <a:endParaRPr lang="en-US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 smtClean="0"/>
              <a:t>Click here to enter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37578"/>
            <a:ext cx="291848" cy="2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37578"/>
            <a:ext cx="291848" cy="2918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5" r:id="rId2"/>
    <p:sldLayoutId id="2147483696" r:id="rId3"/>
    <p:sldLayoutId id="2147483697" r:id="rId4"/>
    <p:sldLayoutId id="2147483698" r:id="rId5"/>
    <p:sldLayoutId id="2147483726" r:id="rId6"/>
    <p:sldLayoutId id="2147483699" r:id="rId7"/>
    <p:sldLayoutId id="2147483700" r:id="rId8"/>
    <p:sldLayoutId id="2147483723" r:id="rId9"/>
    <p:sldLayoutId id="2147483650" r:id="rId10"/>
    <p:sldLayoutId id="2147483724" r:id="rId11"/>
    <p:sldLayoutId id="2147483662" r:id="rId12"/>
    <p:sldLayoutId id="2147483651" r:id="rId13"/>
    <p:sldLayoutId id="2147483663" r:id="rId14"/>
    <p:sldLayoutId id="2147483727" r:id="rId15"/>
    <p:sldLayoutId id="2147483722" r:id="rId16"/>
    <p:sldLayoutId id="2147483729" r:id="rId17"/>
    <p:sldLayoutId id="2147483684" r:id="rId18"/>
    <p:sldLayoutId id="2147483666" r:id="rId19"/>
    <p:sldLayoutId id="2147483668" r:id="rId20"/>
    <p:sldLayoutId id="2147483667" r:id="rId21"/>
    <p:sldLayoutId id="2147483664" r:id="rId22"/>
    <p:sldLayoutId id="2147483665" r:id="rId23"/>
    <p:sldLayoutId id="2147483678" r:id="rId24"/>
    <p:sldLayoutId id="2147483669" r:id="rId25"/>
    <p:sldLayoutId id="2147483670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653" r:id="rId32"/>
    <p:sldLayoutId id="2147483692" r:id="rId33"/>
    <p:sldLayoutId id="2147483677" r:id="rId34"/>
    <p:sldLayoutId id="2147483687" r:id="rId35"/>
    <p:sldLayoutId id="2147483719" r:id="rId36"/>
    <p:sldLayoutId id="2147483730" r:id="rId37"/>
    <p:sldLayoutId id="2147483731" r:id="rId38"/>
    <p:sldLayoutId id="2147483732" r:id="rId3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mailto:abreiman@luxoft.com" TargetMode="External"/><Relationship Id="rId3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EAS-017</a:t>
            </a:r>
            <a:br>
              <a:rPr lang="en-US" dirty="0"/>
            </a:br>
            <a:r>
              <a:rPr lang="en-US" dirty="0"/>
              <a:t>Apache Spark Fundamentals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Module 1: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CLUSTER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Driver – (1) Master </a:t>
            </a:r>
            <a:r>
              <a:rPr lang="en-US" dirty="0" smtClean="0"/>
              <a:t>– (*) </a:t>
            </a:r>
            <a:r>
              <a:rPr lang="en-US" dirty="0" smtClean="0"/>
              <a:t>Workers – (*) Executors – (*) Tasks </a:t>
            </a:r>
          </a:p>
          <a:p>
            <a:r>
              <a:rPr lang="en-US" dirty="0" smtClean="0"/>
              <a:t>Driver</a:t>
            </a:r>
          </a:p>
          <a:p>
            <a:r>
              <a:rPr lang="en-US" dirty="0"/>
              <a:t>	</a:t>
            </a:r>
            <a:r>
              <a:rPr lang="en-US" dirty="0" smtClean="0"/>
              <a:t>main user code</a:t>
            </a:r>
          </a:p>
          <a:p>
            <a:r>
              <a:rPr lang="en-US" dirty="0" smtClean="0"/>
              <a:t>Master</a:t>
            </a:r>
          </a:p>
          <a:p>
            <a:r>
              <a:rPr lang="en-US" dirty="0"/>
              <a:t>	</a:t>
            </a:r>
            <a:r>
              <a:rPr lang="en-US" dirty="0" smtClean="0"/>
              <a:t>cluster manager</a:t>
            </a:r>
            <a:endParaRPr lang="en-US" dirty="0" smtClean="0"/>
          </a:p>
          <a:p>
            <a:r>
              <a:rPr lang="en-US" dirty="0" smtClean="0"/>
              <a:t>Worker</a:t>
            </a:r>
          </a:p>
          <a:p>
            <a:r>
              <a:rPr lang="en-US" dirty="0" smtClean="0"/>
              <a:t>	Executor: single JVM </a:t>
            </a:r>
          </a:p>
          <a:p>
            <a:r>
              <a:rPr lang="en-US" dirty="0"/>
              <a:t>	</a:t>
            </a:r>
            <a:r>
              <a:rPr lang="en-US" dirty="0" smtClean="0"/>
              <a:t>Task: single step execution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523" y="1479699"/>
            <a:ext cx="5370554" cy="25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4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managers for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Standalone</a:t>
            </a:r>
          </a:p>
          <a:p>
            <a:r>
              <a:rPr lang="en-US" dirty="0" err="1" smtClean="0"/>
              <a:t>Mesos</a:t>
            </a:r>
            <a:endParaRPr lang="en-US" dirty="0" smtClean="0"/>
          </a:p>
          <a:p>
            <a:r>
              <a:rPr lang="en-US" dirty="0"/>
              <a:t>YARN</a:t>
            </a:r>
          </a:p>
          <a:p>
            <a:r>
              <a:rPr lang="en-US" dirty="0" smtClean="0"/>
              <a:t>AWS </a:t>
            </a:r>
            <a:r>
              <a:rPr lang="en-US" dirty="0" smtClean="0"/>
              <a:t>EC2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656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STANDALONE: CLUSTER STARTUP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Manual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sbin</a:t>
            </a:r>
            <a:r>
              <a:rPr lang="en-US" sz="1800" dirty="0" smtClean="0"/>
              <a:t>/start-</a:t>
            </a:r>
            <a:r>
              <a:rPr lang="en-US" sz="1800" dirty="0" err="1" smtClean="0"/>
              <a:t>master.sh</a:t>
            </a:r>
            <a:r>
              <a:rPr lang="en-US" sz="1800" dirty="0" smtClean="0"/>
              <a:t> (grab “spark://HOST:PORT” from output)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bin</a:t>
            </a:r>
            <a:r>
              <a:rPr lang="en-US" sz="1800" dirty="0"/>
              <a:t>/spark-class </a:t>
            </a:r>
            <a:r>
              <a:rPr lang="en-US" sz="1800" dirty="0" err="1" smtClean="0"/>
              <a:t>org.apache.spark.deploy.master.Master</a:t>
            </a:r>
            <a:endParaRPr lang="en-US" sz="1800" dirty="0"/>
          </a:p>
          <a:p>
            <a:r>
              <a:rPr lang="en-US" sz="1800" dirty="0" smtClean="0"/>
              <a:t>	bin/spark-class </a:t>
            </a:r>
            <a:r>
              <a:rPr lang="en-US" sz="1800" dirty="0" err="1" smtClean="0"/>
              <a:t>org.apache.spark.deploy.worker.Worker</a:t>
            </a:r>
            <a:r>
              <a:rPr lang="en-US" sz="1800" dirty="0" smtClean="0"/>
              <a:t> spark://HOST:PORT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options: -c CORES, -m MEM (100M, 1G)</a:t>
            </a:r>
            <a:endParaRPr lang="en-US" dirty="0" smtClean="0"/>
          </a:p>
          <a:p>
            <a:r>
              <a:rPr lang="en-US" dirty="0" smtClean="0"/>
              <a:t>Auto</a:t>
            </a:r>
          </a:p>
          <a:p>
            <a:r>
              <a:rPr lang="en-US" dirty="0"/>
              <a:t>	</a:t>
            </a:r>
            <a:r>
              <a:rPr lang="en-US" dirty="0" err="1" smtClean="0"/>
              <a:t>conf</a:t>
            </a:r>
            <a:r>
              <a:rPr lang="en-US" dirty="0" smtClean="0"/>
              <a:t>/slaves = slave addresses one by line</a:t>
            </a:r>
          </a:p>
          <a:p>
            <a:r>
              <a:rPr lang="en-US" dirty="0"/>
              <a:t>	</a:t>
            </a:r>
            <a:r>
              <a:rPr lang="en-US" dirty="0" err="1" smtClean="0"/>
              <a:t>conf</a:t>
            </a:r>
            <a:r>
              <a:rPr lang="en-US" dirty="0" smtClean="0"/>
              <a:t>/spark-</a:t>
            </a:r>
            <a:r>
              <a:rPr lang="en-US" dirty="0" err="1" smtClean="0"/>
              <a:t>env.sh</a:t>
            </a:r>
            <a:r>
              <a:rPr lang="en-US" dirty="0" smtClean="0"/>
              <a:t> = export SPARK_MASTER_OPTS=“-</a:t>
            </a:r>
            <a:r>
              <a:rPr lang="en-US" dirty="0" err="1" smtClean="0"/>
              <a:t>Dspark.deploy</a:t>
            </a:r>
            <a:r>
              <a:rPr lang="en-US" dirty="0" smtClean="0"/>
              <a:t>…”</a:t>
            </a:r>
          </a:p>
          <a:p>
            <a:r>
              <a:rPr lang="en-US" dirty="0"/>
              <a:t>	</a:t>
            </a:r>
            <a:r>
              <a:rPr lang="en-US" dirty="0" err="1" smtClean="0"/>
              <a:t>sbin</a:t>
            </a:r>
            <a:r>
              <a:rPr lang="en-US" dirty="0" smtClean="0"/>
              <a:t>/start-</a:t>
            </a:r>
            <a:r>
              <a:rPr lang="en-US" dirty="0" err="1" smtClean="0"/>
              <a:t>all.sh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221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cluster manager: JOB SUBMIT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$ ./bin/spark-submit </a:t>
            </a:r>
            <a:r>
              <a:rPr lang="en-US" dirty="0" smtClean="0"/>
              <a:t>--class </a:t>
            </a:r>
            <a:r>
              <a:rPr lang="en-US" dirty="0" err="1"/>
              <a:t>MyClass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--master spark://</a:t>
            </a:r>
            <a:r>
              <a:rPr lang="en-US" dirty="0" smtClean="0"/>
              <a:t>hcm-a.luxoft.com:7077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smtClean="0"/>
              <a:t>-total-executor-cores #</a:t>
            </a:r>
            <a:r>
              <a:rPr lang="en-US" dirty="0" smtClean="0"/>
              <a:t>#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smtClean="0"/>
              <a:t>-executor-cores ##</a:t>
            </a:r>
          </a:p>
          <a:p>
            <a:r>
              <a:rPr lang="en-US" dirty="0" err="1" smtClean="0"/>
              <a:t>spark.deploy.spread</a:t>
            </a:r>
            <a:r>
              <a:rPr lang="en-US" dirty="0" smtClean="0"/>
              <a:t>-out = true (for HDFS) | false (for computations)</a:t>
            </a:r>
          </a:p>
          <a:p>
            <a:r>
              <a:rPr lang="en-US" dirty="0"/>
              <a:t>client deploy mode only: driver executes on client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17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cluster manager: </a:t>
            </a:r>
            <a:r>
              <a:rPr lang="en-US" dirty="0" smtClean="0"/>
              <a:t>client </a:t>
            </a:r>
            <a:r>
              <a:rPr lang="en-US" dirty="0" err="1" smtClean="0"/>
              <a:t>vs</a:t>
            </a:r>
            <a:r>
              <a:rPr lang="en-US" dirty="0" smtClean="0"/>
              <a:t> cluster deploy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7" y="826166"/>
            <a:ext cx="4126245" cy="3352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312" y="826165"/>
            <a:ext cx="4017881" cy="32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2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CLUSTER MANAGER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$ ./bin/spark-</a:t>
            </a:r>
            <a:r>
              <a:rPr lang="en-US" dirty="0" smtClean="0"/>
              <a:t>submit --class 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--master yarn-cluster | yarn-client YARN_CONFIG_DIR</a:t>
            </a:r>
          </a:p>
          <a:p>
            <a:r>
              <a:rPr lang="en-US" dirty="0" smtClean="0"/>
              <a:t>--</a:t>
            </a:r>
            <a:r>
              <a:rPr lang="en-US" dirty="0" err="1" smtClean="0"/>
              <a:t>num</a:t>
            </a:r>
            <a:r>
              <a:rPr lang="en-US" dirty="0" smtClean="0"/>
              <a:t>-executors 4</a:t>
            </a:r>
          </a:p>
          <a:p>
            <a:r>
              <a:rPr lang="en-US" dirty="0" smtClean="0"/>
              <a:t>--executor-cores 1</a:t>
            </a:r>
          </a:p>
          <a:p>
            <a:r>
              <a:rPr lang="en-US" dirty="0" smtClean="0"/>
              <a:t>--queues default</a:t>
            </a:r>
          </a:p>
          <a:p>
            <a:r>
              <a:rPr lang="en-US" dirty="0" smtClean="0"/>
              <a:t>--driver-memory 4g</a:t>
            </a:r>
          </a:p>
          <a:p>
            <a:r>
              <a:rPr lang="en-US" dirty="0" smtClean="0"/>
              <a:t>--executor-memory 2g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3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CLUSTER MANAGER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$ ./bin/spark-submit </a:t>
            </a:r>
            <a:r>
              <a:rPr lang="en-US" dirty="0" smtClean="0"/>
              <a:t>--class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smtClean="0"/>
              <a:t>-master </a:t>
            </a:r>
            <a:r>
              <a:rPr lang="en-US" dirty="0" err="1" smtClean="0"/>
              <a:t>mesos</a:t>
            </a:r>
            <a:r>
              <a:rPr lang="en-US" dirty="0" smtClean="0"/>
              <a:t>://HOST:5050</a:t>
            </a:r>
          </a:p>
          <a:p>
            <a:r>
              <a:rPr lang="en-US" dirty="0" err="1" smtClean="0"/>
              <a:t>spark.executor.uri</a:t>
            </a:r>
            <a:r>
              <a:rPr lang="en-US" dirty="0" smtClean="0"/>
              <a:t> = </a:t>
            </a:r>
            <a:r>
              <a:rPr lang="en-US" dirty="0" err="1" smtClean="0"/>
              <a:t>htfs</a:t>
            </a:r>
            <a:r>
              <a:rPr lang="en-US" dirty="0" smtClean="0"/>
              <a:t>://path/to/spark-1.0.1.tar.gz</a:t>
            </a:r>
          </a:p>
          <a:p>
            <a:r>
              <a:rPr lang="en-US" dirty="0"/>
              <a:t>	</a:t>
            </a:r>
            <a:r>
              <a:rPr lang="en-US" dirty="0" smtClean="0"/>
              <a:t>http, </a:t>
            </a:r>
            <a:r>
              <a:rPr lang="en-US" dirty="0" err="1" smtClean="0"/>
              <a:t>hdfs</a:t>
            </a:r>
            <a:r>
              <a:rPr lang="en-US" dirty="0" smtClean="0"/>
              <a:t>, s3n</a:t>
            </a:r>
          </a:p>
          <a:p>
            <a:r>
              <a:rPr lang="en-US" dirty="0" err="1" smtClean="0"/>
              <a:t>spark.mesos.coarse</a:t>
            </a:r>
            <a:r>
              <a:rPr lang="en-US" dirty="0" smtClean="0"/>
              <a:t> = false </a:t>
            </a:r>
            <a:r>
              <a:rPr lang="en-US" dirty="0" smtClean="0"/>
              <a:t>(deprecated: Spark </a:t>
            </a:r>
            <a:r>
              <a:rPr lang="en-US" dirty="0" smtClean="0"/>
              <a:t>task =&gt; </a:t>
            </a:r>
            <a:r>
              <a:rPr lang="en-US" dirty="0" err="1" smtClean="0"/>
              <a:t>Mesos</a:t>
            </a:r>
            <a:r>
              <a:rPr lang="en-US" dirty="0" smtClean="0"/>
              <a:t> task)</a:t>
            </a:r>
            <a:br>
              <a:rPr lang="en-US" dirty="0" smtClean="0"/>
            </a:br>
            <a:r>
              <a:rPr lang="en-US" dirty="0" smtClean="0"/>
              <a:t>		       | true (one long running </a:t>
            </a:r>
            <a:r>
              <a:rPr lang="en-US" dirty="0" err="1" smtClean="0"/>
              <a:t>Mesos</a:t>
            </a:r>
            <a:r>
              <a:rPr lang="en-US" dirty="0" smtClean="0"/>
              <a:t> task for Spark to reuse)</a:t>
            </a:r>
          </a:p>
          <a:p>
            <a:r>
              <a:rPr lang="en-US" dirty="0"/>
              <a:t>client deploy mode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6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7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Alexander </a:t>
            </a:r>
            <a:r>
              <a:rPr lang="en-US" dirty="0" err="1" smtClean="0"/>
              <a:t>Breyman</a:t>
            </a:r>
            <a:endParaRPr lang="en-US" dirty="0" smtClean="0"/>
          </a:p>
          <a:p>
            <a:r>
              <a:rPr lang="en-US" dirty="0" smtClean="0"/>
              <a:t>Expert, </a:t>
            </a:r>
            <a:r>
              <a:rPr lang="en-US" dirty="0" err="1" smtClean="0"/>
              <a:t>Luxoft</a:t>
            </a:r>
            <a:r>
              <a:rPr lang="en-US" dirty="0" smtClean="0"/>
              <a:t> Professional Training Center</a:t>
            </a:r>
          </a:p>
          <a:p>
            <a:r>
              <a:rPr lang="en-US" dirty="0" smtClean="0"/>
              <a:t>Ph.D. (1998), Associate Professor (2001),</a:t>
            </a:r>
            <a:br>
              <a:rPr lang="en-US" dirty="0" smtClean="0"/>
            </a:br>
            <a:r>
              <a:rPr lang="en-US" dirty="0" smtClean="0"/>
              <a:t>Software Engineering Department,</a:t>
            </a:r>
            <a:br>
              <a:rPr lang="en-US" dirty="0" smtClean="0"/>
            </a:br>
            <a:r>
              <a:rPr lang="en-US" dirty="0" smtClean="0"/>
              <a:t>Higher School of Economics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abreiman@luxoft.com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s://s-media-cache-ak0.pinimg.com/736x/e0/6d/97/e06d97a345522a221e45a8c05360f0b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88" y="897732"/>
            <a:ext cx="2195468" cy="2377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1404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Roadmap: OVERVIEW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774663280"/>
              </p:ext>
            </p:extLst>
          </p:nvPr>
        </p:nvGraphicFramePr>
        <p:xfrm>
          <a:off x="287338" y="896938"/>
          <a:ext cx="3738322" cy="352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5205">
                  <a:extLst>
                    <a:ext uri="{9D8B030D-6E8A-4147-A177-3AD203B41FA5}">
                      <a16:colId xmlns:a16="http://schemas.microsoft.com/office/drawing/2014/main" xmlns="" val="1387136116"/>
                    </a:ext>
                  </a:extLst>
                </a:gridCol>
                <a:gridCol w="713117">
                  <a:extLst>
                    <a:ext uri="{9D8B030D-6E8A-4147-A177-3AD203B41FA5}">
                      <a16:colId xmlns:a16="http://schemas.microsoft.com/office/drawing/2014/main" xmlns="" val="29383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Spark Architecture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284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Spark Core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429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Spark SQL, </a:t>
                      </a:r>
                      <a:r>
                        <a:rPr lang="en-US" sz="2100" dirty="0" err="1" smtClean="0">
                          <a:solidFill>
                            <a:schemeClr val="accent1"/>
                          </a:solidFill>
                          <a:latin typeface="+mj-lt"/>
                        </a:rPr>
                        <a:t>DataFrames</a:t>
                      </a: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,</a:t>
                      </a:r>
                      <a:r>
                        <a:rPr lang="en-US" sz="2100" baseline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 Datasets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Spark Streaming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358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Spark ML, </a:t>
                      </a:r>
                      <a:r>
                        <a:rPr lang="en-US" sz="2100" dirty="0" err="1" smtClean="0">
                          <a:solidFill>
                            <a:schemeClr val="accent1"/>
                          </a:solidFill>
                          <a:latin typeface="+mj-lt"/>
                        </a:rPr>
                        <a:t>MLLib</a:t>
                      </a:r>
                      <a:endParaRPr lang="en-US" sz="2100" dirty="0" smtClean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387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err="1" smtClean="0">
                          <a:solidFill>
                            <a:schemeClr val="accent1"/>
                          </a:solidFill>
                          <a:latin typeface="+mj-lt"/>
                        </a:rPr>
                        <a:t>GraphX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85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5430341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This training covers major aspects of Apache Spark distributed data processing framework. </a:t>
            </a:r>
          </a:p>
          <a:p>
            <a:r>
              <a:rPr lang="en-US" dirty="0" smtClean="0"/>
              <a:t>The goal of this training is to learn about Apache Spark architecture, tools and build-in libraries, and get hands-on experience with Apache Spark.</a:t>
            </a:r>
          </a:p>
          <a:p>
            <a:r>
              <a:rPr lang="en-US" dirty="0" smtClean="0"/>
              <a:t>This training is targeted to developers, architects, team leads.</a:t>
            </a:r>
          </a:p>
          <a:p>
            <a:pPr marL="0" indent="0">
              <a:buNone/>
            </a:pPr>
            <a:r>
              <a:rPr lang="en-US" dirty="0" smtClean="0"/>
              <a:t>Pre-requisites: </a:t>
            </a:r>
          </a:p>
          <a:p>
            <a:r>
              <a:rPr lang="en-US" dirty="0" smtClean="0"/>
              <a:t>Application development experience</a:t>
            </a:r>
          </a:p>
          <a:p>
            <a:r>
              <a:rPr lang="en-US" dirty="0" smtClean="0"/>
              <a:t>Basic knowledge of Java or </a:t>
            </a:r>
            <a:r>
              <a:rPr lang="en-US" dirty="0" err="1" smtClean="0"/>
              <a:t>Scala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4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ROADMAP: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8 Hour sessions</a:t>
            </a:r>
          </a:p>
          <a:p>
            <a:r>
              <a:rPr lang="en-US" dirty="0" smtClean="0"/>
              <a:t>15-30 </a:t>
            </a:r>
            <a:r>
              <a:rPr lang="en-US" dirty="0" err="1" smtClean="0"/>
              <a:t>mins</a:t>
            </a:r>
            <a:r>
              <a:rPr lang="en-US" dirty="0" smtClean="0"/>
              <a:t> breaks every 1.5 – 2 hours</a:t>
            </a:r>
          </a:p>
          <a:p>
            <a:r>
              <a:rPr lang="en-US" dirty="0" smtClean="0"/>
              <a:t>Lunches</a:t>
            </a:r>
          </a:p>
        </p:txBody>
      </p:sp>
    </p:spTree>
    <p:extLst>
      <p:ext uri="{BB962C8B-B14F-4D97-AF65-F5344CB8AC3E}">
        <p14:creationId xmlns:p14="http://schemas.microsoft.com/office/powerpoint/2010/main" val="18289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– Present yourself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Name</a:t>
            </a:r>
            <a:endParaRPr lang="ru-RU" smtClean="0"/>
          </a:p>
          <a:p>
            <a:r>
              <a:rPr lang="en-US" smtClean="0"/>
              <a:t>Company and experience</a:t>
            </a:r>
            <a:endParaRPr lang="ru-RU" smtClean="0"/>
          </a:p>
          <a:p>
            <a:pPr lvl="1"/>
            <a:r>
              <a:rPr lang="en-US" smtClean="0"/>
              <a:t>Company</a:t>
            </a:r>
            <a:endParaRPr lang="ru-RU" smtClean="0"/>
          </a:p>
          <a:p>
            <a:pPr lvl="1"/>
            <a:r>
              <a:rPr lang="en-US" smtClean="0"/>
              <a:t>Development experience</a:t>
            </a:r>
            <a:endParaRPr lang="ru-RU" smtClean="0"/>
          </a:p>
          <a:p>
            <a:pPr lvl="1"/>
            <a:r>
              <a:rPr lang="en-US" smtClean="0"/>
              <a:t>Technologies stack</a:t>
            </a:r>
            <a:endParaRPr lang="ru-RU" smtClean="0"/>
          </a:p>
          <a:p>
            <a:pPr lvl="1"/>
            <a:r>
              <a:rPr lang="en-US" smtClean="0"/>
              <a:t>Projects</a:t>
            </a:r>
            <a:endParaRPr lang="ru-RU" smtClean="0"/>
          </a:p>
          <a:p>
            <a:r>
              <a:rPr lang="en-US" smtClean="0"/>
              <a:t>Why you</a:t>
            </a:r>
            <a:r>
              <a:rPr lang="ja-JP" altLang="en-US" smtClean="0"/>
              <a:t>’</a:t>
            </a:r>
            <a:r>
              <a:rPr lang="en-US" smtClean="0"/>
              <a:t>re here</a:t>
            </a:r>
          </a:p>
          <a:p>
            <a:r>
              <a:rPr lang="en-US" smtClean="0"/>
              <a:t>Your expectations from the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46446"/>
      </p:ext>
    </p:extLst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1:</a:t>
            </a:r>
            <a:br>
              <a:rPr lang="en-US" dirty="0" smtClean="0"/>
            </a:br>
            <a:r>
              <a:rPr lang="en-US" dirty="0" smtClean="0"/>
              <a:t>SPARK PRE-HISTORY: 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Large-scale </a:t>
            </a:r>
            <a:r>
              <a:rPr lang="en-US" b="1" dirty="0" smtClean="0"/>
              <a:t>batch</a:t>
            </a:r>
            <a:r>
              <a:rPr lang="en-US" dirty="0" smtClean="0"/>
              <a:t> processing</a:t>
            </a:r>
          </a:p>
          <a:p>
            <a:r>
              <a:rPr lang="en-US" dirty="0" smtClean="0"/>
              <a:t>Multiple</a:t>
            </a:r>
            <a:r>
              <a:rPr lang="ru-RU" dirty="0" smtClean="0"/>
              <a:t> </a:t>
            </a:r>
            <a:r>
              <a:rPr lang="en-US" dirty="0" smtClean="0"/>
              <a:t>write barriers in </a:t>
            </a:r>
            <a:r>
              <a:rPr lang="en-US" dirty="0" err="1" smtClean="0"/>
              <a:t>MapReduce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Multiple jobs for any but the simplest processing tasks</a:t>
            </a:r>
          </a:p>
          <a:p>
            <a:r>
              <a:rPr lang="en-US" dirty="0" smtClean="0"/>
              <a:t>Multiple projects on top of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	Pig, Cascading, Hive, </a:t>
            </a:r>
            <a:r>
              <a:rPr lang="en-US" dirty="0" err="1" smtClean="0"/>
              <a:t>HBase</a:t>
            </a:r>
            <a:r>
              <a:rPr lang="en-US" dirty="0" smtClean="0"/>
              <a:t>, Flume, </a:t>
            </a:r>
            <a:r>
              <a:rPr lang="en-US" dirty="0" err="1" smtClean="0"/>
              <a:t>Giraph</a:t>
            </a:r>
            <a:r>
              <a:rPr lang="en-US" dirty="0" smtClean="0"/>
              <a:t>, Mahout, …</a:t>
            </a:r>
          </a:p>
          <a:p>
            <a:r>
              <a:rPr lang="en-US" dirty="0" smtClean="0"/>
              <a:t>Loose </a:t>
            </a:r>
            <a:r>
              <a:rPr lang="en-US" dirty="0" err="1" smtClean="0"/>
              <a:t>MapReduce</a:t>
            </a:r>
            <a:r>
              <a:rPr lang="en-US" dirty="0" smtClean="0"/>
              <a:t> analogues for </a:t>
            </a:r>
            <a:r>
              <a:rPr lang="en-US" b="1" dirty="0" smtClean="0"/>
              <a:t>stream</a:t>
            </a:r>
            <a:r>
              <a:rPr lang="en-US" dirty="0" smtClean="0"/>
              <a:t> processing</a:t>
            </a:r>
          </a:p>
          <a:p>
            <a:r>
              <a:rPr lang="en-US" dirty="0"/>
              <a:t>	</a:t>
            </a:r>
            <a:r>
              <a:rPr lang="en-US" dirty="0" smtClean="0"/>
              <a:t>Storm, </a:t>
            </a:r>
            <a:r>
              <a:rPr lang="en-US" dirty="0" err="1" smtClean="0"/>
              <a:t>Samza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2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SPARK: HISTORY</a:t>
            </a:r>
            <a:endParaRPr lang="ru-RU" dirty="0"/>
          </a:p>
        </p:txBody>
      </p:sp>
      <p:sp>
        <p:nvSpPr>
          <p:cNvPr id="14339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Written </a:t>
            </a:r>
            <a:r>
              <a:rPr lang="en-US" dirty="0"/>
              <a:t>in </a:t>
            </a:r>
            <a:r>
              <a:rPr lang="en-US" dirty="0" err="1"/>
              <a:t>Scala</a:t>
            </a:r>
            <a:r>
              <a:rPr lang="en-US" dirty="0"/>
              <a:t>, with bindings in Java and Python</a:t>
            </a:r>
          </a:p>
          <a:p>
            <a:r>
              <a:rPr lang="en-US" dirty="0" smtClean="0"/>
              <a:t>Developed </a:t>
            </a:r>
            <a:r>
              <a:rPr lang="en-US" dirty="0"/>
              <a:t>at UC Berkeley </a:t>
            </a:r>
            <a:r>
              <a:rPr lang="en-US" dirty="0" smtClean="0"/>
              <a:t>in 2009</a:t>
            </a:r>
          </a:p>
          <a:p>
            <a:r>
              <a:rPr lang="en-US" dirty="0"/>
              <a:t>	</a:t>
            </a:r>
            <a:r>
              <a:rPr lang="en-US" dirty="0" smtClean="0"/>
              <a:t>Ph.D. project of </a:t>
            </a:r>
            <a:r>
              <a:rPr lang="en-US" dirty="0" err="1" smtClean="0"/>
              <a:t>Matei</a:t>
            </a:r>
            <a:r>
              <a:rPr lang="en-US" dirty="0" smtClean="0"/>
              <a:t> </a:t>
            </a:r>
            <a:r>
              <a:rPr lang="en-US" dirty="0" err="1" smtClean="0"/>
              <a:t>Zaharia</a:t>
            </a:r>
            <a:endParaRPr lang="en-US" dirty="0"/>
          </a:p>
          <a:p>
            <a:r>
              <a:rPr lang="en-US" dirty="0" smtClean="0"/>
              <a:t>First paper in 2010</a:t>
            </a:r>
          </a:p>
          <a:p>
            <a:r>
              <a:rPr lang="en-US" dirty="0" smtClean="0"/>
              <a:t>Open</a:t>
            </a:r>
            <a:r>
              <a:rPr lang="en-US" dirty="0"/>
              <a:t>-</a:t>
            </a:r>
            <a:r>
              <a:rPr lang="en-US" dirty="0" smtClean="0"/>
              <a:t>sourced (BSD) </a:t>
            </a:r>
            <a:r>
              <a:rPr lang="en-US" dirty="0"/>
              <a:t>in </a:t>
            </a:r>
            <a:r>
              <a:rPr lang="en-US" dirty="0" smtClean="0"/>
              <a:t>2010</a:t>
            </a:r>
          </a:p>
          <a:p>
            <a:r>
              <a:rPr lang="en-US" dirty="0"/>
              <a:t>Commercial support provided by </a:t>
            </a:r>
            <a:r>
              <a:rPr lang="en-US" dirty="0" err="1" smtClean="0"/>
              <a:t>DataBricks</a:t>
            </a:r>
            <a:r>
              <a:rPr lang="en-US" dirty="0" smtClean="0"/>
              <a:t> since 2013</a:t>
            </a:r>
            <a:endParaRPr lang="en-US" dirty="0"/>
          </a:p>
          <a:p>
            <a:r>
              <a:rPr lang="en-US" dirty="0"/>
              <a:t>Became top-level Apache project in February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DISTRIBUTION</a:t>
            </a:r>
            <a:br>
              <a:rPr lang="en-US" dirty="0" smtClean="0"/>
            </a:br>
            <a:r>
              <a:rPr lang="en-US" dirty="0" smtClean="0"/>
              <a:t>CLUSTER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93944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 2016 LTC Structured template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 2015 LTC Structured template" id="{944C079C-58E5-44E9-9E8B-2D4A3F40D6BA}" vid="{7BA70FBC-A622-4A80-BFB3-DE9554CCEE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template.potx</Template>
  <TotalTime>13861</TotalTime>
  <Words>331</Words>
  <Application>Microsoft Macintosh PowerPoint</Application>
  <PresentationFormat>On-screen Show (16:9)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Luxoft 2016 LTC Structured template</vt:lpstr>
      <vt:lpstr>EAS-017 Apache Spark Fundamentals</vt:lpstr>
      <vt:lpstr>Introduction</vt:lpstr>
      <vt:lpstr>Training Roadmap: OVERVIEW</vt:lpstr>
      <vt:lpstr>TRAINING ROADMAP: STRUCTURE</vt:lpstr>
      <vt:lpstr>Introduction – Present yourself</vt:lpstr>
      <vt:lpstr>Section 1: SPARK PRE-HISTORY: HADOOP</vt:lpstr>
      <vt:lpstr>HADOOP</vt:lpstr>
      <vt:lpstr>APACHE SPARK: HISTORY</vt:lpstr>
      <vt:lpstr>PROCESSING DISTRIBUTION CLUSTER MANAGEMENT</vt:lpstr>
      <vt:lpstr>SPARK CLUSTER </vt:lpstr>
      <vt:lpstr>Cluster managers for spark</vt:lpstr>
      <vt:lpstr>SPARK STANDALONE: CLUSTER STARTUP</vt:lpstr>
      <vt:lpstr>Standalone cluster manager: JOB SUBMIT</vt:lpstr>
      <vt:lpstr>Standalone cluster manager: client vs cluster deploy mode</vt:lpstr>
      <vt:lpstr>YARN CLUSTER MANAGER</vt:lpstr>
      <vt:lpstr>MESOS CLUSTER MANAGER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Stukalenko</dc:creator>
  <cp:lastModifiedBy>A</cp:lastModifiedBy>
  <cp:revision>70</cp:revision>
  <dcterms:created xsi:type="dcterms:W3CDTF">2015-12-27T22:59:20Z</dcterms:created>
  <dcterms:modified xsi:type="dcterms:W3CDTF">2016-08-31T04:24:59Z</dcterms:modified>
</cp:coreProperties>
</file>