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403" r:id="rId4"/>
    <p:sldId id="439" r:id="rId5"/>
    <p:sldId id="261" r:id="rId6"/>
    <p:sldId id="268" r:id="rId7"/>
    <p:sldId id="435" r:id="rId8"/>
    <p:sldId id="436" r:id="rId9"/>
    <p:sldId id="437" r:id="rId10"/>
    <p:sldId id="404" r:id="rId11"/>
    <p:sldId id="405" r:id="rId12"/>
    <p:sldId id="438" r:id="rId13"/>
    <p:sldId id="406" r:id="rId14"/>
    <p:sldId id="418" r:id="rId15"/>
    <p:sldId id="419" r:id="rId16"/>
    <p:sldId id="420" r:id="rId17"/>
    <p:sldId id="429" r:id="rId18"/>
    <p:sldId id="426" r:id="rId19"/>
    <p:sldId id="427" r:id="rId20"/>
    <p:sldId id="422" r:id="rId21"/>
    <p:sldId id="433" r:id="rId22"/>
    <p:sldId id="408" r:id="rId23"/>
    <p:sldId id="416" r:id="rId24"/>
    <p:sldId id="430" r:id="rId25"/>
    <p:sldId id="432" r:id="rId26"/>
    <p:sldId id="417" r:id="rId27"/>
    <p:sldId id="428" r:id="rId28"/>
    <p:sldId id="421" r:id="rId29"/>
    <p:sldId id="423" r:id="rId30"/>
    <p:sldId id="409" r:id="rId31"/>
    <p:sldId id="410" r:id="rId32"/>
    <p:sldId id="412" r:id="rId33"/>
    <p:sldId id="425" r:id="rId34"/>
    <p:sldId id="411" r:id="rId35"/>
    <p:sldId id="402" r:id="rId36"/>
    <p:sldId id="413" r:id="rId37"/>
    <p:sldId id="414" r:id="rId38"/>
    <p:sldId id="407" r:id="rId39"/>
    <p:sldId id="434" r:id="rId40"/>
    <p:sldId id="415" r:id="rId41"/>
    <p:sldId id="440" r:id="rId42"/>
    <p:sldId id="441" r:id="rId4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156" d="100"/>
          <a:sy n="156" d="100"/>
        </p:scale>
        <p:origin x="-324" y="-9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7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D1563C6B-A208-6240-84FD-8E94442E4D90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pic>
        <p:nvPicPr>
          <p:cNvPr id="9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8008" y="1332457"/>
            <a:ext cx="3161905" cy="2371429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11" name="Prostokąt 24"/>
          <p:cNvSpPr/>
          <p:nvPr/>
        </p:nvSpPr>
        <p:spPr>
          <a:xfrm flipH="1">
            <a:off x="8748714" y="1820466"/>
            <a:ext cx="395287" cy="1724025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12" name="Picture 20" descr="3 Quadra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59557"/>
            <a:ext cx="1092200" cy="10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Luxoft_Logo_white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2876"/>
            <a:ext cx="2197100" cy="89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40" y="3165920"/>
            <a:ext cx="4580473" cy="3651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1820368"/>
            <a:ext cx="4568350" cy="13147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40" y="4321638"/>
            <a:ext cx="4580473" cy="27003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40" y="3698141"/>
            <a:ext cx="4568037" cy="288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073887"/>
      </p:ext>
    </p:extLst>
  </p:cSld>
  <p:clrMapOvr>
    <a:masterClrMapping/>
  </p:clrMapOvr>
  <p:transition>
    <p:zoom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5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2EA02417-3137-7C49-94F7-9D50B4CCB798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sp>
        <p:nvSpPr>
          <p:cNvPr id="7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8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4" y="214313"/>
            <a:ext cx="1000125" cy="8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0"/>
            <a:ext cx="89296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rostokąt 24"/>
          <p:cNvSpPr/>
          <p:nvPr/>
        </p:nvSpPr>
        <p:spPr>
          <a:xfrm flipH="1">
            <a:off x="8724901" y="1820467"/>
            <a:ext cx="246063" cy="1440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3" descr="3 Quadra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59557"/>
            <a:ext cx="1092200" cy="10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988" y="1820467"/>
            <a:ext cx="6800950" cy="939101"/>
          </a:xfrm>
        </p:spPr>
        <p:txBody>
          <a:bodyPr anchor="t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843088" y="2828312"/>
            <a:ext cx="6800850" cy="44247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200" baseline="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453916"/>
      </p:ext>
    </p:extLst>
  </p:cSld>
  <p:clrMapOvr>
    <a:masterClrMapping/>
  </p:clrMapOvr>
  <p:transition>
    <p:zoom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5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F68FFB40-1312-8D45-89D5-7997E367CD59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575" y="873649"/>
            <a:ext cx="8229600" cy="3270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7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30" r:id="rId37"/>
    <p:sldLayoutId id="2147483731" r:id="rId38"/>
    <p:sldLayoutId id="214748373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ceklaskowski.gitbooks.io/mastering-apache-spark/content/spark-rdd-transformations.html#mapPartition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EAS-017</a:t>
            </a:r>
            <a:br>
              <a:rPr lang="en-US" dirty="0" smtClean="0"/>
            </a:br>
            <a:r>
              <a:rPr lang="en-US" dirty="0" smtClean="0"/>
              <a:t>Apache Spark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2: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RDD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SparkContext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from local object: parallelize() or </a:t>
            </a:r>
            <a:r>
              <a:rPr lang="en-US" dirty="0" err="1" smtClean="0"/>
              <a:t>makeRDD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from storage: </a:t>
            </a:r>
            <a:r>
              <a:rPr lang="en-US" dirty="0" err="1" smtClean="0"/>
              <a:t>textFile</a:t>
            </a:r>
            <a:r>
              <a:rPr lang="en-US" dirty="0" smtClean="0"/>
              <a:t>() or </a:t>
            </a:r>
            <a:r>
              <a:rPr lang="en-US" dirty="0" err="1" smtClean="0"/>
              <a:t>parquetFile</a:t>
            </a:r>
            <a:r>
              <a:rPr lang="en-US" dirty="0" smtClean="0"/>
              <a:t>() or </a:t>
            </a:r>
            <a:r>
              <a:rPr lang="en-US" dirty="0" err="1" smtClean="0"/>
              <a:t>hadoopFile</a:t>
            </a:r>
            <a:r>
              <a:rPr lang="en-US" dirty="0" smtClean="0"/>
              <a:t>() …</a:t>
            </a:r>
          </a:p>
          <a:p>
            <a:r>
              <a:rPr lang="en-US" dirty="0" smtClean="0"/>
              <a:t>By transforming existing RDD</a:t>
            </a:r>
          </a:p>
          <a:p>
            <a:r>
              <a:rPr lang="en-US" dirty="0"/>
              <a:t>	</a:t>
            </a:r>
            <a:r>
              <a:rPr lang="en-US" dirty="0" smtClean="0"/>
              <a:t>ex.: rdd2 = rdd1.filter(</a:t>
            </a:r>
            <a:r>
              <a:rPr lang="en-US" dirty="0" err="1" smtClean="0"/>
              <a:t>my_function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combining existing RDDs</a:t>
            </a:r>
          </a:p>
          <a:p>
            <a:r>
              <a:rPr lang="en-US" dirty="0"/>
              <a:t>	</a:t>
            </a:r>
            <a:r>
              <a:rPr lang="en-US" dirty="0" smtClean="0"/>
              <a:t>ex.: rdd3 = union(rdd1,rdd2)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RDD: internal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479" y="914445"/>
            <a:ext cx="8593931" cy="3756422"/>
          </a:xfrm>
        </p:spPr>
        <p:txBody>
          <a:bodyPr/>
          <a:lstStyle/>
          <a:p>
            <a:r>
              <a:rPr lang="en-US" dirty="0" smtClean="0"/>
              <a:t>Collection of partitions: </a:t>
            </a:r>
            <a:r>
              <a:rPr lang="en-US" dirty="0" err="1" smtClean="0"/>
              <a:t>rdd.partitions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Collection of RDDs it depends on: </a:t>
            </a:r>
            <a:r>
              <a:rPr lang="en-US" dirty="0" err="1" smtClean="0"/>
              <a:t>rdd.dependencies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err="1" smtClean="0"/>
              <a:t>SingleDependency</a:t>
            </a:r>
            <a:r>
              <a:rPr lang="en-US" dirty="0" smtClean="0"/>
              <a:t> or </a:t>
            </a:r>
            <a:r>
              <a:rPr lang="en-US" dirty="0" err="1" smtClean="0"/>
              <a:t>ShuffleDependency</a:t>
            </a:r>
            <a:endParaRPr lang="en-US" dirty="0" smtClean="0"/>
          </a:p>
          <a:p>
            <a:r>
              <a:rPr lang="en-US" dirty="0" smtClean="0"/>
              <a:t>Function for computing each partition data: iterator(p, </a:t>
            </a:r>
            <a:r>
              <a:rPr lang="en-US" dirty="0" err="1" smtClean="0"/>
              <a:t>parentIterator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Partitioner</a:t>
            </a:r>
            <a:r>
              <a:rPr lang="en-US" dirty="0" smtClean="0"/>
              <a:t> (optional): </a:t>
            </a:r>
            <a:r>
              <a:rPr lang="en-US" dirty="0" err="1" smtClean="0"/>
              <a:t>rdd.partitioner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List of preferred locations (optional): </a:t>
            </a:r>
            <a:r>
              <a:rPr lang="en-US" dirty="0" err="1" smtClean="0"/>
              <a:t>preferredLocations</a:t>
            </a:r>
            <a:r>
              <a:rPr lang="en-US" dirty="0" smtClean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82662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RDD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479" y="914445"/>
            <a:ext cx="8593931" cy="375642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ParallelCollectionRDD</a:t>
            </a:r>
            <a:r>
              <a:rPr lang="en-US" b="1" dirty="0" smtClean="0"/>
              <a:t> </a:t>
            </a:r>
            <a:r>
              <a:rPr lang="en-US" dirty="0"/>
              <a:t>– a result of </a:t>
            </a:r>
            <a:r>
              <a:rPr lang="en-US" dirty="0" smtClean="0"/>
              <a:t>parallelize() or </a:t>
            </a:r>
            <a:r>
              <a:rPr lang="en-US" dirty="0" err="1" smtClean="0"/>
              <a:t>makeRDD</a:t>
            </a:r>
            <a:r>
              <a:rPr lang="en-US" dirty="0" smtClean="0"/>
              <a:t>()</a:t>
            </a:r>
          </a:p>
          <a:p>
            <a:r>
              <a:rPr lang="en-US" b="1" dirty="0" err="1" smtClean="0"/>
              <a:t>HadoopRDD</a:t>
            </a:r>
            <a:r>
              <a:rPr lang="en-US" b="1" dirty="0" smtClean="0"/>
              <a:t> </a:t>
            </a:r>
            <a:r>
              <a:rPr lang="en-US" dirty="0" smtClean="0"/>
              <a:t>– a result of reading a file from HDFS</a:t>
            </a:r>
          </a:p>
          <a:p>
            <a:r>
              <a:rPr lang="en-US" b="1" dirty="0" err="1" smtClean="0"/>
              <a:t>MapPartitionsRDD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 </a:t>
            </a:r>
            <a:r>
              <a:rPr lang="en-US" dirty="0"/>
              <a:t>result of calling operations like map,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smtClean="0"/>
              <a:t>filter, </a:t>
            </a:r>
            <a:r>
              <a:rPr lang="en-US" dirty="0" err="1" smtClean="0"/>
              <a:t>mapPartitions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…</a:t>
            </a:r>
            <a:endParaRPr lang="en-US" dirty="0">
              <a:hlinkClick r:id="rId2"/>
            </a:endParaRPr>
          </a:p>
          <a:p>
            <a:r>
              <a:rPr lang="en-US" b="1" dirty="0" err="1"/>
              <a:t>CoalescedRDD</a:t>
            </a:r>
            <a:r>
              <a:rPr lang="en-US" dirty="0"/>
              <a:t> – </a:t>
            </a:r>
            <a:r>
              <a:rPr lang="en-US" dirty="0" smtClean="0"/>
              <a:t>a </a:t>
            </a:r>
            <a:r>
              <a:rPr lang="en-US" dirty="0"/>
              <a:t>result of calling operations like repartition and </a:t>
            </a:r>
            <a:r>
              <a:rPr lang="en-US" dirty="0" smtClean="0"/>
              <a:t>coalesce</a:t>
            </a:r>
          </a:p>
          <a:p>
            <a:r>
              <a:rPr lang="en-US" b="1" dirty="0" err="1" smtClean="0"/>
              <a:t>ShuffledRDD</a:t>
            </a:r>
            <a:r>
              <a:rPr lang="en-US" dirty="0" smtClean="0"/>
              <a:t> </a:t>
            </a:r>
            <a:r>
              <a:rPr lang="en-US" dirty="0"/>
              <a:t>– a result of </a:t>
            </a:r>
            <a:r>
              <a:rPr lang="en-US" dirty="0" smtClean="0"/>
              <a:t>shuffling (result of </a:t>
            </a:r>
            <a:r>
              <a:rPr lang="en-US" dirty="0" err="1" smtClean="0"/>
              <a:t>sortByKey</a:t>
            </a:r>
            <a:r>
              <a:rPr lang="en-US" dirty="0" smtClean="0"/>
              <a:t>, </a:t>
            </a:r>
            <a:r>
              <a:rPr lang="en-US" dirty="0" err="1" smtClean="0"/>
              <a:t>partitionBy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 smtClean="0"/>
              <a:t>PairRDD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an RDD of key-value pairs (result of </a:t>
            </a:r>
            <a:r>
              <a:rPr lang="en-US" dirty="0" err="1" smtClean="0"/>
              <a:t>groupByKey</a:t>
            </a:r>
            <a:r>
              <a:rPr lang="en-US" dirty="0" smtClean="0"/>
              <a:t> and joins)</a:t>
            </a:r>
          </a:p>
        </p:txBody>
      </p:sp>
    </p:spTree>
    <p:extLst>
      <p:ext uri="{BB962C8B-B14F-4D97-AF65-F5344CB8AC3E}">
        <p14:creationId xmlns:p14="http://schemas.microsoft.com/office/powerpoint/2010/main" val="154538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Return another RDD</a:t>
            </a:r>
          </a:p>
          <a:p>
            <a:r>
              <a:rPr lang="en-US" dirty="0" smtClean="0"/>
              <a:t>Executes on Workers and keeps results there</a:t>
            </a:r>
          </a:p>
          <a:p>
            <a:r>
              <a:rPr lang="en-US" dirty="0" smtClean="0"/>
              <a:t>	map, filter, group, sample, sort, distinct,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distinct()		RDD with each unique value only once	</a:t>
            </a:r>
          </a:p>
          <a:p>
            <a:r>
              <a:rPr lang="en-US" dirty="0" smtClean="0"/>
              <a:t>filter(function)	RDD of elements for which function evaluates to true</a:t>
            </a:r>
          </a:p>
          <a:p>
            <a:r>
              <a:rPr lang="en-US" dirty="0" smtClean="0"/>
              <a:t>map(function)	RDD of results of function applied to each element</a:t>
            </a:r>
          </a:p>
          <a:p>
            <a:r>
              <a:rPr lang="en-US" dirty="0" err="1" smtClean="0"/>
              <a:t>flatMap</a:t>
            </a:r>
            <a:r>
              <a:rPr lang="en-US" dirty="0" smtClean="0"/>
              <a:t>(function)</a:t>
            </a:r>
            <a:r>
              <a:rPr lang="en-US" dirty="0"/>
              <a:t> </a:t>
            </a:r>
            <a:r>
              <a:rPr lang="en-US" dirty="0" smtClean="0"/>
              <a:t>	RDD </a:t>
            </a:r>
            <a:r>
              <a:rPr lang="en-US" dirty="0"/>
              <a:t>of </a:t>
            </a:r>
            <a:r>
              <a:rPr lang="en-US" dirty="0" smtClean="0"/>
              <a:t>flattened results </a:t>
            </a:r>
            <a:r>
              <a:rPr lang="en-US" dirty="0"/>
              <a:t>of function applied to each </a:t>
            </a:r>
            <a:r>
              <a:rPr lang="en-US" dirty="0" smtClean="0"/>
              <a:t>				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Set-theoretic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479" y="897732"/>
            <a:ext cx="8593931" cy="3756422"/>
          </a:xfrm>
        </p:spPr>
        <p:txBody>
          <a:bodyPr/>
          <a:lstStyle/>
          <a:p>
            <a:r>
              <a:rPr lang="en-US" dirty="0" smtClean="0"/>
              <a:t>union(rdd2)</a:t>
            </a:r>
          </a:p>
          <a:p>
            <a:r>
              <a:rPr lang="en-US" dirty="0" smtClean="0"/>
              <a:t>intersection(rdd2)</a:t>
            </a:r>
          </a:p>
          <a:p>
            <a:r>
              <a:rPr lang="en-US" dirty="0" smtClean="0"/>
              <a:t>subtract(rdd2)</a:t>
            </a:r>
          </a:p>
          <a:p>
            <a:r>
              <a:rPr lang="en-US" dirty="0" err="1" smtClean="0"/>
              <a:t>cartesian</a:t>
            </a:r>
            <a:r>
              <a:rPr lang="en-US" dirty="0" smtClean="0"/>
              <a:t>(rdd2)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r>
              <a:rPr lang="en-US" dirty="0"/>
              <a:t> </a:t>
            </a:r>
            <a:r>
              <a:rPr lang="en-US" dirty="0" smtClean="0"/>
              <a:t>and sorting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groupBy</a:t>
            </a:r>
            <a:r>
              <a:rPr lang="en-US" dirty="0" smtClean="0"/>
              <a:t>(function)		</a:t>
            </a:r>
            <a:r>
              <a:rPr lang="en-US" dirty="0" smtClean="0"/>
              <a:t>	function </a:t>
            </a:r>
            <a:r>
              <a:rPr lang="en-US" dirty="0" smtClean="0"/>
              <a:t>return key to group on</a:t>
            </a:r>
          </a:p>
          <a:p>
            <a:r>
              <a:rPr lang="en-US" dirty="0" err="1" smtClean="0"/>
              <a:t>sortBy</a:t>
            </a:r>
            <a:r>
              <a:rPr lang="en-US" dirty="0" smtClean="0"/>
              <a:t>(function, ascending)	order RDD by comparator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6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ample(</a:t>
            </a:r>
            <a:r>
              <a:rPr lang="en-US" dirty="0" err="1" smtClean="0"/>
              <a:t>withReplacement</a:t>
            </a:r>
            <a:r>
              <a:rPr lang="en-US" dirty="0" smtClean="0"/>
              <a:t>, fraction, seed)</a:t>
            </a:r>
          </a:p>
          <a:p>
            <a:r>
              <a:rPr lang="en-US" dirty="0"/>
              <a:t>	</a:t>
            </a:r>
            <a:r>
              <a:rPr lang="en-US" dirty="0" err="1" smtClean="0"/>
              <a:t>withReplacement</a:t>
            </a:r>
            <a:r>
              <a:rPr lang="en-US" dirty="0" smtClean="0"/>
              <a:t>=true </a:t>
            </a:r>
            <a:r>
              <a:rPr lang="en-US" dirty="0" smtClean="0"/>
              <a:t>- duplicates are possible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Partition-vise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Tuple iterator instead of single tuple as function input</a:t>
            </a:r>
          </a:p>
          <a:p>
            <a:r>
              <a:rPr lang="en-US" dirty="0" err="1" smtClean="0"/>
              <a:t>mapPartitions</a:t>
            </a:r>
            <a:r>
              <a:rPr lang="en-US" dirty="0" smtClean="0"/>
              <a:t>(function(iterator))</a:t>
            </a:r>
          </a:p>
          <a:p>
            <a:r>
              <a:rPr lang="en-US" dirty="0" err="1" smtClean="0"/>
              <a:t>mapPartitionsWithIndex</a:t>
            </a:r>
            <a:r>
              <a:rPr lang="en-US" dirty="0" smtClean="0"/>
              <a:t>(function(</a:t>
            </a:r>
            <a:r>
              <a:rPr lang="en-US" dirty="0" err="1" smtClean="0"/>
              <a:t>index,iterator</a:t>
            </a:r>
            <a:r>
              <a:rPr lang="en-US" dirty="0" smtClean="0"/>
              <a:t>))</a:t>
            </a:r>
          </a:p>
          <a:p>
            <a:r>
              <a:rPr lang="en-US" dirty="0"/>
              <a:t>	</a:t>
            </a:r>
            <a:r>
              <a:rPr lang="en-US" dirty="0" smtClean="0"/>
              <a:t>index = partition number</a:t>
            </a:r>
          </a:p>
          <a:p>
            <a:r>
              <a:rPr lang="en-US" dirty="0" err="1" smtClean="0"/>
              <a:t>zipPartitions</a:t>
            </a:r>
            <a:r>
              <a:rPr lang="en-US" dirty="0" smtClean="0"/>
              <a:t>(rdd2)(function(iterator1,iterator2))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1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PAIRRDD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mapValues</a:t>
            </a:r>
            <a:r>
              <a:rPr lang="en-US" dirty="0" smtClean="0"/>
              <a:t>(function)	(</a:t>
            </a:r>
            <a:r>
              <a:rPr lang="en-US" dirty="0" err="1" smtClean="0"/>
              <a:t>k,v</a:t>
            </a:r>
            <a:r>
              <a:rPr lang="en-US" dirty="0" smtClean="0"/>
              <a:t>) =&gt; (</a:t>
            </a:r>
            <a:r>
              <a:rPr lang="en-US" dirty="0" err="1" smtClean="0"/>
              <a:t>k,function</a:t>
            </a:r>
            <a:r>
              <a:rPr lang="en-US" dirty="0" smtClean="0"/>
              <a:t>(v)): if transformation keeps keys</a:t>
            </a:r>
          </a:p>
          <a:p>
            <a:r>
              <a:rPr lang="en-US" dirty="0" err="1" smtClean="0"/>
              <a:t>flatMapValues</a:t>
            </a:r>
            <a:r>
              <a:rPr lang="en-US" dirty="0"/>
              <a:t>(function)	(</a:t>
            </a:r>
            <a:r>
              <a:rPr lang="en-US" dirty="0" err="1"/>
              <a:t>k,v</a:t>
            </a:r>
            <a:r>
              <a:rPr lang="en-US" dirty="0"/>
              <a:t>) =&gt; (</a:t>
            </a:r>
            <a:r>
              <a:rPr lang="en-US" dirty="0" err="1"/>
              <a:t>k,function</a:t>
            </a:r>
            <a:r>
              <a:rPr lang="en-US" dirty="0"/>
              <a:t>(v)</a:t>
            </a:r>
            <a:r>
              <a:rPr lang="en-US" dirty="0" smtClean="0"/>
              <a:t>) + flatten</a:t>
            </a:r>
            <a:endParaRPr lang="en-US" dirty="0"/>
          </a:p>
          <a:p>
            <a:r>
              <a:rPr lang="en-US" dirty="0" err="1" smtClean="0"/>
              <a:t>sampleByKey</a:t>
            </a:r>
            <a:r>
              <a:rPr lang="en-US" dirty="0" smtClean="0"/>
              <a:t>(</a:t>
            </a:r>
            <a:r>
              <a:rPr lang="en-US" dirty="0" err="1" smtClean="0"/>
              <a:t>withReplacement</a:t>
            </a:r>
            <a:r>
              <a:rPr lang="en-US" dirty="0" smtClean="0"/>
              <a:t>, </a:t>
            </a:r>
            <a:r>
              <a:rPr lang="en-US" dirty="0" err="1" smtClean="0"/>
              <a:t>fractionsMap</a:t>
            </a:r>
            <a:r>
              <a:rPr lang="en-US" dirty="0" smtClean="0"/>
              <a:t>, seed) </a:t>
            </a:r>
          </a:p>
          <a:p>
            <a:r>
              <a:rPr lang="en-US" dirty="0" err="1" smtClean="0"/>
              <a:t>aggregateByKey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()		group values with the same key</a:t>
            </a:r>
          </a:p>
          <a:p>
            <a:r>
              <a:rPr lang="en-US" dirty="0" err="1"/>
              <a:t>reduceByKey</a:t>
            </a:r>
            <a:r>
              <a:rPr lang="en-US" dirty="0"/>
              <a:t>(function</a:t>
            </a:r>
            <a:r>
              <a:rPr lang="en-US" dirty="0" smtClean="0"/>
              <a:t>)	combine values with the same key using function</a:t>
            </a:r>
            <a:endParaRPr lang="en-US" dirty="0"/>
          </a:p>
          <a:p>
            <a:r>
              <a:rPr lang="en-US" dirty="0" err="1" smtClean="0"/>
              <a:t>sortByKey</a:t>
            </a:r>
            <a:r>
              <a:rPr lang="en-US" dirty="0" smtClean="0"/>
              <a:t>(ascending)	sort </a:t>
            </a:r>
            <a:r>
              <a:rPr lang="en-US" dirty="0" err="1" smtClean="0"/>
              <a:t>PairRDD</a:t>
            </a:r>
            <a:r>
              <a:rPr lang="en-US" dirty="0" smtClean="0"/>
              <a:t> by key values</a:t>
            </a:r>
          </a:p>
          <a:p>
            <a:r>
              <a:rPr lang="en-US" dirty="0" smtClean="0"/>
              <a:t>keys()				create RDD of just the keys</a:t>
            </a:r>
          </a:p>
          <a:p>
            <a:r>
              <a:rPr lang="en-US" dirty="0" smtClean="0"/>
              <a:t>values()			create RDD of just the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Roadmap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468160806"/>
              </p:ext>
            </p:extLst>
          </p:nvPr>
        </p:nvGraphicFramePr>
        <p:xfrm>
          <a:off x="287338" y="896938"/>
          <a:ext cx="3738322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205">
                  <a:extLst>
                    <a:ext uri="{9D8B030D-6E8A-4147-A177-3AD203B41FA5}">
                      <a16:colId xmlns="" xmlns:a16="http://schemas.microsoft.com/office/drawing/2014/main" val="1387136116"/>
                    </a:ext>
                  </a:extLst>
                </a:gridCol>
                <a:gridCol w="713117">
                  <a:extLst>
                    <a:ext uri="{9D8B030D-6E8A-4147-A177-3AD203B41FA5}">
                      <a16:colId xmlns="" xmlns:a16="http://schemas.microsoft.com/office/drawing/2014/main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RDD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Transformations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Actions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PairRDD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Data</a:t>
                      </a:r>
                      <a:r>
                        <a:rPr lang="en-US" sz="2100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formats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Accumulators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Broadcasting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43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join(rdd2)		inner join for </a:t>
            </a:r>
            <a:r>
              <a:rPr lang="en-US" dirty="0" err="1" smtClean="0"/>
              <a:t>PairRDDs</a:t>
            </a:r>
            <a:r>
              <a:rPr lang="en-US" dirty="0" smtClean="0"/>
              <a:t> using first pair element as key</a:t>
            </a:r>
          </a:p>
          <a:p>
            <a:r>
              <a:rPr lang="en-US" dirty="0" err="1" smtClean="0"/>
              <a:t>leftOuterJoin</a:t>
            </a:r>
            <a:r>
              <a:rPr lang="en-US" dirty="0" smtClean="0"/>
              <a:t>(rdd2)</a:t>
            </a:r>
          </a:p>
          <a:p>
            <a:r>
              <a:rPr lang="en-US" dirty="0" err="1" smtClean="0"/>
              <a:t>rightOuterjoin</a:t>
            </a:r>
            <a:r>
              <a:rPr lang="en-US" dirty="0" smtClean="0"/>
              <a:t>(rdd2)</a:t>
            </a:r>
          </a:p>
          <a:p>
            <a:r>
              <a:rPr lang="en-US" dirty="0" err="1" smtClean="0"/>
              <a:t>fullOuterJoin</a:t>
            </a:r>
            <a:r>
              <a:rPr lang="en-US" dirty="0" smtClean="0"/>
              <a:t>(rdd2)</a:t>
            </a:r>
          </a:p>
          <a:p>
            <a:r>
              <a:rPr lang="en-US" dirty="0" smtClean="0"/>
              <a:t>zip(rdd2)</a:t>
            </a:r>
          </a:p>
          <a:p>
            <a:r>
              <a:rPr lang="en-US" dirty="0" err="1" smtClean="0"/>
              <a:t>zipWithIndex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zipWithUniqueId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PAIRRDD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cogroup</a:t>
            </a:r>
            <a:r>
              <a:rPr lang="en-US" dirty="0" smtClean="0"/>
              <a:t>(rdd2)</a:t>
            </a:r>
          </a:p>
          <a:p>
            <a:r>
              <a:rPr lang="en-US" dirty="0" err="1" smtClean="0"/>
              <a:t>subtractByKey</a:t>
            </a:r>
            <a:r>
              <a:rPr lang="en-US" dirty="0" smtClean="0"/>
              <a:t>(rdd2)	remove records with same key record in rdd2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2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NOT return an RDD</a:t>
            </a:r>
          </a:p>
          <a:p>
            <a:r>
              <a:rPr lang="en-US" dirty="0" smtClean="0"/>
              <a:t>Executes on Workers and </a:t>
            </a:r>
          </a:p>
          <a:p>
            <a:r>
              <a:rPr lang="en-US" dirty="0" smtClean="0"/>
              <a:t>either return result to Driver</a:t>
            </a:r>
          </a:p>
          <a:p>
            <a:r>
              <a:rPr lang="en-US" dirty="0" smtClean="0"/>
              <a:t>	collect, take, </a:t>
            </a:r>
            <a:r>
              <a:rPr lang="en-US" dirty="0" err="1" smtClean="0"/>
              <a:t>takeOrdered</a:t>
            </a:r>
            <a:r>
              <a:rPr lang="en-US" dirty="0" smtClean="0"/>
              <a:t>, </a:t>
            </a:r>
            <a:r>
              <a:rPr lang="en-US" dirty="0" err="1" smtClean="0"/>
              <a:t>takeSample</a:t>
            </a:r>
            <a:r>
              <a:rPr lang="en-US" dirty="0" smtClean="0"/>
              <a:t>, reduce, count, first, </a:t>
            </a:r>
            <a:r>
              <a:rPr lang="en-US" dirty="0" err="1" smtClean="0"/>
              <a:t>countByKey</a:t>
            </a:r>
            <a:endParaRPr lang="en-US" dirty="0" smtClean="0"/>
          </a:p>
          <a:p>
            <a:r>
              <a:rPr lang="en-US" dirty="0" smtClean="0"/>
              <a:t>or write result to stable storage</a:t>
            </a:r>
          </a:p>
          <a:p>
            <a:r>
              <a:rPr lang="en-US" dirty="0"/>
              <a:t>	</a:t>
            </a:r>
            <a:r>
              <a:rPr lang="en-US" dirty="0" err="1" smtClean="0"/>
              <a:t>saveAsTextFile</a:t>
            </a:r>
            <a:r>
              <a:rPr lang="en-US" dirty="0" smtClean="0"/>
              <a:t>, </a:t>
            </a:r>
            <a:r>
              <a:rPr lang="en-US" dirty="0" err="1" smtClean="0"/>
              <a:t>saveAsParquetFile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or doesn’t return anything</a:t>
            </a:r>
          </a:p>
          <a:p>
            <a:r>
              <a:rPr lang="en-US" dirty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(function)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1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COLLECTING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collect()			return an array of all RDD elements</a:t>
            </a:r>
          </a:p>
          <a:p>
            <a:r>
              <a:rPr lang="en-US" dirty="0" smtClean="0"/>
              <a:t>take(</a:t>
            </a:r>
            <a:r>
              <a:rPr lang="en-US" dirty="0" err="1" smtClean="0"/>
              <a:t>elementCount</a:t>
            </a:r>
            <a:r>
              <a:rPr lang="en-US" dirty="0" smtClean="0"/>
              <a:t>)	return first # elements from first partition</a:t>
            </a:r>
          </a:p>
          <a:p>
            <a:r>
              <a:rPr lang="en-US" dirty="0" err="1" smtClean="0"/>
              <a:t>takeOrdered</a:t>
            </a:r>
            <a:r>
              <a:rPr lang="en-US" dirty="0" smtClean="0"/>
              <a:t>(</a:t>
            </a:r>
            <a:r>
              <a:rPr lang="en-US" dirty="0" err="1" smtClean="0"/>
              <a:t>elementCount</a:t>
            </a:r>
            <a:r>
              <a:rPr lang="en-US" dirty="0" smtClean="0"/>
              <a:t>, </a:t>
            </a:r>
            <a:r>
              <a:rPr lang="en-US" dirty="0" err="1" smtClean="0"/>
              <a:t>compareF</a:t>
            </a:r>
            <a:r>
              <a:rPr lang="en-US" dirty="0" smtClean="0"/>
              <a:t>)</a:t>
            </a:r>
            <a:r>
              <a:rPr lang="en-US" dirty="0"/>
              <a:t>	return </a:t>
            </a:r>
            <a:r>
              <a:rPr lang="en-US" dirty="0" smtClean="0"/>
              <a:t>sorted first </a:t>
            </a:r>
            <a:r>
              <a:rPr lang="en-US" dirty="0"/>
              <a:t># </a:t>
            </a:r>
            <a:r>
              <a:rPr lang="en-US" dirty="0" smtClean="0"/>
              <a:t>elements</a:t>
            </a:r>
            <a:endParaRPr lang="ru-RU" dirty="0" smtClean="0"/>
          </a:p>
          <a:p>
            <a:r>
              <a:rPr lang="en-US" dirty="0" err="1" smtClean="0"/>
              <a:t>takeSample</a:t>
            </a:r>
            <a:r>
              <a:rPr lang="en-US" dirty="0" smtClean="0"/>
              <a:t>(</a:t>
            </a:r>
            <a:r>
              <a:rPr lang="en-US" dirty="0" err="1" smtClean="0"/>
              <a:t>withReplacement</a:t>
            </a:r>
            <a:r>
              <a:rPr lang="en-US" dirty="0" smtClean="0"/>
              <a:t>, </a:t>
            </a:r>
            <a:r>
              <a:rPr lang="en-US" dirty="0" err="1" smtClean="0"/>
              <a:t>elementCount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toArray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toLocalIterator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0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MATH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count() 	count number of elements</a:t>
            </a:r>
          </a:p>
          <a:p>
            <a:r>
              <a:rPr lang="en-US" dirty="0" smtClean="0"/>
              <a:t>max()		return the largest RDD element</a:t>
            </a:r>
          </a:p>
          <a:p>
            <a:r>
              <a:rPr lang="en-US" dirty="0" smtClean="0"/>
              <a:t>min(</a:t>
            </a:r>
            <a:r>
              <a:rPr lang="en-US" dirty="0"/>
              <a:t>)		return the </a:t>
            </a:r>
            <a:r>
              <a:rPr lang="en-US" dirty="0" smtClean="0"/>
              <a:t>smallest </a:t>
            </a:r>
            <a:r>
              <a:rPr lang="en-US" dirty="0"/>
              <a:t>RDD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sum()		return sum of all elements</a:t>
            </a:r>
            <a:endParaRPr lang="en-US" dirty="0"/>
          </a:p>
          <a:p>
            <a:r>
              <a:rPr lang="en-US" dirty="0" smtClean="0"/>
              <a:t>mean()	return mean element</a:t>
            </a:r>
          </a:p>
          <a:p>
            <a:r>
              <a:rPr lang="en-US" dirty="0" err="1" smtClean="0"/>
              <a:t>countByValue</a:t>
            </a:r>
            <a:r>
              <a:rPr lang="en-US" dirty="0" smtClean="0"/>
              <a:t>()	return Map (unique value, occurrence count)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2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MATH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countApproxDistinct</a:t>
            </a:r>
            <a:r>
              <a:rPr lang="en-US" dirty="0" smtClean="0"/>
              <a:t>(</a:t>
            </a:r>
            <a:r>
              <a:rPr lang="en-US" dirty="0" err="1" smtClean="0"/>
              <a:t>relativeStandardDeviation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meanApprox</a:t>
            </a:r>
            <a:r>
              <a:rPr lang="en-US" dirty="0" smtClean="0"/>
              <a:t>(timeout, confidence)</a:t>
            </a:r>
          </a:p>
          <a:p>
            <a:r>
              <a:rPr lang="en-US" dirty="0" err="1" smtClean="0"/>
              <a:t>sumApprox</a:t>
            </a:r>
            <a:r>
              <a:rPr lang="en-US" dirty="0" smtClean="0"/>
              <a:t>(timeout, confidence)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58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AND AGGREGATION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reduce(function)</a:t>
            </a:r>
          </a:p>
          <a:p>
            <a:r>
              <a:rPr lang="en-US" dirty="0" smtClean="0"/>
              <a:t>	apply commutative function to elements and return single result</a:t>
            </a:r>
          </a:p>
          <a:p>
            <a:r>
              <a:rPr lang="en-US" dirty="0"/>
              <a:t>fold(zero value)(function)</a:t>
            </a:r>
          </a:p>
          <a:p>
            <a:r>
              <a:rPr lang="en-US" dirty="0"/>
              <a:t>	apply function to </a:t>
            </a:r>
            <a:r>
              <a:rPr lang="en-US" dirty="0" smtClean="0"/>
              <a:t>each element starting with zero value</a:t>
            </a:r>
          </a:p>
          <a:p>
            <a:r>
              <a:rPr lang="en-US" dirty="0" smtClean="0"/>
              <a:t>aggregate(zero value)(function1, function2)</a:t>
            </a:r>
          </a:p>
          <a:p>
            <a:r>
              <a:rPr lang="en-US" dirty="0" smtClean="0"/>
              <a:t>	apply function1 to partitions, then apply function2 to results (using zero)</a:t>
            </a:r>
          </a:p>
          <a:p>
            <a:r>
              <a:rPr lang="en-US" dirty="0" smtClean="0"/>
              <a:t>	ex.: </a:t>
            </a:r>
            <a:r>
              <a:rPr lang="en-US" dirty="0" err="1" smtClean="0"/>
              <a:t>rdd.aggregate</a:t>
            </a:r>
            <a:r>
              <a:rPr lang="en-US" dirty="0" smtClean="0"/>
              <a:t>(0)(max(_,_), _+_)</a:t>
            </a:r>
          </a:p>
          <a:p>
            <a:r>
              <a:rPr lang="en-US" dirty="0"/>
              <a:t>	</a:t>
            </a:r>
            <a:r>
              <a:rPr lang="en-US" dirty="0" smtClean="0"/>
              <a:t>	find max value for each partition and sum them up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MoRE</a:t>
            </a:r>
            <a:r>
              <a:rPr lang="en-US" dirty="0" smtClean="0"/>
              <a:t> REDUCES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reduceByKeyLocally</a:t>
            </a:r>
            <a:r>
              <a:rPr lang="en-US" dirty="0" smtClean="0"/>
              <a:t>(function)	=&gt; Map[</a:t>
            </a:r>
            <a:r>
              <a:rPr lang="en-US" dirty="0" err="1" smtClean="0"/>
              <a:t>k,v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reduceByKeyToDriver</a:t>
            </a:r>
            <a:r>
              <a:rPr lang="en-US" dirty="0" smtClean="0"/>
              <a:t>(function)	=&gt; Map[</a:t>
            </a:r>
            <a:r>
              <a:rPr lang="en-US" dirty="0" err="1" smtClean="0"/>
              <a:t>k,v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8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PAIRRDD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countByKey</a:t>
            </a:r>
            <a:r>
              <a:rPr lang="en-US" dirty="0" smtClean="0"/>
              <a:t>()	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reduceByKey</a:t>
            </a:r>
            <a:r>
              <a:rPr lang="en-US" dirty="0" smtClean="0"/>
              <a:t>(function)</a:t>
            </a:r>
          </a:p>
          <a:p>
            <a:r>
              <a:rPr lang="en-US" dirty="0" err="1" smtClean="0"/>
              <a:t>foldByKey</a:t>
            </a:r>
            <a:r>
              <a:rPr lang="en-US" dirty="0" smtClean="0"/>
              <a:t>(zero value)(function)</a:t>
            </a:r>
          </a:p>
          <a:p>
            <a:r>
              <a:rPr lang="en-US" dirty="0" err="1" smtClean="0"/>
              <a:t>aggregateByKey</a:t>
            </a:r>
            <a:r>
              <a:rPr lang="en-US" dirty="0" smtClean="0"/>
              <a:t>(zero1, zero2)(function1, function2)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saveAsTextFile</a:t>
            </a:r>
            <a:r>
              <a:rPr lang="en-US" dirty="0" smtClean="0"/>
              <a:t>(path)</a:t>
            </a:r>
          </a:p>
          <a:p>
            <a:r>
              <a:rPr lang="en-US" dirty="0" err="1" smtClean="0"/>
              <a:t>saveAsSequenceFile</a:t>
            </a:r>
            <a:r>
              <a:rPr lang="en-US" dirty="0" smtClean="0"/>
              <a:t>(path)</a:t>
            </a:r>
          </a:p>
          <a:p>
            <a:r>
              <a:rPr lang="en-US" dirty="0" err="1" smtClean="0"/>
              <a:t>saveAsObjectFile</a:t>
            </a:r>
            <a:r>
              <a:rPr lang="en-US" dirty="0" smtClean="0"/>
              <a:t>(path)</a:t>
            </a:r>
          </a:p>
          <a:p>
            <a:r>
              <a:rPr lang="en-US" dirty="0" err="1" smtClean="0"/>
              <a:t>saveAsHadoopFile</a:t>
            </a:r>
            <a:r>
              <a:rPr lang="en-US" dirty="0" smtClean="0"/>
              <a:t>(</a:t>
            </a:r>
            <a:r>
              <a:rPr lang="en-US" dirty="0" err="1" smtClean="0"/>
              <a:t>path,keyClass,valueClass,outputFormatClass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saveAsNewAPIHadoopFile</a:t>
            </a:r>
            <a:r>
              <a:rPr lang="en-US" dirty="0" smtClean="0"/>
              <a:t>(</a:t>
            </a:r>
            <a:r>
              <a:rPr lang="en-US" dirty="0" err="1" smtClean="0"/>
              <a:t>path,outputFormatClass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4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FOR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User develops a program for execution on Driver node (client or dedicated cluster node), creating datasets (RDDs) and performing operations on datasets in parallel (on many cluster nodes – Workers).</a:t>
            </a:r>
            <a:br>
              <a:rPr lang="en-US" dirty="0" smtClean="0"/>
            </a:br>
            <a:r>
              <a:rPr lang="en-US" dirty="0" smtClean="0"/>
              <a:t>Dedicated Master node controls tasks distribution between Workers.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Design-time determined dependency on one partition (or a known set of it) – </a:t>
            </a:r>
            <a:r>
              <a:rPr lang="en-US" dirty="0" err="1" smtClean="0"/>
              <a:t>regarless</a:t>
            </a:r>
            <a:r>
              <a:rPr lang="en-US" dirty="0" smtClean="0"/>
              <a:t> of data values</a:t>
            </a:r>
          </a:p>
          <a:p>
            <a:r>
              <a:rPr lang="en-US" dirty="0" smtClean="0"/>
              <a:t>Can be executed on a subset of data without any information about other data subsets</a:t>
            </a:r>
          </a:p>
          <a:p>
            <a:r>
              <a:rPr lang="en-US" dirty="0" smtClean="0"/>
              <a:t>Ex.: map, </a:t>
            </a:r>
            <a:r>
              <a:rPr lang="en-US" dirty="0" err="1" smtClean="0"/>
              <a:t>flatMap</a:t>
            </a:r>
            <a:r>
              <a:rPr lang="en-US" dirty="0" smtClean="0"/>
              <a:t>, filter, </a:t>
            </a:r>
            <a:r>
              <a:rPr lang="en-US" dirty="0" err="1" smtClean="0"/>
              <a:t>mapPartitions</a:t>
            </a:r>
            <a:r>
              <a:rPr lang="en-US" dirty="0" smtClean="0"/>
              <a:t>, union, coalesce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26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Require data to be partitioned in a particular (not arbitrary) way</a:t>
            </a:r>
          </a:p>
          <a:p>
            <a:r>
              <a:rPr lang="en-US" dirty="0" smtClean="0"/>
              <a:t>Process of that partitioning (according to data values) called shuffle</a:t>
            </a:r>
          </a:p>
          <a:p>
            <a:r>
              <a:rPr lang="en-US" dirty="0" smtClean="0"/>
              <a:t>Dependencies cannot be know before parent data is evaluated</a:t>
            </a:r>
          </a:p>
          <a:p>
            <a:r>
              <a:rPr lang="en-US" dirty="0" smtClean="0"/>
              <a:t>Ex.: sort, </a:t>
            </a:r>
            <a:r>
              <a:rPr lang="en-US" dirty="0" err="1" smtClean="0"/>
              <a:t>sortByKey</a:t>
            </a:r>
            <a:r>
              <a:rPr lang="en-US" dirty="0" smtClean="0"/>
              <a:t>, join, </a:t>
            </a:r>
            <a:r>
              <a:rPr lang="en-US" dirty="0" err="1" smtClean="0"/>
              <a:t>reduceByKey</a:t>
            </a:r>
            <a:r>
              <a:rPr lang="en-US" dirty="0" smtClean="0"/>
              <a:t>, </a:t>
            </a:r>
            <a:r>
              <a:rPr lang="en-US" dirty="0" err="1" smtClean="0"/>
              <a:t>groupByKey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7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 AND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1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transfer data between network nodes it need to be serialized</a:t>
            </a:r>
          </a:p>
          <a:p>
            <a:r>
              <a:rPr lang="en-US" dirty="0" err="1" smtClean="0"/>
              <a:t>Serializers</a:t>
            </a:r>
            <a:r>
              <a:rPr lang="en-US" dirty="0" smtClean="0"/>
              <a:t> built in Spark</a:t>
            </a:r>
          </a:p>
          <a:p>
            <a:r>
              <a:rPr lang="en-US" dirty="0" smtClean="0"/>
              <a:t>Java serialization</a:t>
            </a:r>
          </a:p>
          <a:p>
            <a:r>
              <a:rPr lang="en-US" dirty="0"/>
              <a:t>	</a:t>
            </a:r>
            <a:r>
              <a:rPr lang="en-US" dirty="0" smtClean="0"/>
              <a:t>slow, flexible</a:t>
            </a:r>
          </a:p>
          <a:p>
            <a:r>
              <a:rPr lang="en-US" dirty="0"/>
              <a:t>	</a:t>
            </a:r>
            <a:r>
              <a:rPr lang="en-US" dirty="0" smtClean="0"/>
              <a:t>default for shuffling, caching and persisting to disk</a:t>
            </a:r>
          </a:p>
          <a:p>
            <a:r>
              <a:rPr lang="en-US" dirty="0" err="1" smtClean="0"/>
              <a:t>Kryo</a:t>
            </a:r>
            <a:r>
              <a:rPr lang="en-US" dirty="0" smtClean="0"/>
              <a:t> serialization</a:t>
            </a:r>
          </a:p>
          <a:p>
            <a:r>
              <a:rPr lang="en-US" dirty="0"/>
              <a:t>	</a:t>
            </a:r>
            <a:r>
              <a:rPr lang="en-US" dirty="0" smtClean="0"/>
              <a:t>fast, more compact representation</a:t>
            </a:r>
          </a:p>
          <a:p>
            <a:r>
              <a:rPr lang="en-US" dirty="0"/>
              <a:t>	</a:t>
            </a:r>
            <a:r>
              <a:rPr lang="en-US" dirty="0" smtClean="0"/>
              <a:t>classes should to be registered or will waste time to resolve them</a:t>
            </a:r>
          </a:p>
        </p:txBody>
      </p:sp>
    </p:spTree>
    <p:extLst>
      <p:ext uri="{BB962C8B-B14F-4D97-AF65-F5344CB8AC3E}">
        <p14:creationId xmlns:p14="http://schemas.microsoft.com/office/powerpoint/2010/main" val="288024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KRYO Serialization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to use </a:t>
            </a:r>
            <a:r>
              <a:rPr lang="en-US" dirty="0" err="1" smtClean="0"/>
              <a:t>Kryo</a:t>
            </a:r>
            <a:endParaRPr lang="en-US" dirty="0" smtClean="0"/>
          </a:p>
          <a:p>
            <a:pPr lvl="1"/>
            <a:r>
              <a:rPr lang="en-US" dirty="0" err="1" smtClean="0"/>
              <a:t>config.set</a:t>
            </a:r>
            <a:r>
              <a:rPr lang="en-US" dirty="0" smtClean="0"/>
              <a:t>(“spark.</a:t>
            </a:r>
            <a:r>
              <a:rPr lang="en-US" dirty="0" err="1" smtClean="0"/>
              <a:t>serializer</a:t>
            </a:r>
            <a:r>
              <a:rPr lang="en-US" dirty="0" smtClean="0"/>
              <a:t>”,“</a:t>
            </a:r>
            <a:r>
              <a:rPr lang="en-US" dirty="0" err="1" smtClean="0"/>
              <a:t>org.apache.spark.serializer.KryoSerializer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config.registerKryoClasses</a:t>
            </a:r>
            <a:r>
              <a:rPr lang="en-US" dirty="0" smtClean="0"/>
              <a:t>(Array(</a:t>
            </a:r>
            <a:r>
              <a:rPr lang="en-US" dirty="0" err="1" smtClean="0"/>
              <a:t>classOf</a:t>
            </a:r>
            <a:r>
              <a:rPr lang="en-US" dirty="0" smtClean="0"/>
              <a:t>[</a:t>
            </a:r>
            <a:r>
              <a:rPr lang="en-US" dirty="0" err="1" smtClean="0"/>
              <a:t>MyClass</a:t>
            </a:r>
            <a:r>
              <a:rPr lang="en-US" dirty="0" smtClean="0"/>
              <a:t>],</a:t>
            </a:r>
            <a:r>
              <a:rPr lang="en-US" dirty="0" err="1" smtClean="0"/>
              <a:t>classOf</a:t>
            </a:r>
            <a:r>
              <a:rPr lang="en-US" dirty="0" smtClean="0"/>
              <a:t>[MyClass2]))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3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MEMORY: RDD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Memory for RDD caching: 	</a:t>
            </a:r>
            <a:r>
              <a:rPr lang="en-US" dirty="0" err="1" smtClean="0"/>
              <a:t>spark.storage.memoryFraction</a:t>
            </a:r>
            <a:endParaRPr lang="en-US" dirty="0" smtClean="0"/>
          </a:p>
          <a:p>
            <a:r>
              <a:rPr lang="en-US" dirty="0" smtClean="0"/>
              <a:t>In-memory </a:t>
            </a:r>
            <a:r>
              <a:rPr lang="en-US" dirty="0" err="1" smtClean="0"/>
              <a:t>deserialized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err="1" smtClean="0"/>
              <a:t>rdd.persist</a:t>
            </a:r>
            <a:r>
              <a:rPr lang="en-US" dirty="0" smtClean="0"/>
              <a:t>(MEMORY_ONLY) or </a:t>
            </a:r>
            <a:r>
              <a:rPr lang="en-US" dirty="0" err="1" smtClean="0"/>
              <a:t>rdd.cache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regular JVM objects, fastest</a:t>
            </a:r>
            <a:br>
              <a:rPr lang="en-US" dirty="0" smtClean="0"/>
            </a:br>
            <a:r>
              <a:rPr lang="en-US" dirty="0" smtClean="0"/>
              <a:t>	old partitions are deleted when out of memory</a:t>
            </a:r>
          </a:p>
          <a:p>
            <a:r>
              <a:rPr lang="en-US" dirty="0" smtClean="0"/>
              <a:t>In-memory serialized: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rdd.persist</a:t>
            </a:r>
            <a:r>
              <a:rPr lang="en-US" dirty="0" smtClean="0"/>
              <a:t>(MEMORY_ONLY_SER) or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rdd.persist</a:t>
            </a:r>
            <a:r>
              <a:rPr lang="en-US" dirty="0" smtClean="0"/>
              <a:t>(MEMORY_AND_DISK_SER)</a:t>
            </a:r>
          </a:p>
          <a:p>
            <a:r>
              <a:rPr lang="en-US" dirty="0" smtClean="0"/>
              <a:t>	most compact (useful for GBs of data), takes more time, less GC</a:t>
            </a:r>
          </a:p>
          <a:p>
            <a:r>
              <a:rPr lang="en-US" dirty="0" smtClean="0"/>
              <a:t>On disk:			</a:t>
            </a:r>
            <a:r>
              <a:rPr lang="en-US" dirty="0" err="1" smtClean="0"/>
              <a:t>rdd.persist</a:t>
            </a:r>
            <a:r>
              <a:rPr lang="en-US" dirty="0" smtClean="0"/>
              <a:t>(DISK_ONLY) or 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rdd.persist</a:t>
            </a:r>
            <a:r>
              <a:rPr lang="en-US" dirty="0" smtClean="0"/>
              <a:t>(MEMORY_AND_DISK)</a:t>
            </a:r>
          </a:p>
          <a:p>
            <a:r>
              <a:rPr lang="en-US" dirty="0"/>
              <a:t>	</a:t>
            </a:r>
            <a:r>
              <a:rPr lang="en-US" dirty="0" smtClean="0"/>
              <a:t>slowest, to keep hard to </a:t>
            </a:r>
            <a:r>
              <a:rPr lang="en-US" dirty="0" err="1" smtClean="0"/>
              <a:t>recompute</a:t>
            </a:r>
            <a:r>
              <a:rPr lang="en-US" dirty="0" smtClean="0"/>
              <a:t>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76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MEMORY: SHUFFLE BUFFER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Memory for intermediate data: </a:t>
            </a:r>
            <a:r>
              <a:rPr lang="en-US" dirty="0" err="1" smtClean="0"/>
              <a:t>spark.shuffle.memoryFraction</a:t>
            </a:r>
            <a:endParaRPr lang="en-US" dirty="0" smtClean="0"/>
          </a:p>
          <a:p>
            <a:r>
              <a:rPr lang="en-US" dirty="0" smtClean="0"/>
              <a:t>Shuffle, Aggregation intermediate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54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MEMORY: DEFAULT SETTING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 Storage: 60%</a:t>
            </a:r>
          </a:p>
          <a:p>
            <a:r>
              <a:rPr lang="en-US" dirty="0" smtClean="0"/>
              <a:t>Shuffle Buffers: 20%</a:t>
            </a:r>
          </a:p>
          <a:p>
            <a:r>
              <a:rPr lang="en-US" dirty="0" smtClean="0"/>
              <a:t>User program objects: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40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PARALLELISM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RDD partitions</a:t>
            </a:r>
          </a:p>
          <a:p>
            <a:r>
              <a:rPr lang="en-US" dirty="0"/>
              <a:t>	</a:t>
            </a:r>
            <a:r>
              <a:rPr lang="en-US" dirty="0" smtClean="0"/>
              <a:t>e.g. driven by HDFS block count</a:t>
            </a:r>
          </a:p>
          <a:p>
            <a:r>
              <a:rPr lang="en-US" dirty="0" err="1" smtClean="0"/>
              <a:t>Ususally</a:t>
            </a:r>
            <a:r>
              <a:rPr lang="en-US" dirty="0" smtClean="0"/>
              <a:t> preserved in transformations</a:t>
            </a:r>
          </a:p>
          <a:p>
            <a:r>
              <a:rPr lang="en-US" dirty="0" smtClean="0"/>
              <a:t>Explicit setting: parameter </a:t>
            </a:r>
            <a:r>
              <a:rPr lang="en-US" dirty="0" err="1" smtClean="0"/>
              <a:t>numPartitions</a:t>
            </a:r>
            <a:r>
              <a:rPr lang="en-US" dirty="0" smtClean="0"/>
              <a:t> for most transformations</a:t>
            </a:r>
          </a:p>
          <a:p>
            <a:r>
              <a:rPr lang="en-US" dirty="0"/>
              <a:t>r</a:t>
            </a:r>
            <a:r>
              <a:rPr lang="en-US" dirty="0" smtClean="0"/>
              <a:t>dd2 = rdd1.groupByKey(key, </a:t>
            </a:r>
            <a:r>
              <a:rPr lang="en-US" dirty="0" err="1" smtClean="0"/>
              <a:t>numPartitions</a:t>
            </a:r>
            <a:r>
              <a:rPr lang="en-US" dirty="0" smtClean="0"/>
              <a:t> = 10)</a:t>
            </a:r>
          </a:p>
          <a:p>
            <a:r>
              <a:rPr lang="en-US" dirty="0" smtClean="0"/>
              <a:t>Automatic partitions redistribution</a:t>
            </a:r>
          </a:p>
          <a:p>
            <a:r>
              <a:rPr lang="en-US" dirty="0"/>
              <a:t>	</a:t>
            </a:r>
            <a:r>
              <a:rPr lang="en-US" dirty="0" smtClean="0"/>
              <a:t>repartition(#) – common way, shuffling (=coalesce(#, shuffle=true))</a:t>
            </a:r>
          </a:p>
          <a:p>
            <a:r>
              <a:rPr lang="en-US" dirty="0"/>
              <a:t>	</a:t>
            </a:r>
            <a:r>
              <a:rPr lang="en-US" dirty="0" smtClean="0"/>
              <a:t>coalesce(#) – to reduce number of partitions for smaller RDD, no shuffle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9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 </a:t>
            </a:r>
            <a:r>
              <a:rPr lang="en-US" dirty="0" err="1" smtClean="0"/>
              <a:t>aND</a:t>
            </a:r>
            <a:r>
              <a:rPr lang="en-US" dirty="0" smtClean="0"/>
              <a:t> 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dirty="0" err="1">
                <a:latin typeface="Consolas"/>
                <a:cs typeface="Consolas"/>
              </a:rPr>
              <a:t>import</a:t>
            </a:r>
            <a:r>
              <a:rPr lang="de-DE" sz="1400" dirty="0">
                <a:latin typeface="Consolas"/>
                <a:cs typeface="Consolas"/>
              </a:rPr>
              <a:t> </a:t>
            </a:r>
            <a:r>
              <a:rPr lang="de-DE" sz="1400" dirty="0" err="1">
                <a:latin typeface="Consolas"/>
                <a:cs typeface="Consolas"/>
              </a:rPr>
              <a:t>org.apache.spark</a:t>
            </a:r>
            <a:r>
              <a:rPr lang="de-DE" sz="1400" dirty="0">
                <a:latin typeface="Consolas"/>
                <a:cs typeface="Consolas"/>
              </a:rPr>
              <a:t>.{</a:t>
            </a:r>
            <a:r>
              <a:rPr lang="de-DE" sz="1400" dirty="0" err="1">
                <a:latin typeface="Consolas"/>
                <a:cs typeface="Consolas"/>
              </a:rPr>
              <a:t>SparkContext</a:t>
            </a:r>
            <a:r>
              <a:rPr lang="de-DE" sz="1400" dirty="0">
                <a:latin typeface="Consolas"/>
                <a:cs typeface="Consolas"/>
              </a:rPr>
              <a:t>, </a:t>
            </a:r>
            <a:r>
              <a:rPr lang="de-DE" sz="1400" dirty="0" err="1">
                <a:latin typeface="Consolas"/>
                <a:cs typeface="Consolas"/>
              </a:rPr>
              <a:t>SparkConf</a:t>
            </a:r>
            <a:r>
              <a:rPr lang="de-DE" sz="14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nsolas"/>
                <a:cs typeface="Consolas"/>
              </a:rPr>
              <a:t>object </a:t>
            </a:r>
            <a:r>
              <a:rPr lang="en-US" sz="1400" dirty="0" err="1" smtClean="0">
                <a:latin typeface="Consolas"/>
                <a:cs typeface="Consolas"/>
              </a:rPr>
              <a:t>SparkApp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def</a:t>
            </a:r>
            <a:r>
              <a:rPr lang="fr-FR" sz="1400" dirty="0">
                <a:latin typeface="Consolas"/>
                <a:cs typeface="Consolas"/>
              </a:rPr>
              <a:t> main(</a:t>
            </a:r>
            <a:r>
              <a:rPr lang="fr-FR" sz="1400" dirty="0" err="1">
                <a:latin typeface="Consolas"/>
                <a:cs typeface="Consolas"/>
              </a:rPr>
              <a:t>args</a:t>
            </a:r>
            <a:r>
              <a:rPr lang="fr-FR" sz="1400" dirty="0">
                <a:latin typeface="Consolas"/>
                <a:cs typeface="Consolas"/>
              </a:rPr>
              <a:t>: </a:t>
            </a:r>
            <a:r>
              <a:rPr lang="fr-FR" sz="1400" dirty="0" err="1">
                <a:latin typeface="Consolas"/>
                <a:cs typeface="Consolas"/>
              </a:rPr>
              <a:t>Array</a:t>
            </a:r>
            <a:r>
              <a:rPr lang="fr-FR" sz="1400" dirty="0">
                <a:latin typeface="Consolas"/>
                <a:cs typeface="Consolas"/>
              </a:rPr>
              <a:t>[String]) {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conf</a:t>
            </a:r>
            <a:r>
              <a:rPr lang="en-US" sz="1400" dirty="0">
                <a:latin typeface="Consolas"/>
                <a:cs typeface="Consolas"/>
              </a:rPr>
              <a:t> = new </a:t>
            </a:r>
            <a:r>
              <a:rPr lang="en-US" sz="1400" dirty="0" err="1">
                <a:latin typeface="Consolas"/>
                <a:cs typeface="Consolas"/>
              </a:rPr>
              <a:t>SparkConf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>
                <a:latin typeface="Consolas"/>
                <a:cs typeface="Consolas"/>
              </a:rPr>
              <a:t>.</a:t>
            </a:r>
            <a:r>
              <a:rPr lang="en-US" sz="1400" dirty="0" err="1">
                <a:latin typeface="Consolas"/>
                <a:cs typeface="Consolas"/>
              </a:rPr>
              <a:t>setAppName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smtClean="0">
                <a:latin typeface="Consolas"/>
                <a:cs typeface="Consolas"/>
              </a:rPr>
              <a:t>Spark </a:t>
            </a:r>
            <a:r>
              <a:rPr lang="en-US" sz="1400" dirty="0">
                <a:latin typeface="Consolas"/>
                <a:cs typeface="Consolas"/>
              </a:rPr>
              <a:t>Application")</a:t>
            </a:r>
          </a:p>
          <a:p>
            <a:pPr>
              <a:lnSpc>
                <a:spcPct val="100000"/>
              </a:lnSpc>
            </a:pPr>
            <a:r>
              <a:rPr lang="fi-FI" sz="1400" dirty="0">
                <a:latin typeface="Consolas"/>
                <a:cs typeface="Consolas"/>
              </a:rPr>
              <a:t>      .</a:t>
            </a:r>
            <a:r>
              <a:rPr lang="fi-FI" sz="1400" dirty="0" err="1">
                <a:latin typeface="Consolas"/>
                <a:cs typeface="Consolas"/>
              </a:rPr>
              <a:t>setMaster</a:t>
            </a:r>
            <a:r>
              <a:rPr lang="fi-FI" sz="1400" dirty="0" err="1" smtClean="0">
                <a:latin typeface="Consolas"/>
                <a:cs typeface="Consolas"/>
              </a:rPr>
              <a:t>(</a:t>
            </a:r>
            <a:r>
              <a:rPr lang="fi-FI" sz="1400" dirty="0" err="1">
                <a:latin typeface="Consolas"/>
                <a:cs typeface="Consolas"/>
              </a:rPr>
              <a:t>"local</a:t>
            </a:r>
            <a:r>
              <a:rPr lang="fi-FI" sz="1400" dirty="0">
                <a:latin typeface="Consolas"/>
                <a:cs typeface="Consolas"/>
              </a:rPr>
              <a:t>[*]</a:t>
            </a:r>
            <a:r>
              <a:rPr lang="en-US" sz="1400" dirty="0">
                <a:latin typeface="Consolas"/>
                <a:cs typeface="Consolas"/>
              </a:rPr>
              <a:t>"</a:t>
            </a:r>
            <a:r>
              <a:rPr lang="fi-FI" sz="1400" dirty="0" smtClean="0">
                <a:latin typeface="Consolas"/>
                <a:cs typeface="Consolas"/>
              </a:rPr>
              <a:t>)</a:t>
            </a:r>
            <a:endParaRPr lang="fi-FI"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sc</a:t>
            </a:r>
            <a:r>
              <a:rPr lang="en-US" sz="1400" dirty="0">
                <a:latin typeface="Consolas"/>
                <a:cs typeface="Consolas"/>
              </a:rPr>
              <a:t> = new </a:t>
            </a:r>
            <a:r>
              <a:rPr lang="en-US" sz="1400" dirty="0" err="1">
                <a:latin typeface="Consolas"/>
                <a:cs typeface="Consolas"/>
              </a:rPr>
              <a:t>SparkContext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conf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de-DE" sz="1400" dirty="0" smtClean="0">
                <a:latin typeface="Consolas"/>
                <a:cs typeface="Consolas"/>
              </a:rPr>
              <a:t>    </a:t>
            </a:r>
            <a:r>
              <a:rPr lang="de-DE" sz="1400" dirty="0" err="1" smtClean="0">
                <a:latin typeface="Consolas"/>
                <a:cs typeface="Consolas"/>
              </a:rPr>
              <a:t>val</a:t>
            </a:r>
            <a:r>
              <a:rPr lang="de-DE" sz="1400" dirty="0" smtClean="0">
                <a:latin typeface="Consolas"/>
                <a:cs typeface="Consolas"/>
              </a:rPr>
              <a:t> </a:t>
            </a:r>
            <a:r>
              <a:rPr lang="de-DE" sz="1400" dirty="0" err="1">
                <a:latin typeface="Consolas"/>
                <a:cs typeface="Consolas"/>
              </a:rPr>
              <a:t>lines</a:t>
            </a:r>
            <a:r>
              <a:rPr lang="de-DE" sz="1400" dirty="0">
                <a:latin typeface="Consolas"/>
                <a:cs typeface="Consolas"/>
              </a:rPr>
              <a:t> = </a:t>
            </a:r>
            <a:r>
              <a:rPr lang="de-DE" sz="1400" dirty="0" err="1">
                <a:latin typeface="Consolas"/>
                <a:cs typeface="Consolas"/>
              </a:rPr>
              <a:t>sc.textFile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dirty="0" err="1" smtClean="0">
                <a:latin typeface="Consolas"/>
                <a:cs typeface="Consolas"/>
              </a:rPr>
              <a:t>args</a:t>
            </a:r>
            <a:r>
              <a:rPr lang="de-DE" sz="1400" dirty="0" smtClean="0">
                <a:latin typeface="Consolas"/>
                <a:cs typeface="Consolas"/>
              </a:rPr>
              <a:t>(0))</a:t>
            </a:r>
            <a:r>
              <a:rPr lang="de-DE" sz="1400" dirty="0">
                <a:latin typeface="Consolas"/>
                <a:cs typeface="Consolas"/>
              </a:rPr>
              <a:t>.</a:t>
            </a:r>
            <a:r>
              <a:rPr lang="de-DE" sz="1400" dirty="0" err="1">
                <a:latin typeface="Consolas"/>
                <a:cs typeface="Consolas"/>
              </a:rPr>
              <a:t>cache</a:t>
            </a:r>
            <a:r>
              <a:rPr lang="de-DE" sz="1400" dirty="0">
                <a:latin typeface="Consolas"/>
                <a:cs typeface="Consolas"/>
              </a:rPr>
              <a:t>(</a:t>
            </a:r>
            <a:r>
              <a:rPr lang="de-DE" sz="1400" dirty="0" smtClean="0">
                <a:latin typeface="Consolas"/>
                <a:cs typeface="Consolas"/>
              </a:rPr>
              <a:t>)</a:t>
            </a:r>
            <a:endParaRPr lang="de-DE"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val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c = </a:t>
            </a:r>
            <a:r>
              <a:rPr lang="en-US" sz="1400" dirty="0" err="1">
                <a:latin typeface="Consolas"/>
                <a:cs typeface="Consolas"/>
              </a:rPr>
              <a:t>lines.count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println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s"There</a:t>
            </a:r>
            <a:r>
              <a:rPr lang="en-US" sz="1400" dirty="0">
                <a:latin typeface="Consolas"/>
                <a:cs typeface="Consolas"/>
              </a:rPr>
              <a:t> are $c lines </a:t>
            </a:r>
            <a:r>
              <a:rPr lang="en-US" sz="1400" dirty="0" smtClean="0">
                <a:latin typeface="Consolas"/>
                <a:cs typeface="Consolas"/>
              </a:rPr>
              <a:t>in file"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0602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Accumulator – variable to be incrementally updated in parallel</a:t>
            </a:r>
          </a:p>
          <a:p>
            <a:r>
              <a:rPr lang="en-US" dirty="0"/>
              <a:t>	</a:t>
            </a:r>
            <a:r>
              <a:rPr lang="en-US" dirty="0" smtClean="0"/>
              <a:t>Each task has its own value to be summed up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cnt</a:t>
            </a:r>
            <a:r>
              <a:rPr lang="en-US" dirty="0" smtClean="0"/>
              <a:t> = </a:t>
            </a:r>
            <a:r>
              <a:rPr lang="en-US" dirty="0" err="1" smtClean="0"/>
              <a:t>sc.longAccumulator</a:t>
            </a:r>
            <a:r>
              <a:rPr lang="en-US" dirty="0" smtClean="0"/>
              <a:t>(“</a:t>
            </a:r>
            <a:r>
              <a:rPr lang="en-US" dirty="0" err="1" smtClean="0"/>
              <a:t>cnt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sc.parallelize</a:t>
            </a:r>
            <a:r>
              <a:rPr lang="en-US" dirty="0" smtClean="0"/>
              <a:t>(1 to 2).</a:t>
            </a:r>
            <a:r>
              <a:rPr lang="en-US" dirty="0" err="1" smtClean="0"/>
              <a:t>foreach</a:t>
            </a:r>
            <a:r>
              <a:rPr lang="en-US" dirty="0" smtClean="0"/>
              <a:t>(v=&gt;</a:t>
            </a:r>
            <a:r>
              <a:rPr lang="en-US" dirty="0" err="1" smtClean="0"/>
              <a:t>cnt.add</a:t>
            </a:r>
            <a:r>
              <a:rPr lang="en-US" dirty="0" smtClean="0"/>
              <a:t>(v))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cnt.value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1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Broadcast variables allow the programmer to keep a read-only variable cached on each machine rather than shipping a copy of it with tasks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myMap</a:t>
            </a:r>
            <a:r>
              <a:rPr lang="en-US" dirty="0" smtClean="0"/>
              <a:t> = Map(…)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bcMyMap</a:t>
            </a:r>
            <a:r>
              <a:rPr lang="en-US" dirty="0" smtClean="0"/>
              <a:t> = </a:t>
            </a:r>
            <a:r>
              <a:rPr lang="en-US" dirty="0" err="1" smtClean="0"/>
              <a:t>sc.broadcast</a:t>
            </a:r>
            <a:r>
              <a:rPr lang="en-US" dirty="0" smtClean="0"/>
              <a:t>(</a:t>
            </a:r>
            <a:r>
              <a:rPr lang="en-US" dirty="0" err="1" smtClean="0"/>
              <a:t>myMap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myRDD.map</a:t>
            </a:r>
            <a:r>
              <a:rPr lang="en-US" dirty="0" smtClean="0"/>
              <a:t>(</a:t>
            </a:r>
            <a:r>
              <a:rPr lang="en-US" dirty="0" err="1" smtClean="0"/>
              <a:t>myMap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myRDD.map</a:t>
            </a:r>
            <a:r>
              <a:rPr lang="en-US" dirty="0" smtClean="0"/>
              <a:t>(</a:t>
            </a:r>
            <a:r>
              <a:rPr lang="en-US" dirty="0" err="1" smtClean="0"/>
              <a:t>bcMyMap.value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24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PROCESS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45" y="650811"/>
            <a:ext cx="6744336" cy="41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smtClean="0"/>
              <a:t>Resilient DISTRIBUTED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RESILIENT DISTRIBUTED DATASET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9144000" cy="32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RESILIENT DISTRIBUTED DATASET</a:t>
            </a:r>
            <a:endParaRPr lang="ru-RU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RDD: Spark “primitive” representing a collection of records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Partitioned (the D in RDD)</a:t>
            </a:r>
          </a:p>
          <a:p>
            <a:r>
              <a:rPr lang="en-US" dirty="0"/>
              <a:t>Transformations operate on an RDD to create another RDD</a:t>
            </a:r>
          </a:p>
          <a:p>
            <a:pPr lvl="1"/>
            <a:r>
              <a:rPr lang="en-US" dirty="0" smtClean="0"/>
              <a:t>Coarse</a:t>
            </a:r>
            <a:r>
              <a:rPr lang="en-US" dirty="0"/>
              <a:t>-grained manipulations only</a:t>
            </a:r>
          </a:p>
          <a:p>
            <a:pPr lvl="1"/>
            <a:r>
              <a:rPr lang="en-US" dirty="0"/>
              <a:t>RDDs keep track of lineage</a:t>
            </a:r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RDDs can be materialized in memory or on disk</a:t>
            </a:r>
          </a:p>
          <a:p>
            <a:pPr lvl="1"/>
            <a:r>
              <a:rPr lang="en-US" dirty="0"/>
              <a:t>OOM or machine failures: What happens?</a:t>
            </a:r>
          </a:p>
          <a:p>
            <a:r>
              <a:rPr lang="en-US" dirty="0"/>
              <a:t>Fault tolerance (the R in RDD):</a:t>
            </a:r>
          </a:p>
          <a:p>
            <a:pPr lvl="1"/>
            <a:r>
              <a:rPr lang="en-US" dirty="0" smtClean="0"/>
              <a:t>RDDs </a:t>
            </a:r>
            <a:r>
              <a:rPr lang="en-US" dirty="0"/>
              <a:t>can always be recomputed from stable storage (disk)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1800"/>
            <a:ext cx="6845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965200"/>
            <a:ext cx="6743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16410</TotalTime>
  <Words>691</Words>
  <Application>Microsoft Office PowerPoint</Application>
  <PresentationFormat>On-screen Show (16:9)</PresentationFormat>
  <Paragraphs>226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Luxoft 2016 LTC Structured template</vt:lpstr>
      <vt:lpstr>EAS-017 Apache Spark Fundamentals</vt:lpstr>
      <vt:lpstr>MODULE Roadmap</vt:lpstr>
      <vt:lpstr>PROGRAMMING FOR SPARK</vt:lpstr>
      <vt:lpstr>SPARK APPLICATION</vt:lpstr>
      <vt:lpstr>Section 1: Resilient DISTRIBUTED DATASETS</vt:lpstr>
      <vt:lpstr>RESILIENT DISTRIBUTED DATASET</vt:lpstr>
      <vt:lpstr>RESILIENT DISTRIBUTED DATASET</vt:lpstr>
      <vt:lpstr>RDDS</vt:lpstr>
      <vt:lpstr>RDDS</vt:lpstr>
      <vt:lpstr>HOW TO CREATE RDD </vt:lpstr>
      <vt:lpstr>RDD: internal representation</vt:lpstr>
      <vt:lpstr>SOME RDD TYPES</vt:lpstr>
      <vt:lpstr>RDD TRANSFORMATIONS</vt:lpstr>
      <vt:lpstr>Simple transformations</vt:lpstr>
      <vt:lpstr>Set-theoretic TRANSFORMATIONS</vt:lpstr>
      <vt:lpstr>GROUPING and sorting</vt:lpstr>
      <vt:lpstr>SAMPLING TRANSFORMATIONS</vt:lpstr>
      <vt:lpstr>Partition-vise transformations</vt:lpstr>
      <vt:lpstr>PAIRRDD TRANSFORMATIONS</vt:lpstr>
      <vt:lpstr>JOINS</vt:lpstr>
      <vt:lpstr>MORE PAIRRDD TRANSFORMATIONS</vt:lpstr>
      <vt:lpstr>RDD ACTIONS</vt:lpstr>
      <vt:lpstr>SIMPLE COLLECTING ACTIONS</vt:lpstr>
      <vt:lpstr>SIMPLE MATH ACTIONS</vt:lpstr>
      <vt:lpstr>APPROXIMATE MATH ACTIONS</vt:lpstr>
      <vt:lpstr>REDUCE AND AGGREGATION ACTIONS</vt:lpstr>
      <vt:lpstr>MoRE REDUCES</vt:lpstr>
      <vt:lpstr>PAIRRDD ACTIONS</vt:lpstr>
      <vt:lpstr>Persisting actions</vt:lpstr>
      <vt:lpstr>Narrow TRANSFORMATION</vt:lpstr>
      <vt:lpstr>WIDE TRANSFORMATION</vt:lpstr>
      <vt:lpstr>DATA SERIALIZATION AND STORAGE</vt:lpstr>
      <vt:lpstr>DATA Serialization</vt:lpstr>
      <vt:lpstr>KRYO Serialization</vt:lpstr>
      <vt:lpstr>WORKER MEMORY: RDD STORAGE</vt:lpstr>
      <vt:lpstr>WORKER MEMORY: SHUFFLE BUFFER</vt:lpstr>
      <vt:lpstr>Worker MEMORY: DEFAULT SETTING</vt:lpstr>
      <vt:lpstr>LEVEL OF PARALLELISM </vt:lpstr>
      <vt:lpstr>ACCUMULATORS aND BROADCASTING</vt:lpstr>
      <vt:lpstr>ACCUMULATORS</vt:lpstr>
      <vt:lpstr>BROADCASTING</vt:lpstr>
      <vt:lpstr>BROADCASTING PROCESS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Stukalenko</dc:creator>
  <cp:lastModifiedBy>Alexander Breiman</cp:lastModifiedBy>
  <cp:revision>116</cp:revision>
  <dcterms:created xsi:type="dcterms:W3CDTF">2015-12-27T22:59:20Z</dcterms:created>
  <dcterms:modified xsi:type="dcterms:W3CDTF">2016-08-31T11:39:51Z</dcterms:modified>
</cp:coreProperties>
</file>