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9" r:id="rId3"/>
    <p:sldId id="404" r:id="rId4"/>
    <p:sldId id="261" r:id="rId5"/>
    <p:sldId id="268" r:id="rId6"/>
    <p:sldId id="405" r:id="rId7"/>
    <p:sldId id="410" r:id="rId8"/>
    <p:sldId id="412" r:id="rId9"/>
    <p:sldId id="411" r:id="rId10"/>
    <p:sldId id="413" r:id="rId11"/>
    <p:sldId id="414" r:id="rId12"/>
    <p:sldId id="403" r:id="rId13"/>
    <p:sldId id="402" r:id="rId14"/>
    <p:sldId id="406" r:id="rId15"/>
    <p:sldId id="407" r:id="rId16"/>
    <p:sldId id="416" r:id="rId17"/>
    <p:sldId id="417" r:id="rId18"/>
    <p:sldId id="418" r:id="rId19"/>
    <p:sldId id="419" r:id="rId20"/>
    <p:sldId id="420" r:id="rId21"/>
    <p:sldId id="421" r:id="rId22"/>
    <p:sldId id="422" r:id="rId23"/>
    <p:sldId id="431" r:id="rId24"/>
    <p:sldId id="432" r:id="rId25"/>
    <p:sldId id="433" r:id="rId26"/>
    <p:sldId id="434" r:id="rId27"/>
    <p:sldId id="435" r:id="rId28"/>
    <p:sldId id="436" r:id="rId29"/>
    <p:sldId id="424" r:id="rId30"/>
    <p:sldId id="426" r:id="rId31"/>
    <p:sldId id="427" r:id="rId32"/>
    <p:sldId id="428" r:id="rId33"/>
    <p:sldId id="429" r:id="rId34"/>
    <p:sldId id="430" r:id="rId35"/>
    <p:sldId id="423" r:id="rId36"/>
    <p:sldId id="409" r:id="rId37"/>
    <p:sldId id="425" r:id="rId3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6561"/>
  </p:normalViewPr>
  <p:slideViewPr>
    <p:cSldViewPr snapToGrid="0" snapToObjects="1">
      <p:cViewPr varScale="1">
        <p:scale>
          <a:sx n="156" d="100"/>
          <a:sy n="156" d="100"/>
        </p:scale>
        <p:origin x="-324" y="-90"/>
      </p:cViewPr>
      <p:guideLst>
        <p:guide orient="horz" pos="2160"/>
        <p:guide orient="horz" pos="162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CC8A6-C759-4BFC-9433-7A9436D3103E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7349F-00D1-4EC3-A43A-A26677DB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11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1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BD392F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 smtClean="0"/>
              <a:t>Edit </a:t>
            </a:r>
            <a:r>
              <a:rPr lang="pl-PL" dirty="0" err="1" smtClean="0"/>
              <a:t>Title</a:t>
            </a:r>
            <a:r>
              <a:rPr lang="pl-PL" dirty="0" smtClean="0"/>
              <a:t>: SUBTITLE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26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err="1" smtClean="0"/>
              <a:t>Up</a:t>
            </a:r>
            <a:r>
              <a:rPr lang="pl-PL" dirty="0" smtClean="0"/>
              <a:t> to </a:t>
            </a:r>
            <a:r>
              <a:rPr lang="pl-PL" dirty="0" err="1" smtClean="0"/>
              <a:t>seven</a:t>
            </a:r>
            <a:r>
              <a:rPr lang="pl-PL" dirty="0" smtClean="0"/>
              <a:t> lines of </a:t>
            </a:r>
            <a:r>
              <a:rPr lang="pl-PL" dirty="0" err="1" smtClean="0"/>
              <a:t>text</a:t>
            </a:r>
            <a:r>
              <a:rPr lang="pl-PL" dirty="0" smtClean="0"/>
              <a:t>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9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THANK</a:t>
            </a:r>
            <a:r>
              <a:rPr lang="en-US" sz="3200" baseline="0" dirty="0" smtClean="0">
                <a:solidFill>
                  <a:schemeClr val="accent1"/>
                </a:solidFill>
              </a:rPr>
              <a:t> YOU!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4642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8948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4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76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1"/>
            <a:ext cx="8593931" cy="324548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</a:t>
            </a:r>
            <a:r>
              <a:rPr lang="pl-PL" dirty="0" err="1" smtClean="0"/>
              <a:t>content</a:t>
            </a:r>
            <a:endParaRPr lang="pl-PL" dirty="0" smtClean="0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 dirty="0" smtClean="0"/>
              <a:t>Edit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COMPLETED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132186"/>
            <a:ext cx="76258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ACTIVE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6523002" y="1132186"/>
            <a:ext cx="117025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UPCOMING</a:t>
            </a:r>
            <a:endParaRPr lang="en-US" b="0" i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1352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10"/>
          <p:cNvSpPr/>
          <p:nvPr/>
        </p:nvSpPr>
        <p:spPr>
          <a:xfrm>
            <a:off x="1" y="0"/>
            <a:ext cx="2143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7" name="Rectangle 280"/>
          <p:cNvSpPr txBox="1">
            <a:spLocks noChangeArrowheads="1"/>
          </p:cNvSpPr>
          <p:nvPr/>
        </p:nvSpPr>
        <p:spPr bwMode="auto">
          <a:xfrm>
            <a:off x="8316914" y="4970860"/>
            <a:ext cx="731837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fld id="{D1563C6B-A208-6240-84FD-8E94442E4D90}" type="slidenum">
              <a:rPr lang="en-US" sz="1100"/>
              <a:pPr algn="r" eaLnBrk="1" hangingPunct="1"/>
              <a:t>‹#›</a:t>
            </a:fld>
            <a:r>
              <a:rPr lang="en-US" sz="1200"/>
              <a:t> 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 rot="16200000">
            <a:off x="-647167" y="4464964"/>
            <a:ext cx="1476899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bg1"/>
                </a:solidFill>
                <a:latin typeface="Arial" charset="0"/>
              </a:rPr>
              <a:t>© Luxoft Training 2013</a:t>
            </a:r>
          </a:p>
        </p:txBody>
      </p:sp>
      <p:pic>
        <p:nvPicPr>
          <p:cNvPr id="9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618008" y="1332457"/>
            <a:ext cx="3161905" cy="2371429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11" name="Prostokąt 24"/>
          <p:cNvSpPr/>
          <p:nvPr/>
        </p:nvSpPr>
        <p:spPr>
          <a:xfrm flipH="1">
            <a:off x="8748714" y="1820466"/>
            <a:ext cx="395287" cy="1724025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12" name="Picture 20" descr="3 Quadrants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259557"/>
            <a:ext cx="1092200" cy="105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3" descr="Luxoft_Logo_white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42876"/>
            <a:ext cx="2197100" cy="898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40" y="3165920"/>
            <a:ext cx="4580473" cy="3651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1820368"/>
            <a:ext cx="4568350" cy="13147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40" y="4321638"/>
            <a:ext cx="4580473" cy="27003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40" y="3698141"/>
            <a:ext cx="4568037" cy="2886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1073887"/>
      </p:ext>
    </p:extLst>
  </p:cSld>
  <p:clrMapOvr>
    <a:masterClrMapping/>
  </p:clrMapOvr>
  <p:transition>
    <p:zoom/>
  </p:transition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10"/>
          <p:cNvSpPr/>
          <p:nvPr/>
        </p:nvSpPr>
        <p:spPr>
          <a:xfrm>
            <a:off x="1" y="0"/>
            <a:ext cx="2143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5" name="Rectangle 280"/>
          <p:cNvSpPr txBox="1">
            <a:spLocks noChangeArrowheads="1"/>
          </p:cNvSpPr>
          <p:nvPr/>
        </p:nvSpPr>
        <p:spPr bwMode="auto">
          <a:xfrm>
            <a:off x="8316914" y="4970860"/>
            <a:ext cx="731837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fld id="{2EA02417-3137-7C49-94F7-9D50B4CCB798}" type="slidenum">
              <a:rPr lang="en-US" sz="1100"/>
              <a:pPr algn="r" eaLnBrk="1" hangingPunct="1"/>
              <a:t>‹#›</a:t>
            </a:fld>
            <a:r>
              <a:rPr lang="en-US" sz="1200"/>
              <a:t> 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 rot="16200000">
            <a:off x="-647167" y="4464964"/>
            <a:ext cx="1476899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bg1"/>
                </a:solidFill>
                <a:latin typeface="Arial" charset="0"/>
              </a:rPr>
              <a:t>© Luxoft Training 2013</a:t>
            </a:r>
          </a:p>
        </p:txBody>
      </p:sp>
      <p:sp>
        <p:nvSpPr>
          <p:cNvPr id="7" name="Prostokąt 10"/>
          <p:cNvSpPr/>
          <p:nvPr/>
        </p:nvSpPr>
        <p:spPr>
          <a:xfrm>
            <a:off x="1" y="0"/>
            <a:ext cx="214313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8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4" y="214313"/>
            <a:ext cx="1000125" cy="82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4" y="0"/>
            <a:ext cx="8929687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rostokąt 24"/>
          <p:cNvSpPr/>
          <p:nvPr/>
        </p:nvSpPr>
        <p:spPr>
          <a:xfrm flipH="1">
            <a:off x="8724901" y="1820467"/>
            <a:ext cx="246063" cy="1440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23" descr="3 Quadrants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259557"/>
            <a:ext cx="1092200" cy="105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988" y="1820467"/>
            <a:ext cx="6800950" cy="939101"/>
          </a:xfrm>
        </p:spPr>
        <p:txBody>
          <a:bodyPr anchor="t"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1843088" y="2828312"/>
            <a:ext cx="6800850" cy="44247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200" baseline="0">
                <a:solidFill>
                  <a:srgbClr val="FFFFFF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ru-R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2453916"/>
      </p:ext>
    </p:extLst>
  </p:cSld>
  <p:clrMapOvr>
    <a:masterClrMapping/>
  </p:clrMapOvr>
  <p:transition>
    <p:zoom/>
  </p:transition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10"/>
          <p:cNvSpPr/>
          <p:nvPr/>
        </p:nvSpPr>
        <p:spPr>
          <a:xfrm>
            <a:off x="1" y="0"/>
            <a:ext cx="2143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5" name="Rectangle 280"/>
          <p:cNvSpPr txBox="1">
            <a:spLocks noChangeArrowheads="1"/>
          </p:cNvSpPr>
          <p:nvPr/>
        </p:nvSpPr>
        <p:spPr bwMode="auto">
          <a:xfrm>
            <a:off x="8316914" y="4970860"/>
            <a:ext cx="731837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fld id="{F68FFB40-1312-8D45-89D5-7997E367CD59}" type="slidenum">
              <a:rPr lang="en-US" sz="1100"/>
              <a:pPr algn="r" eaLnBrk="1" hangingPunct="1"/>
              <a:t>‹#›</a:t>
            </a:fld>
            <a:r>
              <a:rPr lang="en-US" sz="1200"/>
              <a:t> 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 rot="16200000">
            <a:off x="-647167" y="4464964"/>
            <a:ext cx="1476899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bg1"/>
                </a:solidFill>
                <a:latin typeface="Arial" charset="0"/>
              </a:rPr>
              <a:t>© Luxoft Training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82575" y="873649"/>
            <a:ext cx="8229600" cy="32706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178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sz="2800" dirty="0">
                <a:solidFill>
                  <a:srgbClr val="BD392F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24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4375544"/>
            <a:ext cx="438164" cy="423513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37"/>
          <p:cNvSpPr>
            <a:spLocks/>
          </p:cNvSpPr>
          <p:nvPr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4375544"/>
            <a:ext cx="438164" cy="423513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Rectangle 63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1"/>
            <a:ext cx="5491870" cy="5079999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G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COLOR GAMMA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05959" y="1295221"/>
            <a:ext cx="712243" cy="3062034"/>
          </a:xfrm>
          <a:prstGeom prst="rect">
            <a:avLst/>
          </a:prstGeom>
          <a:solidFill>
            <a:srgbClr val="426F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0339" y="1295221"/>
            <a:ext cx="712243" cy="3062034"/>
          </a:xfrm>
          <a:prstGeom prst="rect">
            <a:avLst/>
          </a:prstGeom>
          <a:solidFill>
            <a:srgbClr val="3171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72054" y="1295221"/>
            <a:ext cx="712243" cy="3062034"/>
          </a:xfrm>
          <a:prstGeom prst="rect">
            <a:avLst/>
          </a:prstGeom>
          <a:solidFill>
            <a:srgbClr val="1EA1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38149" y="1295221"/>
            <a:ext cx="712243" cy="3062034"/>
          </a:xfrm>
          <a:prstGeom prst="rect">
            <a:avLst/>
          </a:prstGeom>
          <a:solidFill>
            <a:srgbClr val="F29B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04244" y="1295221"/>
            <a:ext cx="712243" cy="3062034"/>
          </a:xfrm>
          <a:prstGeom prst="rect">
            <a:avLst/>
          </a:prstGeom>
          <a:solidFill>
            <a:srgbClr val="BD3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36434" y="1295221"/>
            <a:ext cx="712243" cy="3062034"/>
          </a:xfrm>
          <a:prstGeom prst="rect">
            <a:avLst/>
          </a:prstGeom>
          <a:solidFill>
            <a:srgbClr val="7D9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8203" y="1295221"/>
            <a:ext cx="712243" cy="3062034"/>
          </a:xfrm>
          <a:prstGeom prst="rect">
            <a:avLst/>
          </a:prstGeom>
          <a:solidFill>
            <a:srgbClr val="4454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noProof="0" dirty="0" smtClean="0"/>
              <a:t>Edit Title</a:t>
            </a:r>
            <a:endParaRPr lang="en-US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noProof="0" dirty="0" smtClean="0"/>
              <a:t>Click here to enter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6" y="4893364"/>
            <a:ext cx="718787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4826949"/>
            <a:ext cx="430186" cy="228276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Oval 29"/>
          <p:cNvSpPr/>
          <p:nvPr/>
        </p:nvSpPr>
        <p:spPr>
          <a:xfrm>
            <a:off x="8810683" y="37578"/>
            <a:ext cx="291848" cy="29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>
              <a:solidFill>
                <a:prstClr val="white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0683" y="37578"/>
            <a:ext cx="291848" cy="2918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68AAC1A9-6820-404F-9E78-0F0008539738}" type="slidenum">
              <a:rPr lang="en-US" sz="12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25" r:id="rId2"/>
    <p:sldLayoutId id="2147483696" r:id="rId3"/>
    <p:sldLayoutId id="2147483697" r:id="rId4"/>
    <p:sldLayoutId id="2147483698" r:id="rId5"/>
    <p:sldLayoutId id="2147483726" r:id="rId6"/>
    <p:sldLayoutId id="2147483699" r:id="rId7"/>
    <p:sldLayoutId id="2147483700" r:id="rId8"/>
    <p:sldLayoutId id="2147483723" r:id="rId9"/>
    <p:sldLayoutId id="2147483650" r:id="rId10"/>
    <p:sldLayoutId id="2147483724" r:id="rId11"/>
    <p:sldLayoutId id="2147483662" r:id="rId12"/>
    <p:sldLayoutId id="2147483651" r:id="rId13"/>
    <p:sldLayoutId id="2147483663" r:id="rId14"/>
    <p:sldLayoutId id="2147483727" r:id="rId15"/>
    <p:sldLayoutId id="2147483722" r:id="rId16"/>
    <p:sldLayoutId id="2147483729" r:id="rId17"/>
    <p:sldLayoutId id="2147483684" r:id="rId18"/>
    <p:sldLayoutId id="2147483666" r:id="rId19"/>
    <p:sldLayoutId id="2147483668" r:id="rId20"/>
    <p:sldLayoutId id="2147483667" r:id="rId21"/>
    <p:sldLayoutId id="2147483664" r:id="rId22"/>
    <p:sldLayoutId id="2147483665" r:id="rId23"/>
    <p:sldLayoutId id="2147483678" r:id="rId24"/>
    <p:sldLayoutId id="2147483669" r:id="rId25"/>
    <p:sldLayoutId id="2147483670" r:id="rId26"/>
    <p:sldLayoutId id="2147483713" r:id="rId27"/>
    <p:sldLayoutId id="2147483714" r:id="rId28"/>
    <p:sldLayoutId id="2147483715" r:id="rId29"/>
    <p:sldLayoutId id="2147483716" r:id="rId30"/>
    <p:sldLayoutId id="2147483717" r:id="rId31"/>
    <p:sldLayoutId id="2147483653" r:id="rId32"/>
    <p:sldLayoutId id="2147483692" r:id="rId33"/>
    <p:sldLayoutId id="2147483677" r:id="rId34"/>
    <p:sldLayoutId id="2147483687" r:id="rId35"/>
    <p:sldLayoutId id="2147483719" r:id="rId36"/>
    <p:sldLayoutId id="2147483730" r:id="rId37"/>
    <p:sldLayoutId id="2147483731" r:id="rId38"/>
    <p:sldLayoutId id="2147483732" r:id="rId39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0" i="0" kern="1200" cap="all" baseline="0">
          <a:solidFill>
            <a:srgbClr val="BD392F"/>
          </a:solidFill>
          <a:latin typeface="+mn-lt"/>
          <a:ea typeface="Avenir Next Medium" charset="0"/>
          <a:cs typeface="Avenir Next Medium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Wingdings" panose="05000000000000000000" pitchFamily="2" charset="2"/>
        <a:buChar char="w"/>
        <a:defRPr sz="21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Arial" panose="020B0604020202020204" pitchFamily="34" charset="0"/>
        <a:buChar char="­"/>
        <a:defRPr sz="18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5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Arial" panose="020B0604020202020204" pitchFamily="34" charset="0"/>
        <a:buChar char="­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EAS-017</a:t>
            </a:r>
            <a:br>
              <a:rPr lang="en-US" dirty="0" smtClean="0"/>
            </a:br>
            <a:r>
              <a:rPr lang="en-US" dirty="0" smtClean="0"/>
              <a:t>APACHE SPARK FUNDAMENTALS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Module 3: Spark SQL, </a:t>
            </a:r>
            <a:r>
              <a:rPr lang="en-US" dirty="0" err="1" smtClean="0"/>
              <a:t>DataFrames</a:t>
            </a:r>
            <a:r>
              <a:rPr lang="en-US" dirty="0" smtClean="0"/>
              <a:t> and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DEFINITION: PROGRAMMATICALLY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149" y="897732"/>
            <a:ext cx="8593931" cy="375642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 smtClean="0"/>
              <a:t>rdd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sc.parallelize</a:t>
            </a:r>
            <a:r>
              <a:rPr lang="en-US" dirty="0"/>
              <a:t>(List</a:t>
            </a:r>
            <a:r>
              <a:rPr lang="en-US" dirty="0" smtClean="0"/>
              <a:t>( “1,A,1.23”, “2,B,1.25”, “3,C,2.12” </a:t>
            </a:r>
            <a:r>
              <a:rPr lang="en-US" dirty="0"/>
              <a:t>)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val</a:t>
            </a:r>
            <a:r>
              <a:rPr lang="en-US" dirty="0" smtClean="0"/>
              <a:t> schema = </a:t>
            </a:r>
            <a:r>
              <a:rPr lang="en-US" dirty="0" err="1" smtClean="0"/>
              <a:t>StructType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StructField</a:t>
            </a:r>
            <a:r>
              <a:rPr lang="en-US" dirty="0" smtClean="0"/>
              <a:t>(name=“ID”, </a:t>
            </a:r>
            <a:r>
              <a:rPr lang="en-US" dirty="0" err="1" smtClean="0"/>
              <a:t>datatype</a:t>
            </a:r>
            <a:r>
              <a:rPr lang="en-US" dirty="0" smtClean="0"/>
              <a:t>=</a:t>
            </a:r>
            <a:r>
              <a:rPr lang="en-US" dirty="0" err="1" smtClean="0"/>
              <a:t>IntegerType</a:t>
            </a:r>
            <a:r>
              <a:rPr lang="en-US" dirty="0" smtClean="0"/>
              <a:t>, </a:t>
            </a:r>
            <a:r>
              <a:rPr lang="en-US" dirty="0" err="1" smtClean="0"/>
              <a:t>nullable</a:t>
            </a:r>
            <a:r>
              <a:rPr lang="en-US" dirty="0" smtClean="0"/>
              <a:t>=false) ::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StructField</a:t>
            </a:r>
            <a:r>
              <a:rPr lang="en-US" dirty="0" smtClean="0"/>
              <a:t>(“Name”</a:t>
            </a:r>
            <a:r>
              <a:rPr lang="en-US" dirty="0"/>
              <a:t>, </a:t>
            </a:r>
            <a:r>
              <a:rPr lang="en-US" dirty="0" err="1"/>
              <a:t>datatype</a:t>
            </a:r>
            <a:r>
              <a:rPr lang="en-US" dirty="0" smtClean="0"/>
              <a:t>=</a:t>
            </a:r>
            <a:r>
              <a:rPr lang="en-US" dirty="0" err="1" smtClean="0"/>
              <a:t>StringType</a:t>
            </a:r>
            <a:r>
              <a:rPr lang="en-US" dirty="0"/>
              <a:t>, </a:t>
            </a:r>
            <a:r>
              <a:rPr lang="en-US" dirty="0" err="1"/>
              <a:t>nullable</a:t>
            </a:r>
            <a:r>
              <a:rPr lang="en-US" dirty="0"/>
              <a:t>=false) :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StructField</a:t>
            </a:r>
            <a:r>
              <a:rPr lang="en-US" dirty="0"/>
              <a:t>(name=</a:t>
            </a:r>
            <a:r>
              <a:rPr lang="en-US" dirty="0" smtClean="0"/>
              <a:t>“Rate”</a:t>
            </a:r>
            <a:r>
              <a:rPr lang="en-US" dirty="0"/>
              <a:t>, </a:t>
            </a:r>
            <a:r>
              <a:rPr lang="en-US" dirty="0" err="1"/>
              <a:t>datatype</a:t>
            </a:r>
            <a:r>
              <a:rPr lang="en-US" dirty="0" smtClean="0"/>
              <a:t>=</a:t>
            </a:r>
            <a:r>
              <a:rPr lang="en-US" dirty="0" err="1" smtClean="0"/>
              <a:t>FloatType</a:t>
            </a:r>
            <a:r>
              <a:rPr lang="en-US" dirty="0"/>
              <a:t>, </a:t>
            </a:r>
            <a:r>
              <a:rPr lang="en-US" dirty="0" err="1"/>
              <a:t>nullable</a:t>
            </a:r>
            <a:r>
              <a:rPr lang="en-US" dirty="0"/>
              <a:t>=false) :</a:t>
            </a:r>
            <a:r>
              <a:rPr lang="en-US" dirty="0" smtClean="0"/>
              <a:t>: Nil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val</a:t>
            </a:r>
            <a:r>
              <a:rPr lang="en-US" dirty="0" smtClean="0"/>
              <a:t> rows = </a:t>
            </a:r>
            <a:r>
              <a:rPr lang="en-US" dirty="0" err="1" smtClean="0"/>
              <a:t>rdd.map</a:t>
            </a:r>
            <a:r>
              <a:rPr lang="en-US" dirty="0" smtClean="0"/>
              <a:t>(line =&gt; Row(line(0).</a:t>
            </a:r>
            <a:r>
              <a:rPr lang="en-US" dirty="0" err="1" smtClean="0"/>
              <a:t>toInt</a:t>
            </a:r>
            <a:r>
              <a:rPr lang="en-US" dirty="0" smtClean="0"/>
              <a:t>, line(1), line(2).</a:t>
            </a:r>
            <a:r>
              <a:rPr lang="en-US" dirty="0" err="1" smtClean="0"/>
              <a:t>toFloat</a:t>
            </a:r>
            <a:r>
              <a:rPr lang="en-US" dirty="0" smtClean="0"/>
              <a:t>))</a:t>
            </a:r>
            <a:br>
              <a:rPr lang="en-US" dirty="0" smtClean="0"/>
            </a:b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sqlContext.createDataFrame</a:t>
            </a:r>
            <a:r>
              <a:rPr lang="en-US" dirty="0" smtClean="0"/>
              <a:t>(rows, schema)</a:t>
            </a:r>
            <a:br>
              <a:rPr lang="en-US" dirty="0" smtClean="0"/>
            </a:br>
            <a:r>
              <a:rPr lang="en-US" dirty="0" err="1" smtClean="0"/>
              <a:t>df.registerTempTable</a:t>
            </a:r>
            <a:r>
              <a:rPr lang="en-US" dirty="0" smtClean="0"/>
              <a:t>(“table1”)</a:t>
            </a:r>
            <a:br>
              <a:rPr lang="en-US" dirty="0" smtClean="0"/>
            </a:br>
            <a:r>
              <a:rPr lang="en-US" dirty="0" err="1" smtClean="0"/>
              <a:t>df.printSchema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df.show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63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DEFINITION: CASE CLASS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class </a:t>
            </a:r>
            <a:r>
              <a:rPr lang="en-US" dirty="0" err="1" smtClean="0"/>
              <a:t>MyCase</a:t>
            </a:r>
            <a:r>
              <a:rPr lang="en-US" dirty="0" smtClean="0"/>
              <a:t>(ID: </a:t>
            </a:r>
            <a:r>
              <a:rPr lang="en-US" dirty="0" err="1" smtClean="0"/>
              <a:t>Int</a:t>
            </a:r>
            <a:r>
              <a:rPr lang="en-US" dirty="0" smtClean="0"/>
              <a:t>, Name: String, Rate: Float)</a:t>
            </a:r>
          </a:p>
          <a:p>
            <a:r>
              <a:rPr lang="en-US" dirty="0" err="1"/>
              <a:t>val</a:t>
            </a:r>
            <a:r>
              <a:rPr lang="en-US" dirty="0"/>
              <a:t> rows = </a:t>
            </a:r>
            <a:r>
              <a:rPr lang="en-US" dirty="0" err="1"/>
              <a:t>rdd.map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	line </a:t>
            </a:r>
            <a:r>
              <a:rPr lang="en-US" dirty="0"/>
              <a:t>=&gt; </a:t>
            </a:r>
            <a:r>
              <a:rPr lang="en-US" b="1" dirty="0" err="1" smtClean="0"/>
              <a:t>MyCase</a:t>
            </a:r>
            <a:r>
              <a:rPr lang="en-US" dirty="0" smtClean="0"/>
              <a:t>(</a:t>
            </a:r>
            <a:r>
              <a:rPr lang="en-US" dirty="0"/>
              <a:t>line(0).</a:t>
            </a:r>
            <a:r>
              <a:rPr lang="en-US" dirty="0" err="1"/>
              <a:t>toInt</a:t>
            </a:r>
            <a:r>
              <a:rPr lang="en-US" dirty="0"/>
              <a:t>, line(1), line(2).</a:t>
            </a:r>
            <a:r>
              <a:rPr lang="en-US" dirty="0" err="1"/>
              <a:t>toFloat</a:t>
            </a:r>
            <a:r>
              <a:rPr lang="en-US" dirty="0"/>
              <a:t>))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rows.toDF</a:t>
            </a:r>
            <a:endParaRPr lang="en-US" dirty="0" smtClean="0"/>
          </a:p>
          <a:p>
            <a:r>
              <a:rPr lang="en-US" dirty="0" err="1" smtClean="0"/>
              <a:t>df.registerTempTable</a:t>
            </a:r>
            <a:r>
              <a:rPr lang="en-US" dirty="0" smtClean="0"/>
              <a:t>(“table2”)</a:t>
            </a:r>
          </a:p>
          <a:p>
            <a:r>
              <a:rPr lang="en-US" dirty="0" smtClean="0"/>
              <a:t>df2 = </a:t>
            </a:r>
            <a:r>
              <a:rPr lang="en-US" dirty="0" err="1" smtClean="0"/>
              <a:t>sqlContext.sql</a:t>
            </a:r>
            <a:r>
              <a:rPr lang="en-US" dirty="0" smtClean="0"/>
              <a:t>(“select ID, Name, Rate from table2 where Rate&gt;2”)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11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API INTERNALS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3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DATAFRAME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= RDD + Schema (column names and types)</a:t>
            </a:r>
          </a:p>
          <a:p>
            <a:r>
              <a:rPr lang="en-US" dirty="0" err="1" smtClean="0"/>
              <a:t>Modelled</a:t>
            </a:r>
            <a:r>
              <a:rPr lang="en-US" dirty="0" smtClean="0"/>
              <a:t> after R frames</a:t>
            </a:r>
          </a:p>
          <a:p>
            <a:r>
              <a:rPr lang="en-US" dirty="0" smtClean="0"/>
              <a:t>Able to combine structured data from multiple sources</a:t>
            </a:r>
          </a:p>
          <a:p>
            <a:r>
              <a:rPr lang="en-US" dirty="0" smtClean="0"/>
              <a:t>Same API for different languages</a:t>
            </a:r>
          </a:p>
          <a:p>
            <a:r>
              <a:rPr lang="en-US" dirty="0" smtClean="0"/>
              <a:t>Multiple DSLs possible </a:t>
            </a:r>
          </a:p>
          <a:p>
            <a:r>
              <a:rPr lang="en-US" dirty="0"/>
              <a:t>	</a:t>
            </a:r>
            <a:r>
              <a:rPr lang="en-US" dirty="0" smtClean="0"/>
              <a:t>executed by same pluggable rule-based optimizing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7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DATAFRAME CONTENTS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contains Logical Plan (data and operations tree)</a:t>
            </a:r>
          </a:p>
          <a:p>
            <a:r>
              <a:rPr lang="en-US" dirty="0"/>
              <a:t>	</a:t>
            </a:r>
            <a:r>
              <a:rPr lang="en-US" dirty="0" err="1" smtClean="0"/>
              <a:t>df.queryExecution</a:t>
            </a:r>
            <a:endParaRPr lang="en-US" dirty="0" smtClean="0"/>
          </a:p>
          <a:p>
            <a:r>
              <a:rPr lang="en-US" dirty="0" smtClean="0"/>
              <a:t>Logical Plan stages:</a:t>
            </a:r>
          </a:p>
          <a:p>
            <a:r>
              <a:rPr lang="en-US" dirty="0"/>
              <a:t>	</a:t>
            </a:r>
            <a:r>
              <a:rPr lang="en-US" dirty="0" smtClean="0"/>
              <a:t>Parsed: </a:t>
            </a:r>
            <a:r>
              <a:rPr lang="en-US" dirty="0" err="1" smtClean="0"/>
              <a:t>df.queryExecution.logical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Analysed</a:t>
            </a:r>
            <a:r>
              <a:rPr lang="en-US" dirty="0" smtClean="0"/>
              <a:t>: </a:t>
            </a:r>
            <a:r>
              <a:rPr lang="en-US" dirty="0" err="1" smtClean="0"/>
              <a:t>df.queryExecution.analyzed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Optimized: </a:t>
            </a:r>
            <a:r>
              <a:rPr lang="en-US" dirty="0" err="1" smtClean="0"/>
              <a:t>df.queryExecution.optimizedPlan</a:t>
            </a:r>
            <a:endParaRPr lang="en-US" dirty="0" smtClean="0"/>
          </a:p>
          <a:p>
            <a:r>
              <a:rPr lang="en-US" dirty="0" smtClean="0"/>
              <a:t>Optimized Logical Plan  =&gt; Physical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4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86479" y="915622"/>
            <a:ext cx="8593931" cy="375642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Every optimization is a transformation of Logical Plan tree</a:t>
            </a:r>
          </a:p>
          <a:p>
            <a:pPr lvl="1"/>
            <a:r>
              <a:rPr lang="en-US" dirty="0" err="1" smtClean="0"/>
              <a:t>ResolveRelations</a:t>
            </a:r>
            <a:r>
              <a:rPr lang="en-US" dirty="0" smtClean="0"/>
              <a:t> (tables)</a:t>
            </a:r>
          </a:p>
          <a:p>
            <a:pPr lvl="1"/>
            <a:r>
              <a:rPr lang="en-US" dirty="0" err="1" smtClean="0"/>
              <a:t>ResolveReferences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subqueries</a:t>
            </a:r>
            <a:r>
              <a:rPr lang="en-US" dirty="0" smtClean="0"/>
              <a:t>, aliases)</a:t>
            </a:r>
          </a:p>
          <a:p>
            <a:pPr lvl="1"/>
            <a:r>
              <a:rPr lang="en-US" dirty="0" err="1" smtClean="0"/>
              <a:t>PromoteString</a:t>
            </a:r>
            <a:r>
              <a:rPr lang="en-US" dirty="0" smtClean="0"/>
              <a:t> (cast strings to right data types in conditions)</a:t>
            </a:r>
          </a:p>
          <a:p>
            <a:pPr lvl="1"/>
            <a:r>
              <a:rPr lang="en-US" dirty="0" err="1" smtClean="0"/>
              <a:t>EliminateSubqueries</a:t>
            </a:r>
            <a:endParaRPr lang="en-US" dirty="0" smtClean="0"/>
          </a:p>
          <a:p>
            <a:pPr lvl="1"/>
            <a:r>
              <a:rPr lang="en-US" dirty="0" err="1" smtClean="0"/>
              <a:t>ConstantFolding</a:t>
            </a:r>
            <a:r>
              <a:rPr lang="en-US" dirty="0" smtClean="0"/>
              <a:t> (simplify expressions to constants where possible)</a:t>
            </a:r>
          </a:p>
          <a:p>
            <a:pPr lvl="1"/>
            <a:r>
              <a:rPr lang="en-US" dirty="0" err="1" smtClean="0"/>
              <a:t>SimplifyFilters</a:t>
            </a:r>
            <a:r>
              <a:rPr lang="en-US" dirty="0" smtClean="0"/>
              <a:t> (remove always true filters and false </a:t>
            </a:r>
            <a:r>
              <a:rPr lang="en-US" dirty="0" err="1" smtClean="0"/>
              <a:t>subtrees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PushPredicateThroughFilter</a:t>
            </a:r>
            <a:r>
              <a:rPr lang="en-US" dirty="0" smtClean="0"/>
              <a:t> (push filters to relation source)</a:t>
            </a:r>
          </a:p>
          <a:p>
            <a:pPr lvl="1"/>
            <a:r>
              <a:rPr lang="en-US" dirty="0" err="1" smtClean="0"/>
              <a:t>ProjectCollapsing</a:t>
            </a:r>
            <a:r>
              <a:rPr lang="en-US" dirty="0" smtClean="0"/>
              <a:t> (remove unnecessary projections)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76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QUERYING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04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df.show</a:t>
            </a:r>
            <a:r>
              <a:rPr lang="en-US" dirty="0" smtClean="0"/>
              <a:t>		</a:t>
            </a:r>
          </a:p>
          <a:p>
            <a:r>
              <a:rPr lang="en-US" dirty="0"/>
              <a:t>	</a:t>
            </a:r>
            <a:r>
              <a:rPr lang="en-US" dirty="0" smtClean="0"/>
              <a:t>SELECT * FROM </a:t>
            </a:r>
            <a:r>
              <a:rPr lang="en-US" dirty="0" err="1" smtClean="0"/>
              <a:t>df</a:t>
            </a:r>
            <a:r>
              <a:rPr lang="en-US" dirty="0" smtClean="0"/>
              <a:t>		</a:t>
            </a:r>
          </a:p>
          <a:p>
            <a:r>
              <a:rPr lang="en-US" dirty="0" err="1" smtClean="0"/>
              <a:t>df.select</a:t>
            </a:r>
            <a:r>
              <a:rPr lang="en-US" dirty="0" smtClean="0"/>
              <a:t>(“</a:t>
            </a:r>
            <a:r>
              <a:rPr lang="en-US" dirty="0" err="1" smtClean="0"/>
              <a:t>ID”,”Name”,”Rate</a:t>
            </a:r>
            <a:r>
              <a:rPr lang="en-US" dirty="0" smtClean="0"/>
              <a:t>”).show	</a:t>
            </a:r>
          </a:p>
          <a:p>
            <a:r>
              <a:rPr lang="en-US" dirty="0" err="1" smtClean="0"/>
              <a:t>df.select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(“ID”), </a:t>
            </a:r>
            <a:r>
              <a:rPr lang="en-US" dirty="0" err="1" smtClean="0"/>
              <a:t>df</a:t>
            </a:r>
            <a:r>
              <a:rPr lang="en-US" dirty="0" smtClean="0"/>
              <a:t>(“Name”), </a:t>
            </a:r>
            <a:r>
              <a:rPr lang="en-US" dirty="0" err="1" smtClean="0"/>
              <a:t>df</a:t>
            </a:r>
            <a:r>
              <a:rPr lang="en-US" dirty="0" smtClean="0"/>
              <a:t>(“Rate”)).show</a:t>
            </a:r>
          </a:p>
          <a:p>
            <a:r>
              <a:rPr lang="en-US" dirty="0" err="1"/>
              <a:t>df.select</a:t>
            </a:r>
            <a:r>
              <a:rPr lang="en-US" dirty="0" smtClean="0"/>
              <a:t>($“</a:t>
            </a:r>
            <a:r>
              <a:rPr lang="en-US" dirty="0"/>
              <a:t>ID</a:t>
            </a:r>
            <a:r>
              <a:rPr lang="en-US" dirty="0" smtClean="0"/>
              <a:t>”, $“Name”, $“</a:t>
            </a:r>
            <a:r>
              <a:rPr lang="en-US" dirty="0"/>
              <a:t>Rate</a:t>
            </a:r>
            <a:r>
              <a:rPr lang="en-US" dirty="0" smtClean="0"/>
              <a:t>”)</a:t>
            </a:r>
            <a:r>
              <a:rPr lang="en-US" dirty="0"/>
              <a:t>.show</a:t>
            </a:r>
          </a:p>
          <a:p>
            <a:r>
              <a:rPr lang="en-US" dirty="0"/>
              <a:t>	</a:t>
            </a:r>
            <a:r>
              <a:rPr lang="en-US" dirty="0" smtClean="0"/>
              <a:t>SELECT ID, Name, Rate FROM </a:t>
            </a:r>
            <a:r>
              <a:rPr lang="en-US" dirty="0" err="1" smtClean="0"/>
              <a:t>df</a:t>
            </a:r>
            <a:endParaRPr lang="en-US" dirty="0" smtClean="0"/>
          </a:p>
          <a:p>
            <a:r>
              <a:rPr lang="en-US" dirty="0" err="1" smtClean="0"/>
              <a:t>df.select</a:t>
            </a:r>
            <a:r>
              <a:rPr lang="en-US" dirty="0"/>
              <a:t>($“ID”, $“Name”, $“</a:t>
            </a:r>
            <a:r>
              <a:rPr lang="en-US" dirty="0" err="1"/>
              <a:t>Rate</a:t>
            </a:r>
            <a:r>
              <a:rPr lang="en-US" dirty="0" err="1" smtClean="0"/>
              <a:t>”.cast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 as “R”).show</a:t>
            </a:r>
            <a:endParaRPr lang="en-US" dirty="0"/>
          </a:p>
          <a:p>
            <a:r>
              <a:rPr lang="en-US" dirty="0"/>
              <a:t>	SELECT ID, Name, Rate </a:t>
            </a:r>
            <a:r>
              <a:rPr lang="en-US" dirty="0" smtClean="0"/>
              <a:t>as R FROM </a:t>
            </a:r>
            <a:r>
              <a:rPr lang="en-US" dirty="0" err="1"/>
              <a:t>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69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df.select</a:t>
            </a:r>
            <a:r>
              <a:rPr lang="en-US" dirty="0" smtClean="0"/>
              <a:t>(</a:t>
            </a:r>
            <a:r>
              <a:rPr lang="en-US" dirty="0" err="1" smtClean="0"/>
              <a:t>concat_ws</a:t>
            </a:r>
            <a:r>
              <a:rPr lang="en-US" dirty="0" smtClean="0"/>
              <a:t>(“-”, $”ID”.</a:t>
            </a:r>
            <a:r>
              <a:rPr lang="en-US" dirty="0" err="1" smtClean="0"/>
              <a:t>toString</a:t>
            </a:r>
            <a:r>
              <a:rPr lang="en-US" dirty="0" smtClean="0"/>
              <a:t>) as “</a:t>
            </a:r>
            <a:r>
              <a:rPr lang="en-US" dirty="0" err="1" smtClean="0"/>
              <a:t>minusID</a:t>
            </a:r>
            <a:r>
              <a:rPr lang="en-US" dirty="0" smtClean="0"/>
              <a:t>”, 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upcase</a:t>
            </a:r>
            <a:r>
              <a:rPr lang="en-US" dirty="0" smtClean="0"/>
              <a:t>($”Name”) as “</a:t>
            </a:r>
            <a:r>
              <a:rPr lang="en-US" dirty="0" err="1" smtClean="0"/>
              <a:t>UpName</a:t>
            </a:r>
            <a:r>
              <a:rPr lang="en-US" dirty="0" smtClean="0"/>
              <a:t>”, 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format_number</a:t>
            </a:r>
            <a:r>
              <a:rPr lang="en-US" dirty="0" smtClean="0"/>
              <a:t>(log2($”Rate”),2) as “log2_rate”</a:t>
            </a:r>
            <a:br>
              <a:rPr lang="en-US" dirty="0" smtClean="0"/>
            </a:br>
            <a:r>
              <a:rPr lang="en-US" dirty="0" smtClean="0"/>
              <a:t>).show		</a:t>
            </a:r>
          </a:p>
          <a:p>
            <a:r>
              <a:rPr lang="en-US" dirty="0"/>
              <a:t>	SELECT </a:t>
            </a:r>
            <a:r>
              <a:rPr lang="en-US" dirty="0" smtClean="0"/>
              <a:t>–ID as </a:t>
            </a:r>
            <a:r>
              <a:rPr lang="en-US" dirty="0" err="1" smtClean="0"/>
              <a:t>minusID</a:t>
            </a:r>
            <a:r>
              <a:rPr lang="en-US" dirty="0" smtClean="0"/>
              <a:t>, Name as </a:t>
            </a:r>
            <a:r>
              <a:rPr lang="en-US" dirty="0" err="1" smtClean="0"/>
              <a:t>UpName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		round(log2(Rate),2) as log2_rate</a:t>
            </a:r>
            <a:br>
              <a:rPr lang="en-US" dirty="0" smtClean="0"/>
            </a:br>
            <a:r>
              <a:rPr lang="en-US" dirty="0" smtClean="0"/>
              <a:t>	FROM </a:t>
            </a:r>
            <a:r>
              <a:rPr lang="en-US" dirty="0" err="1" smtClean="0"/>
              <a:t>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926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(3)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df.limit</a:t>
            </a:r>
            <a:r>
              <a:rPr lang="en-US" dirty="0" smtClean="0"/>
              <a:t>(5).select(“ID”).show</a:t>
            </a:r>
          </a:p>
          <a:p>
            <a:r>
              <a:rPr lang="en-US" dirty="0" err="1" smtClean="0"/>
              <a:t>df.select</a:t>
            </a:r>
            <a:r>
              <a:rPr lang="en-US" dirty="0" smtClean="0"/>
              <a:t>(“ID”).show(</a:t>
            </a:r>
            <a:r>
              <a:rPr lang="en-US" dirty="0" err="1" smtClean="0"/>
              <a:t>numRows</a:t>
            </a:r>
            <a:r>
              <a:rPr lang="en-US" dirty="0" smtClean="0"/>
              <a:t>=5)</a:t>
            </a:r>
          </a:p>
          <a:p>
            <a:r>
              <a:rPr lang="en-US" dirty="0"/>
              <a:t>	</a:t>
            </a:r>
            <a:r>
              <a:rPr lang="en-US" dirty="0" smtClean="0"/>
              <a:t>SELECT ID FROM </a:t>
            </a:r>
            <a:r>
              <a:rPr lang="en-US" dirty="0" err="1" smtClean="0"/>
              <a:t>df</a:t>
            </a:r>
            <a:r>
              <a:rPr lang="en-US" dirty="0" smtClean="0"/>
              <a:t> LIMIT 5  // WHERE </a:t>
            </a:r>
            <a:r>
              <a:rPr lang="en-US" dirty="0" err="1" smtClean="0"/>
              <a:t>rownum</a:t>
            </a:r>
            <a:r>
              <a:rPr lang="en-US" dirty="0" smtClean="0"/>
              <a:t>&lt;=5</a:t>
            </a:r>
          </a:p>
          <a:p>
            <a:r>
              <a:rPr lang="en-US" dirty="0" err="1" smtClean="0"/>
              <a:t>df.sample</a:t>
            </a:r>
            <a:r>
              <a:rPr lang="en-US" dirty="0" smtClean="0"/>
              <a:t>(</a:t>
            </a:r>
            <a:r>
              <a:rPr lang="en-US" dirty="0" err="1" smtClean="0"/>
              <a:t>withReplacement</a:t>
            </a:r>
            <a:r>
              <a:rPr lang="en-US" dirty="0" smtClean="0"/>
              <a:t>=true, fraction=0.1, seed=123).show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6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Roadmap: OVERVIEW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4046043471"/>
              </p:ext>
            </p:extLst>
          </p:nvPr>
        </p:nvGraphicFramePr>
        <p:xfrm>
          <a:off x="287338" y="896938"/>
          <a:ext cx="3738322" cy="288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5205">
                  <a:extLst>
                    <a:ext uri="{9D8B030D-6E8A-4147-A177-3AD203B41FA5}">
                      <a16:colId xmlns="" xmlns:a16="http://schemas.microsoft.com/office/drawing/2014/main" val="1387136116"/>
                    </a:ext>
                  </a:extLst>
                </a:gridCol>
                <a:gridCol w="713117">
                  <a:extLst>
                    <a:ext uri="{9D8B030D-6E8A-4147-A177-3AD203B41FA5}">
                      <a16:colId xmlns="" xmlns:a16="http://schemas.microsoft.com/office/drawing/2014/main" val="293830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Spark SQL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8284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100" dirty="0" err="1" smtClean="0">
                          <a:solidFill>
                            <a:schemeClr val="accent1"/>
                          </a:solidFill>
                          <a:latin typeface="+mj-lt"/>
                        </a:rPr>
                        <a:t>DataFrames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429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Catalyst optimizer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128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Datasets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358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2387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8385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5430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746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df.where</a:t>
            </a:r>
            <a:r>
              <a:rPr lang="en-US" dirty="0" smtClean="0"/>
              <a:t>($”ID” &gt;3).show</a:t>
            </a:r>
            <a:br>
              <a:rPr lang="en-US" dirty="0" smtClean="0"/>
            </a:br>
            <a:r>
              <a:rPr lang="en-US" dirty="0" err="1" smtClean="0"/>
              <a:t>df.where</a:t>
            </a:r>
            <a:r>
              <a:rPr lang="en-US" dirty="0" smtClean="0"/>
              <a:t>(”ID&gt;3”)</a:t>
            </a:r>
            <a:r>
              <a:rPr lang="en-US" dirty="0"/>
              <a:t>.</a:t>
            </a:r>
            <a:r>
              <a:rPr lang="en-US" dirty="0" smtClean="0"/>
              <a:t>show</a:t>
            </a:r>
            <a:br>
              <a:rPr lang="en-US" dirty="0" smtClean="0"/>
            </a:br>
            <a:r>
              <a:rPr lang="en-US" dirty="0" err="1" smtClean="0"/>
              <a:t>df.filter</a:t>
            </a:r>
            <a:r>
              <a:rPr lang="en-US" dirty="0" smtClean="0"/>
              <a:t>(”ID&lt;=3</a:t>
            </a:r>
            <a:r>
              <a:rPr lang="en-US" dirty="0"/>
              <a:t>).</a:t>
            </a:r>
            <a:r>
              <a:rPr lang="en-US" dirty="0" smtClean="0"/>
              <a:t>show</a:t>
            </a:r>
          </a:p>
          <a:p>
            <a:r>
              <a:rPr lang="en-US" dirty="0"/>
              <a:t>	</a:t>
            </a:r>
            <a:r>
              <a:rPr lang="en-US" dirty="0" smtClean="0"/>
              <a:t>SELECT * FROM </a:t>
            </a:r>
            <a:r>
              <a:rPr lang="en-US" dirty="0" err="1" smtClean="0"/>
              <a:t>df</a:t>
            </a:r>
            <a:r>
              <a:rPr lang="en-US" dirty="0" smtClean="0"/>
              <a:t> WHERE ID&gt;3</a:t>
            </a:r>
          </a:p>
          <a:p>
            <a:r>
              <a:rPr lang="en-US" dirty="0" err="1" smtClean="0"/>
              <a:t>df.where</a:t>
            </a:r>
            <a:r>
              <a:rPr lang="en-US" dirty="0"/>
              <a:t>($</a:t>
            </a:r>
            <a:r>
              <a:rPr lang="en-US" dirty="0" smtClean="0"/>
              <a:t>”Name” === “A”)</a:t>
            </a:r>
            <a:r>
              <a:rPr lang="en-US" dirty="0"/>
              <a:t>.show</a:t>
            </a:r>
            <a:br>
              <a:rPr lang="en-US" dirty="0"/>
            </a:br>
            <a:r>
              <a:rPr lang="en-US" dirty="0" err="1"/>
              <a:t>df.where</a:t>
            </a:r>
            <a:r>
              <a:rPr lang="en-US" dirty="0"/>
              <a:t>(”Name=\”A\””).</a:t>
            </a:r>
            <a:r>
              <a:rPr lang="en-US" dirty="0" smtClean="0"/>
              <a:t>show</a:t>
            </a:r>
          </a:p>
          <a:p>
            <a:r>
              <a:rPr lang="en-US" dirty="0"/>
              <a:t>	SELECT * FROM </a:t>
            </a:r>
            <a:r>
              <a:rPr lang="en-US" dirty="0" err="1"/>
              <a:t>df</a:t>
            </a:r>
            <a:r>
              <a:rPr lang="en-US" dirty="0"/>
              <a:t> WHERE </a:t>
            </a:r>
            <a:r>
              <a:rPr lang="en-US" dirty="0" smtClean="0"/>
              <a:t>Name=“A”</a:t>
            </a:r>
            <a:endParaRPr lang="en-US" dirty="0"/>
          </a:p>
          <a:p>
            <a:r>
              <a:rPr lang="en-US" dirty="0" err="1" smtClean="0"/>
              <a:t>df.where</a:t>
            </a:r>
            <a:r>
              <a:rPr lang="en-US" dirty="0"/>
              <a:t>($”Name” != “A”).show</a:t>
            </a:r>
          </a:p>
          <a:p>
            <a:r>
              <a:rPr lang="en-US" dirty="0"/>
              <a:t>	SELECT * FROM </a:t>
            </a:r>
            <a:r>
              <a:rPr lang="en-US" dirty="0" err="1"/>
              <a:t>df</a:t>
            </a:r>
            <a:r>
              <a:rPr lang="en-US" dirty="0"/>
              <a:t> WHERE </a:t>
            </a:r>
            <a:r>
              <a:rPr lang="en-US" dirty="0" smtClean="0"/>
              <a:t>Name!=</a:t>
            </a:r>
            <a:r>
              <a:rPr lang="en-US" dirty="0"/>
              <a:t>“A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72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CONDITIONS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df.where</a:t>
            </a:r>
            <a:r>
              <a:rPr lang="en-US" dirty="0" smtClean="0"/>
              <a:t>($”ID” &gt; 3 &amp;&amp; $”Name” contains “B”).show</a:t>
            </a:r>
          </a:p>
          <a:p>
            <a:r>
              <a:rPr lang="en-US" dirty="0" smtClean="0"/>
              <a:t>	SELECT * FROM </a:t>
            </a:r>
            <a:r>
              <a:rPr lang="en-US" dirty="0" err="1" smtClean="0"/>
              <a:t>df</a:t>
            </a:r>
            <a:r>
              <a:rPr lang="en-US" dirty="0" smtClean="0"/>
              <a:t> WHERE ID&gt;3 AND INSTR(Name, ‘B’)&gt;0</a:t>
            </a:r>
          </a:p>
          <a:p>
            <a:r>
              <a:rPr lang="en-US" dirty="0" err="1"/>
              <a:t>df.where</a:t>
            </a:r>
            <a:r>
              <a:rPr lang="en-US" dirty="0"/>
              <a:t>($”ID” &gt; 3 </a:t>
            </a:r>
            <a:r>
              <a:rPr lang="en-US" dirty="0" smtClean="0"/>
              <a:t>|| </a:t>
            </a:r>
            <a:r>
              <a:rPr lang="en-US" dirty="0"/>
              <a:t>$”Name” contains “B”).show</a:t>
            </a:r>
          </a:p>
          <a:p>
            <a:r>
              <a:rPr lang="en-US" dirty="0"/>
              <a:t>	SELECT * FROM </a:t>
            </a:r>
            <a:r>
              <a:rPr lang="en-US" dirty="0" err="1"/>
              <a:t>df</a:t>
            </a:r>
            <a:r>
              <a:rPr lang="en-US" dirty="0"/>
              <a:t> WHERE ID&gt;3 </a:t>
            </a:r>
            <a:r>
              <a:rPr lang="en-US" dirty="0" smtClean="0"/>
              <a:t>OR INSTR(</a:t>
            </a:r>
            <a:r>
              <a:rPr lang="en-US" dirty="0" err="1" smtClean="0"/>
              <a:t>Name,‘B</a:t>
            </a:r>
            <a:r>
              <a:rPr lang="en-US" dirty="0" smtClean="0"/>
              <a:t>’)&gt;0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765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df1.join(df2, </a:t>
            </a:r>
            <a:r>
              <a:rPr lang="en-US" dirty="0" smtClean="0"/>
              <a:t>“ID”).select(df1(“ID”),df2(”Name”))</a:t>
            </a:r>
            <a:endParaRPr lang="en-US" dirty="0" smtClean="0"/>
          </a:p>
          <a:p>
            <a:r>
              <a:rPr lang="en-US" dirty="0" smtClean="0"/>
              <a:t>	SELECT </a:t>
            </a:r>
            <a:r>
              <a:rPr lang="en-US" dirty="0" smtClean="0"/>
              <a:t>df1.ID, </a:t>
            </a:r>
            <a:r>
              <a:rPr lang="en-US" dirty="0" smtClean="0"/>
              <a:t>df2.Name FROM </a:t>
            </a:r>
            <a:r>
              <a:rPr lang="en-US" dirty="0" smtClean="0"/>
              <a:t>df1 </a:t>
            </a:r>
            <a:r>
              <a:rPr lang="en-US" b="1" dirty="0" smtClean="0"/>
              <a:t>INNER JOIN </a:t>
            </a:r>
            <a:r>
              <a:rPr lang="en-US" dirty="0" smtClean="0"/>
              <a:t>df2 </a:t>
            </a:r>
            <a:r>
              <a:rPr lang="en-US" dirty="0" smtClean="0"/>
              <a:t>ON df1.ID=df2.ID</a:t>
            </a:r>
          </a:p>
          <a:p>
            <a:r>
              <a:rPr lang="en-US" dirty="0"/>
              <a:t>df1.join(df2, </a:t>
            </a:r>
            <a:r>
              <a:rPr lang="en-US" dirty="0" err="1" smtClean="0"/>
              <a:t>Seq</a:t>
            </a:r>
            <a:r>
              <a:rPr lang="en-US" dirty="0" smtClean="0"/>
              <a:t>(“</a:t>
            </a:r>
            <a:r>
              <a:rPr lang="en-US" dirty="0" err="1" smtClean="0"/>
              <a:t>ID”,”Name</a:t>
            </a:r>
            <a:r>
              <a:rPr lang="en-US" dirty="0" smtClean="0"/>
              <a:t>”)).</a:t>
            </a:r>
            <a:r>
              <a:rPr lang="en-US" dirty="0"/>
              <a:t>select(df1(“ID”),df2(”Name”))</a:t>
            </a:r>
          </a:p>
          <a:p>
            <a:r>
              <a:rPr lang="en-US" dirty="0"/>
              <a:t>	SELECT df1.ID, df2.Name FROM df1 </a:t>
            </a:r>
            <a:r>
              <a:rPr lang="en-US" b="1" dirty="0"/>
              <a:t>INNER JOIN </a:t>
            </a:r>
            <a:r>
              <a:rPr lang="en-US" dirty="0"/>
              <a:t>df2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ON df1.ID=df2.ID AND df1.Name=df2.Name</a:t>
            </a:r>
            <a:endParaRPr lang="en-US" dirty="0"/>
          </a:p>
          <a:p>
            <a:r>
              <a:rPr lang="en-US" dirty="0" smtClean="0"/>
              <a:t>df1.join(df2</a:t>
            </a:r>
            <a:r>
              <a:rPr lang="en-US" dirty="0"/>
              <a:t>, df1(“ID”)===df2(ID</a:t>
            </a:r>
            <a:r>
              <a:rPr lang="en-US" dirty="0" smtClean="0"/>
              <a:t>),”outer”)  </a:t>
            </a:r>
            <a:r>
              <a:rPr lang="en-US" i="1" dirty="0" err="1" smtClean="0">
                <a:solidFill>
                  <a:schemeClr val="accent4"/>
                </a:solidFill>
              </a:rPr>
              <a:t>left_outer</a:t>
            </a:r>
            <a:r>
              <a:rPr lang="en-US" i="1" dirty="0" smtClean="0">
                <a:solidFill>
                  <a:schemeClr val="accent4"/>
                </a:solidFill>
              </a:rPr>
              <a:t>, </a:t>
            </a:r>
            <a:r>
              <a:rPr lang="en-US" i="1" dirty="0" err="1" smtClean="0">
                <a:solidFill>
                  <a:schemeClr val="accent4"/>
                </a:solidFill>
              </a:rPr>
              <a:t>right_outer</a:t>
            </a:r>
            <a:r>
              <a:rPr lang="en-US" i="1" dirty="0" smtClean="0">
                <a:solidFill>
                  <a:schemeClr val="accent4"/>
                </a:solidFill>
              </a:rPr>
              <a:t>, </a:t>
            </a:r>
            <a:r>
              <a:rPr lang="en-US" i="1" dirty="0" err="1" smtClean="0">
                <a:solidFill>
                  <a:schemeClr val="accent4"/>
                </a:solidFill>
              </a:rPr>
              <a:t>leftsemi</a:t>
            </a:r>
            <a:endParaRPr lang="en-US" i="1" dirty="0">
              <a:solidFill>
                <a:schemeClr val="accent4"/>
              </a:solidFill>
            </a:endParaRPr>
          </a:p>
          <a:p>
            <a:r>
              <a:rPr lang="en-US" dirty="0"/>
              <a:t>	SELECT </a:t>
            </a:r>
            <a:r>
              <a:rPr lang="en-US" dirty="0" smtClean="0"/>
              <a:t>* FROM </a:t>
            </a:r>
            <a:r>
              <a:rPr lang="en-US" dirty="0"/>
              <a:t>df1 </a:t>
            </a:r>
            <a:r>
              <a:rPr lang="en-US" b="1" dirty="0" smtClean="0"/>
              <a:t>OUTER </a:t>
            </a:r>
            <a:r>
              <a:rPr lang="en-US" b="1" dirty="0"/>
              <a:t>JOIN </a:t>
            </a:r>
            <a:r>
              <a:rPr lang="en-US" dirty="0"/>
              <a:t>df2 on df1.ID=df2.ID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42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BY, ROLLUP, CUBE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df.groupBy</a:t>
            </a:r>
            <a:r>
              <a:rPr lang="en-US" dirty="0" smtClean="0"/>
              <a:t>($”ID”).</a:t>
            </a:r>
            <a:r>
              <a:rPr lang="en-US" dirty="0" err="1" smtClean="0"/>
              <a:t>avg</a:t>
            </a:r>
            <a:r>
              <a:rPr lang="en-US" dirty="0" smtClean="0"/>
              <a:t>()	</a:t>
            </a:r>
            <a:r>
              <a:rPr lang="en-US" i="1" dirty="0" smtClean="0">
                <a:solidFill>
                  <a:schemeClr val="accent4"/>
                </a:solidFill>
              </a:rPr>
              <a:t>count, sum, min, max, mean</a:t>
            </a:r>
          </a:p>
          <a:p>
            <a:r>
              <a:rPr lang="en-US" dirty="0"/>
              <a:t>	</a:t>
            </a:r>
            <a:r>
              <a:rPr lang="en-US" dirty="0" smtClean="0"/>
              <a:t>SELECT ID, </a:t>
            </a:r>
            <a:r>
              <a:rPr lang="en-US" dirty="0" err="1" smtClean="0"/>
              <a:t>avg</a:t>
            </a:r>
            <a:r>
              <a:rPr lang="en-US" dirty="0" smtClean="0"/>
              <a:t>(Rate) FROM </a:t>
            </a:r>
            <a:r>
              <a:rPr lang="en-US" dirty="0" err="1" smtClean="0"/>
              <a:t>df</a:t>
            </a:r>
            <a:r>
              <a:rPr lang="en-US" dirty="0" smtClean="0"/>
              <a:t> GROUP BY ID</a:t>
            </a:r>
          </a:p>
          <a:p>
            <a:r>
              <a:rPr lang="en-US" dirty="0" err="1" smtClean="0"/>
              <a:t>df.groupBy</a:t>
            </a:r>
            <a:r>
              <a:rPr lang="en-US" dirty="0" smtClean="0"/>
              <a:t>(”</a:t>
            </a:r>
            <a:r>
              <a:rPr lang="en-US" dirty="0" err="1"/>
              <a:t>ID</a:t>
            </a:r>
            <a:r>
              <a:rPr lang="en-US" dirty="0" err="1" smtClean="0"/>
              <a:t>”,”Name</a:t>
            </a:r>
            <a:r>
              <a:rPr lang="en-US" dirty="0" smtClean="0"/>
              <a:t>”).sum(Rate)</a:t>
            </a:r>
            <a:endParaRPr lang="en-US" dirty="0"/>
          </a:p>
          <a:p>
            <a:r>
              <a:rPr lang="en-US" dirty="0"/>
              <a:t>	SELECT ID, </a:t>
            </a:r>
            <a:r>
              <a:rPr lang="en-US" dirty="0" smtClean="0"/>
              <a:t>Name, sum(Rate</a:t>
            </a:r>
            <a:r>
              <a:rPr lang="en-US" dirty="0"/>
              <a:t>) FROM </a:t>
            </a:r>
            <a:r>
              <a:rPr lang="en-US" dirty="0" err="1"/>
              <a:t>df</a:t>
            </a:r>
            <a:r>
              <a:rPr lang="en-US" dirty="0"/>
              <a:t> GROUP BY </a:t>
            </a:r>
            <a:r>
              <a:rPr lang="en-US" dirty="0" smtClean="0"/>
              <a:t>ID, Name</a:t>
            </a:r>
          </a:p>
          <a:p>
            <a:r>
              <a:rPr lang="en-US" dirty="0" err="1"/>
              <a:t>df.groupBy</a:t>
            </a:r>
            <a:r>
              <a:rPr lang="en-US" dirty="0"/>
              <a:t>($”ID”).</a:t>
            </a:r>
            <a:r>
              <a:rPr lang="en-US" dirty="0" err="1" smtClean="0"/>
              <a:t>agg</a:t>
            </a:r>
            <a:r>
              <a:rPr lang="en-US" dirty="0" smtClean="0"/>
              <a:t>(max($“Name”), mean($“Rate”))</a:t>
            </a:r>
            <a:endParaRPr lang="en-US" dirty="0"/>
          </a:p>
          <a:p>
            <a:r>
              <a:rPr lang="en-US" dirty="0" err="1" smtClean="0"/>
              <a:t>df.groupBy</a:t>
            </a:r>
            <a:r>
              <a:rPr lang="en-US" dirty="0"/>
              <a:t>($”ID”).</a:t>
            </a:r>
            <a:r>
              <a:rPr lang="en-US" dirty="0" err="1" smtClean="0"/>
              <a:t>agg</a:t>
            </a:r>
            <a:r>
              <a:rPr lang="en-US" dirty="0" smtClean="0"/>
              <a:t>(Map(“Name”-&gt;”max”, “Rate”-&gt;”mean”))</a:t>
            </a:r>
          </a:p>
          <a:p>
            <a:r>
              <a:rPr lang="en-US" dirty="0"/>
              <a:t>	SELECT ID, </a:t>
            </a:r>
            <a:r>
              <a:rPr lang="en-US" dirty="0" smtClean="0"/>
              <a:t>max</a:t>
            </a:r>
            <a:r>
              <a:rPr lang="en-US" dirty="0"/>
              <a:t>(“Name”), mean(“Rate</a:t>
            </a:r>
            <a:r>
              <a:rPr lang="en-US" dirty="0" smtClean="0"/>
              <a:t>”) </a:t>
            </a:r>
            <a:r>
              <a:rPr lang="en-US" dirty="0"/>
              <a:t>FROM </a:t>
            </a:r>
            <a:r>
              <a:rPr lang="en-US" dirty="0" err="1"/>
              <a:t>df</a:t>
            </a:r>
            <a:r>
              <a:rPr lang="en-US" dirty="0"/>
              <a:t> GROUP BY ID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0993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df.orderBy</a:t>
            </a:r>
            <a:r>
              <a:rPr lang="en-US" dirty="0" smtClean="0"/>
              <a:t>(“</a:t>
            </a:r>
            <a:r>
              <a:rPr lang="en-US" dirty="0"/>
              <a:t>Rate”)</a:t>
            </a:r>
            <a:br>
              <a:rPr lang="en-US" dirty="0"/>
            </a:br>
            <a:r>
              <a:rPr lang="en-US" dirty="0" err="1" smtClean="0"/>
              <a:t>df.sort</a:t>
            </a:r>
            <a:r>
              <a:rPr lang="en-US" dirty="0" smtClean="0"/>
              <a:t>(“Rate”)</a:t>
            </a:r>
            <a:br>
              <a:rPr lang="en-US" dirty="0" smtClean="0"/>
            </a:br>
            <a:r>
              <a:rPr lang="en-US" dirty="0" err="1" smtClean="0"/>
              <a:t>df.sort</a:t>
            </a:r>
            <a:r>
              <a:rPr lang="en-US" dirty="0" smtClean="0"/>
              <a:t>($“</a:t>
            </a:r>
            <a:r>
              <a:rPr lang="en-US" dirty="0"/>
              <a:t>Rate</a:t>
            </a:r>
            <a:r>
              <a:rPr lang="en-US" dirty="0" smtClean="0"/>
              <a:t>”.</a:t>
            </a:r>
            <a:r>
              <a:rPr lang="en-US" dirty="0" err="1" smtClean="0"/>
              <a:t>asc</a:t>
            </a:r>
            <a:r>
              <a:rPr lang="en-US" dirty="0" smtClean="0"/>
              <a:t>)	</a:t>
            </a:r>
            <a:r>
              <a:rPr lang="en-US" dirty="0" err="1" smtClean="0">
                <a:solidFill>
                  <a:schemeClr val="accent4"/>
                </a:solidFill>
              </a:rPr>
              <a:t>desc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SELECT * FROM </a:t>
            </a:r>
            <a:r>
              <a:rPr lang="en-US" dirty="0" err="1" smtClean="0"/>
              <a:t>df</a:t>
            </a:r>
            <a:r>
              <a:rPr lang="en-US" dirty="0" smtClean="0"/>
              <a:t> ORDER BY Rate</a:t>
            </a:r>
          </a:p>
          <a:p>
            <a:r>
              <a:rPr lang="en-US" dirty="0" err="1"/>
              <a:t>df.sort</a:t>
            </a:r>
            <a:r>
              <a:rPr lang="en-US" dirty="0"/>
              <a:t>($“Rate</a:t>
            </a:r>
            <a:r>
              <a:rPr lang="en-US" dirty="0" smtClean="0"/>
              <a:t>”.</a:t>
            </a:r>
            <a:r>
              <a:rPr lang="en-US" dirty="0" err="1" smtClean="0"/>
              <a:t>desc</a:t>
            </a:r>
            <a:r>
              <a:rPr lang="en-US" dirty="0" smtClean="0"/>
              <a:t>, $”Name”.</a:t>
            </a:r>
            <a:r>
              <a:rPr lang="en-US" dirty="0" err="1" smtClean="0"/>
              <a:t>asc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SELECT * FROM </a:t>
            </a:r>
            <a:r>
              <a:rPr lang="en-US" dirty="0" err="1"/>
              <a:t>df</a:t>
            </a:r>
            <a:r>
              <a:rPr lang="en-US" dirty="0"/>
              <a:t> ORDER BY </a:t>
            </a:r>
            <a:r>
              <a:rPr lang="en-US" dirty="0" smtClean="0"/>
              <a:t>Rate </a:t>
            </a:r>
            <a:r>
              <a:rPr lang="en-US" dirty="0" err="1" smtClean="0"/>
              <a:t>desc</a:t>
            </a:r>
            <a:r>
              <a:rPr lang="en-US" dirty="0" smtClean="0"/>
              <a:t>, Name </a:t>
            </a:r>
            <a:r>
              <a:rPr lang="en-US" dirty="0" err="1" smtClean="0"/>
              <a:t>asc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9474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FUNCTIONS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dirty="0" err="1" smtClean="0"/>
              <a:t>val</a:t>
            </a:r>
            <a:r>
              <a:rPr lang="en-US" sz="1800" dirty="0" smtClean="0"/>
              <a:t> w1 = </a:t>
            </a:r>
            <a:r>
              <a:rPr lang="en-US" sz="1800" dirty="0" err="1" smtClean="0"/>
              <a:t>Window.partitionBy</a:t>
            </a:r>
            <a:r>
              <a:rPr lang="en-US" sz="1800" dirty="0" smtClean="0"/>
              <a:t>("country").</a:t>
            </a:r>
            <a:r>
              <a:rPr lang="en-US" sz="1800" dirty="0" err="1"/>
              <a:t>orderBy</a:t>
            </a:r>
            <a:r>
              <a:rPr lang="en-US" sz="1800" dirty="0" smtClean="0"/>
              <a:t>("date").</a:t>
            </a:r>
            <a:r>
              <a:rPr lang="en-US" sz="1800" dirty="0" err="1"/>
              <a:t>rowsBetween</a:t>
            </a:r>
            <a:r>
              <a:rPr lang="en-US" sz="1800" dirty="0"/>
              <a:t>(</a:t>
            </a:r>
            <a:r>
              <a:rPr lang="en-US" sz="1800" dirty="0" err="1"/>
              <a:t>Long.MinValue</a:t>
            </a:r>
            <a:r>
              <a:rPr lang="en-US" sz="1800" dirty="0"/>
              <a:t>, </a:t>
            </a:r>
            <a:r>
              <a:rPr lang="en-US" sz="1800" dirty="0" smtClean="0"/>
              <a:t>0)</a:t>
            </a:r>
            <a:br>
              <a:rPr lang="en-US" sz="1800" dirty="0" smtClean="0"/>
            </a:br>
            <a:r>
              <a:rPr lang="en-US" sz="1800" dirty="0" err="1" smtClean="0"/>
              <a:t>val</a:t>
            </a:r>
            <a:r>
              <a:rPr lang="en-US" sz="1800" dirty="0" smtClean="0"/>
              <a:t> w2 = </a:t>
            </a:r>
            <a:r>
              <a:rPr lang="en-US" sz="1800" dirty="0" err="1" smtClean="0"/>
              <a:t>Window.partitionBy</a:t>
            </a:r>
            <a:r>
              <a:rPr lang="en-US" sz="1800" dirty="0"/>
              <a:t>("country").</a:t>
            </a:r>
            <a:r>
              <a:rPr lang="en-US" sz="1800" dirty="0" err="1"/>
              <a:t>orderBy</a:t>
            </a:r>
            <a:r>
              <a:rPr lang="en-US" sz="1800" dirty="0"/>
              <a:t>("date").</a:t>
            </a:r>
            <a:r>
              <a:rPr lang="en-US" sz="1800" dirty="0" err="1"/>
              <a:t>rowsBetween</a:t>
            </a:r>
            <a:r>
              <a:rPr lang="en-US" sz="1800" dirty="0"/>
              <a:t>(-3, 3)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df.select</a:t>
            </a:r>
            <a:r>
              <a:rPr lang="en-US" sz="1800" dirty="0" smtClean="0"/>
              <a:t>(sum(“volume”).over(w1), count().over(w2))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SELECT </a:t>
            </a:r>
            <a:br>
              <a:rPr lang="en-US" dirty="0" smtClean="0"/>
            </a:br>
            <a:r>
              <a:rPr lang="en-US" dirty="0" smtClean="0"/>
              <a:t>  SUM(volume) OVER (PARTITION </a:t>
            </a:r>
            <a:r>
              <a:rPr lang="en-US" dirty="0"/>
              <a:t>BY country ORDER BY date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    ROWS </a:t>
            </a:r>
            <a:r>
              <a:rPr lang="en-US" dirty="0"/>
              <a:t>BETWEEN UNBOUNDED PRECEDING AND CURRENT </a:t>
            </a:r>
            <a:r>
              <a:rPr lang="en-US" dirty="0" smtClean="0"/>
              <a:t>ROW),</a:t>
            </a:r>
            <a:br>
              <a:rPr lang="en-US" dirty="0" smtClean="0"/>
            </a:br>
            <a:r>
              <a:rPr lang="en-US" dirty="0" smtClean="0"/>
              <a:t>  COUNT(0) OVER (PARTITION BY country ORDER BY date </a:t>
            </a:r>
            <a:br>
              <a:rPr lang="en-US" dirty="0" smtClean="0"/>
            </a:br>
            <a:r>
              <a:rPr lang="en-US" dirty="0" smtClean="0"/>
              <a:t>	    ROWS BETWEEN 3 PRECEDING AND 3 FOLLOWING)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0169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 err="1" smtClean="0"/>
              <a:t>DefineD</a:t>
            </a:r>
            <a:r>
              <a:rPr lang="en-US" dirty="0" smtClean="0"/>
              <a:t> functions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 smtClean="0"/>
              <a:t>goodRate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udf</a:t>
            </a:r>
            <a:r>
              <a:rPr lang="en-US" dirty="0" smtClean="0"/>
              <a:t>((rate: </a:t>
            </a:r>
            <a:r>
              <a:rPr lang="en-US" dirty="0"/>
              <a:t>Double) =&gt; if </a:t>
            </a:r>
            <a:r>
              <a:rPr lang="en-US" dirty="0" smtClean="0"/>
              <a:t>(rate </a:t>
            </a:r>
            <a:r>
              <a:rPr lang="en-US" dirty="0"/>
              <a:t>&gt; 0.5) true else false)</a:t>
            </a:r>
          </a:p>
          <a:p>
            <a:r>
              <a:rPr lang="en-US" dirty="0" err="1" smtClean="0"/>
              <a:t>df.select</a:t>
            </a:r>
            <a:r>
              <a:rPr lang="en-US" dirty="0"/>
              <a:t>( </a:t>
            </a:r>
            <a:r>
              <a:rPr lang="en-US" dirty="0" err="1" smtClean="0"/>
              <a:t>goodRate</a:t>
            </a:r>
            <a:r>
              <a:rPr lang="en-US" dirty="0" smtClean="0"/>
              <a:t>($(“Rate")))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650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DATAFRAMEREADER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df.read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.format(“</a:t>
            </a:r>
            <a:r>
              <a:rPr lang="en-US" sz="2000" dirty="0" err="1"/>
              <a:t>json</a:t>
            </a:r>
            <a:r>
              <a:rPr lang="en-US" sz="2000" dirty="0" smtClean="0"/>
              <a:t>”) </a:t>
            </a:r>
            <a:r>
              <a:rPr lang="en-US" sz="2000" dirty="0"/>
              <a:t>	</a:t>
            </a:r>
            <a:r>
              <a:rPr lang="en-US" sz="1800" dirty="0">
                <a:solidFill>
                  <a:schemeClr val="accent4"/>
                </a:solidFill>
              </a:rPr>
              <a:t>parquet text orc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.load(“/path/file”)	or .load()</a:t>
            </a:r>
            <a:br>
              <a:rPr lang="en-US" sz="2000" dirty="0" smtClean="0"/>
            </a:br>
            <a:r>
              <a:rPr lang="en-US" sz="1800" smtClean="0">
                <a:solidFill>
                  <a:schemeClr val="accent4"/>
                </a:solidFill>
              </a:rPr>
              <a:t>.csv() .text</a:t>
            </a:r>
            <a:r>
              <a:rPr lang="en-US" sz="1800" dirty="0" smtClean="0">
                <a:solidFill>
                  <a:schemeClr val="accent4"/>
                </a:solidFill>
              </a:rPr>
              <a:t>(“file.txt”) .</a:t>
            </a:r>
            <a:r>
              <a:rPr lang="en-US" sz="1800" dirty="0" err="1" smtClean="0">
                <a:solidFill>
                  <a:schemeClr val="accent4"/>
                </a:solidFill>
              </a:rPr>
              <a:t>json</a:t>
            </a:r>
            <a:r>
              <a:rPr lang="en-US" sz="1800" dirty="0" smtClean="0">
                <a:solidFill>
                  <a:schemeClr val="accent4"/>
                </a:solidFill>
              </a:rPr>
              <a:t>(“</a:t>
            </a:r>
            <a:r>
              <a:rPr lang="en-US" sz="1800" dirty="0" err="1" smtClean="0">
                <a:solidFill>
                  <a:schemeClr val="accent4"/>
                </a:solidFill>
              </a:rPr>
              <a:t>file.json</a:t>
            </a:r>
            <a:r>
              <a:rPr lang="en-US" sz="1800" dirty="0" smtClean="0">
                <a:solidFill>
                  <a:schemeClr val="accent4"/>
                </a:solidFill>
              </a:rPr>
              <a:t>)   .parquet(“</a:t>
            </a:r>
            <a:r>
              <a:rPr lang="en-US" sz="1800" dirty="0" err="1" smtClean="0">
                <a:solidFill>
                  <a:schemeClr val="accent4"/>
                </a:solidFill>
              </a:rPr>
              <a:t>a.parquet</a:t>
            </a:r>
            <a:r>
              <a:rPr lang="en-US" sz="1800" dirty="0" smtClean="0">
                <a:solidFill>
                  <a:schemeClr val="accent4"/>
                </a:solidFill>
              </a:rPr>
              <a:t>”)   .orc(“</a:t>
            </a:r>
            <a:r>
              <a:rPr lang="en-US" sz="1800" dirty="0" err="1" smtClean="0">
                <a:solidFill>
                  <a:schemeClr val="accent4"/>
                </a:solidFill>
              </a:rPr>
              <a:t>b.orc</a:t>
            </a:r>
            <a:r>
              <a:rPr lang="en-US" sz="1800" dirty="0" smtClean="0">
                <a:solidFill>
                  <a:schemeClr val="accent4"/>
                </a:solidFill>
              </a:rPr>
              <a:t>”)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.</a:t>
            </a:r>
            <a:r>
              <a:rPr lang="en-US" sz="2000" dirty="0" err="1" smtClean="0"/>
              <a:t>jdbc</a:t>
            </a:r>
            <a:r>
              <a:rPr lang="en-US" sz="2000" dirty="0" smtClean="0"/>
              <a:t>(“mysql:127.0.0.1:3306/db1”,”table1”,connectionProps)</a:t>
            </a:r>
            <a:br>
              <a:rPr lang="en-US" sz="2000" dirty="0" smtClean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37029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DATAFRAMEWriteR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df.write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.mode(“Append”)	</a:t>
            </a:r>
            <a:r>
              <a:rPr lang="en-US" sz="1800" dirty="0" err="1" smtClean="0">
                <a:solidFill>
                  <a:schemeClr val="accent4"/>
                </a:solidFill>
              </a:rPr>
              <a:t>ErrorIfExists</a:t>
            </a:r>
            <a:r>
              <a:rPr lang="en-US" sz="1800" dirty="0" smtClean="0">
                <a:solidFill>
                  <a:schemeClr val="accent4"/>
                </a:solidFill>
              </a:rPr>
              <a:t> Ignore Overwrite</a:t>
            </a:r>
            <a:r>
              <a:rPr lang="en-US" sz="2000" dirty="0" smtClean="0">
                <a:solidFill>
                  <a:schemeClr val="accent4"/>
                </a:solidFill>
              </a:rPr>
              <a:t/>
            </a:r>
            <a:br>
              <a:rPr lang="en-US" sz="2000" dirty="0" smtClean="0">
                <a:solidFill>
                  <a:schemeClr val="accent4"/>
                </a:solidFill>
              </a:rPr>
            </a:br>
            <a:r>
              <a:rPr lang="en-US" sz="2000" dirty="0" smtClean="0"/>
              <a:t>.</a:t>
            </a:r>
            <a:r>
              <a:rPr lang="en-US" sz="2000" dirty="0" err="1" smtClean="0"/>
              <a:t>partitionBy</a:t>
            </a:r>
            <a:r>
              <a:rPr lang="en-US" sz="2000" dirty="0" smtClean="0"/>
              <a:t> (“Name”)</a:t>
            </a:r>
            <a:r>
              <a:rPr lang="en-US" sz="2000" dirty="0">
                <a:solidFill>
                  <a:schemeClr val="accent4"/>
                </a:solidFill>
              </a:rPr>
              <a:t/>
            </a:r>
            <a:br>
              <a:rPr lang="en-US" sz="2000" dirty="0">
                <a:solidFill>
                  <a:schemeClr val="accent4"/>
                </a:solidFill>
              </a:rPr>
            </a:br>
            <a:r>
              <a:rPr lang="en-US" sz="2000" dirty="0" smtClean="0"/>
              <a:t>.format(“</a:t>
            </a:r>
            <a:r>
              <a:rPr lang="en-US" sz="2000" dirty="0" err="1" smtClean="0"/>
              <a:t>json</a:t>
            </a:r>
            <a:r>
              <a:rPr lang="en-US" sz="2000" dirty="0" smtClean="0"/>
              <a:t>”).</a:t>
            </a:r>
            <a:r>
              <a:rPr lang="en-US" sz="2000" dirty="0"/>
              <a:t>save</a:t>
            </a:r>
            <a:r>
              <a:rPr lang="en-US" sz="2000" dirty="0" smtClean="0"/>
              <a:t>(“</a:t>
            </a:r>
            <a:r>
              <a:rPr lang="en-US" sz="2000" dirty="0" err="1" smtClean="0"/>
              <a:t>file.json</a:t>
            </a:r>
            <a:r>
              <a:rPr lang="en-US" sz="2000" dirty="0"/>
              <a:t>”) </a:t>
            </a:r>
            <a:r>
              <a:rPr lang="en-US" sz="2000" dirty="0" smtClean="0"/>
              <a:t>	</a:t>
            </a:r>
            <a:r>
              <a:rPr lang="en-US" sz="1800" dirty="0" smtClean="0">
                <a:solidFill>
                  <a:schemeClr val="accent4"/>
                </a:solidFill>
              </a:rPr>
              <a:t>parquet text orc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1800" dirty="0" smtClean="0">
                <a:solidFill>
                  <a:schemeClr val="accent4"/>
                </a:solidFill>
              </a:rPr>
              <a:t>.text(“file.txt”) .</a:t>
            </a:r>
            <a:r>
              <a:rPr lang="en-US" sz="1800" dirty="0" err="1" smtClean="0">
                <a:solidFill>
                  <a:schemeClr val="accent4"/>
                </a:solidFill>
              </a:rPr>
              <a:t>json</a:t>
            </a:r>
            <a:r>
              <a:rPr lang="en-US" sz="1800" dirty="0" smtClean="0">
                <a:solidFill>
                  <a:schemeClr val="accent4"/>
                </a:solidFill>
              </a:rPr>
              <a:t>(“</a:t>
            </a:r>
            <a:r>
              <a:rPr lang="en-US" sz="1800" dirty="0" err="1" smtClean="0">
                <a:solidFill>
                  <a:schemeClr val="accent4"/>
                </a:solidFill>
              </a:rPr>
              <a:t>file.json</a:t>
            </a:r>
            <a:r>
              <a:rPr lang="en-US" sz="1800" dirty="0" smtClean="0">
                <a:solidFill>
                  <a:schemeClr val="accent4"/>
                </a:solidFill>
              </a:rPr>
              <a:t>)   .parquet(“</a:t>
            </a:r>
            <a:r>
              <a:rPr lang="en-US" sz="1800" dirty="0" err="1" smtClean="0">
                <a:solidFill>
                  <a:schemeClr val="accent4"/>
                </a:solidFill>
              </a:rPr>
              <a:t>a.parquet</a:t>
            </a:r>
            <a:r>
              <a:rPr lang="en-US" sz="1800" dirty="0" smtClean="0">
                <a:solidFill>
                  <a:schemeClr val="accent4"/>
                </a:solidFill>
              </a:rPr>
              <a:t>”)   .orc(“</a:t>
            </a:r>
            <a:r>
              <a:rPr lang="en-US" sz="1800" dirty="0" err="1" smtClean="0">
                <a:solidFill>
                  <a:schemeClr val="accent4"/>
                </a:solidFill>
              </a:rPr>
              <a:t>b.orc</a:t>
            </a:r>
            <a:r>
              <a:rPr lang="en-US" sz="1800" dirty="0" smtClean="0">
                <a:solidFill>
                  <a:schemeClr val="accent4"/>
                </a:solidFill>
              </a:rPr>
              <a:t>”)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.</a:t>
            </a:r>
            <a:r>
              <a:rPr lang="en-US" sz="2000" dirty="0" err="1" smtClean="0"/>
              <a:t>jdbc</a:t>
            </a:r>
            <a:r>
              <a:rPr lang="en-US" sz="2000" dirty="0" smtClean="0"/>
              <a:t>(“mysql:127.0.0.1:3306/db1”,”table1”,connectionProps)</a:t>
            </a:r>
            <a:br>
              <a:rPr lang="en-US" sz="2000" dirty="0" smtClean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48244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7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spark </a:t>
            </a:r>
            <a:r>
              <a:rPr lang="en-US" dirty="0" err="1" smtClean="0"/>
              <a:t>sql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Spark Core is for unstructured data</a:t>
            </a:r>
          </a:p>
          <a:p>
            <a:r>
              <a:rPr lang="en-US" dirty="0" smtClean="0"/>
              <a:t>RDD = collection of text strings / </a:t>
            </a:r>
            <a:r>
              <a:rPr lang="en-US" dirty="0" err="1" smtClean="0"/>
              <a:t>ints</a:t>
            </a:r>
            <a:r>
              <a:rPr lang="en-US" dirty="0" smtClean="0"/>
              <a:t> / key-value pairs</a:t>
            </a:r>
          </a:p>
          <a:p>
            <a:r>
              <a:rPr lang="en-US" dirty="0" smtClean="0"/>
              <a:t>What if source or target data should be restricted by schema?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09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</a:t>
            </a:r>
            <a:r>
              <a:rPr lang="en-US" dirty="0"/>
              <a:t>extension to the </a:t>
            </a:r>
            <a:r>
              <a:rPr lang="en-US" dirty="0" err="1"/>
              <a:t>DataFrame</a:t>
            </a:r>
            <a:r>
              <a:rPr lang="en-US" dirty="0"/>
              <a:t> API</a:t>
            </a:r>
          </a:p>
          <a:p>
            <a:r>
              <a:rPr lang="en-US" dirty="0"/>
              <a:t>Conceptually similar to RDDs. (You can use lambdas and types again.)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</a:t>
            </a:r>
            <a:r>
              <a:rPr lang="en-US" dirty="0"/>
              <a:t>Tungsten's fast in-memory encoding (as opposed to JVM objects or serialized objects on the heap)</a:t>
            </a:r>
          </a:p>
          <a:p>
            <a:r>
              <a:rPr lang="en-US" dirty="0"/>
              <a:t>Expose expressions and fields to the </a:t>
            </a:r>
            <a:r>
              <a:rPr lang="en-US" dirty="0" err="1"/>
              <a:t>DataFrame</a:t>
            </a:r>
            <a:r>
              <a:rPr lang="en-US" dirty="0"/>
              <a:t> query planner, where the optimizer can use them to make decisions. (This can't happen with RDDs.) Interoperate more easily with the </a:t>
            </a:r>
            <a:r>
              <a:rPr lang="en-US" dirty="0" err="1"/>
              <a:t>DataFrame</a:t>
            </a:r>
            <a:r>
              <a:rPr lang="en-US" dirty="0"/>
              <a:t> API</a:t>
            </a:r>
          </a:p>
          <a:p>
            <a:r>
              <a:rPr lang="en-US" dirty="0"/>
              <a:t>Available </a:t>
            </a:r>
            <a:r>
              <a:rPr lang="en-US" dirty="0" smtClean="0"/>
              <a:t>since </a:t>
            </a:r>
            <a:r>
              <a:rPr lang="en-US" dirty="0"/>
              <a:t>Spark </a:t>
            </a:r>
            <a:r>
              <a:rPr lang="en-US" dirty="0" smtClean="0"/>
              <a:t>1.6.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179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Like an RDD, Dataset has a </a:t>
            </a:r>
            <a:r>
              <a:rPr lang="en-US" i="1" dirty="0"/>
              <a:t>type</a:t>
            </a:r>
            <a:r>
              <a:rPr lang="en-US" dirty="0"/>
              <a:t>. </a:t>
            </a:r>
          </a:p>
          <a:p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df</a:t>
            </a:r>
            <a:r>
              <a:rPr lang="en-US" dirty="0">
                <a:latin typeface="Consolas"/>
                <a:cs typeface="Consolas"/>
              </a:rPr>
              <a:t>=</a:t>
            </a:r>
            <a:r>
              <a:rPr lang="en-US" dirty="0" err="1">
                <a:latin typeface="Consolas"/>
                <a:cs typeface="Consolas"/>
              </a:rPr>
              <a:t>sqlContext.read.json</a:t>
            </a:r>
            <a:r>
              <a:rPr lang="en-US" dirty="0">
                <a:latin typeface="Consolas"/>
                <a:cs typeface="Consolas"/>
              </a:rPr>
              <a:t>("</a:t>
            </a:r>
            <a:r>
              <a:rPr lang="en-US" dirty="0" err="1">
                <a:latin typeface="Consolas"/>
                <a:cs typeface="Consolas"/>
              </a:rPr>
              <a:t>people.json</a:t>
            </a:r>
            <a:r>
              <a:rPr lang="en-US" dirty="0">
                <a:latin typeface="Consolas"/>
                <a:cs typeface="Consolas"/>
              </a:rPr>
              <a:t>"</a:t>
            </a:r>
            <a:r>
              <a:rPr lang="en-US" dirty="0" smtClean="0">
                <a:latin typeface="Consolas"/>
                <a:cs typeface="Consolas"/>
              </a:rPr>
              <a:t>)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case class Person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name:String,age:Long</a:t>
            </a:r>
            <a:r>
              <a:rPr lang="en-US" dirty="0">
                <a:latin typeface="Consolas"/>
                <a:cs typeface="Consolas"/>
              </a:rPr>
              <a:t>) </a:t>
            </a:r>
            <a:r>
              <a:rPr lang="en-US" dirty="0" smtClean="0">
                <a:latin typeface="Consolas"/>
                <a:cs typeface="Consolas"/>
              </a:rPr>
              <a:t/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ds:Dataset</a:t>
            </a:r>
            <a:r>
              <a:rPr lang="en-US" dirty="0">
                <a:latin typeface="Consolas"/>
                <a:cs typeface="Consolas"/>
              </a:rPr>
              <a:t>[Person]=</a:t>
            </a:r>
            <a:r>
              <a:rPr lang="en-US" dirty="0" err="1">
                <a:latin typeface="Consolas"/>
                <a:cs typeface="Consolas"/>
              </a:rPr>
              <a:t>df.as</a:t>
            </a:r>
            <a:r>
              <a:rPr lang="en-US" dirty="0">
                <a:latin typeface="Consolas"/>
                <a:cs typeface="Consolas"/>
              </a:rPr>
              <a:t>[Person] </a:t>
            </a:r>
          </a:p>
          <a:p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is just a Dataset[Row].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18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</a:t>
            </a:r>
            <a:r>
              <a:rPr lang="en-US" dirty="0" err="1" smtClean="0"/>
              <a:t>vs</a:t>
            </a:r>
            <a:r>
              <a:rPr lang="en-US" dirty="0" smtClean="0"/>
              <a:t> RDDS VS DATAFRAMES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With Datasets, you can still access a </a:t>
            </a:r>
            <a:r>
              <a:rPr lang="en-US" dirty="0" err="1"/>
              <a:t>DataFrame</a:t>
            </a:r>
            <a:r>
              <a:rPr lang="en-US" dirty="0"/>
              <a:t>-like query API. (You can also go back and forth between </a:t>
            </a:r>
            <a:r>
              <a:rPr lang="en-US" dirty="0" err="1"/>
              <a:t>DataFrames</a:t>
            </a:r>
            <a:r>
              <a:rPr lang="en-US" dirty="0"/>
              <a:t> and Datasets.) </a:t>
            </a:r>
            <a:endParaRPr lang="en-US" dirty="0" smtClean="0"/>
          </a:p>
          <a:p>
            <a:r>
              <a:rPr lang="en-US" dirty="0"/>
              <a:t>/</a:t>
            </a:r>
            <a:r>
              <a:rPr lang="en-US" dirty="0">
                <a:latin typeface="Consolas"/>
                <a:cs typeface="Consolas"/>
              </a:rPr>
              <a:t>/RDD </a:t>
            </a:r>
            <a:r>
              <a:rPr lang="en-US" dirty="0" smtClean="0">
                <a:latin typeface="Consolas"/>
                <a:cs typeface="Consolas"/>
              </a:rPr>
              <a:t/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err="1" smtClean="0">
                <a:latin typeface="Consolas"/>
                <a:cs typeface="Consolas"/>
              </a:rPr>
              <a:t>valcounts</a:t>
            </a:r>
            <a:r>
              <a:rPr lang="en-US" dirty="0">
                <a:latin typeface="Consolas"/>
                <a:cs typeface="Consolas"/>
              </a:rPr>
              <a:t>=</a:t>
            </a:r>
            <a:r>
              <a:rPr lang="en-US" dirty="0" err="1">
                <a:latin typeface="Consolas"/>
                <a:cs typeface="Consolas"/>
              </a:rPr>
              <a:t>words.groupBy</a:t>
            </a:r>
            <a:r>
              <a:rPr lang="en-US" dirty="0">
                <a:latin typeface="Consolas"/>
                <a:cs typeface="Consolas"/>
              </a:rPr>
              <a:t>(_.</a:t>
            </a:r>
            <a:r>
              <a:rPr lang="en-US" dirty="0" err="1">
                <a:latin typeface="Consolas"/>
                <a:cs typeface="Consolas"/>
              </a:rPr>
              <a:t>toLowerCase</a:t>
            </a:r>
            <a:r>
              <a:rPr lang="en-US" dirty="0">
                <a:latin typeface="Consolas"/>
                <a:cs typeface="Consolas"/>
              </a:rPr>
              <a:t>).map{case(</a:t>
            </a:r>
            <a:r>
              <a:rPr lang="en-US" dirty="0" err="1">
                <a:latin typeface="Consolas"/>
                <a:cs typeface="Consolas"/>
              </a:rPr>
              <a:t>w,all</a:t>
            </a:r>
            <a:r>
              <a:rPr lang="en-US" dirty="0">
                <a:latin typeface="Consolas"/>
                <a:cs typeface="Consolas"/>
              </a:rPr>
              <a:t>)=&gt;(</a:t>
            </a:r>
            <a:r>
              <a:rPr lang="en-US" dirty="0" err="1">
                <a:latin typeface="Consolas"/>
                <a:cs typeface="Consolas"/>
              </a:rPr>
              <a:t>w,all.size</a:t>
            </a:r>
            <a:r>
              <a:rPr lang="en-US" dirty="0">
                <a:latin typeface="Consolas"/>
                <a:cs typeface="Consolas"/>
              </a:rPr>
              <a:t>)}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>
                <a:latin typeface="Consolas"/>
                <a:cs typeface="Consolas"/>
              </a:rPr>
              <a:t>/Dataset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err="1">
                <a:latin typeface="Consolas"/>
                <a:cs typeface="Consolas"/>
              </a:rPr>
              <a:t>valcounts</a:t>
            </a:r>
            <a:r>
              <a:rPr lang="en-US" dirty="0">
                <a:latin typeface="Consolas"/>
                <a:cs typeface="Consolas"/>
              </a:rPr>
              <a:t>=</a:t>
            </a:r>
            <a:r>
              <a:rPr lang="en-US" dirty="0" err="1">
                <a:latin typeface="Consolas"/>
                <a:cs typeface="Consolas"/>
              </a:rPr>
              <a:t>words.groupBy</a:t>
            </a:r>
            <a:r>
              <a:rPr lang="en-US" dirty="0">
                <a:latin typeface="Consolas"/>
                <a:cs typeface="Consolas"/>
              </a:rPr>
              <a:t>(_.</a:t>
            </a:r>
            <a:r>
              <a:rPr lang="en-US" dirty="0" err="1">
                <a:latin typeface="Consolas"/>
                <a:cs typeface="Consolas"/>
              </a:rPr>
              <a:t>toLowerCase</a:t>
            </a:r>
            <a:r>
              <a:rPr lang="en-US" dirty="0">
                <a:latin typeface="Consolas"/>
                <a:cs typeface="Consolas"/>
              </a:rPr>
              <a:t>).count() </a:t>
            </a:r>
          </a:p>
          <a:p>
            <a:endParaRPr lang="en-US" dirty="0" smtClean="0"/>
          </a:p>
          <a:p>
            <a:r>
              <a:rPr lang="en-US" dirty="0"/>
              <a:t>The Dataset version can use the built-in </a:t>
            </a:r>
            <a:r>
              <a:rPr lang="en-US" dirty="0" err="1"/>
              <a:t>DataFrame</a:t>
            </a:r>
            <a:r>
              <a:rPr lang="en-US" dirty="0"/>
              <a:t>-like count(</a:t>
            </a:r>
            <a:r>
              <a:rPr lang="en-US" dirty="0" smtClean="0"/>
              <a:t>) aggregator </a:t>
            </a:r>
            <a:r>
              <a:rPr lang="en-US" dirty="0"/>
              <a:t>function. </a:t>
            </a:r>
          </a:p>
          <a:p>
            <a:r>
              <a:rPr lang="en-US" dirty="0"/>
              <a:t>The Dataset code is more visually compact </a:t>
            </a:r>
            <a:r>
              <a:rPr lang="en-US" i="1" dirty="0" smtClean="0"/>
              <a:t>and </a:t>
            </a:r>
            <a:r>
              <a:rPr lang="en-US" dirty="0"/>
              <a:t>will tend to execute faster than the RDD counterpart.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72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and 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Datasets tend to use less memory. </a:t>
            </a:r>
          </a:p>
          <a:p>
            <a:r>
              <a:rPr lang="en-US" dirty="0"/>
              <a:t>Spark understands the structure of data in Datasets, because they're </a:t>
            </a:r>
            <a:r>
              <a:rPr lang="en-US" i="1" dirty="0"/>
              <a:t>typed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Spark </a:t>
            </a:r>
            <a:r>
              <a:rPr lang="en-US" dirty="0"/>
              <a:t>uses </a:t>
            </a:r>
            <a:r>
              <a:rPr lang="en-US" i="1" dirty="0"/>
              <a:t>encoders </a:t>
            </a:r>
            <a:r>
              <a:rPr lang="en-US" dirty="0"/>
              <a:t>to translate between these types ("domain objects") and Spark's compact internal Tungsten data </a:t>
            </a:r>
            <a:r>
              <a:rPr lang="en-US" dirty="0" smtClean="0"/>
              <a:t>format.</a:t>
            </a:r>
          </a:p>
          <a:p>
            <a:r>
              <a:rPr lang="en-US" dirty="0" smtClean="0"/>
              <a:t>It </a:t>
            </a:r>
            <a:r>
              <a:rPr lang="en-US" dirty="0"/>
              <a:t>generates these encoders via runtime code-generation. The generated code can operate </a:t>
            </a:r>
            <a:r>
              <a:rPr lang="en-US" i="1" dirty="0"/>
              <a:t>directly </a:t>
            </a:r>
            <a:r>
              <a:rPr lang="en-US" dirty="0"/>
              <a:t>on the Tungsten compact format. </a:t>
            </a:r>
          </a:p>
          <a:p>
            <a:r>
              <a:rPr lang="en-US" dirty="0"/>
              <a:t>Memory is conserved, because of the compact format. Speed is improved by custom code-generation.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7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and SERIALIZATION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Spark has to serialize data ... a </a:t>
            </a:r>
            <a:r>
              <a:rPr lang="en-US" i="1" dirty="0"/>
              <a:t>lot</a:t>
            </a:r>
            <a:r>
              <a:rPr lang="en-US" dirty="0"/>
              <a:t>. </a:t>
            </a:r>
          </a:p>
          <a:p>
            <a:r>
              <a:rPr lang="en-US" dirty="0"/>
              <a:t>Because of the efficiency of the code-generated encoders, serialization can be significantly faster than either native Java or </a:t>
            </a:r>
            <a:r>
              <a:rPr lang="en-US" dirty="0" err="1"/>
              <a:t>Kryo</a:t>
            </a:r>
            <a:r>
              <a:rPr lang="en-US" dirty="0"/>
              <a:t> serialization.</a:t>
            </a:r>
            <a:br>
              <a:rPr lang="en-US" dirty="0"/>
            </a:br>
            <a:r>
              <a:rPr lang="en-US" dirty="0"/>
              <a:t>The resulting serialized data will often be up to 2x smaller, as well, which reduces disk use and network use.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62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DATASOURCE </a:t>
            </a:r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Reading/writing </a:t>
            </a:r>
            <a:r>
              <a:rPr lang="en-US" dirty="0" err="1" smtClean="0"/>
              <a:t>DataFrames</a:t>
            </a:r>
            <a:r>
              <a:rPr lang="en-US" dirty="0" smtClean="0"/>
              <a:t> from/to many formats/systems</a:t>
            </a:r>
          </a:p>
          <a:p>
            <a:r>
              <a:rPr lang="en-US" dirty="0" smtClean="0"/>
              <a:t>Built-in formats:</a:t>
            </a:r>
          </a:p>
          <a:p>
            <a:r>
              <a:rPr lang="en-US" dirty="0"/>
              <a:t>	</a:t>
            </a:r>
            <a:r>
              <a:rPr lang="en-US" dirty="0" smtClean="0"/>
              <a:t>JSON</a:t>
            </a:r>
            <a:r>
              <a:rPr lang="en-US" smtClean="0"/>
              <a:t>, </a:t>
            </a:r>
            <a:r>
              <a:rPr lang="en-US"/>
              <a:t> </a:t>
            </a:r>
            <a:r>
              <a:rPr lang="en-US" smtClean="0"/>
              <a:t>Parquet</a:t>
            </a:r>
            <a:endParaRPr lang="en-US" dirty="0" smtClean="0"/>
          </a:p>
          <a:p>
            <a:r>
              <a:rPr lang="en-US" dirty="0" smtClean="0"/>
              <a:t>Built-in systems support:</a:t>
            </a:r>
          </a:p>
          <a:p>
            <a:r>
              <a:rPr lang="en-US" dirty="0"/>
              <a:t>	</a:t>
            </a:r>
            <a:r>
              <a:rPr lang="en-US" dirty="0" smtClean="0"/>
              <a:t>JDBC, MySQL, </a:t>
            </a:r>
            <a:r>
              <a:rPr lang="en-US" dirty="0" err="1" smtClean="0"/>
              <a:t>PostgreSQL</a:t>
            </a:r>
            <a:r>
              <a:rPr lang="en-US" dirty="0" smtClean="0"/>
              <a:t>, Hive, HDFS, S3, H2, …</a:t>
            </a:r>
          </a:p>
          <a:p>
            <a:r>
              <a:rPr lang="en-US" dirty="0" smtClean="0"/>
              <a:t>Packages:</a:t>
            </a:r>
          </a:p>
          <a:p>
            <a:r>
              <a:rPr lang="en-US" dirty="0"/>
              <a:t>	</a:t>
            </a:r>
            <a:r>
              <a:rPr lang="en-US" dirty="0" smtClean="0"/>
              <a:t>CSV, Avro, Cassandra, </a:t>
            </a:r>
            <a:r>
              <a:rPr lang="en-US" dirty="0" err="1" smtClean="0"/>
              <a:t>HBase</a:t>
            </a:r>
            <a:r>
              <a:rPr lang="en-US" dirty="0" smtClean="0"/>
              <a:t>, </a:t>
            </a:r>
            <a:r>
              <a:rPr lang="en-US" dirty="0" err="1" smtClean="0"/>
              <a:t>ElasticSearch</a:t>
            </a:r>
            <a:r>
              <a:rPr lang="en-US" dirty="0" smtClean="0"/>
              <a:t>, Redshift,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35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SOURCE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Pluggable mechanism for accessing structured data </a:t>
            </a:r>
          </a:p>
          <a:p>
            <a:r>
              <a:rPr lang="en-US" dirty="0" smtClean="0"/>
              <a:t>Evolved from Hive and Parquet connectors</a:t>
            </a:r>
          </a:p>
          <a:p>
            <a:r>
              <a:rPr lang="en-US" dirty="0" smtClean="0"/>
              <a:t>Build your library for reading/writing data source you need and plug it into Spark</a:t>
            </a:r>
          </a:p>
          <a:p>
            <a:r>
              <a:rPr lang="en-US" dirty="0" smtClean="0"/>
              <a:t>Tightly coupled with optimizer: filtering predicates push</a:t>
            </a:r>
            <a:r>
              <a:rPr lang="en-US" dirty="0"/>
              <a:t> </a:t>
            </a:r>
            <a:r>
              <a:rPr lang="en-US" dirty="0" smtClean="0"/>
              <a:t>down etc.</a:t>
            </a:r>
          </a:p>
          <a:p>
            <a:r>
              <a:rPr lang="en-US" dirty="0" smtClean="0"/>
              <a:t>Language-neutral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8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1:</a:t>
            </a:r>
            <a:br>
              <a:rPr lang="en-US" dirty="0" smtClean="0"/>
            </a:br>
            <a:r>
              <a:rPr lang="en-US" dirty="0" smtClean="0"/>
              <a:t>Spark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7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SQL </a:t>
            </a:r>
            <a:endParaRPr lang="ru-RU" dirty="0"/>
          </a:p>
        </p:txBody>
      </p:sp>
      <p:sp>
        <p:nvSpPr>
          <p:cNvPr id="14339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Data source API</a:t>
            </a:r>
          </a:p>
          <a:p>
            <a:r>
              <a:rPr lang="en-US" dirty="0"/>
              <a:t>	C</a:t>
            </a:r>
            <a:r>
              <a:rPr lang="en-US" dirty="0" smtClean="0"/>
              <a:t>ommon API for loading/storing structured data</a:t>
            </a:r>
          </a:p>
          <a:p>
            <a:r>
              <a:rPr lang="en-US" dirty="0" err="1" smtClean="0"/>
              <a:t>DataFrame</a:t>
            </a:r>
            <a:r>
              <a:rPr lang="en-US" dirty="0" smtClean="0"/>
              <a:t> API </a:t>
            </a:r>
          </a:p>
          <a:p>
            <a:r>
              <a:rPr lang="en-US" dirty="0"/>
              <a:t>	</a:t>
            </a:r>
            <a:r>
              <a:rPr lang="en-US" dirty="0" smtClean="0"/>
              <a:t>DSL over schema-enriched RDDs</a:t>
            </a:r>
          </a:p>
          <a:p>
            <a:r>
              <a:rPr lang="en-US" dirty="0" smtClean="0"/>
              <a:t>Dataset API</a:t>
            </a:r>
          </a:p>
          <a:p>
            <a:r>
              <a:rPr lang="en-US" dirty="0" smtClean="0"/>
              <a:t>SQL optimizing execution engine</a:t>
            </a:r>
          </a:p>
          <a:p>
            <a:r>
              <a:rPr lang="en-US" dirty="0" smtClean="0"/>
              <a:t>SQL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DataFrame</a:t>
            </a:r>
            <a:r>
              <a:rPr lang="en-US" dirty="0" smtClean="0"/>
              <a:t> is and RDD of Rows </a:t>
            </a:r>
          </a:p>
          <a:p>
            <a:r>
              <a:rPr lang="en-US" dirty="0" smtClean="0"/>
              <a:t>Row is a collection of Fields</a:t>
            </a:r>
          </a:p>
          <a:p>
            <a:r>
              <a:rPr lang="en-US" dirty="0"/>
              <a:t>	</a:t>
            </a:r>
            <a:r>
              <a:rPr lang="en-US" dirty="0" smtClean="0"/>
              <a:t>RDD[ Row(</a:t>
            </a:r>
            <a:r>
              <a:rPr lang="en-US" dirty="0" err="1" smtClean="0"/>
              <a:t>Seq</a:t>
            </a:r>
            <a:r>
              <a:rPr lang="en-US" dirty="0" smtClean="0"/>
              <a:t>[Field]) ]</a:t>
            </a:r>
          </a:p>
          <a:p>
            <a:r>
              <a:rPr lang="en-US" dirty="0" smtClean="0"/>
              <a:t>Field has name and data type</a:t>
            </a:r>
          </a:p>
          <a:p>
            <a:r>
              <a:rPr lang="en-US" dirty="0" err="1" smtClean="0"/>
              <a:t>DataFrame</a:t>
            </a:r>
            <a:r>
              <a:rPr lang="en-US" dirty="0" smtClean="0"/>
              <a:t> methods</a:t>
            </a:r>
          </a:p>
          <a:p>
            <a:r>
              <a:rPr lang="en-US" dirty="0"/>
              <a:t>	</a:t>
            </a:r>
            <a:r>
              <a:rPr lang="en-US" dirty="0" smtClean="0"/>
              <a:t>querying (select, where, join, …)</a:t>
            </a:r>
          </a:p>
          <a:p>
            <a:r>
              <a:rPr lang="en-US" dirty="0"/>
              <a:t>	</a:t>
            </a:r>
            <a:r>
              <a:rPr lang="en-US" dirty="0" smtClean="0"/>
              <a:t>explain plan</a:t>
            </a:r>
          </a:p>
          <a:p>
            <a:r>
              <a:rPr lang="en-US" dirty="0"/>
              <a:t>	</a:t>
            </a:r>
            <a:r>
              <a:rPr lang="en-US" dirty="0" smtClean="0"/>
              <a:t>output (to ORC, Parquet, Hive table, JDBC,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2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SQLContext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SQLContext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Single point of access to </a:t>
            </a:r>
            <a:r>
              <a:rPr lang="en-US" dirty="0" err="1" smtClean="0"/>
              <a:t>DataFrame</a:t>
            </a:r>
            <a:r>
              <a:rPr lang="en-US" dirty="0" smtClean="0"/>
              <a:t> creation and configuration</a:t>
            </a:r>
          </a:p>
          <a:p>
            <a:r>
              <a:rPr lang="en-US" dirty="0"/>
              <a:t>	</a:t>
            </a:r>
            <a:r>
              <a:rPr lang="en-US" dirty="0" smtClean="0"/>
              <a:t>SQL:2003 compatible</a:t>
            </a:r>
          </a:p>
          <a:p>
            <a:r>
              <a:rPr lang="en-US" dirty="0"/>
              <a:t>	</a:t>
            </a:r>
            <a:r>
              <a:rPr lang="en-US" dirty="0" smtClean="0"/>
              <a:t>Hive built-in UDFs</a:t>
            </a:r>
          </a:p>
          <a:p>
            <a:r>
              <a:rPr lang="en-US" dirty="0"/>
              <a:t>	</a:t>
            </a:r>
            <a:r>
              <a:rPr lang="en-US" dirty="0" smtClean="0"/>
              <a:t>no need to install Hive</a:t>
            </a:r>
          </a:p>
        </p:txBody>
      </p:sp>
    </p:spTree>
    <p:extLst>
      <p:ext uri="{BB962C8B-B14F-4D97-AF65-F5344CB8AC3E}">
        <p14:creationId xmlns:p14="http://schemas.microsoft.com/office/powerpoint/2010/main" val="88241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HIVECONTEXT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HiveContext</a:t>
            </a:r>
            <a:endParaRPr lang="en-US" dirty="0" smtClean="0"/>
          </a:p>
          <a:p>
            <a:r>
              <a:rPr lang="en-US" dirty="0" smtClean="0"/>
              <a:t>	Hive Server connectivity</a:t>
            </a:r>
          </a:p>
          <a:p>
            <a:r>
              <a:rPr lang="en-US" dirty="0"/>
              <a:t>	</a:t>
            </a:r>
            <a:r>
              <a:rPr lang="en-US" dirty="0" smtClean="0"/>
              <a:t>Hive </a:t>
            </a:r>
            <a:r>
              <a:rPr lang="en-US" dirty="0" err="1" smtClean="0"/>
              <a:t>Metastore</a:t>
            </a:r>
            <a:r>
              <a:rPr lang="en-US" dirty="0" smtClean="0"/>
              <a:t> access (SHOW, DESCRIBE, EXPLAIN)</a:t>
            </a:r>
          </a:p>
          <a:p>
            <a:r>
              <a:rPr lang="en-US" dirty="0"/>
              <a:t>	</a:t>
            </a:r>
            <a:r>
              <a:rPr lang="en-US" dirty="0" smtClean="0"/>
              <a:t>DML (Insert/Update/Delete)</a:t>
            </a:r>
          </a:p>
          <a:p>
            <a:r>
              <a:rPr lang="en-US" dirty="0"/>
              <a:t>	</a:t>
            </a:r>
            <a:r>
              <a:rPr lang="en-US" dirty="0" smtClean="0"/>
              <a:t>DDL</a:t>
            </a:r>
          </a:p>
          <a:p>
            <a:r>
              <a:rPr lang="en-US" dirty="0"/>
              <a:t>	C</a:t>
            </a:r>
            <a:r>
              <a:rPr lang="en-US" dirty="0" smtClean="0"/>
              <a:t>ustom UDFs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11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SparkSQL</a:t>
            </a:r>
            <a:r>
              <a:rPr lang="en-US" dirty="0" smtClean="0"/>
              <a:t> LIMITATIONS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No transactions</a:t>
            </a:r>
          </a:p>
          <a:p>
            <a:r>
              <a:rPr lang="en-US" dirty="0" smtClean="0"/>
              <a:t>No primary keys, foreign keys, unique, default</a:t>
            </a:r>
          </a:p>
          <a:p>
            <a:r>
              <a:rPr lang="en-US" dirty="0" smtClean="0"/>
              <a:t>No single-row Insert, Update, Delete</a:t>
            </a:r>
          </a:p>
          <a:p>
            <a:r>
              <a:rPr lang="en-US" dirty="0" smtClean="0"/>
              <a:t>Write only the entire </a:t>
            </a:r>
            <a:r>
              <a:rPr lang="en-US" dirty="0" err="1" smtClean="0"/>
              <a:t>DataFrame</a:t>
            </a:r>
            <a:r>
              <a:rPr lang="en-US" dirty="0" smtClean="0"/>
              <a:t> at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15475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 2016 LTC Structured template">
  <a:themeElements>
    <a:clrScheme name="Lux 2015 Colors">
      <a:dk1>
        <a:srgbClr val="000000"/>
      </a:dk1>
      <a:lt1>
        <a:srgbClr val="FFFFFF"/>
      </a:lt1>
      <a:dk2>
        <a:srgbClr val="1B2130"/>
      </a:dk2>
      <a:lt2>
        <a:srgbClr val="E7E6E6"/>
      </a:lt2>
      <a:accent1>
        <a:srgbClr val="445469"/>
      </a:accent1>
      <a:accent2>
        <a:srgbClr val="7D994C"/>
      </a:accent2>
      <a:accent3>
        <a:srgbClr val="3171AC"/>
      </a:accent3>
      <a:accent4>
        <a:srgbClr val="BD392F"/>
      </a:accent4>
      <a:accent5>
        <a:srgbClr val="F29B26"/>
      </a:accent5>
      <a:accent6>
        <a:srgbClr val="1EA185"/>
      </a:accent6>
      <a:hlink>
        <a:srgbClr val="D26D12"/>
      </a:hlink>
      <a:folHlink>
        <a:srgbClr val="D26D1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 2015 LTC Structured template" id="{944C079C-58E5-44E9-9E8B-2D4A3F40D6BA}" vid="{7BA70FBC-A622-4A80-BFB3-DE9554CCEE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 2016 LTC Structured template.potx</Template>
  <TotalTime>50561</TotalTime>
  <Words>643</Words>
  <Application>Microsoft Office PowerPoint</Application>
  <PresentationFormat>On-screen Show (16:9)</PresentationFormat>
  <Paragraphs>181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Luxoft 2016 LTC Structured template</vt:lpstr>
      <vt:lpstr>EAS-017 APACHE SPARK FUNDAMENTALS</vt:lpstr>
      <vt:lpstr>MODULE Roadmap: OVERVIEW</vt:lpstr>
      <vt:lpstr>Why spark sql?</vt:lpstr>
      <vt:lpstr>Section 1: Spark SQL</vt:lpstr>
      <vt:lpstr>Spark SQL </vt:lpstr>
      <vt:lpstr>Dataframe</vt:lpstr>
      <vt:lpstr>SQLContext</vt:lpstr>
      <vt:lpstr>HIVECONTEXT</vt:lpstr>
      <vt:lpstr>SparkSQL LIMITATIONS</vt:lpstr>
      <vt:lpstr>SCHEMA DEFINITION: PROGRAMMATICALLY</vt:lpstr>
      <vt:lpstr>SCHEMA DEFINITION: CASE CLASS </vt:lpstr>
      <vt:lpstr>Dataframe API INTERNALS</vt:lpstr>
      <vt:lpstr>DATAFRAME </vt:lpstr>
      <vt:lpstr>DATAFRAME CONTENTS</vt:lpstr>
      <vt:lpstr>Optimizations</vt:lpstr>
      <vt:lpstr>DATA QUERYING</vt:lpstr>
      <vt:lpstr>SELECT</vt:lpstr>
      <vt:lpstr>SELECT (2)</vt:lpstr>
      <vt:lpstr>SELECT (3)</vt:lpstr>
      <vt:lpstr>WHERE</vt:lpstr>
      <vt:lpstr>BOOLEAN CONDITIONS</vt:lpstr>
      <vt:lpstr>JOINs</vt:lpstr>
      <vt:lpstr>GROUP BY, ROLLUP, CUBE</vt:lpstr>
      <vt:lpstr>SORTING</vt:lpstr>
      <vt:lpstr>ANALYTICAL FUNCTIONS</vt:lpstr>
      <vt:lpstr>USER DefineD functions</vt:lpstr>
      <vt:lpstr>DATAFRAMEREADER</vt:lpstr>
      <vt:lpstr>DATAFRAMEWriteR</vt:lpstr>
      <vt:lpstr>DATASETS</vt:lpstr>
      <vt:lpstr>DATASET</vt:lpstr>
      <vt:lpstr>Dataframe vs DATASET</vt:lpstr>
      <vt:lpstr>Datasets vs RDDS VS DATAFRAMES</vt:lpstr>
      <vt:lpstr>Datasets and memory</vt:lpstr>
      <vt:lpstr>DATASETS and SERIALIZATION</vt:lpstr>
      <vt:lpstr>DATASOURCE API</vt:lpstr>
      <vt:lpstr>DATA SOURCE API</vt:lpstr>
      <vt:lpstr>DATA SOURCE API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Stukalenko</dc:creator>
  <cp:lastModifiedBy>Alexander Breiman</cp:lastModifiedBy>
  <cp:revision>101</cp:revision>
  <dcterms:created xsi:type="dcterms:W3CDTF">2015-12-27T22:59:20Z</dcterms:created>
  <dcterms:modified xsi:type="dcterms:W3CDTF">2016-09-02T14:07:01Z</dcterms:modified>
</cp:coreProperties>
</file>