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73" r:id="rId4"/>
    <p:sldId id="259" r:id="rId5"/>
    <p:sldId id="260" r:id="rId6"/>
    <p:sldId id="263" r:id="rId7"/>
    <p:sldId id="274" r:id="rId8"/>
    <p:sldId id="265" r:id="rId9"/>
    <p:sldId id="266" r:id="rId10"/>
    <p:sldId id="271" r:id="rId11"/>
    <p:sldId id="270" r:id="rId12"/>
    <p:sldId id="268" r:id="rId13"/>
    <p:sldId id="272" r:id="rId14"/>
    <p:sldId id="27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7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70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Sustained throughput (MBps)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SATA HDD</c:v>
                </c:pt>
                <c:pt idx="1">
                  <c:v>SATA SSD</c:v>
                </c:pt>
                <c:pt idx="2">
                  <c:v>NVMe SSD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200</c:v>
                </c:pt>
                <c:pt idx="1">
                  <c:v>550</c:v>
                </c:pt>
                <c:pt idx="2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EA-184A-B2C8-2391E699B7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18706239"/>
        <c:axId val="1918707871"/>
      </c:barChart>
      <c:catAx>
        <c:axId val="1918706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707871"/>
        <c:crosses val="autoZero"/>
        <c:auto val="1"/>
        <c:lblAlgn val="ctr"/>
        <c:lblOffset val="100"/>
        <c:noMultiLvlLbl val="0"/>
      </c:catAx>
      <c:valAx>
        <c:axId val="1918707871"/>
        <c:scaling>
          <c:orientation val="minMax"/>
          <c:max val="32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706239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 dirty="0">
                <a:solidFill>
                  <a:schemeClr val="tx1"/>
                </a:solidFill>
              </a:rPr>
              <a:t>Latency for Read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Latency (MicroSec)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R-1GB</c:v>
                </c:pt>
                <c:pt idx="1">
                  <c:v>R-10GB</c:v>
                </c:pt>
                <c:pt idx="2">
                  <c:v>R-1GB Parallel</c:v>
                </c:pt>
                <c:pt idx="3">
                  <c:v>R-10GB Parallel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5711</c:v>
                </c:pt>
                <c:pt idx="1">
                  <c:v>5639</c:v>
                </c:pt>
                <c:pt idx="2">
                  <c:v>5582</c:v>
                </c:pt>
                <c:pt idx="3">
                  <c:v>5724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6A-E04A-8AE2-0DF4760C90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Latency-1 (Micro sec)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R-1GB</c:v>
                </c:pt>
                <c:pt idx="1">
                  <c:v>R-10GB</c:v>
                </c:pt>
                <c:pt idx="2">
                  <c:v>R-1GB Parallel</c:v>
                </c:pt>
                <c:pt idx="3">
                  <c:v>R-10GB Parallel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2">
                  <c:v>1540</c:v>
                </c:pt>
                <c:pt idx="3">
                  <c:v>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6A-E04A-8AE2-0DF4760C90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035583"/>
        <c:axId val="358798303"/>
      </c:barChart>
      <c:catAx>
        <c:axId val="359035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798303"/>
        <c:crosses val="autoZero"/>
        <c:auto val="1"/>
        <c:lblAlgn val="ctr"/>
        <c:lblOffset val="100"/>
        <c:noMultiLvlLbl val="0"/>
      </c:catAx>
      <c:valAx>
        <c:axId val="358798303"/>
        <c:scaling>
          <c:orientation val="minMax"/>
          <c:max val="6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035583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 dirty="0">
                <a:solidFill>
                  <a:schemeClr val="tx1"/>
                </a:solidFill>
              </a:rPr>
              <a:t>Latency for Write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Latency (MicroSec)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W-1GB</c:v>
                </c:pt>
                <c:pt idx="1">
                  <c:v>W-10GB</c:v>
                </c:pt>
                <c:pt idx="2">
                  <c:v>W-1GB Parallel</c:v>
                </c:pt>
                <c:pt idx="3">
                  <c:v>W-10GB Parallel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5556</c:v>
                </c:pt>
                <c:pt idx="1">
                  <c:v>5605</c:v>
                </c:pt>
                <c:pt idx="2">
                  <c:v>4961</c:v>
                </c:pt>
                <c:pt idx="3">
                  <c:v>5498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77-554B-B49B-69E840F21E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Latency-1 (Micro Sec)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W-1GB</c:v>
                </c:pt>
                <c:pt idx="1">
                  <c:v>W-10GB</c:v>
                </c:pt>
                <c:pt idx="2">
                  <c:v>W-1GB Parallel</c:v>
                </c:pt>
                <c:pt idx="3">
                  <c:v>W-10GB Parallel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2">
                  <c:v>3423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77-554B-B49B-69E840F21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035583"/>
        <c:axId val="358798303"/>
      </c:barChart>
      <c:catAx>
        <c:axId val="359035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798303"/>
        <c:crosses val="autoZero"/>
        <c:auto val="1"/>
        <c:lblAlgn val="ctr"/>
        <c:lblOffset val="100"/>
        <c:noMultiLvlLbl val="0"/>
      </c:catAx>
      <c:valAx>
        <c:axId val="358798303"/>
        <c:scaling>
          <c:orientation val="minMax"/>
          <c:max val="6000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035583"/>
        <c:crosses val="autoZero"/>
        <c:crossBetween val="between"/>
        <c:majorUnit val="500"/>
        <c:minorUnit val="100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 dirty="0">
                <a:solidFill>
                  <a:schemeClr val="tx1"/>
                </a:solidFill>
              </a:rPr>
              <a:t>Latency for Read and</a:t>
            </a:r>
            <a:r>
              <a:rPr lang="en-US" b="1" u="sng" baseline="0" dirty="0">
                <a:solidFill>
                  <a:schemeClr val="tx1"/>
                </a:solidFill>
              </a:rPr>
              <a:t> Write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Read Latency (MicroSec)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R-1GB W-1GB</c:v>
                </c:pt>
                <c:pt idx="1">
                  <c:v>R-10GB W-10GB</c:v>
                </c:pt>
                <c:pt idx="2">
                  <c:v>R-1GB W-10GB</c:v>
                </c:pt>
                <c:pt idx="3">
                  <c:v>R-10GB W-1GB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5712</c:v>
                </c:pt>
                <c:pt idx="1">
                  <c:v>5666</c:v>
                </c:pt>
                <c:pt idx="2">
                  <c:v>5673</c:v>
                </c:pt>
                <c:pt idx="3">
                  <c:v>5634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6A-E04A-8AE2-0DF4760C90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Write Latency (Micro sec)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R-1GB W-1GB</c:v>
                </c:pt>
                <c:pt idx="1">
                  <c:v>R-10GB W-10GB</c:v>
                </c:pt>
                <c:pt idx="2">
                  <c:v>R-1GB W-10GB</c:v>
                </c:pt>
                <c:pt idx="3">
                  <c:v>R-10GB W-1GB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2612</c:v>
                </c:pt>
                <c:pt idx="1">
                  <c:v>4921</c:v>
                </c:pt>
                <c:pt idx="2">
                  <c:v>5661</c:v>
                </c:pt>
                <c:pt idx="3">
                  <c:v>5666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6A-E04A-8AE2-0DF4760C90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035583"/>
        <c:axId val="358798303"/>
      </c:barChart>
      <c:catAx>
        <c:axId val="359035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798303"/>
        <c:crosses val="autoZero"/>
        <c:auto val="1"/>
        <c:lblAlgn val="ctr"/>
        <c:lblOffset val="100"/>
        <c:noMultiLvlLbl val="0"/>
      </c:catAx>
      <c:valAx>
        <c:axId val="358798303"/>
        <c:scaling>
          <c:orientation val="minMax"/>
          <c:max val="5900"/>
          <c:min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035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 dirty="0">
                <a:solidFill>
                  <a:schemeClr val="tx1"/>
                </a:solidFill>
              </a:rPr>
              <a:t>Latency for Read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Latency (MicroSec)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R-1GB 2 drives</c:v>
                </c:pt>
                <c:pt idx="1">
                  <c:v>R-10GB 2 drives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5802</c:v>
                </c:pt>
                <c:pt idx="1">
                  <c:v>5775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6A-E04A-8AE2-0DF4760C90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Latency-1 (Micro Sec)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R-1GB 2 drives</c:v>
                </c:pt>
                <c:pt idx="1">
                  <c:v>R-10GB 2 drives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5696</c:v>
                </c:pt>
                <c:pt idx="1">
                  <c:v>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B7-E74B-B5D9-EE9F7F07CF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035583"/>
        <c:axId val="358798303"/>
      </c:barChart>
      <c:catAx>
        <c:axId val="359035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798303"/>
        <c:crosses val="autoZero"/>
        <c:auto val="1"/>
        <c:lblAlgn val="ctr"/>
        <c:lblOffset val="100"/>
        <c:noMultiLvlLbl val="0"/>
      </c:catAx>
      <c:valAx>
        <c:axId val="358798303"/>
        <c:scaling>
          <c:orientation val="minMax"/>
          <c:max val="58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035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 dirty="0">
                <a:solidFill>
                  <a:schemeClr val="tx1"/>
                </a:solidFill>
              </a:rPr>
              <a:t>Latency for Write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Latency (MicroSec)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W-1GB 2 drives</c:v>
                </c:pt>
                <c:pt idx="1">
                  <c:v>W-10GB 2 drives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14826</c:v>
                </c:pt>
                <c:pt idx="1">
                  <c:v>2379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77-554B-B49B-69E840F21E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Latency-1 (Micro Sec)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W-1GB 2 drives</c:v>
                </c:pt>
                <c:pt idx="1">
                  <c:v>W-10GB 2 drives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24210</c:v>
                </c:pt>
                <c:pt idx="1">
                  <c:v>3448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36-9845-A93A-76DBA2B1AB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035583"/>
        <c:axId val="358798303"/>
      </c:barChart>
      <c:catAx>
        <c:axId val="359035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798303"/>
        <c:crosses val="autoZero"/>
        <c:auto val="1"/>
        <c:lblAlgn val="ctr"/>
        <c:lblOffset val="100"/>
        <c:noMultiLvlLbl val="0"/>
      </c:catAx>
      <c:valAx>
        <c:axId val="358798303"/>
        <c:scaling>
          <c:orientation val="minMax"/>
          <c:max val="27000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035583"/>
        <c:crosses val="autoZero"/>
        <c:crossBetween val="between"/>
        <c:majorUnit val="5000"/>
        <c:minorUnit val="100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Latency( Micro seconds)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 10GB parallel</c:v>
                </c:pt>
                <c:pt idx="1">
                  <c:v>R 10GB parallel</c:v>
                </c:pt>
                <c:pt idx="2">
                  <c:v>R 10GB parallel</c:v>
                </c:pt>
                <c:pt idx="3">
                  <c:v>R 10GB parallel</c:v>
                </c:pt>
                <c:pt idx="4">
                  <c:v>R 10GB parallel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5022</c:v>
                </c:pt>
                <c:pt idx="1">
                  <c:v>5617</c:v>
                </c:pt>
                <c:pt idx="2">
                  <c:v>5639</c:v>
                </c:pt>
                <c:pt idx="3">
                  <c:v>5583</c:v>
                </c:pt>
                <c:pt idx="4">
                  <c:v>5633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D7-5143-8072-670CB768FF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Latency-1 (Micro 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 10GB parallel</c:v>
                </c:pt>
                <c:pt idx="1">
                  <c:v>R 10GB parallel</c:v>
                </c:pt>
                <c:pt idx="2">
                  <c:v>R 10GB parallel</c:v>
                </c:pt>
                <c:pt idx="3">
                  <c:v>R 10GB parallel</c:v>
                </c:pt>
                <c:pt idx="4">
                  <c:v>R 10GB parallel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6806</c:v>
                </c:pt>
                <c:pt idx="1">
                  <c:v>1761</c:v>
                </c:pt>
                <c:pt idx="2">
                  <c:v>96</c:v>
                </c:pt>
                <c:pt idx="3">
                  <c:v>95</c:v>
                </c:pt>
                <c:pt idx="4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ED7-5143-8072-670CB768FF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8931647"/>
        <c:axId val="1920351247"/>
      </c:lineChart>
      <c:catAx>
        <c:axId val="1868931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351247"/>
        <c:crosses val="autoZero"/>
        <c:auto val="1"/>
        <c:lblAlgn val="ctr"/>
        <c:lblOffset val="100"/>
        <c:noMultiLvlLbl val="0"/>
      </c:catAx>
      <c:valAx>
        <c:axId val="1920351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931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7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6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2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0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0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4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4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0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3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5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16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2" r:id="rId10"/>
    <p:sldLayoutId id="214748370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BF15D-DACD-4F4D-B5D2-BE1ABFC93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5241" y="1552397"/>
            <a:ext cx="7456496" cy="2761452"/>
          </a:xfrm>
        </p:spPr>
        <p:txBody>
          <a:bodyPr anchor="ctr">
            <a:normAutofit/>
          </a:bodyPr>
          <a:lstStyle/>
          <a:p>
            <a:r>
              <a:rPr lang="en-US" sz="4400" b="1" u="sng" dirty="0">
                <a:solidFill>
                  <a:schemeClr val="tx1"/>
                </a:solidFill>
                <a:latin typeface="Apple Braille" pitchFamily="2" charset="0"/>
                <a:cs typeface="Al Bayan Plain" pitchFamily="2" charset="-78"/>
              </a:rPr>
              <a:t>Empirical evaluation of RDSA technologies</a:t>
            </a:r>
            <a:endParaRPr lang="en-US" sz="6600" b="1" dirty="0">
              <a:solidFill>
                <a:schemeClr val="tx1"/>
              </a:solidFill>
              <a:latin typeface="Apple Braille" pitchFamily="2" charset="0"/>
              <a:cs typeface="Al Bayan Pla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BC182-341F-164D-A384-036CD722D607}"/>
              </a:ext>
            </a:extLst>
          </p:cNvPr>
          <p:cNvSpPr txBox="1"/>
          <p:nvPr/>
        </p:nvSpPr>
        <p:spPr>
          <a:xfrm>
            <a:off x="3328517" y="3856538"/>
            <a:ext cx="5529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Apple Braille" pitchFamily="2" charset="0"/>
              </a:rPr>
              <a:t>Gurunath</a:t>
            </a:r>
            <a:r>
              <a:rPr lang="en-US" sz="2000" b="1" dirty="0">
                <a:latin typeface="Apple Braille" pitchFamily="2" charset="0"/>
              </a:rPr>
              <a:t> Reddy – A20447076</a:t>
            </a:r>
          </a:p>
          <a:p>
            <a:r>
              <a:rPr lang="en-US" sz="2000" b="1" dirty="0">
                <a:latin typeface="Apple Braille" pitchFamily="2" charset="0"/>
              </a:rPr>
              <a:t>Deepak Kumar Yadav – A20447332</a:t>
            </a:r>
          </a:p>
        </p:txBody>
      </p:sp>
    </p:spTree>
    <p:extLst>
      <p:ext uri="{BB962C8B-B14F-4D97-AF65-F5344CB8AC3E}">
        <p14:creationId xmlns:p14="http://schemas.microsoft.com/office/powerpoint/2010/main" val="88134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C3A7-5736-CA47-8DA2-78A50958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21" y="412789"/>
            <a:ext cx="11029616" cy="1188720"/>
          </a:xfrm>
        </p:spPr>
        <p:txBody>
          <a:bodyPr/>
          <a:lstStyle/>
          <a:p>
            <a:r>
              <a:rPr lang="en-US" sz="4400" b="1" u="sng" dirty="0">
                <a:solidFill>
                  <a:schemeClr val="tx1"/>
                </a:solidFill>
                <a:latin typeface="Apple Braille" pitchFamily="2" charset="0"/>
                <a:cs typeface="Al Bayan Plain" pitchFamily="2" charset="-78"/>
              </a:rPr>
              <a:t>Evaluations: </a:t>
            </a:r>
            <a:r>
              <a:rPr lang="en-US" sz="2400" dirty="0">
                <a:solidFill>
                  <a:schemeClr val="tx1"/>
                </a:solidFill>
                <a:latin typeface="Apple Braille" pitchFamily="2" charset="0"/>
                <a:cs typeface="Al Bayan Plain" pitchFamily="2" charset="-78"/>
              </a:rPr>
              <a:t>Read and Write single NVME drive</a:t>
            </a:r>
            <a:endParaRPr lang="en-US" sz="4400" b="1" u="sng" dirty="0">
              <a:solidFill>
                <a:schemeClr val="tx1"/>
              </a:solidFill>
              <a:latin typeface="Apple Braille" pitchFamily="2" charset="0"/>
              <a:cs typeface="Al Bayan Plain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C5628-725B-4C43-8E8F-CE0ABDE4BE0B}"/>
              </a:ext>
            </a:extLst>
          </p:cNvPr>
          <p:cNvSpPr txBox="1"/>
          <p:nvPr/>
        </p:nvSpPr>
        <p:spPr>
          <a:xfrm>
            <a:off x="2623457" y="304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0D90900-6E53-E14C-A10C-B75BE97F8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056037"/>
              </p:ext>
            </p:extLst>
          </p:nvPr>
        </p:nvGraphicFramePr>
        <p:xfrm>
          <a:off x="3190111" y="1728832"/>
          <a:ext cx="5510836" cy="4313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9EAE2B-57B5-5749-8173-55FD575F7F9F}"/>
              </a:ext>
            </a:extLst>
          </p:cNvPr>
          <p:cNvSpPr txBox="1"/>
          <p:nvPr/>
        </p:nvSpPr>
        <p:spPr>
          <a:xfrm>
            <a:off x="4956215" y="6169309"/>
            <a:ext cx="197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R: Read, W: Write</a:t>
            </a:r>
          </a:p>
        </p:txBody>
      </p:sp>
    </p:spTree>
    <p:extLst>
      <p:ext uri="{BB962C8B-B14F-4D97-AF65-F5344CB8AC3E}">
        <p14:creationId xmlns:p14="http://schemas.microsoft.com/office/powerpoint/2010/main" val="379500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C3A7-5736-CA47-8DA2-78A50958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21" y="412789"/>
            <a:ext cx="11029616" cy="1188720"/>
          </a:xfrm>
        </p:spPr>
        <p:txBody>
          <a:bodyPr/>
          <a:lstStyle/>
          <a:p>
            <a:r>
              <a:rPr lang="en-US" sz="4400" b="1" u="sng" dirty="0">
                <a:solidFill>
                  <a:schemeClr val="tx1"/>
                </a:solidFill>
                <a:latin typeface="Apple Braille" pitchFamily="2" charset="0"/>
                <a:cs typeface="Al Bayan Plain" pitchFamily="2" charset="-78"/>
              </a:rPr>
              <a:t>Evaluations: </a:t>
            </a:r>
            <a:r>
              <a:rPr lang="en-US" sz="2400" dirty="0">
                <a:solidFill>
                  <a:schemeClr val="tx1"/>
                </a:solidFill>
                <a:latin typeface="Apple Braille" pitchFamily="2" charset="0"/>
                <a:cs typeface="Al Bayan Plain" pitchFamily="2" charset="-78"/>
              </a:rPr>
              <a:t>Read and Write multiple NVME drive</a:t>
            </a:r>
            <a:endParaRPr lang="en-US" sz="4400" b="1" u="sng" dirty="0">
              <a:solidFill>
                <a:schemeClr val="tx1"/>
              </a:solidFill>
              <a:latin typeface="Apple Braille" pitchFamily="2" charset="0"/>
              <a:cs typeface="Al Bayan Plain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C5628-725B-4C43-8E8F-CE0ABDE4BE0B}"/>
              </a:ext>
            </a:extLst>
          </p:cNvPr>
          <p:cNvSpPr txBox="1"/>
          <p:nvPr/>
        </p:nvSpPr>
        <p:spPr>
          <a:xfrm>
            <a:off x="2623457" y="304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0D90900-6E53-E14C-A10C-B75BE97F8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942663"/>
              </p:ext>
            </p:extLst>
          </p:nvPr>
        </p:nvGraphicFramePr>
        <p:xfrm>
          <a:off x="585165" y="1728832"/>
          <a:ext cx="5510836" cy="4313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4F615C-0FA3-9B44-B2EF-76888324D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4119296"/>
              </p:ext>
            </p:extLst>
          </p:nvPr>
        </p:nvGraphicFramePr>
        <p:xfrm>
          <a:off x="6476679" y="1728832"/>
          <a:ext cx="5510835" cy="4313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9EAE2B-57B5-5749-8173-55FD575F7F9F}"/>
              </a:ext>
            </a:extLst>
          </p:cNvPr>
          <p:cNvSpPr txBox="1"/>
          <p:nvPr/>
        </p:nvSpPr>
        <p:spPr>
          <a:xfrm>
            <a:off x="5406020" y="6169309"/>
            <a:ext cx="197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R: Read, W: Write</a:t>
            </a:r>
          </a:p>
        </p:txBody>
      </p:sp>
    </p:spTree>
    <p:extLst>
      <p:ext uri="{BB962C8B-B14F-4D97-AF65-F5344CB8AC3E}">
        <p14:creationId xmlns:p14="http://schemas.microsoft.com/office/powerpoint/2010/main" val="129736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C3A7-5736-CA47-8DA2-78A50958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chemeClr val="tx1"/>
                </a:solidFill>
                <a:latin typeface="Apple Braille" pitchFamily="2" charset="0"/>
                <a:cs typeface="Al Bayan Plain" pitchFamily="2" charset="-78"/>
              </a:rPr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C5628-725B-4C43-8E8F-CE0ABDE4BE0B}"/>
              </a:ext>
            </a:extLst>
          </p:cNvPr>
          <p:cNvSpPr txBox="1"/>
          <p:nvPr/>
        </p:nvSpPr>
        <p:spPr>
          <a:xfrm>
            <a:off x="2623457" y="304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500AAF-424A-B54E-995B-14C704EA5984}"/>
              </a:ext>
            </a:extLst>
          </p:cNvPr>
          <p:cNvSpPr txBox="1">
            <a:spLocks/>
          </p:cNvSpPr>
          <p:nvPr/>
        </p:nvSpPr>
        <p:spPr>
          <a:xfrm>
            <a:off x="609906" y="2340864"/>
            <a:ext cx="7736652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en-US" dirty="0">
              <a:sym typeface="Open Sans"/>
            </a:endParaRPr>
          </a:p>
          <a:p>
            <a:r>
              <a:rPr lang="en-US" sz="2000" dirty="0">
                <a:solidFill>
                  <a:schemeClr val="tx1"/>
                </a:solidFill>
                <a:latin typeface="Open Sans"/>
                <a:sym typeface="Open Sans"/>
              </a:rPr>
              <a:t>Write operations faster than read operations for single drive.</a:t>
            </a:r>
          </a:p>
          <a:p>
            <a:r>
              <a:rPr lang="en-US" sz="2000" dirty="0">
                <a:solidFill>
                  <a:schemeClr val="tx1"/>
                </a:solidFill>
                <a:latin typeface="Open Sans"/>
                <a:sym typeface="Open Sans"/>
              </a:rPr>
              <a:t>Read operations faster than write operations for multiple drive.</a:t>
            </a:r>
          </a:p>
          <a:p>
            <a:r>
              <a:rPr lang="en-US" sz="2000" dirty="0">
                <a:solidFill>
                  <a:schemeClr val="tx1"/>
                </a:solidFill>
                <a:latin typeface="Open Sans"/>
                <a:sym typeface="Open Sans"/>
              </a:rPr>
              <a:t>Network load influence the latency</a:t>
            </a:r>
          </a:p>
          <a:p>
            <a:pPr marL="0" indent="0"/>
            <a:endParaRPr lang="en-US" dirty="0">
              <a:sym typeface="Open Sans"/>
            </a:endParaRPr>
          </a:p>
          <a:p>
            <a:endParaRPr lang="en-US" dirty="0">
              <a:sym typeface="Open Sans"/>
            </a:endParaRPr>
          </a:p>
          <a:p>
            <a:endParaRPr lang="en-US" dirty="0">
              <a:sym typeface="Open Sans"/>
            </a:endParaRPr>
          </a:p>
          <a:p>
            <a:pPr marL="0" indent="0"/>
            <a:endParaRPr lang="en-US" dirty="0"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3823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C3A7-5736-CA47-8DA2-78A50958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chemeClr val="tx1"/>
                </a:solidFill>
                <a:latin typeface="Apple Braille" pitchFamily="2" charset="0"/>
                <a:cs typeface="Al Bayan Plain" pitchFamily="2" charset="-78"/>
              </a:rPr>
              <a:t>Conclusion</a:t>
            </a:r>
            <a:r>
              <a:rPr lang="en-US" sz="4400" b="1" u="sng" dirty="0">
                <a:latin typeface="Apple Braille" pitchFamily="2" charset="0"/>
                <a:cs typeface="Al Bayan Plain" pitchFamily="2" charset="-78"/>
              </a:rPr>
              <a:t>: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2F61447-2601-BF40-8019-ED7F2249B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00690"/>
              </p:ext>
            </p:extLst>
          </p:nvPr>
        </p:nvGraphicFramePr>
        <p:xfrm>
          <a:off x="2010735" y="2035630"/>
          <a:ext cx="7144151" cy="4283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017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C3A7-5736-CA47-8DA2-78A50958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chemeClr val="tx1"/>
                </a:solidFill>
                <a:latin typeface="Apple Braille" pitchFamily="2" charset="0"/>
                <a:cs typeface="Al Bayan Plain" pitchFamily="2" charset="-78"/>
              </a:rPr>
              <a:t>Future work: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C5628-725B-4C43-8E8F-CE0ABDE4BE0B}"/>
              </a:ext>
            </a:extLst>
          </p:cNvPr>
          <p:cNvSpPr txBox="1"/>
          <p:nvPr/>
        </p:nvSpPr>
        <p:spPr>
          <a:xfrm>
            <a:off x="2623457" y="304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AA3AE1-0C40-9448-B0E5-01AD9E417A2A}"/>
              </a:ext>
            </a:extLst>
          </p:cNvPr>
          <p:cNvSpPr txBox="1">
            <a:spLocks/>
          </p:cNvSpPr>
          <p:nvPr/>
        </p:nvSpPr>
        <p:spPr>
          <a:xfrm>
            <a:off x="500155" y="1020726"/>
            <a:ext cx="11029615" cy="3562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pple Braille" pitchFamily="2" charset="0"/>
              <a:sym typeface="Open Sans"/>
            </a:endParaRPr>
          </a:p>
          <a:p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Evaluating </a:t>
            </a:r>
            <a:r>
              <a:rPr lang="en-US" sz="2000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NVMe</a:t>
            </a:r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over fabric with different kinds of fabric(</a:t>
            </a:r>
            <a:r>
              <a:rPr lang="en-US" sz="20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Example</a:t>
            </a:r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Fiber channel v/s </a:t>
            </a:r>
            <a:r>
              <a:rPr lang="en-US" sz="2000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RoCE</a:t>
            </a:r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lang="en-US" sz="2000" dirty="0">
              <a:solidFill>
                <a:schemeClr val="tx1"/>
              </a:solidFill>
              <a:latin typeface="Apple Braille" pitchFamily="2" charset="0"/>
              <a:sym typeface="Open Sans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pple Braille" pitchFamily="2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2956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531280-7B22-0740-981F-281987C97DF0}"/>
              </a:ext>
            </a:extLst>
          </p:cNvPr>
          <p:cNvSpPr txBox="1"/>
          <p:nvPr/>
        </p:nvSpPr>
        <p:spPr>
          <a:xfrm>
            <a:off x="4620275" y="2878723"/>
            <a:ext cx="2951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pple Braille" pitchFamily="2" charset="0"/>
              </a:rPr>
              <a:t>Questions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C5628-725B-4C43-8E8F-CE0ABDE4BE0B}"/>
              </a:ext>
            </a:extLst>
          </p:cNvPr>
          <p:cNvSpPr txBox="1"/>
          <p:nvPr/>
        </p:nvSpPr>
        <p:spPr>
          <a:xfrm>
            <a:off x="2623457" y="304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AA3AE1-0C40-9448-B0E5-01AD9E417A2A}"/>
              </a:ext>
            </a:extLst>
          </p:cNvPr>
          <p:cNvSpPr txBox="1">
            <a:spLocks/>
          </p:cNvSpPr>
          <p:nvPr/>
        </p:nvSpPr>
        <p:spPr>
          <a:xfrm>
            <a:off x="585216" y="1787969"/>
            <a:ext cx="11029615" cy="4549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tx1"/>
              </a:solidFill>
              <a:latin typeface="Apple Braille" pitchFamily="2" charset="0"/>
              <a:sym typeface="Open Sans"/>
            </a:endParaRPr>
          </a:p>
          <a:p>
            <a:endParaRPr lang="en-US" sz="2000" dirty="0">
              <a:solidFill>
                <a:schemeClr val="tx1"/>
              </a:solidFill>
              <a:latin typeface="Apple Braille" pitchFamily="2" charset="0"/>
              <a:sym typeface="Open Sans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pple Braille" pitchFamily="2" charset="0"/>
              <a:sym typeface="Open Sans"/>
            </a:endParaRPr>
          </a:p>
          <a:p>
            <a:endParaRPr lang="en-US" sz="2000" dirty="0">
              <a:solidFill>
                <a:schemeClr val="tx1"/>
              </a:solidFill>
              <a:latin typeface="Apple Braille" pitchFamily="2" charset="0"/>
              <a:sym typeface="Open Sans"/>
            </a:endParaRPr>
          </a:p>
          <a:p>
            <a:endParaRPr lang="en-US" sz="2000" dirty="0">
              <a:solidFill>
                <a:schemeClr val="tx1"/>
              </a:solidFill>
              <a:latin typeface="Apple Braille" pitchFamily="2" charset="0"/>
              <a:sym typeface="Open Sans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pple Braille" pitchFamily="2" charset="0"/>
              <a:sym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2EFA9-AB9B-684A-B520-DD8068371176}"/>
              </a:ext>
            </a:extLst>
          </p:cNvPr>
          <p:cNvSpPr txBox="1"/>
          <p:nvPr/>
        </p:nvSpPr>
        <p:spPr>
          <a:xfrm>
            <a:off x="564057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8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C3A7-5736-CA47-8DA2-78A50958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chemeClr val="tx1"/>
                </a:solidFill>
                <a:latin typeface="Apple Braille" pitchFamily="2" charset="0"/>
                <a:cs typeface="Al Bayan Plain" pitchFamily="2" charset="-78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7F25-5315-B048-AEB0-670392845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Apple Braille" pitchFamily="2" charset="0"/>
              </a:rPr>
              <a:t>Communication is required in between supercomputers and data centers</a:t>
            </a:r>
            <a:r>
              <a:rPr lang="en-US" dirty="0"/>
              <a:t>.</a:t>
            </a:r>
          </a:p>
          <a:p>
            <a:r>
              <a:rPr lang="en-US" sz="2000" dirty="0">
                <a:solidFill>
                  <a:schemeClr val="tx1"/>
                </a:solidFill>
                <a:latin typeface="Apple Braille" pitchFamily="2" charset="0"/>
              </a:rPr>
              <a:t>Usage of </a:t>
            </a:r>
            <a:r>
              <a:rPr lang="en-US" sz="2000" b="1" dirty="0">
                <a:solidFill>
                  <a:schemeClr val="tx1"/>
                </a:solidFill>
                <a:latin typeface="Apple Braille" pitchFamily="2" charset="0"/>
              </a:rPr>
              <a:t>R</a:t>
            </a:r>
            <a:r>
              <a:rPr lang="en-US" sz="2000" dirty="0">
                <a:solidFill>
                  <a:schemeClr val="tx1"/>
                </a:solidFill>
                <a:latin typeface="Apple Braille" pitchFamily="2" charset="0"/>
              </a:rPr>
              <a:t>emote </a:t>
            </a:r>
            <a:r>
              <a:rPr lang="en-US" sz="2000" b="1" dirty="0">
                <a:solidFill>
                  <a:schemeClr val="tx1"/>
                </a:solidFill>
                <a:latin typeface="Apple Braille" pitchFamily="2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Apple Braille" pitchFamily="2" charset="0"/>
              </a:rPr>
              <a:t>irect </a:t>
            </a:r>
            <a:r>
              <a:rPr lang="en-US" sz="2000" b="1" dirty="0">
                <a:solidFill>
                  <a:schemeClr val="tx1"/>
                </a:solidFill>
                <a:latin typeface="Apple Braille" pitchFamily="2" charset="0"/>
              </a:rPr>
              <a:t>S</a:t>
            </a:r>
            <a:r>
              <a:rPr lang="en-US" sz="2000" dirty="0">
                <a:solidFill>
                  <a:schemeClr val="tx1"/>
                </a:solidFill>
                <a:latin typeface="Apple Braille" pitchFamily="2" charset="0"/>
              </a:rPr>
              <a:t>torage </a:t>
            </a:r>
            <a:r>
              <a:rPr lang="en-US" sz="2000" b="1" dirty="0">
                <a:solidFill>
                  <a:schemeClr val="tx1"/>
                </a:solidFill>
                <a:latin typeface="Apple Braille" pitchFamily="2" charset="0"/>
              </a:rPr>
              <a:t>A</a:t>
            </a:r>
            <a:r>
              <a:rPr lang="en-US" sz="2000" dirty="0">
                <a:solidFill>
                  <a:schemeClr val="tx1"/>
                </a:solidFill>
                <a:latin typeface="Apple Braille" pitchFamily="2" charset="0"/>
              </a:rPr>
              <a:t>ccess </a:t>
            </a:r>
            <a:r>
              <a:rPr lang="en-US" sz="2000" b="1" dirty="0">
                <a:solidFill>
                  <a:schemeClr val="tx1"/>
                </a:solidFill>
                <a:latin typeface="Apple Braille" pitchFamily="2" charset="0"/>
              </a:rPr>
              <a:t>(RDSA) </a:t>
            </a:r>
          </a:p>
          <a:p>
            <a:r>
              <a:rPr lang="en-US" sz="2000" dirty="0">
                <a:solidFill>
                  <a:schemeClr val="tx1"/>
                </a:solidFill>
                <a:latin typeface="Apple Braille" pitchFamily="2" charset="0"/>
              </a:rPr>
              <a:t>Performance when compared to message passing interfaces.</a:t>
            </a:r>
          </a:p>
          <a:p>
            <a:r>
              <a:rPr lang="en-US" sz="2000" dirty="0">
                <a:solidFill>
                  <a:schemeClr val="tx1"/>
                </a:solidFill>
                <a:latin typeface="Apple Braille" pitchFamily="2" charset="0"/>
              </a:rPr>
              <a:t>Over fabric solutions such as </a:t>
            </a:r>
            <a:r>
              <a:rPr lang="en-US" sz="2000" dirty="0" err="1">
                <a:solidFill>
                  <a:schemeClr val="tx1"/>
                </a:solidFill>
                <a:latin typeface="Apple Braille" pitchFamily="2" charset="0"/>
              </a:rPr>
              <a:t>NVMe</a:t>
            </a:r>
            <a:r>
              <a:rPr lang="en-US" sz="2000" dirty="0">
                <a:solidFill>
                  <a:schemeClr val="tx1"/>
                </a:solidFill>
                <a:latin typeface="Apple Braille" pitchFamily="2" charset="0"/>
              </a:rPr>
              <a:t> Over fabric.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4F8D0-B5D2-6342-B21C-2A85A7A0DBFF}"/>
              </a:ext>
            </a:extLst>
          </p:cNvPr>
          <p:cNvSpPr txBox="1"/>
          <p:nvPr/>
        </p:nvSpPr>
        <p:spPr>
          <a:xfrm>
            <a:off x="564057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0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9C3A7-5736-CA47-8DA2-78A50958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b="1" u="sng" err="1">
                <a:latin typeface="Apple Braille" pitchFamily="2" charset="0"/>
                <a:cs typeface="Al Bayan Plain" pitchFamily="2" charset="-78"/>
              </a:rPr>
              <a:t>NVMe</a:t>
            </a:r>
            <a:endParaRPr lang="en-US" b="1" u="sng">
              <a:latin typeface="Apple Braille" pitchFamily="2" charset="0"/>
              <a:cs typeface="Al Bayan Pla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7F25-5315-B048-AEB0-670392845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22" y="2068957"/>
            <a:ext cx="4322623" cy="3634486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pple Braille" pitchFamily="2" charset="0"/>
              </a:rPr>
              <a:t>NVMe</a:t>
            </a:r>
            <a:r>
              <a:rPr lang="en-US" dirty="0">
                <a:latin typeface="Apple Braille" pitchFamily="2" charset="0"/>
              </a:rPr>
              <a:t> is the new protocol and innovative way of accessing high speed storage media.</a:t>
            </a:r>
          </a:p>
          <a:p>
            <a:r>
              <a:rPr lang="en-US" dirty="0">
                <a:latin typeface="Apple Braille" pitchFamily="2" charset="0"/>
              </a:rPr>
              <a:t>It is much faster than SSD or HDD.</a:t>
            </a:r>
          </a:p>
          <a:p>
            <a:r>
              <a:rPr lang="en-US" dirty="0" err="1">
                <a:latin typeface="Apple Braille" pitchFamily="2" charset="0"/>
              </a:rPr>
              <a:t>NVMe</a:t>
            </a:r>
            <a:r>
              <a:rPr lang="en-US" dirty="0">
                <a:latin typeface="Apple Braille" pitchFamily="2" charset="0"/>
              </a:rPr>
              <a:t> over fabric extends benefits of </a:t>
            </a:r>
            <a:r>
              <a:rPr lang="en-US" dirty="0" err="1">
                <a:latin typeface="Apple Braille" pitchFamily="2" charset="0"/>
              </a:rPr>
              <a:t>NVMe</a:t>
            </a:r>
            <a:r>
              <a:rPr lang="en-US" dirty="0">
                <a:latin typeface="Apple Braille" pitchFamily="2" charset="0"/>
              </a:rPr>
              <a:t> across data center expanding distance over which </a:t>
            </a:r>
            <a:r>
              <a:rPr lang="en-US" dirty="0" err="1">
                <a:latin typeface="Apple Braille" pitchFamily="2" charset="0"/>
              </a:rPr>
              <a:t>NVMe</a:t>
            </a:r>
            <a:r>
              <a:rPr lang="en-US" dirty="0">
                <a:latin typeface="Apple Braille" pitchFamily="2" charset="0"/>
              </a:rPr>
              <a:t> devices can be reached.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4F8D0-B5D2-6342-B21C-2A85A7A0DBFF}"/>
              </a:ext>
            </a:extLst>
          </p:cNvPr>
          <p:cNvSpPr txBox="1"/>
          <p:nvPr/>
        </p:nvSpPr>
        <p:spPr>
          <a:xfrm>
            <a:off x="564057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988005D-0643-644E-BC68-CED5FA1810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56546"/>
              </p:ext>
            </p:extLst>
          </p:nvPr>
        </p:nvGraphicFramePr>
        <p:xfrm>
          <a:off x="4788473" y="548639"/>
          <a:ext cx="735669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653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C3A7-5736-CA47-8DA2-78A50958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chemeClr val="tx1"/>
                </a:solidFill>
                <a:latin typeface="Apple Braille" pitchFamily="2" charset="0"/>
                <a:cs typeface="Al Bayan Plain" pitchFamily="2" charset="-78"/>
              </a:rPr>
              <a:t>PROBLEM</a:t>
            </a:r>
            <a:r>
              <a:rPr lang="en-US" sz="4400" b="1" u="sng" dirty="0">
                <a:latin typeface="Apple Braille" pitchFamily="2" charset="0"/>
                <a:cs typeface="Al Bayan Plain" pitchFamily="2" charset="-78"/>
              </a:rPr>
              <a:t> </a:t>
            </a:r>
            <a:r>
              <a:rPr lang="en-US" sz="4400" b="1" u="sng" dirty="0">
                <a:solidFill>
                  <a:schemeClr val="tx1"/>
                </a:solidFill>
                <a:latin typeface="Apple Braille" pitchFamily="2" charset="0"/>
                <a:cs typeface="Al Bayan Plain" pitchFamily="2" charset="-78"/>
              </a:rPr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7F25-5315-B048-AEB0-670392845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10855"/>
            <a:ext cx="11029615" cy="242660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pple Braille" pitchFamily="2" charset="0"/>
              </a:rPr>
              <a:t>Evaluation of over fabric solution with different workloads for different operations(read and write) using single and multiple drives.</a:t>
            </a:r>
          </a:p>
        </p:txBody>
      </p:sp>
    </p:spTree>
    <p:extLst>
      <p:ext uri="{BB962C8B-B14F-4D97-AF65-F5344CB8AC3E}">
        <p14:creationId xmlns:p14="http://schemas.microsoft.com/office/powerpoint/2010/main" val="303963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C3A7-5736-CA47-8DA2-78A50958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chemeClr val="tx1"/>
                </a:solidFill>
                <a:latin typeface="Apple Braille" pitchFamily="2" charset="0"/>
                <a:cs typeface="Al Bayan Plain" pitchFamily="2" charset="-78"/>
              </a:rPr>
              <a:t>Architecture</a:t>
            </a:r>
            <a:r>
              <a:rPr lang="en-US" sz="4400" b="1" u="sng" dirty="0">
                <a:latin typeface="Apple Braille" pitchFamily="2" charset="0"/>
                <a:cs typeface="Al Bayan Plain" pitchFamily="2" charset="-78"/>
              </a:rPr>
              <a:t> </a:t>
            </a:r>
            <a:r>
              <a:rPr lang="en-US" sz="4400" b="1" u="sng" dirty="0">
                <a:solidFill>
                  <a:schemeClr val="tx1"/>
                </a:solidFill>
                <a:latin typeface="Apple Braille" pitchFamily="2" charset="0"/>
                <a:cs typeface="Al Bayan Plain" pitchFamily="2" charset="-78"/>
              </a:rPr>
              <a:t>DESIGN</a:t>
            </a:r>
          </a:p>
        </p:txBody>
      </p:sp>
      <p:sp>
        <p:nvSpPr>
          <p:cNvPr id="30" name="Google Shape;87;p12">
            <a:extLst>
              <a:ext uri="{FF2B5EF4-FFF2-40B4-BE49-F238E27FC236}">
                <a16:creationId xmlns:a16="http://schemas.microsoft.com/office/drawing/2014/main" id="{6515154E-48C0-DA42-BE14-2B5B448D6267}"/>
              </a:ext>
            </a:extLst>
          </p:cNvPr>
          <p:cNvSpPr txBox="1"/>
          <p:nvPr/>
        </p:nvSpPr>
        <p:spPr>
          <a:xfrm>
            <a:off x="682904" y="6283026"/>
            <a:ext cx="5053867" cy="36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u="sng" dirty="0">
                <a:latin typeface="Apple Braille" pitchFamily="2" charset="0"/>
                <a:ea typeface="Open Sans"/>
                <a:cs typeface="Open Sans"/>
                <a:sym typeface="Open Sans"/>
              </a:rPr>
              <a:t>Figure(1) </a:t>
            </a:r>
            <a:r>
              <a:rPr lang="en" sz="1400" b="1" i="1" u="sng" dirty="0" err="1">
                <a:latin typeface="Apple Braille" pitchFamily="2" charset="0"/>
                <a:ea typeface="Open Sans"/>
                <a:cs typeface="Open Sans"/>
                <a:sym typeface="Open Sans"/>
              </a:rPr>
              <a:t>NVMe</a:t>
            </a:r>
            <a:r>
              <a:rPr lang="en" sz="1400" b="1" i="1" u="sng" dirty="0">
                <a:latin typeface="Apple Braille" pitchFamily="2" charset="0"/>
                <a:ea typeface="Open Sans"/>
                <a:cs typeface="Open Sans"/>
                <a:sym typeface="Open Sans"/>
              </a:rPr>
              <a:t> Architecture with possible fabrics</a:t>
            </a:r>
            <a:endParaRPr sz="1400" b="1" i="1" u="sng" dirty="0">
              <a:latin typeface="Apple Braille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87;p12">
            <a:extLst>
              <a:ext uri="{FF2B5EF4-FFF2-40B4-BE49-F238E27FC236}">
                <a16:creationId xmlns:a16="http://schemas.microsoft.com/office/drawing/2014/main" id="{9B6E39B9-995B-1B48-AA87-A1C9CF48DAD0}"/>
              </a:ext>
            </a:extLst>
          </p:cNvPr>
          <p:cNvSpPr txBox="1"/>
          <p:nvPr/>
        </p:nvSpPr>
        <p:spPr>
          <a:xfrm>
            <a:off x="7799357" y="5496135"/>
            <a:ext cx="5053867" cy="36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u="sng" dirty="0">
                <a:latin typeface="Apple Braille" pitchFamily="2" charset="0"/>
                <a:ea typeface="Open Sans"/>
                <a:cs typeface="Open Sans"/>
                <a:sym typeface="Open Sans"/>
              </a:rPr>
              <a:t>Figure(2) Current setup design</a:t>
            </a:r>
            <a:endParaRPr sz="1400" b="1" i="1" u="sng" dirty="0">
              <a:latin typeface="Apple Braille" pitchFamily="2" charset="0"/>
              <a:ea typeface="Open Sans"/>
              <a:cs typeface="Open Sans"/>
              <a:sym typeface="Open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740DE6-F7A7-FE48-A485-F802D310725D}"/>
              </a:ext>
            </a:extLst>
          </p:cNvPr>
          <p:cNvGrpSpPr/>
          <p:nvPr/>
        </p:nvGrpSpPr>
        <p:grpSpPr>
          <a:xfrm>
            <a:off x="6855657" y="2144486"/>
            <a:ext cx="4903951" cy="3352762"/>
            <a:chOff x="6855657" y="2144486"/>
            <a:chExt cx="4903951" cy="3352762"/>
          </a:xfrm>
        </p:grpSpPr>
        <p:sp>
          <p:nvSpPr>
            <p:cNvPr id="25" name="Google Shape;102;p12">
              <a:extLst>
                <a:ext uri="{FF2B5EF4-FFF2-40B4-BE49-F238E27FC236}">
                  <a16:creationId xmlns:a16="http://schemas.microsoft.com/office/drawing/2014/main" id="{62577AA3-6232-B34C-A6CC-C17297DC7074}"/>
                </a:ext>
              </a:extLst>
            </p:cNvPr>
            <p:cNvSpPr/>
            <p:nvPr/>
          </p:nvSpPr>
          <p:spPr>
            <a:xfrm>
              <a:off x="7146496" y="4559703"/>
              <a:ext cx="2016217" cy="572030"/>
            </a:xfrm>
            <a:prstGeom prst="rect">
              <a:avLst/>
            </a:prstGeom>
            <a:solidFill>
              <a:srgbClr val="38761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   ARES-COMP-02</a:t>
              </a:r>
              <a:endParaRPr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Google Shape;103;p12">
              <a:extLst>
                <a:ext uri="{FF2B5EF4-FFF2-40B4-BE49-F238E27FC236}">
                  <a16:creationId xmlns:a16="http://schemas.microsoft.com/office/drawing/2014/main" id="{F8A4E261-F4AA-3C4F-8098-58591B5F63FB}"/>
                </a:ext>
              </a:extLst>
            </p:cNvPr>
            <p:cNvSpPr/>
            <p:nvPr/>
          </p:nvSpPr>
          <p:spPr>
            <a:xfrm>
              <a:off x="7146494" y="2237904"/>
              <a:ext cx="4306651" cy="549066"/>
            </a:xfrm>
            <a:prstGeom prst="rect">
              <a:avLst/>
            </a:prstGeom>
            <a:solidFill>
              <a:srgbClr val="38761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   ARES-COMP-01</a:t>
              </a:r>
              <a:endParaRPr b="1" dirty="0">
                <a:solidFill>
                  <a:srgbClr val="FFFFFF"/>
                </a:solidFill>
              </a:endParaRPr>
            </a:p>
          </p:txBody>
        </p:sp>
        <p:grpSp>
          <p:nvGrpSpPr>
            <p:cNvPr id="27" name="Google Shape;104;p12">
              <a:extLst>
                <a:ext uri="{FF2B5EF4-FFF2-40B4-BE49-F238E27FC236}">
                  <a16:creationId xmlns:a16="http://schemas.microsoft.com/office/drawing/2014/main" id="{3DE0072A-81DD-F64C-BC99-C17E80F4D4CA}"/>
                </a:ext>
              </a:extLst>
            </p:cNvPr>
            <p:cNvGrpSpPr/>
            <p:nvPr/>
          </p:nvGrpSpPr>
          <p:grpSpPr>
            <a:xfrm>
              <a:off x="7799357" y="2786971"/>
              <a:ext cx="724436" cy="1844884"/>
              <a:chOff x="4872188" y="2366331"/>
              <a:chExt cx="499500" cy="1871400"/>
            </a:xfrm>
          </p:grpSpPr>
          <p:sp>
            <p:nvSpPr>
              <p:cNvPr id="28" name="Google Shape;105;p12">
                <a:extLst>
                  <a:ext uri="{FF2B5EF4-FFF2-40B4-BE49-F238E27FC236}">
                    <a16:creationId xmlns:a16="http://schemas.microsoft.com/office/drawing/2014/main" id="{A64DB96B-8248-7A4F-A810-F578A445955A}"/>
                  </a:ext>
                </a:extLst>
              </p:cNvPr>
              <p:cNvSpPr/>
              <p:nvPr/>
            </p:nvSpPr>
            <p:spPr>
              <a:xfrm>
                <a:off x="4872188" y="2393225"/>
                <a:ext cx="499500" cy="1732200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29" name="Google Shape;106;p12">
                <a:extLst>
                  <a:ext uri="{FF2B5EF4-FFF2-40B4-BE49-F238E27FC236}">
                    <a16:creationId xmlns:a16="http://schemas.microsoft.com/office/drawing/2014/main" id="{22DA4E8A-4A38-B443-B0C8-45B7A2C3CF69}"/>
                  </a:ext>
                </a:extLst>
              </p:cNvPr>
              <p:cNvSpPr txBox="1"/>
              <p:nvPr/>
            </p:nvSpPr>
            <p:spPr>
              <a:xfrm rot="16200000">
                <a:off x="4186238" y="3127581"/>
                <a:ext cx="1871400" cy="3489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          </a:t>
                </a:r>
                <a:r>
                  <a:rPr lang="en" dirty="0" err="1">
                    <a:latin typeface="Roboto"/>
                    <a:ea typeface="Roboto"/>
                    <a:cs typeface="Roboto"/>
                    <a:sym typeface="Roboto"/>
                  </a:rPr>
                  <a:t>RoCE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0B1D876-DB9D-2240-98DB-C92CF6B411C5}"/>
                </a:ext>
              </a:extLst>
            </p:cNvPr>
            <p:cNvSpPr/>
            <p:nvPr/>
          </p:nvSpPr>
          <p:spPr>
            <a:xfrm>
              <a:off x="6855657" y="2144486"/>
              <a:ext cx="4903951" cy="3352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Google Shape;119;p13">
              <a:extLst>
                <a:ext uri="{FF2B5EF4-FFF2-40B4-BE49-F238E27FC236}">
                  <a16:creationId xmlns:a16="http://schemas.microsoft.com/office/drawing/2014/main" id="{89ECC65F-6464-4E40-8766-CBBCA3E19C73}"/>
                </a:ext>
              </a:extLst>
            </p:cNvPr>
            <p:cNvSpPr txBox="1"/>
            <p:nvPr/>
          </p:nvSpPr>
          <p:spPr>
            <a:xfrm>
              <a:off x="8678155" y="3019190"/>
              <a:ext cx="1756835" cy="417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u="sng" dirty="0">
                  <a:latin typeface="Roboto"/>
                  <a:ea typeface="Roboto"/>
                  <a:cs typeface="Roboto"/>
                  <a:sym typeface="Roboto"/>
                </a:rPr>
                <a:t>Initiator</a:t>
              </a:r>
              <a:endParaRPr i="1" u="sng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4" name="Google Shape;122;p13">
              <a:extLst>
                <a:ext uri="{FF2B5EF4-FFF2-40B4-BE49-F238E27FC236}">
                  <a16:creationId xmlns:a16="http://schemas.microsoft.com/office/drawing/2014/main" id="{88BD0B2B-3EC3-4049-B231-0974BF3F8B07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9175712" y="2786970"/>
              <a:ext cx="124108" cy="31624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" name="Google Shape;102;p12">
              <a:extLst>
                <a:ext uri="{FF2B5EF4-FFF2-40B4-BE49-F238E27FC236}">
                  <a16:creationId xmlns:a16="http://schemas.microsoft.com/office/drawing/2014/main" id="{45AD738A-A5BB-8D4D-8827-1AD72AAE53FF}"/>
                </a:ext>
              </a:extLst>
            </p:cNvPr>
            <p:cNvSpPr/>
            <p:nvPr/>
          </p:nvSpPr>
          <p:spPr>
            <a:xfrm>
              <a:off x="9436929" y="4561929"/>
              <a:ext cx="2016217" cy="572030"/>
            </a:xfrm>
            <a:prstGeom prst="rect">
              <a:avLst/>
            </a:prstGeom>
            <a:solidFill>
              <a:srgbClr val="38761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   ARES-COMP-03</a:t>
              </a:r>
              <a:endParaRPr b="1" dirty="0">
                <a:solidFill>
                  <a:srgbClr val="FFFFFF"/>
                </a:solidFill>
              </a:endParaRPr>
            </a:p>
          </p:txBody>
        </p:sp>
        <p:grpSp>
          <p:nvGrpSpPr>
            <p:cNvPr id="36" name="Google Shape;104;p12">
              <a:extLst>
                <a:ext uri="{FF2B5EF4-FFF2-40B4-BE49-F238E27FC236}">
                  <a16:creationId xmlns:a16="http://schemas.microsoft.com/office/drawing/2014/main" id="{F3F6CD3F-461A-A347-A50C-F0F9932180BF}"/>
                </a:ext>
              </a:extLst>
            </p:cNvPr>
            <p:cNvGrpSpPr/>
            <p:nvPr/>
          </p:nvGrpSpPr>
          <p:grpSpPr>
            <a:xfrm>
              <a:off x="10110789" y="2786971"/>
              <a:ext cx="724436" cy="1844884"/>
              <a:chOff x="4872188" y="2366331"/>
              <a:chExt cx="499500" cy="1871400"/>
            </a:xfrm>
          </p:grpSpPr>
          <p:sp>
            <p:nvSpPr>
              <p:cNvPr id="37" name="Google Shape;105;p12">
                <a:extLst>
                  <a:ext uri="{FF2B5EF4-FFF2-40B4-BE49-F238E27FC236}">
                    <a16:creationId xmlns:a16="http://schemas.microsoft.com/office/drawing/2014/main" id="{01923D82-D054-6048-BA53-66739DDD94C8}"/>
                  </a:ext>
                </a:extLst>
              </p:cNvPr>
              <p:cNvSpPr/>
              <p:nvPr/>
            </p:nvSpPr>
            <p:spPr>
              <a:xfrm>
                <a:off x="4872188" y="2393225"/>
                <a:ext cx="499500" cy="1732200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38" name="Google Shape;106;p12">
                <a:extLst>
                  <a:ext uri="{FF2B5EF4-FFF2-40B4-BE49-F238E27FC236}">
                    <a16:creationId xmlns:a16="http://schemas.microsoft.com/office/drawing/2014/main" id="{23F58152-73A6-0144-B83F-5EE387A1A27C}"/>
                  </a:ext>
                </a:extLst>
              </p:cNvPr>
              <p:cNvSpPr txBox="1"/>
              <p:nvPr/>
            </p:nvSpPr>
            <p:spPr>
              <a:xfrm rot="16200000">
                <a:off x="4186238" y="3127581"/>
                <a:ext cx="1871400" cy="3489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          </a:t>
                </a:r>
                <a:r>
                  <a:rPr lang="en" dirty="0" err="1">
                    <a:latin typeface="Roboto"/>
                    <a:ea typeface="Roboto"/>
                    <a:cs typeface="Roboto"/>
                    <a:sym typeface="Roboto"/>
                  </a:rPr>
                  <a:t>RoCE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9" name="Google Shape;120;p13">
              <a:extLst>
                <a:ext uri="{FF2B5EF4-FFF2-40B4-BE49-F238E27FC236}">
                  <a16:creationId xmlns:a16="http://schemas.microsoft.com/office/drawing/2014/main" id="{6A721DD0-9133-3641-8D31-F1D476AECD5A}"/>
                </a:ext>
              </a:extLst>
            </p:cNvPr>
            <p:cNvSpPr txBox="1"/>
            <p:nvPr/>
          </p:nvSpPr>
          <p:spPr>
            <a:xfrm>
              <a:off x="8862300" y="3838341"/>
              <a:ext cx="1756835" cy="417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u="sng" dirty="0">
                  <a:latin typeface="Roboto"/>
                  <a:ea typeface="Roboto"/>
                  <a:cs typeface="Roboto"/>
                  <a:sym typeface="Roboto"/>
                </a:rPr>
                <a:t>Target</a:t>
              </a:r>
              <a:endParaRPr i="1" u="sng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1" name="Google Shape;122;p13">
              <a:extLst>
                <a:ext uri="{FF2B5EF4-FFF2-40B4-BE49-F238E27FC236}">
                  <a16:creationId xmlns:a16="http://schemas.microsoft.com/office/drawing/2014/main" id="{7F455810-D336-C248-9AB9-3D27D9C5E736}"/>
                </a:ext>
              </a:extLst>
            </p:cNvPr>
            <p:cNvCxnSpPr>
              <a:cxnSpLocks/>
            </p:cNvCxnSpPr>
            <p:nvPr/>
          </p:nvCxnSpPr>
          <p:spPr>
            <a:xfrm>
              <a:off x="9492868" y="4186773"/>
              <a:ext cx="617921" cy="33436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" name="Google Shape;122;p13">
              <a:extLst>
                <a:ext uri="{FF2B5EF4-FFF2-40B4-BE49-F238E27FC236}">
                  <a16:creationId xmlns:a16="http://schemas.microsoft.com/office/drawing/2014/main" id="{C4858695-787E-5A48-9E1E-DC154722A4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3002" y="4210060"/>
              <a:ext cx="458597" cy="32759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" name="Google Shape;119;p13">
              <a:extLst>
                <a:ext uri="{FF2B5EF4-FFF2-40B4-BE49-F238E27FC236}">
                  <a16:creationId xmlns:a16="http://schemas.microsoft.com/office/drawing/2014/main" id="{03E4EF6F-058C-9144-81B1-0C95B3C4CDF1}"/>
                </a:ext>
              </a:extLst>
            </p:cNvPr>
            <p:cNvSpPr txBox="1"/>
            <p:nvPr/>
          </p:nvSpPr>
          <p:spPr>
            <a:xfrm>
              <a:off x="8716172" y="3420881"/>
              <a:ext cx="1756835" cy="417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u="sng" dirty="0">
                  <a:latin typeface="Roboto"/>
                  <a:ea typeface="Roboto"/>
                  <a:cs typeface="Roboto"/>
                  <a:sym typeface="Roboto"/>
                </a:rPr>
                <a:t>Fabric</a:t>
              </a:r>
              <a:endParaRPr i="1" u="sng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4" name="Google Shape;122;p13">
              <a:extLst>
                <a:ext uri="{FF2B5EF4-FFF2-40B4-BE49-F238E27FC236}">
                  <a16:creationId xmlns:a16="http://schemas.microsoft.com/office/drawing/2014/main" id="{3BD4E81F-C681-9141-B434-1E97934CC168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8413644" y="3629611"/>
              <a:ext cx="302528" cy="20873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" name="Google Shape;122;p13">
              <a:extLst>
                <a:ext uri="{FF2B5EF4-FFF2-40B4-BE49-F238E27FC236}">
                  <a16:creationId xmlns:a16="http://schemas.microsoft.com/office/drawing/2014/main" id="{E7A905F8-58C0-294B-B10C-B6344B8B2CE6}"/>
                </a:ext>
              </a:extLst>
            </p:cNvPr>
            <p:cNvCxnSpPr>
              <a:cxnSpLocks/>
            </p:cNvCxnSpPr>
            <p:nvPr/>
          </p:nvCxnSpPr>
          <p:spPr>
            <a:xfrm>
              <a:off x="9527141" y="3665835"/>
              <a:ext cx="692857" cy="1882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50" name="Picture 4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428DB7-AEEF-084D-83A5-FD2D56BB9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37" y="2109297"/>
            <a:ext cx="4309466" cy="4011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1FDFF08-0485-B449-B745-FD8C4A631F56}"/>
              </a:ext>
            </a:extLst>
          </p:cNvPr>
          <p:cNvSpPr/>
          <p:nvPr/>
        </p:nvSpPr>
        <p:spPr>
          <a:xfrm>
            <a:off x="845339" y="2109297"/>
            <a:ext cx="4510865" cy="4011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5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C3A7-5736-CA47-8DA2-78A50958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chemeClr val="tx1"/>
                </a:solidFill>
                <a:latin typeface="Apple Braille" pitchFamily="2" charset="0"/>
                <a:cs typeface="Al Bayan Plain" pitchFamily="2" charset="-78"/>
              </a:rPr>
              <a:t>Evaluations</a:t>
            </a:r>
            <a:r>
              <a:rPr lang="en-US" sz="4400" b="1" u="sng" dirty="0">
                <a:latin typeface="Apple Braille" pitchFamily="2" charset="0"/>
                <a:cs typeface="Al Bayan Plain" pitchFamily="2" charset="-78"/>
              </a:rPr>
              <a:t>: </a:t>
            </a:r>
            <a:r>
              <a:rPr lang="en-US" sz="4400" dirty="0">
                <a:solidFill>
                  <a:schemeClr val="tx1"/>
                </a:solidFill>
                <a:latin typeface="Apple Braille" pitchFamily="2" charset="0"/>
                <a:cs typeface="Al Bayan Plain" pitchFamily="2" charset="-78"/>
              </a:rPr>
              <a:t>Test</a:t>
            </a:r>
            <a:r>
              <a:rPr lang="en-US" sz="4400" dirty="0">
                <a:latin typeface="Apple Braille" pitchFamily="2" charset="0"/>
                <a:cs typeface="Al Bayan Plain" pitchFamily="2" charset="-78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Apple Braille" pitchFamily="2" charset="0"/>
                <a:cs typeface="Al Bayan Plain" pitchFamily="2" charset="-78"/>
              </a:rPr>
              <a:t>bed</a:t>
            </a:r>
            <a:endParaRPr lang="en-US" sz="4400" b="1" u="sng" dirty="0">
              <a:solidFill>
                <a:schemeClr val="tx1"/>
              </a:solidFill>
              <a:latin typeface="Apple Braille" pitchFamily="2" charset="0"/>
              <a:cs typeface="Al Bayan Plain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C5628-725B-4C43-8E8F-CE0ABDE4BE0B}"/>
              </a:ext>
            </a:extLst>
          </p:cNvPr>
          <p:cNvSpPr txBox="1"/>
          <p:nvPr/>
        </p:nvSpPr>
        <p:spPr>
          <a:xfrm>
            <a:off x="2623457" y="304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Google Shape;87;p12">
            <a:extLst>
              <a:ext uri="{FF2B5EF4-FFF2-40B4-BE49-F238E27FC236}">
                <a16:creationId xmlns:a16="http://schemas.microsoft.com/office/drawing/2014/main" id="{E719021B-7D72-B541-81F4-8E5042B3980E}"/>
              </a:ext>
            </a:extLst>
          </p:cNvPr>
          <p:cNvSpPr txBox="1"/>
          <p:nvPr/>
        </p:nvSpPr>
        <p:spPr>
          <a:xfrm>
            <a:off x="188888" y="1917246"/>
            <a:ext cx="5053867" cy="36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pple Braille" pitchFamily="2" charset="0"/>
                <a:ea typeface="Open Sans"/>
                <a:cs typeface="Open Sans"/>
                <a:sym typeface="Open Sans"/>
              </a:rPr>
              <a:t>HARDWARE:</a:t>
            </a:r>
            <a:endParaRPr b="1" dirty="0">
              <a:latin typeface="Apple Braille" pitchFamily="2" charset="0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E5A50A-7F51-1642-8E33-1FC54A31A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2451"/>
              </p:ext>
            </p:extLst>
          </p:nvPr>
        </p:nvGraphicFramePr>
        <p:xfrm>
          <a:off x="1686611" y="2633837"/>
          <a:ext cx="9147966" cy="32287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26170">
                  <a:extLst>
                    <a:ext uri="{9D8B030D-6E8A-4147-A177-3AD203B41FA5}">
                      <a16:colId xmlns:a16="http://schemas.microsoft.com/office/drawing/2014/main" val="2690810122"/>
                    </a:ext>
                  </a:extLst>
                </a:gridCol>
                <a:gridCol w="2073349">
                  <a:extLst>
                    <a:ext uri="{9D8B030D-6E8A-4147-A177-3AD203B41FA5}">
                      <a16:colId xmlns:a16="http://schemas.microsoft.com/office/drawing/2014/main" val="1547009980"/>
                    </a:ext>
                  </a:extLst>
                </a:gridCol>
                <a:gridCol w="2264735">
                  <a:extLst>
                    <a:ext uri="{9D8B030D-6E8A-4147-A177-3AD203B41FA5}">
                      <a16:colId xmlns:a16="http://schemas.microsoft.com/office/drawing/2014/main" val="986503029"/>
                    </a:ext>
                  </a:extLst>
                </a:gridCol>
                <a:gridCol w="2583712">
                  <a:extLst>
                    <a:ext uri="{9D8B030D-6E8A-4147-A177-3AD203B41FA5}">
                      <a16:colId xmlns:a16="http://schemas.microsoft.com/office/drawing/2014/main" val="2398475807"/>
                    </a:ext>
                  </a:extLst>
                </a:gridCol>
              </a:tblGrid>
              <a:tr h="3738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 (INITIATOR)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 (TARGET-1)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DESCRIPTION (TARGET-2)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357614"/>
                  </a:ext>
                </a:extLst>
              </a:tr>
              <a:tr h="3738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Server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ares-comp-01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ares-comp-02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ares-comp-03</a:t>
                      </a:r>
                    </a:p>
                    <a:p>
                      <a:pPr lvl="1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169230"/>
                  </a:ext>
                </a:extLst>
              </a:tr>
              <a:tr h="3738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1" algn="ctr"/>
                      <a:r>
                        <a:rPr lang="en-US" sz="1800" kern="1200" dirty="0"/>
                        <a:t>Dual Intel(R) Xeon Scalable Silver 4114 @ 2.20GHz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696985"/>
                  </a:ext>
                </a:extLst>
              </a:tr>
              <a:tr h="3738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Memory (GB)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96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157603"/>
                  </a:ext>
                </a:extLst>
              </a:tr>
              <a:tr h="45328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Operating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Cent OS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56354"/>
                  </a:ext>
                </a:extLst>
              </a:tr>
              <a:tr h="3738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Storage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Samsung 960 Evo 250GB </a:t>
                      </a:r>
                      <a:r>
                        <a:rPr lang="en-US" sz="1800" kern="1200" dirty="0" err="1"/>
                        <a:t>NVMe</a:t>
                      </a:r>
                      <a:r>
                        <a:rPr lang="en-US" sz="1800" kern="1200" dirty="0"/>
                        <a:t> SSD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272674"/>
                  </a:ext>
                </a:extLst>
              </a:tr>
              <a:tr h="3738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effectLst/>
                        </a:rPr>
                        <a:t>25 Gbps Mellanox ConnectX4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904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9C3A7-5736-CA47-8DA2-78A50958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u="sng" dirty="0">
                <a:solidFill>
                  <a:schemeClr val="tx1"/>
                </a:solidFill>
                <a:latin typeface="Apple Braille" pitchFamily="2" charset="0"/>
                <a:cs typeface="Al Bayan Plain" pitchFamily="2" charset="-78"/>
              </a:rPr>
              <a:t>Evaluations: </a:t>
            </a:r>
            <a:r>
              <a:rPr lang="en-US" sz="2800" dirty="0">
                <a:solidFill>
                  <a:schemeClr val="tx1"/>
                </a:solidFill>
                <a:latin typeface="Apple Braille" pitchFamily="2" charset="0"/>
                <a:cs typeface="Al Bayan Plain" pitchFamily="2" charset="-78"/>
              </a:rPr>
              <a:t>Test bed</a:t>
            </a:r>
            <a:endParaRPr lang="en-US" sz="2800" u="s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E9819C-1603-4341-A7A1-6B14104E4EAA}"/>
              </a:ext>
            </a:extLst>
          </p:cNvPr>
          <p:cNvSpPr txBox="1">
            <a:spLocks/>
          </p:cNvSpPr>
          <p:nvPr/>
        </p:nvSpPr>
        <p:spPr>
          <a:xfrm>
            <a:off x="609906" y="2340864"/>
            <a:ext cx="356866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en-US" dirty="0">
              <a:sym typeface="Open Sans"/>
            </a:endParaRPr>
          </a:p>
          <a:p>
            <a:pPr marL="457200"/>
            <a:r>
              <a:rPr lang="en" b="1" dirty="0">
                <a:solidFill>
                  <a:schemeClr val="tx1"/>
                </a:solidFill>
                <a:latin typeface="Apple Braille" pitchFamily="2" charset="0"/>
                <a:ea typeface="Open Sans"/>
                <a:cs typeface="Open Sans"/>
                <a:sym typeface="Open Sans"/>
              </a:rPr>
              <a:t>SOFTWARE: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NVME-CLI commands executed using shell scripts.</a:t>
            </a:r>
          </a:p>
          <a:p>
            <a:pPr marL="0" indent="0"/>
            <a:endParaRPr lang="en-US" dirty="0">
              <a:sym typeface="Open Sans"/>
            </a:endParaRPr>
          </a:p>
          <a:p>
            <a:endParaRPr lang="en-US" dirty="0">
              <a:sym typeface="Open Sans"/>
            </a:endParaRPr>
          </a:p>
          <a:p>
            <a:endParaRPr lang="en-US" dirty="0">
              <a:sym typeface="Open Sans"/>
            </a:endParaRPr>
          </a:p>
          <a:p>
            <a:pPr marL="0" indent="0"/>
            <a:endParaRPr lang="en-US" dirty="0">
              <a:sym typeface="Open Sans"/>
            </a:endParaRPr>
          </a:p>
        </p:txBody>
      </p:sp>
      <p:pic>
        <p:nvPicPr>
          <p:cNvPr id="8" name="Google Shape;143;p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E03F0-493B-1646-A8AF-CDD5E622FA5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54295" y="1107695"/>
            <a:ext cx="7020253" cy="48676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452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C3A7-5736-CA47-8DA2-78A50958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chemeClr val="tx1"/>
                </a:solidFill>
                <a:latin typeface="Apple Braille" pitchFamily="2" charset="0"/>
                <a:cs typeface="Al Bayan Plain" pitchFamily="2" charset="-78"/>
              </a:rPr>
              <a:t>Evaluations: </a:t>
            </a:r>
            <a:r>
              <a:rPr lang="en-US" sz="4400" dirty="0">
                <a:solidFill>
                  <a:schemeClr val="tx1"/>
                </a:solidFill>
                <a:latin typeface="Apple Braille" pitchFamily="2" charset="0"/>
                <a:cs typeface="Al Bayan Plain" pitchFamily="2" charset="-78"/>
              </a:rPr>
              <a:t>Overview </a:t>
            </a:r>
            <a:endParaRPr lang="en-US" sz="4400" b="1" u="sng" dirty="0">
              <a:solidFill>
                <a:schemeClr val="tx1"/>
              </a:solidFill>
              <a:latin typeface="Apple Braille" pitchFamily="2" charset="0"/>
              <a:cs typeface="Al Bayan Plain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C5628-725B-4C43-8E8F-CE0ABDE4BE0B}"/>
              </a:ext>
            </a:extLst>
          </p:cNvPr>
          <p:cNvSpPr txBox="1"/>
          <p:nvPr/>
        </p:nvSpPr>
        <p:spPr>
          <a:xfrm>
            <a:off x="2623457" y="304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AA3AE1-0C40-9448-B0E5-01AD9E417A2A}"/>
              </a:ext>
            </a:extLst>
          </p:cNvPr>
          <p:cNvSpPr txBox="1">
            <a:spLocks/>
          </p:cNvSpPr>
          <p:nvPr/>
        </p:nvSpPr>
        <p:spPr>
          <a:xfrm>
            <a:off x="581192" y="2005198"/>
            <a:ext cx="11167112" cy="4852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tx1"/>
              </a:solidFill>
              <a:latin typeface="Apple Braille" pitchFamily="2" charset="0"/>
              <a:sym typeface="Open Sans"/>
            </a:endParaRPr>
          </a:p>
          <a:p>
            <a:endParaRPr lang="en-US" sz="2000" dirty="0">
              <a:solidFill>
                <a:schemeClr val="tx1"/>
              </a:solidFill>
              <a:latin typeface="Apple Braille" pitchFamily="2" charset="0"/>
              <a:sym typeface="Open Sans"/>
            </a:endParaRPr>
          </a:p>
          <a:p>
            <a:r>
              <a:rPr lang="en-US" sz="2900" dirty="0">
                <a:solidFill>
                  <a:schemeClr val="tx1"/>
                </a:solidFill>
                <a:latin typeface="Apple Braille" pitchFamily="2" charset="0"/>
                <a:sym typeface="Open Sans"/>
              </a:rPr>
              <a:t>One client trying to read (1GB and 10GB)</a:t>
            </a:r>
          </a:p>
          <a:p>
            <a:r>
              <a:rPr lang="en-US" sz="2900" dirty="0">
                <a:solidFill>
                  <a:schemeClr val="tx1"/>
                </a:solidFill>
                <a:latin typeface="Apple Braille" pitchFamily="2" charset="0"/>
                <a:sym typeface="Open Sans"/>
              </a:rPr>
              <a:t>One client trying to write (1GB and 10GB)</a:t>
            </a:r>
          </a:p>
          <a:p>
            <a:r>
              <a:rPr lang="en-US" sz="2900" dirty="0">
                <a:solidFill>
                  <a:schemeClr val="tx1"/>
                </a:solidFill>
                <a:latin typeface="Apple Braille" pitchFamily="2" charset="0"/>
                <a:sym typeface="Open Sans"/>
              </a:rPr>
              <a:t>Multiple clients trying to read 1GB in parallel and 10GB in parallel </a:t>
            </a:r>
          </a:p>
          <a:p>
            <a:r>
              <a:rPr lang="en-US" sz="2900" dirty="0">
                <a:solidFill>
                  <a:schemeClr val="tx1"/>
                </a:solidFill>
                <a:latin typeface="Apple Braille" pitchFamily="2" charset="0"/>
                <a:sym typeface="Open Sans"/>
              </a:rPr>
              <a:t>Multiple clients trying to write 1GB in parallel and 10GB in parallel.</a:t>
            </a:r>
          </a:p>
          <a:p>
            <a:r>
              <a:rPr lang="en-US" sz="2900" dirty="0">
                <a:solidFill>
                  <a:schemeClr val="tx1"/>
                </a:solidFill>
                <a:latin typeface="Apple Braille" pitchFamily="2" charset="0"/>
                <a:sym typeface="Open Sans"/>
              </a:rPr>
              <a:t>One client trying to read 1GB and another client trying to write 1GB in parallel. </a:t>
            </a:r>
          </a:p>
          <a:p>
            <a:r>
              <a:rPr lang="en-US" sz="2900" dirty="0">
                <a:solidFill>
                  <a:schemeClr val="tx1"/>
                </a:solidFill>
                <a:latin typeface="Apple Braille" pitchFamily="2" charset="0"/>
                <a:sym typeface="Open Sans"/>
              </a:rPr>
              <a:t>One client trying to read 10GB and another client trying to write 10GB in parallel. </a:t>
            </a:r>
          </a:p>
          <a:p>
            <a:r>
              <a:rPr lang="en-US" sz="2900" dirty="0">
                <a:solidFill>
                  <a:schemeClr val="tx1"/>
                </a:solidFill>
                <a:latin typeface="Apple Braille" pitchFamily="2" charset="0"/>
                <a:sym typeface="Open Sans"/>
              </a:rPr>
              <a:t>One client trying to read 1GB and another client trying to write 10GB in parallel. </a:t>
            </a:r>
          </a:p>
          <a:p>
            <a:r>
              <a:rPr lang="en-US" sz="2900" dirty="0">
                <a:solidFill>
                  <a:schemeClr val="tx1"/>
                </a:solidFill>
                <a:latin typeface="Apple Braille" pitchFamily="2" charset="0"/>
                <a:sym typeface="Open Sans"/>
              </a:rPr>
              <a:t>One client trying to read 10GB and another client trying to write 1GB in parallel.</a:t>
            </a:r>
          </a:p>
          <a:p>
            <a:r>
              <a:rPr lang="en-US" sz="2900" dirty="0">
                <a:solidFill>
                  <a:schemeClr val="tx1"/>
                </a:solidFill>
                <a:latin typeface="Apple Braille" pitchFamily="2" charset="0"/>
                <a:sym typeface="Open Sans"/>
              </a:rPr>
              <a:t>Read 1GB from 2 drives in parallel and read 10GB from 2 drives in parallel.</a:t>
            </a:r>
          </a:p>
          <a:p>
            <a:r>
              <a:rPr lang="en-US" sz="2900" dirty="0">
                <a:solidFill>
                  <a:schemeClr val="tx1"/>
                </a:solidFill>
                <a:latin typeface="Apple Braille" pitchFamily="2" charset="0"/>
                <a:sym typeface="Open Sans"/>
              </a:rPr>
              <a:t>Write 1GB from 2 drives in parallel and read 10GB from 2 drives in parallel.</a:t>
            </a:r>
            <a:endParaRPr lang="en-US" sz="2000" b="1" i="1" dirty="0">
              <a:solidFill>
                <a:schemeClr val="tx1"/>
              </a:solidFill>
              <a:latin typeface="Apple Braille" pitchFamily="2" charset="0"/>
              <a:sym typeface="Open Sans"/>
            </a:endParaRPr>
          </a:p>
          <a:p>
            <a:pPr marL="0" indent="0" algn="ctr">
              <a:buNone/>
            </a:pPr>
            <a:endParaRPr lang="en-US" sz="2000" b="1" i="1" dirty="0">
              <a:solidFill>
                <a:schemeClr val="tx1"/>
              </a:solidFill>
              <a:latin typeface="Apple Braille" pitchFamily="2" charset="0"/>
              <a:sym typeface="Open Sans"/>
            </a:endParaRPr>
          </a:p>
          <a:p>
            <a:pPr marL="0" indent="0" algn="ctr">
              <a:buNone/>
            </a:pPr>
            <a:r>
              <a:rPr lang="en-US" sz="2900" b="1" i="1" dirty="0">
                <a:solidFill>
                  <a:schemeClr val="tx1"/>
                </a:solidFill>
                <a:latin typeface="Apple Braille" pitchFamily="2" charset="0"/>
                <a:sym typeface="Open Sans"/>
              </a:rPr>
              <a:t>In all the above test cases, our intent is to capture latency for every operation.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pple Braille" pitchFamily="2" charset="0"/>
              <a:sym typeface="Open Sans"/>
            </a:endParaRPr>
          </a:p>
          <a:p>
            <a:endParaRPr lang="en-US" sz="2000" dirty="0">
              <a:solidFill>
                <a:schemeClr val="tx1"/>
              </a:solidFill>
              <a:latin typeface="Apple Braille" pitchFamily="2" charset="0"/>
              <a:sym typeface="Open Sans"/>
            </a:endParaRPr>
          </a:p>
          <a:p>
            <a:endParaRPr lang="en-US" sz="2000" dirty="0">
              <a:solidFill>
                <a:schemeClr val="tx1"/>
              </a:solidFill>
              <a:latin typeface="Apple Braille" pitchFamily="2" charset="0"/>
              <a:sym typeface="Open Sans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pple Braille" pitchFamily="2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6479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C3A7-5736-CA47-8DA2-78A50958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21" y="412789"/>
            <a:ext cx="11029616" cy="1188720"/>
          </a:xfrm>
        </p:spPr>
        <p:txBody>
          <a:bodyPr/>
          <a:lstStyle/>
          <a:p>
            <a:r>
              <a:rPr lang="en-US" sz="4400" b="1" u="sng" dirty="0">
                <a:solidFill>
                  <a:schemeClr val="tx1"/>
                </a:solidFill>
                <a:latin typeface="Apple Braille" pitchFamily="2" charset="0"/>
                <a:cs typeface="Al Bayan Plain" pitchFamily="2" charset="-78"/>
              </a:rPr>
              <a:t>Evaluations: </a:t>
            </a:r>
            <a:r>
              <a:rPr lang="en-US" sz="2400" dirty="0">
                <a:solidFill>
                  <a:schemeClr val="tx1"/>
                </a:solidFill>
                <a:latin typeface="Apple Braille" pitchFamily="2" charset="0"/>
                <a:cs typeface="Al Bayan Plain" pitchFamily="2" charset="-78"/>
              </a:rPr>
              <a:t>Read and Write single NVME drive</a:t>
            </a:r>
            <a:endParaRPr lang="en-US" sz="4400" b="1" u="sng" dirty="0">
              <a:solidFill>
                <a:schemeClr val="tx1"/>
              </a:solidFill>
              <a:latin typeface="Apple Braille" pitchFamily="2" charset="0"/>
              <a:cs typeface="Al Bayan Plain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C5628-725B-4C43-8E8F-CE0ABDE4BE0B}"/>
              </a:ext>
            </a:extLst>
          </p:cNvPr>
          <p:cNvSpPr txBox="1"/>
          <p:nvPr/>
        </p:nvSpPr>
        <p:spPr>
          <a:xfrm>
            <a:off x="2623457" y="304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0D90900-6E53-E14C-A10C-B75BE97F8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710431"/>
              </p:ext>
            </p:extLst>
          </p:nvPr>
        </p:nvGraphicFramePr>
        <p:xfrm>
          <a:off x="585165" y="1728832"/>
          <a:ext cx="5510836" cy="4313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4F615C-0FA3-9B44-B2EF-76888324D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140228"/>
              </p:ext>
            </p:extLst>
          </p:nvPr>
        </p:nvGraphicFramePr>
        <p:xfrm>
          <a:off x="6476679" y="1728832"/>
          <a:ext cx="5510835" cy="4313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B9EAE2B-57B5-5749-8173-55FD575F7F9F}"/>
              </a:ext>
            </a:extLst>
          </p:cNvPr>
          <p:cNvSpPr txBox="1"/>
          <p:nvPr/>
        </p:nvSpPr>
        <p:spPr>
          <a:xfrm>
            <a:off x="5406020" y="6169309"/>
            <a:ext cx="197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R: Read, W: Write</a:t>
            </a:r>
          </a:p>
        </p:txBody>
      </p:sp>
    </p:spTree>
    <p:extLst>
      <p:ext uri="{BB962C8B-B14F-4D97-AF65-F5344CB8AC3E}">
        <p14:creationId xmlns:p14="http://schemas.microsoft.com/office/powerpoint/2010/main" val="13225517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502</Words>
  <Application>Microsoft Macintosh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Apple Braille</vt:lpstr>
      <vt:lpstr>Arial Nova Light</vt:lpstr>
      <vt:lpstr>Open Sans</vt:lpstr>
      <vt:lpstr>Roboto</vt:lpstr>
      <vt:lpstr>Wingdings 2</vt:lpstr>
      <vt:lpstr>DividendVTI</vt:lpstr>
      <vt:lpstr>Empirical evaluation of RDSA technologies</vt:lpstr>
      <vt:lpstr>Introduction</vt:lpstr>
      <vt:lpstr>NVMe</vt:lpstr>
      <vt:lpstr>PROBLEM STATEMENT</vt:lpstr>
      <vt:lpstr>Architecture DESIGN</vt:lpstr>
      <vt:lpstr>Evaluations: Test bed</vt:lpstr>
      <vt:lpstr>Evaluations: Test bed</vt:lpstr>
      <vt:lpstr>Evaluations: Overview </vt:lpstr>
      <vt:lpstr>Evaluations: Read and Write single NVME drive</vt:lpstr>
      <vt:lpstr>Evaluations: Read and Write single NVME drive</vt:lpstr>
      <vt:lpstr>Evaluations: Read and Write multiple NVME drive</vt:lpstr>
      <vt:lpstr>CONCLUSION:</vt:lpstr>
      <vt:lpstr>Conclusion:</vt:lpstr>
      <vt:lpstr>Future work: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evaluation of RDSA technologies</dc:title>
  <dc:creator>Deepak Kumar Yadav</dc:creator>
  <cp:lastModifiedBy>Deepak Kumar Yadav</cp:lastModifiedBy>
  <cp:revision>13</cp:revision>
  <dcterms:created xsi:type="dcterms:W3CDTF">2019-11-25T20:50:09Z</dcterms:created>
  <dcterms:modified xsi:type="dcterms:W3CDTF">2019-11-26T19:36:12Z</dcterms:modified>
</cp:coreProperties>
</file>