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5"/>
  </p:notesMasterIdLst>
  <p:sldIdLst>
    <p:sldId id="256" r:id="rId2"/>
    <p:sldId id="257" r:id="rId3"/>
    <p:sldId id="267" r:id="rId4"/>
    <p:sldId id="279" r:id="rId5"/>
    <p:sldId id="280" r:id="rId6"/>
    <p:sldId id="262" r:id="rId7"/>
    <p:sldId id="259" r:id="rId8"/>
    <p:sldId id="260" r:id="rId9"/>
    <p:sldId id="270" r:id="rId10"/>
    <p:sldId id="268" r:id="rId11"/>
    <p:sldId id="266" r:id="rId12"/>
    <p:sldId id="269" r:id="rId13"/>
    <p:sldId id="272" r:id="rId14"/>
    <p:sldId id="276" r:id="rId15"/>
    <p:sldId id="277" r:id="rId16"/>
    <p:sldId id="278" r:id="rId17"/>
    <p:sldId id="274" r:id="rId18"/>
    <p:sldId id="275" r:id="rId19"/>
    <p:sldId id="271" r:id="rId20"/>
    <p:sldId id="258" r:id="rId21"/>
    <p:sldId id="261" r:id="rId22"/>
    <p:sldId id="273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7F027-6023-4493-A9B1-FEE9BB499C4F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2CFD8-26E4-4555-B1AE-C26D06428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42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für große Projekte, von Anfang an</a:t>
            </a:r>
          </a:p>
          <a:p>
            <a:r>
              <a:rPr lang="de-DE" dirty="0"/>
              <a:t>Hinweis</a:t>
            </a:r>
            <a:r>
              <a:rPr lang="de-DE" baseline="0" dirty="0"/>
              <a:t> auf Basisklassen für Fragments/</a:t>
            </a:r>
            <a:r>
              <a:rPr lang="de-DE" baseline="0" dirty="0" err="1"/>
              <a:t>Activities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2CFD8-26E4-4555-B1AE-C26D0642865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2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6782403-A8DB-46CD-B9A9-BDA70180076B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C450E7A-40B9-4528-A9DD-1F2B122A465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70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2403-A8DB-46CD-B9A9-BDA70180076B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0E7A-40B9-4528-A9DD-1F2B122A4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6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2403-A8DB-46CD-B9A9-BDA70180076B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0E7A-40B9-4528-A9DD-1F2B122A4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2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2403-A8DB-46CD-B9A9-BDA70180076B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0E7A-40B9-4528-A9DD-1F2B122A4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85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2403-A8DB-46CD-B9A9-BDA70180076B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0E7A-40B9-4528-A9DD-1F2B122A465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83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2403-A8DB-46CD-B9A9-BDA70180076B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0E7A-40B9-4528-A9DD-1F2B122A4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5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2403-A8DB-46CD-B9A9-BDA70180076B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0E7A-40B9-4528-A9DD-1F2B122A4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2403-A8DB-46CD-B9A9-BDA70180076B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0E7A-40B9-4528-A9DD-1F2B122A4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03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2403-A8DB-46CD-B9A9-BDA70180076B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0E7A-40B9-4528-A9DD-1F2B122A4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64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2403-A8DB-46CD-B9A9-BDA70180076B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0E7A-40B9-4528-A9DD-1F2B122A4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2403-A8DB-46CD-B9A9-BDA70180076B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0E7A-40B9-4528-A9DD-1F2B122A4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65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6782403-A8DB-46CD-B9A9-BDA70180076B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C450E7A-40B9-4528-A9DD-1F2B122A4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30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desig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unzler" TargetMode="External"/><Relationship Id="rId2" Type="http://schemas.openxmlformats.org/officeDocument/2006/relationships/hyperlink" Target="http://www.devland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profiles/dkunzle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m.io/" TargetMode="External"/><Relationship Id="rId3" Type="http://schemas.openxmlformats.org/officeDocument/2006/relationships/hyperlink" Target="https://dkunzler.github.io/esperandro/" TargetMode="External"/><Relationship Id="rId7" Type="http://schemas.openxmlformats.org/officeDocument/2006/relationships/hyperlink" Target="https://material.google.com/" TargetMode="External"/><Relationship Id="rId2" Type="http://schemas.openxmlformats.org/officeDocument/2006/relationships/hyperlink" Target="https://sites.google.com/a/android.com/tools/tech-docs/jackandj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.github.io/dagger/" TargetMode="External"/><Relationship Id="rId5" Type="http://schemas.openxmlformats.org/officeDocument/2006/relationships/hyperlink" Target="https://jakewharton.github.io/butterknife/" TargetMode="External"/><Relationship Id="rId4" Type="http://schemas.openxmlformats.org/officeDocument/2006/relationships/hyperlink" Target="https://square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Moderne Android App Entwicklung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User Group Saarland – 21.07.2016</a:t>
            </a:r>
          </a:p>
          <a:p>
            <a:r>
              <a:rPr lang="de-DE" dirty="0"/>
              <a:t>David </a:t>
            </a:r>
            <a:r>
              <a:rPr lang="de-DE" dirty="0" err="1"/>
              <a:t>Kunzler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82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HTTP(S): </a:t>
            </a:r>
            <a:r>
              <a:rPr lang="de-DE" dirty="0" err="1"/>
              <a:t>Retrofit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Interface-basiert</a:t>
            </a:r>
          </a:p>
          <a:p>
            <a:r>
              <a:rPr lang="de-DE" dirty="0"/>
              <a:t>Objekt-</a:t>
            </a:r>
            <a:r>
              <a:rPr lang="de-DE" dirty="0" err="1"/>
              <a:t>Serialisierung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, </a:t>
            </a:r>
            <a:r>
              <a:rPr lang="de-DE" dirty="0" err="1"/>
              <a:t>Put</a:t>
            </a:r>
            <a:r>
              <a:rPr lang="de-DE" dirty="0"/>
              <a:t>, Post, Delete</a:t>
            </a:r>
          </a:p>
          <a:p>
            <a:r>
              <a:rPr lang="de-DE" dirty="0"/>
              <a:t>Synchrone und asynchrone Verwendung möglich</a:t>
            </a:r>
          </a:p>
        </p:txBody>
      </p:sp>
    </p:spTree>
    <p:extLst>
      <p:ext uri="{BB962C8B-B14F-4D97-AF65-F5344CB8AC3E}">
        <p14:creationId xmlns:p14="http://schemas.microsoft.com/office/powerpoint/2010/main" val="399534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Dagger</a:t>
            </a:r>
            <a:r>
              <a:rPr lang="de-DE" dirty="0"/>
              <a:t> 2</a:t>
            </a:r>
          </a:p>
          <a:p>
            <a:pPr lvl="1"/>
            <a:r>
              <a:rPr lang="de-DE" dirty="0" err="1"/>
              <a:t>Dependency</a:t>
            </a:r>
            <a:r>
              <a:rPr lang="de-DE" dirty="0"/>
              <a:t> Graph komplett zur </a:t>
            </a:r>
            <a:r>
              <a:rPr lang="de-DE" dirty="0" err="1"/>
              <a:t>Compilezeit</a:t>
            </a:r>
            <a:endParaRPr lang="de-DE" dirty="0"/>
          </a:p>
          <a:p>
            <a:pPr lvl="1"/>
            <a:r>
              <a:rPr lang="de-DE" dirty="0"/>
              <a:t>Lohnt erst für größere Projekte</a:t>
            </a:r>
          </a:p>
          <a:p>
            <a:pPr lvl="1"/>
            <a:r>
              <a:rPr lang="de-DE" dirty="0"/>
              <a:t>Aufwändig zu konfigurieren (kein Plug &amp; Play)</a:t>
            </a:r>
          </a:p>
          <a:p>
            <a:pPr lvl="1"/>
            <a:r>
              <a:rPr lang="de-DE" dirty="0"/>
              <a:t>Möglichkeit </a:t>
            </a:r>
            <a:r>
              <a:rPr lang="de-DE" dirty="0" err="1"/>
              <a:t>Dependencies</a:t>
            </a:r>
            <a:r>
              <a:rPr lang="de-DE" dirty="0"/>
              <a:t> in Unit Tests auszutauschen</a:t>
            </a:r>
          </a:p>
          <a:p>
            <a:r>
              <a:rPr lang="de-DE" dirty="0"/>
              <a:t>Keine ernsthafte weitere Alternative</a:t>
            </a:r>
          </a:p>
        </p:txBody>
      </p:sp>
    </p:spTree>
    <p:extLst>
      <p:ext uri="{BB962C8B-B14F-4D97-AF65-F5344CB8AC3E}">
        <p14:creationId xmlns:p14="http://schemas.microsoft.com/office/powerpoint/2010/main" val="356814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SharedPreferences</a:t>
            </a:r>
            <a:r>
              <a:rPr lang="de-DE" dirty="0"/>
              <a:t>: </a:t>
            </a:r>
            <a:r>
              <a:rPr lang="de-DE" dirty="0" err="1"/>
              <a:t>esperandro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Typsichere </a:t>
            </a:r>
            <a:r>
              <a:rPr lang="de-DE" dirty="0" err="1"/>
              <a:t>Preferences</a:t>
            </a:r>
            <a:endParaRPr lang="de-DE" dirty="0"/>
          </a:p>
          <a:p>
            <a:r>
              <a:rPr lang="de-DE" dirty="0"/>
              <a:t>Aktionen zur Erleichterung des Handlings</a:t>
            </a:r>
          </a:p>
          <a:p>
            <a:r>
              <a:rPr lang="de-DE" dirty="0"/>
              <a:t>Defaults</a:t>
            </a:r>
          </a:p>
          <a:p>
            <a:r>
              <a:rPr lang="de-DE" dirty="0"/>
              <a:t>Möglichkeit der logischen Trennung durch </a:t>
            </a:r>
            <a:r>
              <a:rPr lang="de-DE" dirty="0" err="1"/>
              <a:t>Benamung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41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</a:t>
            </a:r>
            <a:r>
              <a:rPr lang="de-DE" dirty="0" err="1"/>
              <a:t>Injection</a:t>
            </a:r>
            <a:r>
              <a:rPr lang="de-DE" dirty="0"/>
              <a:t>: </a:t>
            </a:r>
            <a:r>
              <a:rPr lang="de-DE" dirty="0" err="1"/>
              <a:t>Butterknife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Ohne </a:t>
            </a:r>
            <a:r>
              <a:rPr lang="de-DE" dirty="0" err="1"/>
              <a:t>Casts</a:t>
            </a:r>
            <a:r>
              <a:rPr lang="de-DE" dirty="0"/>
              <a:t> Views </a:t>
            </a:r>
            <a:r>
              <a:rPr lang="de-DE" dirty="0" err="1"/>
              <a:t>injecten</a:t>
            </a:r>
            <a:endParaRPr lang="de-DE" dirty="0"/>
          </a:p>
          <a:p>
            <a:r>
              <a:rPr lang="de-DE" dirty="0" err="1"/>
              <a:t>ViewHolder</a:t>
            </a:r>
            <a:r>
              <a:rPr lang="de-DE" dirty="0"/>
              <a:t> Pattern erleichtern</a:t>
            </a:r>
          </a:p>
          <a:p>
            <a:r>
              <a:rPr lang="de-DE" dirty="0"/>
              <a:t>Diverse Events direkt an Methoden binden</a:t>
            </a:r>
          </a:p>
          <a:p>
            <a:pPr lvl="1"/>
            <a:r>
              <a:rPr lang="de-DE" dirty="0" err="1"/>
              <a:t>OnClick</a:t>
            </a:r>
            <a:endParaRPr lang="de-DE" dirty="0"/>
          </a:p>
          <a:p>
            <a:pPr lvl="1"/>
            <a:r>
              <a:rPr lang="de-DE" dirty="0" err="1"/>
              <a:t>OnFocus</a:t>
            </a:r>
            <a:endParaRPr lang="de-DE" dirty="0"/>
          </a:p>
          <a:p>
            <a:pPr lvl="1"/>
            <a:r>
              <a:rPr lang="de-DE" dirty="0" err="1"/>
              <a:t>OnCheckedChange</a:t>
            </a:r>
            <a:endParaRPr lang="de-DE" dirty="0"/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34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78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SQLite</a:t>
            </a:r>
            <a:r>
              <a:rPr lang="de-DE" dirty="0"/>
              <a:t> ORM Mapper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SugarORM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Schnell aufgesetzt</a:t>
            </a:r>
          </a:p>
          <a:p>
            <a:r>
              <a:rPr lang="de-DE" dirty="0"/>
              <a:t>Leichtgewichtig</a:t>
            </a:r>
          </a:p>
          <a:p>
            <a:r>
              <a:rPr lang="de-DE" dirty="0"/>
              <a:t>Parent Objekte für App und </a:t>
            </a:r>
            <a:r>
              <a:rPr lang="de-DE" dirty="0" err="1"/>
              <a:t>Entities</a:t>
            </a:r>
            <a:endParaRPr lang="de-DE" dirty="0"/>
          </a:p>
          <a:p>
            <a:r>
              <a:rPr lang="de-DE" dirty="0"/>
              <a:t>Schema Updates über </a:t>
            </a:r>
            <a:r>
              <a:rPr lang="de-DE" dirty="0" err="1"/>
              <a:t>plain</a:t>
            </a:r>
            <a:r>
              <a:rPr lang="de-DE" dirty="0"/>
              <a:t> SQL Skripte</a:t>
            </a:r>
          </a:p>
          <a:p>
            <a:r>
              <a:rPr lang="de-DE" dirty="0"/>
              <a:t>Query-Methoden am Entity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OrmLite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Mächtig</a:t>
            </a:r>
          </a:p>
          <a:p>
            <a:r>
              <a:rPr lang="de-DE" dirty="0"/>
              <a:t>Erfordert Einarbeitung</a:t>
            </a:r>
          </a:p>
          <a:p>
            <a:r>
              <a:rPr lang="de-DE" dirty="0" err="1"/>
              <a:t>Reflection</a:t>
            </a:r>
            <a:r>
              <a:rPr lang="de-DE" dirty="0"/>
              <a:t> &amp; </a:t>
            </a:r>
            <a:r>
              <a:rPr lang="de-DE" dirty="0" err="1"/>
              <a:t>Annotations</a:t>
            </a:r>
            <a:endParaRPr lang="de-DE" dirty="0"/>
          </a:p>
          <a:p>
            <a:r>
              <a:rPr lang="de-DE" dirty="0"/>
              <a:t>Schema Updates im Code</a:t>
            </a:r>
          </a:p>
          <a:p>
            <a:r>
              <a:rPr lang="de-DE" dirty="0"/>
              <a:t>Query-Methoden an DAOs</a:t>
            </a:r>
          </a:p>
          <a:p>
            <a:r>
              <a:rPr lang="de-DE" dirty="0"/>
              <a:t>Tipp: Besser mit DI nutzen</a:t>
            </a:r>
          </a:p>
        </p:txBody>
      </p:sp>
    </p:spTree>
    <p:extLst>
      <p:ext uri="{BB962C8B-B14F-4D97-AF65-F5344CB8AC3E}">
        <p14:creationId xmlns:p14="http://schemas.microsoft.com/office/powerpoint/2010/main" val="87770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Realm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Cross </a:t>
            </a:r>
            <a:r>
              <a:rPr lang="de-DE" dirty="0" err="1"/>
              <a:t>Platform</a:t>
            </a:r>
            <a:r>
              <a:rPr lang="de-DE" dirty="0"/>
              <a:t> Datenbank</a:t>
            </a:r>
          </a:p>
          <a:p>
            <a:r>
              <a:rPr lang="de-DE" dirty="0"/>
              <a:t>Unabhängig von Plattform </a:t>
            </a:r>
            <a:r>
              <a:rPr lang="de-DE" dirty="0" err="1"/>
              <a:t>SQLite</a:t>
            </a:r>
            <a:endParaRPr lang="de-DE" dirty="0"/>
          </a:p>
          <a:p>
            <a:r>
              <a:rPr lang="de-DE" dirty="0"/>
              <a:t>Schneller als </a:t>
            </a:r>
            <a:r>
              <a:rPr lang="de-DE" dirty="0" err="1"/>
              <a:t>SQLite</a:t>
            </a:r>
            <a:endParaRPr lang="de-DE" dirty="0"/>
          </a:p>
          <a:p>
            <a:r>
              <a:rPr lang="de-DE" dirty="0" err="1"/>
              <a:t>Fluent</a:t>
            </a:r>
            <a:r>
              <a:rPr lang="de-DE" dirty="0"/>
              <a:t> API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RealmResults</a:t>
            </a:r>
            <a:r>
              <a:rPr lang="en-US" dirty="0"/>
              <a:t>&lt;Dog&gt; puppies = </a:t>
            </a:r>
            <a:r>
              <a:rPr lang="en-US" dirty="0" err="1"/>
              <a:t>realm.where</a:t>
            </a:r>
            <a:r>
              <a:rPr lang="en-US" dirty="0"/>
              <a:t>(</a:t>
            </a:r>
            <a:r>
              <a:rPr lang="en-US" dirty="0" err="1"/>
              <a:t>Dog.class</a:t>
            </a:r>
            <a:r>
              <a:rPr lang="en-US" dirty="0"/>
              <a:t>).</a:t>
            </a:r>
            <a:r>
              <a:rPr lang="en-US" dirty="0" err="1"/>
              <a:t>lessThan</a:t>
            </a:r>
            <a:r>
              <a:rPr lang="en-US" dirty="0"/>
              <a:t>("age", 2).</a:t>
            </a:r>
            <a:r>
              <a:rPr lang="en-US" dirty="0" err="1"/>
              <a:t>findAll</a:t>
            </a:r>
            <a:r>
              <a:rPr lang="en-US" dirty="0"/>
              <a:t>();</a:t>
            </a:r>
            <a:endParaRPr lang="de-DE" dirty="0"/>
          </a:p>
          <a:p>
            <a:r>
              <a:rPr lang="de-DE" dirty="0"/>
              <a:t>Encryption Support</a:t>
            </a:r>
          </a:p>
          <a:p>
            <a:r>
              <a:rPr lang="de-DE" dirty="0"/>
              <a:t>Schema Updates im Code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05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878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Moderne UI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Google Support Libraries verwenden</a:t>
            </a:r>
          </a:p>
          <a:p>
            <a:pPr lvl="1"/>
            <a:r>
              <a:rPr lang="de-DE" dirty="0"/>
              <a:t>Cards</a:t>
            </a:r>
          </a:p>
          <a:p>
            <a:pPr lvl="1"/>
            <a:r>
              <a:rPr lang="de-DE" dirty="0" err="1"/>
              <a:t>Recyclerview</a:t>
            </a:r>
            <a:endParaRPr lang="de-DE" dirty="0"/>
          </a:p>
          <a:p>
            <a:pPr lvl="1"/>
            <a:r>
              <a:rPr lang="de-DE" dirty="0"/>
              <a:t>Toolbar</a:t>
            </a:r>
          </a:p>
          <a:p>
            <a:pPr lvl="1"/>
            <a:r>
              <a:rPr lang="de-DE" dirty="0" err="1"/>
              <a:t>DrawerMenu</a:t>
            </a:r>
            <a:endParaRPr lang="de-DE" dirty="0"/>
          </a:p>
          <a:p>
            <a:pPr lvl="1"/>
            <a:r>
              <a:rPr lang="de-DE" dirty="0"/>
              <a:t>Snackbar</a:t>
            </a:r>
          </a:p>
          <a:p>
            <a:pPr lvl="1"/>
            <a:r>
              <a:rPr lang="de-DE" dirty="0" err="1"/>
              <a:t>FloatingActionButton</a:t>
            </a:r>
            <a:endParaRPr lang="de-DE" dirty="0"/>
          </a:p>
          <a:p>
            <a:r>
              <a:rPr lang="de-DE" dirty="0"/>
              <a:t>Animationen / Fading</a:t>
            </a:r>
          </a:p>
          <a:p>
            <a:r>
              <a:rPr lang="de-DE" dirty="0">
                <a:hlinkClick r:id="rId2"/>
              </a:rPr>
              <a:t>www.google.com/design</a:t>
            </a:r>
            <a:r>
              <a:rPr lang="de-DE" dirty="0"/>
              <a:t> studieren</a:t>
            </a:r>
          </a:p>
        </p:txBody>
      </p:sp>
    </p:spTree>
    <p:extLst>
      <p:ext uri="{BB962C8B-B14F-4D97-AF65-F5344CB8AC3E}">
        <p14:creationId xmlns:p14="http://schemas.microsoft.com/office/powerpoint/2010/main" val="199037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Sonstige Hinweise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6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Mich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Java-Developer @ </a:t>
            </a:r>
            <a:r>
              <a:rPr lang="de-DE" dirty="0" err="1"/>
              <a:t>DIaLOGIKa</a:t>
            </a:r>
            <a:endParaRPr lang="de-DE" dirty="0"/>
          </a:p>
          <a:p>
            <a:r>
              <a:rPr lang="de-DE" dirty="0"/>
              <a:t>Nebenberuflich Android Entwickler</a:t>
            </a:r>
          </a:p>
          <a:p>
            <a:r>
              <a:rPr lang="de-DE" dirty="0"/>
              <a:t>Durchgängig Android Erfahrung seit 2012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www.devland.de</a:t>
            </a:r>
            <a:endParaRPr lang="de-DE" dirty="0"/>
          </a:p>
          <a:p>
            <a:r>
              <a:rPr lang="de-DE" dirty="0">
                <a:hlinkClick r:id="rId3"/>
              </a:rPr>
              <a:t>https://github.com/dkunzler</a:t>
            </a:r>
            <a:endParaRPr lang="de-DE" dirty="0"/>
          </a:p>
          <a:p>
            <a:r>
              <a:rPr lang="de-DE" dirty="0">
                <a:hlinkClick r:id="rId4"/>
              </a:rPr>
              <a:t>https://www.google.com/profiles/dkunzler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999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Nicht den UI Thread blockieren</a:t>
            </a:r>
          </a:p>
          <a:p>
            <a:pPr lvl="1"/>
            <a:r>
              <a:rPr lang="de-DE" dirty="0" err="1"/>
              <a:t>AsynTask</a:t>
            </a:r>
            <a:r>
              <a:rPr lang="de-DE" dirty="0"/>
              <a:t> oder Handler verwenden</a:t>
            </a:r>
          </a:p>
          <a:p>
            <a:r>
              <a:rPr lang="de-DE" dirty="0"/>
              <a:t>Ressourcenschonend programmieren</a:t>
            </a:r>
          </a:p>
          <a:p>
            <a:pPr lvl="1"/>
            <a:r>
              <a:rPr lang="de-DE" dirty="0"/>
              <a:t>Wenige Threads</a:t>
            </a:r>
          </a:p>
          <a:p>
            <a:pPr lvl="1"/>
            <a:r>
              <a:rPr lang="de-DE" dirty="0"/>
              <a:t>Wenig </a:t>
            </a:r>
            <a:r>
              <a:rPr lang="de-DE" dirty="0" err="1"/>
              <a:t>Reflection</a:t>
            </a:r>
            <a:r>
              <a:rPr lang="de-DE" dirty="0"/>
              <a:t> (langsam unter Android)</a:t>
            </a:r>
          </a:p>
          <a:p>
            <a:pPr lvl="1"/>
            <a:r>
              <a:rPr lang="de-DE" dirty="0"/>
              <a:t>Wenige Services</a:t>
            </a:r>
          </a:p>
          <a:p>
            <a:pPr lvl="1"/>
            <a:r>
              <a:rPr lang="de-DE" dirty="0" err="1"/>
              <a:t>BroadcastReceiver</a:t>
            </a:r>
            <a:r>
              <a:rPr lang="de-DE" dirty="0"/>
              <a:t> verwenden</a:t>
            </a:r>
          </a:p>
          <a:p>
            <a:r>
              <a:rPr lang="de-DE" dirty="0"/>
              <a:t>Rad nicht neu erfinden</a:t>
            </a:r>
          </a:p>
          <a:p>
            <a:pPr lvl="1"/>
            <a:r>
              <a:rPr lang="de-DE" dirty="0"/>
              <a:t>Square </a:t>
            </a:r>
          </a:p>
          <a:p>
            <a:pPr lvl="1"/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/>
              <a:t>Android Arsenal https://android-arsenal.com/</a:t>
            </a:r>
          </a:p>
          <a:p>
            <a:r>
              <a:rPr lang="de-DE" dirty="0" err="1"/>
              <a:t>Build</a:t>
            </a:r>
            <a:r>
              <a:rPr lang="de-DE" dirty="0"/>
              <a:t> aktuell halten</a:t>
            </a:r>
          </a:p>
          <a:p>
            <a:pPr lvl="1"/>
            <a:r>
              <a:rPr lang="de-DE" dirty="0"/>
              <a:t>Lieber viele kleinere Schritte mit Android Studio und </a:t>
            </a:r>
            <a:r>
              <a:rPr lang="de-DE" dirty="0" err="1"/>
              <a:t>Build</a:t>
            </a:r>
            <a:r>
              <a:rPr lang="de-DE" dirty="0"/>
              <a:t> Tools als wenige große</a:t>
            </a:r>
          </a:p>
          <a:p>
            <a:pPr lvl="1"/>
            <a:r>
              <a:rPr lang="de-DE" dirty="0"/>
              <a:t>Support </a:t>
            </a:r>
            <a:r>
              <a:rPr lang="de-DE" dirty="0" err="1"/>
              <a:t>Libs</a:t>
            </a:r>
            <a:r>
              <a:rPr lang="de-DE" dirty="0"/>
              <a:t> aktuell halten</a:t>
            </a:r>
          </a:p>
          <a:p>
            <a:pPr lvl="1"/>
            <a:r>
              <a:rPr lang="de-DE" dirty="0"/>
              <a:t>Inzwischen relativ stabil und problemlos</a:t>
            </a:r>
          </a:p>
          <a:p>
            <a:r>
              <a:rPr lang="de-DE" dirty="0"/>
              <a:t>&lt;Insert </a:t>
            </a:r>
            <a:r>
              <a:rPr lang="de-DE" dirty="0" err="1"/>
              <a:t>favorite</a:t>
            </a:r>
            <a:r>
              <a:rPr lang="de-DE" dirty="0"/>
              <a:t> Java Best Practice </a:t>
            </a:r>
            <a:r>
              <a:rPr lang="de-DE" dirty="0" err="1"/>
              <a:t>here</a:t>
            </a:r>
            <a:r>
              <a:rPr lang="de-DE" dirty="0"/>
              <a:t>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56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77049"/>
            <a:ext cx="9692640" cy="1325562"/>
          </a:xfrm>
        </p:spPr>
        <p:txBody>
          <a:bodyPr/>
          <a:lstStyle/>
          <a:p>
            <a:r>
              <a:rPr lang="de-DE" dirty="0"/>
              <a:t>Nützliche Apps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Keyline</a:t>
            </a:r>
            <a:r>
              <a:rPr lang="de-DE" dirty="0"/>
              <a:t> </a:t>
            </a:r>
            <a:r>
              <a:rPr lang="de-DE" dirty="0" err="1"/>
              <a:t>Pushing</a:t>
            </a:r>
            <a:endParaRPr lang="de-DE" dirty="0"/>
          </a:p>
          <a:p>
            <a:r>
              <a:rPr lang="de-DE" dirty="0" err="1"/>
              <a:t>Vysor</a:t>
            </a:r>
            <a:endParaRPr lang="de-DE" dirty="0"/>
          </a:p>
          <a:p>
            <a:r>
              <a:rPr lang="de-DE" dirty="0" err="1"/>
              <a:t>SQLite</a:t>
            </a:r>
            <a:r>
              <a:rPr lang="de-DE" dirty="0"/>
              <a:t> Debugger (</a:t>
            </a:r>
            <a:r>
              <a:rPr lang="de-DE" dirty="0" err="1"/>
              <a:t>root</a:t>
            </a:r>
            <a:r>
              <a:rPr lang="de-DE" dirty="0"/>
              <a:t>)</a:t>
            </a:r>
          </a:p>
          <a:p>
            <a:r>
              <a:rPr lang="de-DE" dirty="0" err="1"/>
              <a:t>CatLog</a:t>
            </a:r>
            <a:endParaRPr lang="de-DE" dirty="0"/>
          </a:p>
          <a:p>
            <a:r>
              <a:rPr lang="de-DE" dirty="0"/>
              <a:t>Demo Apps verschiedener UI </a:t>
            </a:r>
            <a:r>
              <a:rPr lang="de-DE" dirty="0" err="1"/>
              <a:t>Libs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89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Fragen/Diskussionen?</a:t>
            </a:r>
          </a:p>
        </p:txBody>
      </p:sp>
    </p:spTree>
    <p:extLst>
      <p:ext uri="{BB962C8B-B14F-4D97-AF65-F5344CB8AC3E}">
        <p14:creationId xmlns:p14="http://schemas.microsoft.com/office/powerpoint/2010/main" val="3064465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https://sites.google.com/a/android.com/tools/tech-docs/jackandjill</a:t>
            </a:r>
            <a:endParaRPr lang="de-DE" dirty="0"/>
          </a:p>
          <a:p>
            <a:r>
              <a:rPr lang="de-DE" dirty="0">
                <a:hlinkClick r:id="rId3"/>
              </a:rPr>
              <a:t>https://developer.android.com/topic/libraries/support-library/index.html</a:t>
            </a:r>
          </a:p>
          <a:p>
            <a:r>
              <a:rPr lang="de-DE" dirty="0">
                <a:hlinkClick r:id="rId3"/>
              </a:rPr>
              <a:t>https://dkunzler.github.io/esperandro/</a:t>
            </a:r>
            <a:endParaRPr lang="de-DE" dirty="0"/>
          </a:p>
          <a:p>
            <a:r>
              <a:rPr lang="de-DE" dirty="0">
                <a:hlinkClick r:id="rId4"/>
              </a:rPr>
              <a:t>https://square.github.io/</a:t>
            </a:r>
            <a:endParaRPr lang="de-DE" dirty="0"/>
          </a:p>
          <a:p>
            <a:r>
              <a:rPr lang="de-DE" dirty="0">
                <a:hlinkClick r:id="rId5"/>
              </a:rPr>
              <a:t>https://jakewharton.github.io/butterknife/</a:t>
            </a:r>
            <a:endParaRPr lang="de-DE" dirty="0"/>
          </a:p>
          <a:p>
            <a:r>
              <a:rPr lang="de-DE" dirty="0">
                <a:hlinkClick r:id="rId6"/>
              </a:rPr>
              <a:t>https://google.github.io/dagger/</a:t>
            </a:r>
            <a:endParaRPr lang="de-DE" dirty="0"/>
          </a:p>
          <a:p>
            <a:r>
              <a:rPr lang="de-DE" dirty="0">
                <a:hlinkClick r:id="rId7"/>
              </a:rPr>
              <a:t>https://material.google.com/</a:t>
            </a:r>
            <a:endParaRPr lang="de-DE" dirty="0"/>
          </a:p>
          <a:p>
            <a:r>
              <a:rPr lang="de-DE" dirty="0">
                <a:hlinkClick r:id="rId8"/>
              </a:rPr>
              <a:t>https://realm.io/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71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Portfolio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esperandro</a:t>
            </a:r>
            <a:endParaRPr lang="de-DE" dirty="0"/>
          </a:p>
          <a:p>
            <a:pPr lvl="1"/>
            <a:r>
              <a:rPr lang="de-DE" dirty="0"/>
              <a:t>Open-Source Library</a:t>
            </a:r>
          </a:p>
          <a:p>
            <a:pPr lvl="1"/>
            <a:r>
              <a:rPr lang="de-DE" dirty="0"/>
              <a:t>167 Stars</a:t>
            </a:r>
          </a:p>
          <a:p>
            <a:r>
              <a:rPr lang="de-DE" dirty="0"/>
              <a:t>Master Password </a:t>
            </a:r>
            <a:r>
              <a:rPr lang="de-DE" dirty="0" err="1"/>
              <a:t>for</a:t>
            </a:r>
            <a:r>
              <a:rPr lang="de-DE" dirty="0"/>
              <a:t> Android</a:t>
            </a:r>
          </a:p>
          <a:p>
            <a:pPr lvl="1"/>
            <a:r>
              <a:rPr lang="de-DE" dirty="0"/>
              <a:t>Open-Source</a:t>
            </a:r>
          </a:p>
          <a:p>
            <a:pPr lvl="1"/>
            <a:r>
              <a:rPr lang="de-DE" dirty="0" err="1"/>
              <a:t>Gefeatured</a:t>
            </a:r>
            <a:r>
              <a:rPr lang="de-DE" dirty="0"/>
              <a:t> auf heise.de und in </a:t>
            </a:r>
            <a:r>
              <a:rPr lang="de-DE" dirty="0" err="1"/>
              <a:t>c‘t</a:t>
            </a:r>
            <a:endParaRPr lang="de-DE" dirty="0"/>
          </a:p>
          <a:p>
            <a:pPr lvl="1"/>
            <a:r>
              <a:rPr lang="de-DE" dirty="0"/>
              <a:t>4.4 Sterne im Play Store</a:t>
            </a:r>
          </a:p>
          <a:p>
            <a:pPr lvl="1"/>
            <a:r>
              <a:rPr lang="de-DE" dirty="0"/>
              <a:t>24.000 Downloads</a:t>
            </a:r>
          </a:p>
          <a:p>
            <a:pPr lvl="1"/>
            <a:r>
              <a:rPr lang="de-DE" dirty="0"/>
              <a:t>Pro Version (30x raubkopiert </a:t>
            </a:r>
            <a:r>
              <a:rPr lang="de-DE" dirty="0">
                <a:sym typeface="Wingdings" panose="05000000000000000000" pitchFamily="2" charset="2"/>
              </a:rPr>
              <a:t>)</a:t>
            </a:r>
          </a:p>
          <a:p>
            <a:r>
              <a:rPr lang="de-DE" dirty="0">
                <a:sym typeface="Wingdings" panose="05000000000000000000" pitchFamily="2" charset="2"/>
              </a:rPr>
              <a:t>Lockscreen </a:t>
            </a:r>
            <a:r>
              <a:rPr lang="de-DE" dirty="0" err="1">
                <a:sym typeface="Wingdings" panose="05000000000000000000" pitchFamily="2" charset="2"/>
              </a:rPr>
              <a:t>Birthdays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Closed</a:t>
            </a:r>
            <a:r>
              <a:rPr lang="de-DE" dirty="0">
                <a:sym typeface="Wingdings" panose="05000000000000000000" pitchFamily="2" charset="2"/>
              </a:rPr>
              <a:t>-Source</a:t>
            </a:r>
          </a:p>
          <a:p>
            <a:r>
              <a:rPr lang="de-DE" dirty="0">
                <a:sym typeface="Wingdings" panose="05000000000000000000" pitchFamily="2" charset="2"/>
              </a:rPr>
              <a:t>App-Volume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unveröffentlicht</a:t>
            </a:r>
          </a:p>
        </p:txBody>
      </p:sp>
    </p:spTree>
    <p:extLst>
      <p:ext uri="{BB962C8B-B14F-4D97-AF65-F5344CB8AC3E}">
        <p14:creationId xmlns:p14="http://schemas.microsoft.com/office/powerpoint/2010/main" val="235370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machen wir heute?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966912"/>
            <a:ext cx="58578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2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67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Tools (</a:t>
            </a:r>
            <a:r>
              <a:rPr lang="de-DE" dirty="0" err="1"/>
              <a:t>Cutting</a:t>
            </a:r>
            <a:r>
              <a:rPr lang="de-DE" dirty="0"/>
              <a:t> Edge)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Android Studio 2.2 Preview</a:t>
            </a:r>
          </a:p>
          <a:p>
            <a:pPr lvl="1"/>
            <a:r>
              <a:rPr lang="de-DE" dirty="0"/>
              <a:t>Instant Run (teilweise </a:t>
            </a:r>
            <a:r>
              <a:rPr lang="de-DE" dirty="0" err="1"/>
              <a:t>buggy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Java 8 Support (mit Jack)</a:t>
            </a:r>
          </a:p>
          <a:p>
            <a:pPr lvl="1"/>
            <a:r>
              <a:rPr lang="de-DE" dirty="0"/>
              <a:t>Layout Designer mit </a:t>
            </a:r>
            <a:r>
              <a:rPr lang="de-DE" dirty="0" err="1"/>
              <a:t>Constraint</a:t>
            </a:r>
            <a:r>
              <a:rPr lang="de-DE" dirty="0"/>
              <a:t> Layout</a:t>
            </a:r>
          </a:p>
          <a:p>
            <a:r>
              <a:rPr lang="de-DE" dirty="0"/>
              <a:t>Jack/Jill Compiler</a:t>
            </a:r>
          </a:p>
          <a:p>
            <a:r>
              <a:rPr lang="de-DE" dirty="0"/>
              <a:t>Preview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Plugin</a:t>
            </a:r>
            <a:endParaRPr lang="de-DE" dirty="0"/>
          </a:p>
          <a:p>
            <a:pPr marL="27432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59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Jack (nicht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Neuer </a:t>
            </a:r>
            <a:r>
              <a:rPr lang="de-DE" dirty="0" err="1"/>
              <a:t>Toolchain</a:t>
            </a:r>
            <a:r>
              <a:rPr lang="de-DE" dirty="0"/>
              <a:t> in einem Tool</a:t>
            </a:r>
          </a:p>
          <a:p>
            <a:pPr lvl="1"/>
            <a:r>
              <a:rPr lang="de-DE" dirty="0" err="1"/>
              <a:t>Packaging</a:t>
            </a:r>
            <a:endParaRPr lang="de-DE" dirty="0"/>
          </a:p>
          <a:p>
            <a:pPr lvl="1"/>
            <a:r>
              <a:rPr lang="de-DE" dirty="0" err="1"/>
              <a:t>Shrinking</a:t>
            </a:r>
            <a:endParaRPr lang="de-DE" dirty="0"/>
          </a:p>
          <a:p>
            <a:pPr lvl="1"/>
            <a:r>
              <a:rPr lang="de-DE" dirty="0" err="1"/>
              <a:t>Obfuscation</a:t>
            </a:r>
            <a:endParaRPr lang="de-DE" dirty="0"/>
          </a:p>
          <a:p>
            <a:pPr lvl="1"/>
            <a:r>
              <a:rPr lang="de-DE" dirty="0" err="1"/>
              <a:t>Multidex</a:t>
            </a:r>
            <a:endParaRPr lang="de-DE" dirty="0"/>
          </a:p>
          <a:p>
            <a:r>
              <a:rPr lang="de-DE" dirty="0"/>
              <a:t>Überspringt .</a:t>
            </a:r>
            <a:r>
              <a:rPr lang="de-DE" dirty="0" err="1"/>
              <a:t>class</a:t>
            </a:r>
            <a:r>
              <a:rPr lang="de-DE" dirty="0"/>
              <a:t> Generierung</a:t>
            </a:r>
          </a:p>
          <a:p>
            <a:r>
              <a:rPr lang="de-DE" dirty="0"/>
              <a:t>Kleinere APK Dateien</a:t>
            </a:r>
          </a:p>
          <a:p>
            <a:pPr lvl="1"/>
            <a:r>
              <a:rPr lang="de-DE" dirty="0"/>
              <a:t>Erst ab gewisse Anzahl Klassen/Dateien</a:t>
            </a:r>
          </a:p>
          <a:p>
            <a:pPr lvl="1"/>
            <a:r>
              <a:rPr lang="de-DE" dirty="0"/>
              <a:t>Jack </a:t>
            </a:r>
            <a:r>
              <a:rPr lang="de-DE" dirty="0" err="1"/>
              <a:t>Runtime</a:t>
            </a:r>
            <a:r>
              <a:rPr lang="de-DE" dirty="0"/>
              <a:t> in der APK benötigt</a:t>
            </a:r>
          </a:p>
          <a:p>
            <a:r>
              <a:rPr lang="de-DE" dirty="0"/>
              <a:t>Java 8 Features</a:t>
            </a:r>
          </a:p>
          <a:p>
            <a:r>
              <a:rPr lang="de-DE" dirty="0">
                <a:solidFill>
                  <a:srgbClr val="FF0000"/>
                </a:solidFill>
              </a:rPr>
              <a:t>(Noch?) kein Support für </a:t>
            </a:r>
            <a:r>
              <a:rPr lang="de-DE" dirty="0" err="1">
                <a:solidFill>
                  <a:srgbClr val="FF0000"/>
                </a:solidFill>
              </a:rPr>
              <a:t>projectlombok</a:t>
            </a:r>
            <a:r>
              <a:rPr lang="de-DE" dirty="0">
                <a:solidFill>
                  <a:srgbClr val="FF0000"/>
                </a:solidFill>
              </a:rPr>
              <a:t> und </a:t>
            </a:r>
            <a:r>
              <a:rPr lang="de-DE" dirty="0" err="1">
                <a:solidFill>
                  <a:srgbClr val="FF0000"/>
                </a:solidFill>
              </a:rPr>
              <a:t>evlt</a:t>
            </a:r>
            <a:r>
              <a:rPr lang="de-DE" dirty="0">
                <a:solidFill>
                  <a:srgbClr val="FF0000"/>
                </a:solidFill>
              </a:rPr>
              <a:t>. andere Annotation Prozessoren</a:t>
            </a:r>
          </a:p>
        </p:txBody>
      </p:sp>
    </p:spTree>
    <p:extLst>
      <p:ext uri="{BB962C8B-B14F-4D97-AF65-F5344CB8AC3E}">
        <p14:creationId xmlns:p14="http://schemas.microsoft.com/office/powerpoint/2010/main" val="106443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Libraries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933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480</Words>
  <Application>Microsoft Office PowerPoint</Application>
  <PresentationFormat>Breitbild</PresentationFormat>
  <Paragraphs>144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Roboto</vt:lpstr>
      <vt:lpstr>Wingdings</vt:lpstr>
      <vt:lpstr>Wingdings 2</vt:lpstr>
      <vt:lpstr>View</vt:lpstr>
      <vt:lpstr>Moderne Android App Entwicklung</vt:lpstr>
      <vt:lpstr>Über Mich</vt:lpstr>
      <vt:lpstr>Android Portfolio</vt:lpstr>
      <vt:lpstr>Was machen wir heute?</vt:lpstr>
      <vt:lpstr>PowerPoint-Präsentation</vt:lpstr>
      <vt:lpstr>Build</vt:lpstr>
      <vt:lpstr>Build Tools (Cutting Edge)</vt:lpstr>
      <vt:lpstr>Jack (nicht production ready)</vt:lpstr>
      <vt:lpstr>Nützliche Libraries</vt:lpstr>
      <vt:lpstr>HTTP(S): Retrofit</vt:lpstr>
      <vt:lpstr>Dependency Injection</vt:lpstr>
      <vt:lpstr>SharedPreferences: esperandro</vt:lpstr>
      <vt:lpstr>View Injection: Butterknife</vt:lpstr>
      <vt:lpstr>Datenbank</vt:lpstr>
      <vt:lpstr>SQLite ORM Mapper</vt:lpstr>
      <vt:lpstr>Realm</vt:lpstr>
      <vt:lpstr>UI</vt:lpstr>
      <vt:lpstr>Moderne UI</vt:lpstr>
      <vt:lpstr>Sonstige Hinweise</vt:lpstr>
      <vt:lpstr>Best Practices</vt:lpstr>
      <vt:lpstr>Nützliche Apps</vt:lpstr>
      <vt:lpstr>Danke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Android App Development</dc:title>
  <dc:creator>deekay</dc:creator>
  <cp:lastModifiedBy>David Kunzler</cp:lastModifiedBy>
  <cp:revision>38</cp:revision>
  <dcterms:created xsi:type="dcterms:W3CDTF">2016-07-02T07:01:20Z</dcterms:created>
  <dcterms:modified xsi:type="dcterms:W3CDTF">2016-07-21T18:37:44Z</dcterms:modified>
</cp:coreProperties>
</file>