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536" r:id="rId5"/>
    <p:sldId id="596" r:id="rId6"/>
    <p:sldId id="576" r:id="rId7"/>
    <p:sldId id="580" r:id="rId8"/>
    <p:sldId id="579" r:id="rId9"/>
    <p:sldId id="577" r:id="rId10"/>
    <p:sldId id="582" r:id="rId11"/>
    <p:sldId id="599" r:id="rId12"/>
    <p:sldId id="609" r:id="rId13"/>
    <p:sldId id="601" r:id="rId14"/>
    <p:sldId id="602" r:id="rId15"/>
    <p:sldId id="603" r:id="rId16"/>
    <p:sldId id="604" r:id="rId17"/>
    <p:sldId id="605" r:id="rId18"/>
    <p:sldId id="608" r:id="rId19"/>
    <p:sldId id="607" r:id="rId20"/>
    <p:sldId id="600" r:id="rId21"/>
    <p:sldId id="606" r:id="rId22"/>
    <p:sldId id="53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47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206">
          <p15:clr>
            <a:srgbClr val="A4A3A4"/>
          </p15:clr>
        </p15:guide>
        <p15:guide id="6" orient="horz" pos="676">
          <p15:clr>
            <a:srgbClr val="A4A3A4"/>
          </p15:clr>
        </p15:guide>
        <p15:guide id="7" pos="2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Palfrey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99CC"/>
    <a:srgbClr val="00CCFF"/>
    <a:srgbClr val="66CCFF"/>
    <a:srgbClr val="3399FF"/>
    <a:srgbClr val="5E5F64"/>
    <a:srgbClr val="325C80"/>
    <a:srgbClr val="578DD0"/>
    <a:srgbClr val="DCF6F6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80912" autoAdjust="0"/>
  </p:normalViewPr>
  <p:slideViewPr>
    <p:cSldViewPr snapToGrid="0" snapToObjects="1">
      <p:cViewPr varScale="1">
        <p:scale>
          <a:sx n="116" d="100"/>
          <a:sy n="116" d="100"/>
        </p:scale>
        <p:origin x="830" y="77"/>
      </p:cViewPr>
      <p:guideLst>
        <p:guide orient="horz" pos="1620"/>
        <p:guide pos="2880"/>
        <p:guide orient="horz" pos="747"/>
        <p:guide orient="horz" pos="2890"/>
        <p:guide orient="horz" pos="206"/>
        <p:guide orient="horz" pos="676"/>
        <p:guide pos="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E8655-7E8A-CD44-826D-171CCCD81A4E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961E-0EFA-E748-8B29-1DA1682C9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4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4CD8-0BB3-084C-8D23-3448A3D9883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8F735-2258-884A-BAD8-BB4BE87DEC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1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dirty="0"/>
              <a:t>This presentation assumes that the audience has seen Blockchain Explained (https://</a:t>
            </a:r>
            <a:r>
              <a:rPr lang="en-US" dirty="0" err="1"/>
              <a:t>ibm.box.com</a:t>
            </a:r>
            <a:r>
              <a:rPr lang="en-US" dirty="0"/>
              <a:t>/v/</a:t>
            </a:r>
            <a:r>
              <a:rPr lang="en-US" dirty="0" err="1"/>
              <a:t>BlockchainExplained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7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8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354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/>
          <p:nvPr userDrawn="1"/>
        </p:nvSpPr>
        <p:spPr>
          <a:xfrm>
            <a:off x="0" y="3995211"/>
            <a:ext cx="9153525" cy="1148290"/>
          </a:xfrm>
          <a:prstGeom prst="rect">
            <a:avLst/>
          </a:prstGeom>
          <a:solidFill>
            <a:srgbClr val="FFFFFF"/>
          </a:solidFill>
          <a:ln w="25400">
            <a:round/>
          </a:ln>
        </p:spPr>
        <p:txBody>
          <a:bodyPr lIns="0" tIns="0" rIns="0" bIns="0" anchor="ctr"/>
          <a:lstStyle/>
          <a:p>
            <a:pPr marL="22289" marR="22289" lvl="0" defTabSz="500253">
              <a:defRPr sz="5800">
                <a:uFill>
                  <a:solidFill/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6" name="black vector IBM Logo.pdf"/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8663" y="4668924"/>
            <a:ext cx="435323" cy="193727"/>
          </a:xfrm>
          <a:prstGeom prst="rect">
            <a:avLst/>
          </a:prstGeom>
          <a:ln w="25400">
            <a:round/>
          </a:ln>
        </p:spPr>
      </p:pic>
      <p:sp>
        <p:nvSpPr>
          <p:cNvPr id="7" name="Shape 8"/>
          <p:cNvSpPr>
            <a:spLocks noGrp="1"/>
          </p:cNvSpPr>
          <p:nvPr>
            <p:ph type="title"/>
          </p:nvPr>
        </p:nvSpPr>
        <p:spPr>
          <a:xfrm>
            <a:off x="365559" y="556246"/>
            <a:ext cx="6038850" cy="2114851"/>
          </a:xfrm>
          <a:prstGeom prst="rect">
            <a:avLst/>
          </a:prstGeom>
        </p:spPr>
        <p:txBody>
          <a:bodyPr anchor="t">
            <a:normAutofit/>
          </a:bodyPr>
          <a:lstStyle>
            <a:lvl1pPr marR="22289" algn="l" defTabSz="227838">
              <a:lnSpc>
                <a:spcPct val="80000"/>
              </a:lnSpc>
              <a:defRPr sz="4400" b="1" strike="noStrike" spc="-61">
                <a:solidFill>
                  <a:srgbClr val="FFFFFF"/>
                </a:solidFill>
                <a:uFill>
                  <a:solidFill>
                    <a:srgbClr val="5E5E5E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  <a:uFillTx/>
              </a:defRPr>
            </a:pPr>
            <a:endParaRPr sz="2000" b="1" spc="-61" dirty="0">
              <a:solidFill>
                <a:srgbClr val="53585F"/>
              </a:solidFill>
              <a:uFill>
                <a:solidFill>
                  <a:srgbClr val="5E5E5E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C91BEDC-4C94-4322-89E3-E63F449968AC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594550"/>
            <a:ext cx="3962400" cy="1090042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599143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C337AAC-EE4A-44E1-AA1C-47EAC237B301}" type="slidenum"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5A5A5A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5A5A5A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6556"/>
            <a:ext cx="3962400" cy="392415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9"/>
            <a:ext cx="8229600" cy="857250"/>
          </a:xfrm>
        </p:spPr>
        <p:txBody>
          <a:bodyPr/>
          <a:lstStyle>
            <a:lvl1pPr>
              <a:defRPr>
                <a:solidFill>
                  <a:srgbClr val="5E5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229600" cy="3394472"/>
          </a:xfrm>
        </p:spPr>
        <p:txBody>
          <a:bodyPr>
            <a:normAutofit/>
          </a:bodyPr>
          <a:lstStyle>
            <a:lvl1pPr marL="171450" indent="-171450">
              <a:defRPr sz="1800" b="0" i="0">
                <a:latin typeface="Helvetica Neue"/>
                <a:cs typeface="Helvetica Neue"/>
              </a:defRPr>
            </a:lvl1pPr>
            <a:lvl2pPr marL="401638" indent="-17145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73894" y="484562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z="800" smtClean="0">
                <a:solidFill>
                  <a:srgbClr val="7F7F7F"/>
                </a:solidFill>
              </a:rPr>
              <a:pPr/>
              <a:t>‹#›</a:t>
            </a:fld>
            <a:endParaRPr lang="en-US" sz="105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9"/>
            <a:ext cx="8229600" cy="857250"/>
          </a:xfrm>
        </p:spPr>
        <p:txBody>
          <a:bodyPr/>
          <a:lstStyle>
            <a:lvl1pPr>
              <a:defRPr>
                <a:solidFill>
                  <a:srgbClr val="5E5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019" y="1200151"/>
            <a:ext cx="4038600" cy="3394472"/>
          </a:xfrm>
        </p:spPr>
        <p:txBody>
          <a:bodyPr>
            <a:normAutofit/>
          </a:bodyPr>
          <a:lstStyle>
            <a:lvl1pPr marL="171450" indent="-171450">
              <a:defRPr sz="1800"/>
            </a:lvl1pPr>
            <a:lvl2pPr marL="458788" indent="-22860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17145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019" y="1200151"/>
            <a:ext cx="4038600" cy="3394472"/>
          </a:xfrm>
        </p:spPr>
        <p:txBody>
          <a:bodyPr>
            <a:normAutofit/>
          </a:bodyPr>
          <a:lstStyle>
            <a:lvl1pPr marL="171450" indent="-171450">
              <a:defRPr sz="1800"/>
            </a:lvl1pPr>
            <a:lvl2pPr marL="401638" indent="-171450">
              <a:defRPr sz="1600"/>
            </a:lvl2pPr>
            <a:lvl3pPr marL="630238" indent="-171450">
              <a:defRPr sz="1400"/>
            </a:lvl3pPr>
            <a:lvl4pPr marL="860425" indent="-171450">
              <a:defRPr sz="1200"/>
            </a:lvl4pPr>
            <a:lvl5pPr marL="1089025" indent="-2286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91713" y="4845623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z="800" smtClean="0">
                <a:solidFill>
                  <a:srgbClr val="7F7F7F"/>
                </a:solidFill>
              </a:rPr>
              <a:pPr/>
              <a:t>‹#›</a:t>
            </a:fld>
            <a:endParaRPr lang="en-US" sz="1050" dirty="0">
              <a:solidFill>
                <a:srgbClr val="7F7F7F"/>
              </a:solidFill>
            </a:endParaRPr>
          </a:p>
        </p:txBody>
      </p:sp>
      <p:sp>
        <p:nvSpPr>
          <p:cNvPr id="7" name="Shape 31"/>
          <p:cNvSpPr/>
          <p:nvPr userDrawn="1"/>
        </p:nvSpPr>
        <p:spPr>
          <a:xfrm>
            <a:off x="362709" y="159258"/>
            <a:ext cx="8316948" cy="0"/>
          </a:xfrm>
          <a:prstGeom prst="line">
            <a:avLst/>
          </a:prstGeom>
          <a:ln w="38100">
            <a:solidFill>
              <a:srgbClr val="4C4D53"/>
            </a:solidFill>
            <a:round/>
          </a:ln>
        </p:spPr>
        <p:txBody>
          <a:bodyPr lIns="0" tIns="0" rIns="0" bIns="0" anchor="ctr"/>
          <a:lstStyle/>
          <a:p>
            <a:pPr lvl="0"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fld id="{1C337AAC-EE4A-44E1-AA1C-47EAC237B301}" type="slidenum">
              <a:rPr lang="en-US" sz="600" b="0">
                <a:solidFill>
                  <a:srgbClr val="5A5A5A"/>
                </a:solidFill>
                <a:ea typeface="MS PGothic" pitchFamily="34" charset="-128"/>
              </a:rPr>
              <a:pPr>
                <a:defRPr/>
              </a:pPr>
              <a:t>‹#›</a:t>
            </a:fld>
            <a:endParaRPr lang="en-US" sz="600" b="0">
              <a:solidFill>
                <a:srgbClr val="5A5A5A"/>
              </a:solidFill>
              <a:ea typeface="MS PGothic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" b="0">
                <a:solidFill>
                  <a:srgbClr val="5A5A5A"/>
                </a:solidFill>
                <a:ea typeface="MS PGothic" pitchFamily="34" charset="-128"/>
              </a:rPr>
              <a:t>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6556"/>
            <a:ext cx="3962400" cy="392415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987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  <a:cs typeface="Calibri"/>
            </a:endParaRPr>
          </a:p>
        </p:txBody>
      </p:sp>
      <p:grpSp>
        <p:nvGrpSpPr>
          <p:cNvPr id="153" name="Group 152"/>
          <p:cNvGrpSpPr>
            <a:grpSpLocks noChangeAspect="1"/>
          </p:cNvGrpSpPr>
          <p:nvPr userDrawn="1"/>
        </p:nvGrpSpPr>
        <p:grpSpPr>
          <a:xfrm>
            <a:off x="0" y="3"/>
            <a:ext cx="9144000" cy="5127295"/>
            <a:chOff x="5664200" y="2767013"/>
            <a:chExt cx="3359150" cy="2511425"/>
          </a:xfrm>
        </p:grpSpPr>
        <p:sp>
          <p:nvSpPr>
            <p:cNvPr id="154" name="Freeform 1"/>
            <p:cNvSpPr>
              <a:spLocks noChangeArrowheads="1"/>
            </p:cNvSpPr>
            <p:nvPr/>
          </p:nvSpPr>
          <p:spPr bwMode="auto">
            <a:xfrm>
              <a:off x="5664200" y="2767013"/>
              <a:ext cx="1058863" cy="1573212"/>
            </a:xfrm>
            <a:custGeom>
              <a:avLst/>
              <a:gdLst>
                <a:gd name="T0" fmla="*/ 2939 w 2940"/>
                <a:gd name="T1" fmla="*/ 0 h 4369"/>
                <a:gd name="T2" fmla="*/ 420 w 2940"/>
                <a:gd name="T3" fmla="*/ 4368 h 4369"/>
                <a:gd name="T4" fmla="*/ 0 w 2940"/>
                <a:gd name="T5" fmla="*/ 3423 h 4369"/>
                <a:gd name="T6" fmla="*/ 0 w 2940"/>
                <a:gd name="T7" fmla="*/ 0 h 4369"/>
                <a:gd name="T8" fmla="*/ 2939 w 2940"/>
                <a:gd name="T9" fmla="*/ 0 h 4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0" h="4369">
                  <a:moveTo>
                    <a:pt x="2939" y="0"/>
                  </a:moveTo>
                  <a:lnTo>
                    <a:pt x="420" y="4368"/>
                  </a:lnTo>
                  <a:cubicBezTo>
                    <a:pt x="245" y="4062"/>
                    <a:pt x="106" y="3745"/>
                    <a:pt x="0" y="3423"/>
                  </a:cubicBezTo>
                  <a:lnTo>
                    <a:pt x="0" y="0"/>
                  </a:lnTo>
                  <a:lnTo>
                    <a:pt x="2939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55" name="Freeform 2"/>
            <p:cNvSpPr>
              <a:spLocks noChangeArrowheads="1"/>
            </p:cNvSpPr>
            <p:nvPr/>
          </p:nvSpPr>
          <p:spPr bwMode="auto">
            <a:xfrm>
              <a:off x="5830888" y="2767013"/>
              <a:ext cx="3192462" cy="2511425"/>
            </a:xfrm>
            <a:custGeom>
              <a:avLst/>
              <a:gdLst>
                <a:gd name="T0" fmla="*/ 4441 w 8869"/>
                <a:gd name="T1" fmla="*/ 6973 h 6974"/>
                <a:gd name="T2" fmla="*/ 0 w 8869"/>
                <a:gd name="T3" fmla="*/ 4409 h 6974"/>
                <a:gd name="T4" fmla="*/ 2543 w 8869"/>
                <a:gd name="T5" fmla="*/ 0 h 6974"/>
                <a:gd name="T6" fmla="*/ 8868 w 8869"/>
                <a:gd name="T7" fmla="*/ 0 h 6974"/>
                <a:gd name="T8" fmla="*/ 8868 w 8869"/>
                <a:gd name="T9" fmla="*/ 4418 h 6974"/>
                <a:gd name="T10" fmla="*/ 4441 w 8869"/>
                <a:gd name="T11" fmla="*/ 6973 h 6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69" h="6974">
                  <a:moveTo>
                    <a:pt x="4441" y="6973"/>
                  </a:moveTo>
                  <a:lnTo>
                    <a:pt x="0" y="4409"/>
                  </a:lnTo>
                  <a:lnTo>
                    <a:pt x="2543" y="0"/>
                  </a:lnTo>
                  <a:lnTo>
                    <a:pt x="8868" y="0"/>
                  </a:lnTo>
                  <a:lnTo>
                    <a:pt x="8868" y="4418"/>
                  </a:lnTo>
                  <a:lnTo>
                    <a:pt x="4441" y="6973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597" y="2161782"/>
            <a:ext cx="7038519" cy="926422"/>
          </a:xfrm>
        </p:spPr>
        <p:txBody>
          <a:bodyPr anchor="b" anchorCtr="0">
            <a:normAutofit/>
          </a:bodyPr>
          <a:lstStyle>
            <a:lvl1pPr algn="r">
              <a:lnSpc>
                <a:spcPct val="85000"/>
              </a:lnSpc>
              <a:defRPr sz="28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7408" y="4831164"/>
            <a:ext cx="400384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9549862-13E2-C34D-815E-8545BD36FC59}" type="slidenum">
              <a:rPr lang="en-US" smtClean="0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518319" y="361954"/>
            <a:ext cx="863928" cy="261764"/>
            <a:chOff x="355600" y="2444750"/>
            <a:chExt cx="636588" cy="257175"/>
          </a:xfrm>
        </p:grpSpPr>
        <p:sp>
          <p:nvSpPr>
            <p:cNvPr id="111" name="Freeform 115"/>
            <p:cNvSpPr>
              <a:spLocks noChangeArrowheads="1"/>
            </p:cNvSpPr>
            <p:nvPr/>
          </p:nvSpPr>
          <p:spPr bwMode="auto">
            <a:xfrm>
              <a:off x="750888" y="2513013"/>
              <a:ext cx="92075" cy="17462"/>
            </a:xfrm>
            <a:custGeom>
              <a:avLst/>
              <a:gdLst>
                <a:gd name="T0" fmla="*/ 0 w 256"/>
                <a:gd name="T1" fmla="*/ 0 h 49"/>
                <a:gd name="T2" fmla="*/ 239 w 256"/>
                <a:gd name="T3" fmla="*/ 0 h 49"/>
                <a:gd name="T4" fmla="*/ 255 w 256"/>
                <a:gd name="T5" fmla="*/ 48 h 49"/>
                <a:gd name="T6" fmla="*/ 0 w 256"/>
                <a:gd name="T7" fmla="*/ 48 h 49"/>
                <a:gd name="T8" fmla="*/ 0 w 25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9">
                  <a:moveTo>
                    <a:pt x="0" y="0"/>
                  </a:moveTo>
                  <a:lnTo>
                    <a:pt x="239" y="0"/>
                  </a:lnTo>
                  <a:cubicBezTo>
                    <a:pt x="246" y="21"/>
                    <a:pt x="250" y="31"/>
                    <a:pt x="255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2" name="Freeform 116"/>
            <p:cNvSpPr>
              <a:spLocks noChangeArrowheads="1"/>
            </p:cNvSpPr>
            <p:nvPr/>
          </p:nvSpPr>
          <p:spPr bwMode="auto">
            <a:xfrm>
              <a:off x="865188" y="2513013"/>
              <a:ext cx="92075" cy="17462"/>
            </a:xfrm>
            <a:custGeom>
              <a:avLst/>
              <a:gdLst>
                <a:gd name="T0" fmla="*/ 255 w 256"/>
                <a:gd name="T1" fmla="*/ 48 h 49"/>
                <a:gd name="T2" fmla="*/ 0 w 256"/>
                <a:gd name="T3" fmla="*/ 48 h 49"/>
                <a:gd name="T4" fmla="*/ 16 w 256"/>
                <a:gd name="T5" fmla="*/ 0 h 49"/>
                <a:gd name="T6" fmla="*/ 255 w 256"/>
                <a:gd name="T7" fmla="*/ 0 h 49"/>
                <a:gd name="T8" fmla="*/ 255 w 256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49">
                  <a:moveTo>
                    <a:pt x="255" y="48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255" y="0"/>
                  </a:lnTo>
                  <a:lnTo>
                    <a:pt x="255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3" name="Freeform 117"/>
            <p:cNvSpPr>
              <a:spLocks noChangeArrowheads="1"/>
            </p:cNvSpPr>
            <p:nvPr/>
          </p:nvSpPr>
          <p:spPr bwMode="auto">
            <a:xfrm>
              <a:off x="803275" y="2547938"/>
              <a:ext cx="52388" cy="17462"/>
            </a:xfrm>
            <a:custGeom>
              <a:avLst/>
              <a:gdLst>
                <a:gd name="T0" fmla="*/ 0 w 144"/>
                <a:gd name="T1" fmla="*/ 0 h 49"/>
                <a:gd name="T2" fmla="*/ 126 w 144"/>
                <a:gd name="T3" fmla="*/ 0 h 49"/>
                <a:gd name="T4" fmla="*/ 142 w 144"/>
                <a:gd name="T5" fmla="*/ 48 h 49"/>
                <a:gd name="T6" fmla="*/ 15 w 144"/>
                <a:gd name="T7" fmla="*/ 48 h 49"/>
                <a:gd name="T8" fmla="*/ 0 w 1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9">
                  <a:moveTo>
                    <a:pt x="0" y="0"/>
                  </a:moveTo>
                  <a:lnTo>
                    <a:pt x="126" y="0"/>
                  </a:lnTo>
                  <a:cubicBezTo>
                    <a:pt x="130" y="9"/>
                    <a:pt x="143" y="48"/>
                    <a:pt x="142" y="48"/>
                  </a:cubicBezTo>
                  <a:lnTo>
                    <a:pt x="15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Freeform 118"/>
            <p:cNvSpPr>
              <a:spLocks noChangeArrowheads="1"/>
            </p:cNvSpPr>
            <p:nvPr/>
          </p:nvSpPr>
          <p:spPr bwMode="auto">
            <a:xfrm>
              <a:off x="854075" y="2547938"/>
              <a:ext cx="50800" cy="17462"/>
            </a:xfrm>
            <a:custGeom>
              <a:avLst/>
              <a:gdLst>
                <a:gd name="T0" fmla="*/ 127 w 143"/>
                <a:gd name="T1" fmla="*/ 48 h 49"/>
                <a:gd name="T2" fmla="*/ 0 w 143"/>
                <a:gd name="T3" fmla="*/ 48 h 49"/>
                <a:gd name="T4" fmla="*/ 16 w 143"/>
                <a:gd name="T5" fmla="*/ 0 h 49"/>
                <a:gd name="T6" fmla="*/ 142 w 143"/>
                <a:gd name="T7" fmla="*/ 0 h 49"/>
                <a:gd name="T8" fmla="*/ 127 w 14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9">
                  <a:moveTo>
                    <a:pt x="127" y="48"/>
                  </a:moveTo>
                  <a:lnTo>
                    <a:pt x="0" y="48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2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5" name="Freeform 119"/>
            <p:cNvSpPr>
              <a:spLocks noChangeArrowheads="1"/>
            </p:cNvSpPr>
            <p:nvPr/>
          </p:nvSpPr>
          <p:spPr bwMode="auto">
            <a:xfrm>
              <a:off x="814388" y="2581275"/>
              <a:ext cx="80962" cy="17463"/>
            </a:xfrm>
            <a:custGeom>
              <a:avLst/>
              <a:gdLst>
                <a:gd name="T0" fmla="*/ 207 w 223"/>
                <a:gd name="T1" fmla="*/ 48 h 49"/>
                <a:gd name="T2" fmla="*/ 15 w 223"/>
                <a:gd name="T3" fmla="*/ 48 h 49"/>
                <a:gd name="T4" fmla="*/ 0 w 223"/>
                <a:gd name="T5" fmla="*/ 0 h 49"/>
                <a:gd name="T6" fmla="*/ 222 w 223"/>
                <a:gd name="T7" fmla="*/ 0 h 49"/>
                <a:gd name="T8" fmla="*/ 207 w 22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49">
                  <a:moveTo>
                    <a:pt x="207" y="48"/>
                  </a:moveTo>
                  <a:lnTo>
                    <a:pt x="15" y="48"/>
                  </a:lnTo>
                  <a:cubicBezTo>
                    <a:pt x="8" y="28"/>
                    <a:pt x="5" y="17"/>
                    <a:pt x="0" y="0"/>
                  </a:cubicBezTo>
                  <a:lnTo>
                    <a:pt x="222" y="0"/>
                  </a:lnTo>
                  <a:lnTo>
                    <a:pt x="20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Freeform 120"/>
            <p:cNvSpPr>
              <a:spLocks noChangeArrowheads="1"/>
            </p:cNvSpPr>
            <p:nvPr/>
          </p:nvSpPr>
          <p:spPr bwMode="auto">
            <a:xfrm>
              <a:off x="750888" y="2616200"/>
              <a:ext cx="52387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7" name="Freeform 121"/>
            <p:cNvSpPr>
              <a:spLocks noChangeArrowheads="1"/>
            </p:cNvSpPr>
            <p:nvPr/>
          </p:nvSpPr>
          <p:spPr bwMode="auto">
            <a:xfrm>
              <a:off x="904875" y="2616200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8" name="Freeform 122"/>
            <p:cNvSpPr>
              <a:spLocks noChangeArrowheads="1"/>
            </p:cNvSpPr>
            <p:nvPr/>
          </p:nvSpPr>
          <p:spPr bwMode="auto">
            <a:xfrm>
              <a:off x="750888" y="2581275"/>
              <a:ext cx="52387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19" name="Freeform 123"/>
            <p:cNvSpPr>
              <a:spLocks noChangeArrowheads="1"/>
            </p:cNvSpPr>
            <p:nvPr/>
          </p:nvSpPr>
          <p:spPr bwMode="auto">
            <a:xfrm>
              <a:off x="904875" y="2581275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0" name="Freeform 124"/>
            <p:cNvSpPr>
              <a:spLocks noChangeArrowheads="1"/>
            </p:cNvSpPr>
            <p:nvPr/>
          </p:nvSpPr>
          <p:spPr bwMode="auto">
            <a:xfrm>
              <a:off x="750888" y="2547938"/>
              <a:ext cx="52387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1" name="Freeform 125"/>
            <p:cNvSpPr>
              <a:spLocks noChangeArrowheads="1"/>
            </p:cNvSpPr>
            <p:nvPr/>
          </p:nvSpPr>
          <p:spPr bwMode="auto">
            <a:xfrm>
              <a:off x="904875" y="2547938"/>
              <a:ext cx="52388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2" name="Freeform 126"/>
            <p:cNvSpPr>
              <a:spLocks noChangeArrowheads="1"/>
            </p:cNvSpPr>
            <p:nvPr/>
          </p:nvSpPr>
          <p:spPr bwMode="auto">
            <a:xfrm>
              <a:off x="715963" y="2651125"/>
              <a:ext cx="87312" cy="17463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" name="Freeform 127"/>
            <p:cNvSpPr>
              <a:spLocks noChangeArrowheads="1"/>
            </p:cNvSpPr>
            <p:nvPr/>
          </p:nvSpPr>
          <p:spPr bwMode="auto">
            <a:xfrm>
              <a:off x="715963" y="2684463"/>
              <a:ext cx="87312" cy="17462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4" name="Freeform 128"/>
            <p:cNvSpPr>
              <a:spLocks noChangeArrowheads="1"/>
            </p:cNvSpPr>
            <p:nvPr/>
          </p:nvSpPr>
          <p:spPr bwMode="auto">
            <a:xfrm>
              <a:off x="527050" y="2616200"/>
              <a:ext cx="52388" cy="17463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5" name="Freeform 129"/>
            <p:cNvSpPr>
              <a:spLocks noChangeArrowheads="1"/>
            </p:cNvSpPr>
            <p:nvPr/>
          </p:nvSpPr>
          <p:spPr bwMode="auto">
            <a:xfrm>
              <a:off x="527050" y="2513013"/>
              <a:ext cx="52388" cy="17462"/>
            </a:xfrm>
            <a:custGeom>
              <a:avLst/>
              <a:gdLst>
                <a:gd name="T0" fmla="*/ 72 w 145"/>
                <a:gd name="T1" fmla="*/ 48 h 49"/>
                <a:gd name="T2" fmla="*/ 0 w 145"/>
                <a:gd name="T3" fmla="*/ 48 h 49"/>
                <a:gd name="T4" fmla="*/ 0 w 145"/>
                <a:gd name="T5" fmla="*/ 0 h 49"/>
                <a:gd name="T6" fmla="*/ 144 w 145"/>
                <a:gd name="T7" fmla="*/ 0 h 49"/>
                <a:gd name="T8" fmla="*/ 144 w 145"/>
                <a:gd name="T9" fmla="*/ 48 h 49"/>
                <a:gd name="T10" fmla="*/ 72 w 14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49">
                  <a:moveTo>
                    <a:pt x="7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72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6" name="Freeform 130"/>
            <p:cNvSpPr>
              <a:spLocks noChangeArrowheads="1"/>
            </p:cNvSpPr>
            <p:nvPr/>
          </p:nvSpPr>
          <p:spPr bwMode="auto">
            <a:xfrm>
              <a:off x="390525" y="2616200"/>
              <a:ext cx="52388" cy="17463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7" name="Freeform 131"/>
            <p:cNvSpPr>
              <a:spLocks noChangeArrowheads="1"/>
            </p:cNvSpPr>
            <p:nvPr/>
          </p:nvSpPr>
          <p:spPr bwMode="auto">
            <a:xfrm>
              <a:off x="390525" y="2581275"/>
              <a:ext cx="52388" cy="17463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8" name="Freeform 132"/>
            <p:cNvSpPr>
              <a:spLocks noChangeArrowheads="1"/>
            </p:cNvSpPr>
            <p:nvPr/>
          </p:nvSpPr>
          <p:spPr bwMode="auto">
            <a:xfrm>
              <a:off x="390525" y="2547938"/>
              <a:ext cx="52388" cy="17462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9" name="Freeform 133"/>
            <p:cNvSpPr>
              <a:spLocks noChangeArrowheads="1"/>
            </p:cNvSpPr>
            <p:nvPr/>
          </p:nvSpPr>
          <p:spPr bwMode="auto">
            <a:xfrm>
              <a:off x="390525" y="2513013"/>
              <a:ext cx="52388" cy="17462"/>
            </a:xfrm>
            <a:custGeom>
              <a:avLst/>
              <a:gdLst>
                <a:gd name="T0" fmla="*/ 71 w 144"/>
                <a:gd name="T1" fmla="*/ 48 h 49"/>
                <a:gd name="T2" fmla="*/ 0 w 144"/>
                <a:gd name="T3" fmla="*/ 48 h 49"/>
                <a:gd name="T4" fmla="*/ 0 w 144"/>
                <a:gd name="T5" fmla="*/ 0 h 49"/>
                <a:gd name="T6" fmla="*/ 143 w 144"/>
                <a:gd name="T7" fmla="*/ 0 h 49"/>
                <a:gd name="T8" fmla="*/ 143 w 144"/>
                <a:gd name="T9" fmla="*/ 48 h 49"/>
                <a:gd name="T10" fmla="*/ 71 w 144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49">
                  <a:moveTo>
                    <a:pt x="71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48"/>
                  </a:lnTo>
                  <a:lnTo>
                    <a:pt x="71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0" name="Freeform 134"/>
            <p:cNvSpPr>
              <a:spLocks noChangeArrowheads="1"/>
            </p:cNvSpPr>
            <p:nvPr/>
          </p:nvSpPr>
          <p:spPr bwMode="auto">
            <a:xfrm>
              <a:off x="355600" y="2651125"/>
              <a:ext cx="120650" cy="17463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1" name="Freeform 135"/>
            <p:cNvSpPr>
              <a:spLocks noChangeArrowheads="1"/>
            </p:cNvSpPr>
            <p:nvPr/>
          </p:nvSpPr>
          <p:spPr bwMode="auto">
            <a:xfrm>
              <a:off x="355600" y="2684463"/>
              <a:ext cx="120650" cy="17462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2" name="Freeform 136"/>
            <p:cNvSpPr>
              <a:spLocks noChangeArrowheads="1"/>
            </p:cNvSpPr>
            <p:nvPr/>
          </p:nvSpPr>
          <p:spPr bwMode="auto">
            <a:xfrm>
              <a:off x="355600" y="2444750"/>
              <a:ext cx="120650" cy="17463"/>
            </a:xfrm>
            <a:custGeom>
              <a:avLst/>
              <a:gdLst>
                <a:gd name="T0" fmla="*/ 167 w 335"/>
                <a:gd name="T1" fmla="*/ 48 h 49"/>
                <a:gd name="T2" fmla="*/ 0 w 335"/>
                <a:gd name="T3" fmla="*/ 48 h 49"/>
                <a:gd name="T4" fmla="*/ 0 w 335"/>
                <a:gd name="T5" fmla="*/ 0 h 49"/>
                <a:gd name="T6" fmla="*/ 334 w 335"/>
                <a:gd name="T7" fmla="*/ 0 h 49"/>
                <a:gd name="T8" fmla="*/ 334 w 335"/>
                <a:gd name="T9" fmla="*/ 48 h 49"/>
                <a:gd name="T10" fmla="*/ 167 w 335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9">
                  <a:moveTo>
                    <a:pt x="16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8"/>
                  </a:lnTo>
                  <a:lnTo>
                    <a:pt x="16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3" name="Freeform 137"/>
            <p:cNvSpPr>
              <a:spLocks noChangeArrowheads="1"/>
            </p:cNvSpPr>
            <p:nvPr/>
          </p:nvSpPr>
          <p:spPr bwMode="auto">
            <a:xfrm>
              <a:off x="355600" y="2479675"/>
              <a:ext cx="120650" cy="17463"/>
            </a:xfrm>
            <a:custGeom>
              <a:avLst/>
              <a:gdLst>
                <a:gd name="T0" fmla="*/ 167 w 335"/>
                <a:gd name="T1" fmla="*/ 47 h 48"/>
                <a:gd name="T2" fmla="*/ 0 w 335"/>
                <a:gd name="T3" fmla="*/ 47 h 48"/>
                <a:gd name="T4" fmla="*/ 0 w 335"/>
                <a:gd name="T5" fmla="*/ 0 h 48"/>
                <a:gd name="T6" fmla="*/ 334 w 335"/>
                <a:gd name="T7" fmla="*/ 0 h 48"/>
                <a:gd name="T8" fmla="*/ 334 w 335"/>
                <a:gd name="T9" fmla="*/ 47 h 48"/>
                <a:gd name="T10" fmla="*/ 167 w 335"/>
                <a:gd name="T1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48">
                  <a:moveTo>
                    <a:pt x="16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47"/>
                  </a:lnTo>
                  <a:lnTo>
                    <a:pt x="167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4" name="Freeform 138"/>
            <p:cNvSpPr>
              <a:spLocks noChangeArrowheads="1"/>
            </p:cNvSpPr>
            <p:nvPr/>
          </p:nvSpPr>
          <p:spPr bwMode="auto">
            <a:xfrm>
              <a:off x="715963" y="2444750"/>
              <a:ext cx="103187" cy="17463"/>
            </a:xfrm>
            <a:custGeom>
              <a:avLst/>
              <a:gdLst>
                <a:gd name="T0" fmla="*/ 0 w 287"/>
                <a:gd name="T1" fmla="*/ 0 h 49"/>
                <a:gd name="T2" fmla="*/ 271 w 287"/>
                <a:gd name="T3" fmla="*/ 0 h 49"/>
                <a:gd name="T4" fmla="*/ 286 w 287"/>
                <a:gd name="T5" fmla="*/ 48 h 49"/>
                <a:gd name="T6" fmla="*/ 0 w 287"/>
                <a:gd name="T7" fmla="*/ 48 h 49"/>
                <a:gd name="T8" fmla="*/ 0 w 28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49">
                  <a:moveTo>
                    <a:pt x="0" y="0"/>
                  </a:moveTo>
                  <a:lnTo>
                    <a:pt x="271" y="0"/>
                  </a:lnTo>
                  <a:cubicBezTo>
                    <a:pt x="276" y="17"/>
                    <a:pt x="280" y="27"/>
                    <a:pt x="286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5" name="Freeform 139"/>
            <p:cNvSpPr>
              <a:spLocks noChangeArrowheads="1"/>
            </p:cNvSpPr>
            <p:nvPr/>
          </p:nvSpPr>
          <p:spPr bwMode="auto">
            <a:xfrm>
              <a:off x="715963" y="2479675"/>
              <a:ext cx="114300" cy="17463"/>
            </a:xfrm>
            <a:custGeom>
              <a:avLst/>
              <a:gdLst>
                <a:gd name="T0" fmla="*/ 0 w 319"/>
                <a:gd name="T1" fmla="*/ 0 h 48"/>
                <a:gd name="T2" fmla="*/ 303 w 319"/>
                <a:gd name="T3" fmla="*/ 0 h 48"/>
                <a:gd name="T4" fmla="*/ 318 w 319"/>
                <a:gd name="T5" fmla="*/ 47 h 48"/>
                <a:gd name="T6" fmla="*/ 0 w 319"/>
                <a:gd name="T7" fmla="*/ 47 h 48"/>
                <a:gd name="T8" fmla="*/ 0 w 31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8">
                  <a:moveTo>
                    <a:pt x="0" y="0"/>
                  </a:moveTo>
                  <a:lnTo>
                    <a:pt x="303" y="0"/>
                  </a:lnTo>
                  <a:lnTo>
                    <a:pt x="318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6" name="Freeform 140"/>
            <p:cNvSpPr>
              <a:spLocks noChangeArrowheads="1"/>
            </p:cNvSpPr>
            <p:nvPr/>
          </p:nvSpPr>
          <p:spPr bwMode="auto">
            <a:xfrm>
              <a:off x="889000" y="2444750"/>
              <a:ext cx="103188" cy="17463"/>
            </a:xfrm>
            <a:custGeom>
              <a:avLst/>
              <a:gdLst>
                <a:gd name="T0" fmla="*/ 287 w 288"/>
                <a:gd name="T1" fmla="*/ 0 h 49"/>
                <a:gd name="T2" fmla="*/ 287 w 288"/>
                <a:gd name="T3" fmla="*/ 48 h 49"/>
                <a:gd name="T4" fmla="*/ 0 w 288"/>
                <a:gd name="T5" fmla="*/ 48 h 49"/>
                <a:gd name="T6" fmla="*/ 16 w 288"/>
                <a:gd name="T7" fmla="*/ 0 h 49"/>
                <a:gd name="T8" fmla="*/ 287 w 28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9">
                  <a:moveTo>
                    <a:pt x="287" y="0"/>
                  </a:moveTo>
                  <a:lnTo>
                    <a:pt x="287" y="48"/>
                  </a:lnTo>
                  <a:lnTo>
                    <a:pt x="0" y="48"/>
                  </a:lnTo>
                  <a:lnTo>
                    <a:pt x="16" y="0"/>
                  </a:lnTo>
                  <a:lnTo>
                    <a:pt x="287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7" name="Freeform 141"/>
            <p:cNvSpPr>
              <a:spLocks noChangeArrowheads="1"/>
            </p:cNvSpPr>
            <p:nvPr/>
          </p:nvSpPr>
          <p:spPr bwMode="auto">
            <a:xfrm>
              <a:off x="877888" y="2479675"/>
              <a:ext cx="114300" cy="17463"/>
            </a:xfrm>
            <a:custGeom>
              <a:avLst/>
              <a:gdLst>
                <a:gd name="T0" fmla="*/ 318 w 319"/>
                <a:gd name="T1" fmla="*/ 47 h 48"/>
                <a:gd name="T2" fmla="*/ 0 w 319"/>
                <a:gd name="T3" fmla="*/ 47 h 48"/>
                <a:gd name="T4" fmla="*/ 15 w 319"/>
                <a:gd name="T5" fmla="*/ 0 h 48"/>
                <a:gd name="T6" fmla="*/ 318 w 319"/>
                <a:gd name="T7" fmla="*/ 0 h 48"/>
                <a:gd name="T8" fmla="*/ 318 w 319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48">
                  <a:moveTo>
                    <a:pt x="318" y="47"/>
                  </a:moveTo>
                  <a:lnTo>
                    <a:pt x="0" y="47"/>
                  </a:lnTo>
                  <a:lnTo>
                    <a:pt x="15" y="0"/>
                  </a:lnTo>
                  <a:lnTo>
                    <a:pt x="318" y="0"/>
                  </a:lnTo>
                  <a:lnTo>
                    <a:pt x="318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8" name="Freeform 142"/>
            <p:cNvSpPr>
              <a:spLocks noChangeArrowheads="1"/>
            </p:cNvSpPr>
            <p:nvPr/>
          </p:nvSpPr>
          <p:spPr bwMode="auto">
            <a:xfrm>
              <a:off x="904875" y="2651125"/>
              <a:ext cx="87313" cy="17463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39" name="Freeform 143"/>
            <p:cNvSpPr>
              <a:spLocks noChangeArrowheads="1"/>
            </p:cNvSpPr>
            <p:nvPr/>
          </p:nvSpPr>
          <p:spPr bwMode="auto">
            <a:xfrm>
              <a:off x="904875" y="2684463"/>
              <a:ext cx="87313" cy="17462"/>
            </a:xfrm>
            <a:custGeom>
              <a:avLst/>
              <a:gdLst>
                <a:gd name="T0" fmla="*/ 120 w 241"/>
                <a:gd name="T1" fmla="*/ 48 h 49"/>
                <a:gd name="T2" fmla="*/ 0 w 241"/>
                <a:gd name="T3" fmla="*/ 48 h 49"/>
                <a:gd name="T4" fmla="*/ 0 w 241"/>
                <a:gd name="T5" fmla="*/ 0 h 49"/>
                <a:gd name="T6" fmla="*/ 240 w 241"/>
                <a:gd name="T7" fmla="*/ 0 h 49"/>
                <a:gd name="T8" fmla="*/ 240 w 241"/>
                <a:gd name="T9" fmla="*/ 48 h 49"/>
                <a:gd name="T10" fmla="*/ 120 w 241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49">
                  <a:moveTo>
                    <a:pt x="120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48"/>
                  </a:lnTo>
                  <a:lnTo>
                    <a:pt x="12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0" name="Freeform 144"/>
            <p:cNvSpPr>
              <a:spLocks noChangeArrowheads="1"/>
            </p:cNvSpPr>
            <p:nvPr/>
          </p:nvSpPr>
          <p:spPr bwMode="auto">
            <a:xfrm>
              <a:off x="847725" y="2684463"/>
              <a:ext cx="12700" cy="17462"/>
            </a:xfrm>
            <a:custGeom>
              <a:avLst/>
              <a:gdLst>
                <a:gd name="T0" fmla="*/ 17 w 34"/>
                <a:gd name="T1" fmla="*/ 48 h 49"/>
                <a:gd name="T2" fmla="*/ 0 w 34"/>
                <a:gd name="T3" fmla="*/ 0 h 49"/>
                <a:gd name="T4" fmla="*/ 33 w 34"/>
                <a:gd name="T5" fmla="*/ 0 h 49"/>
                <a:gd name="T6" fmla="*/ 17 w 34"/>
                <a:gd name="T7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9">
                  <a:moveTo>
                    <a:pt x="17" y="48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17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1" name="Freeform 145"/>
            <p:cNvSpPr>
              <a:spLocks noChangeArrowheads="1"/>
            </p:cNvSpPr>
            <p:nvPr/>
          </p:nvSpPr>
          <p:spPr bwMode="auto">
            <a:xfrm>
              <a:off x="836613" y="2651125"/>
              <a:ext cx="34925" cy="17463"/>
            </a:xfrm>
            <a:custGeom>
              <a:avLst/>
              <a:gdLst>
                <a:gd name="T0" fmla="*/ 80 w 97"/>
                <a:gd name="T1" fmla="*/ 48 h 49"/>
                <a:gd name="T2" fmla="*/ 17 w 97"/>
                <a:gd name="T3" fmla="*/ 48 h 49"/>
                <a:gd name="T4" fmla="*/ 0 w 97"/>
                <a:gd name="T5" fmla="*/ 0 h 49"/>
                <a:gd name="T6" fmla="*/ 96 w 97"/>
                <a:gd name="T7" fmla="*/ 0 h 49"/>
                <a:gd name="T8" fmla="*/ 80 w 97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9">
                  <a:moveTo>
                    <a:pt x="80" y="48"/>
                  </a:moveTo>
                  <a:lnTo>
                    <a:pt x="17" y="48"/>
                  </a:lnTo>
                  <a:cubicBezTo>
                    <a:pt x="12" y="31"/>
                    <a:pt x="8" y="22"/>
                    <a:pt x="0" y="0"/>
                  </a:cubicBezTo>
                  <a:lnTo>
                    <a:pt x="96" y="0"/>
                  </a:lnTo>
                  <a:lnTo>
                    <a:pt x="8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2" name="Freeform 146"/>
            <p:cNvSpPr>
              <a:spLocks noChangeArrowheads="1"/>
            </p:cNvSpPr>
            <p:nvPr/>
          </p:nvSpPr>
          <p:spPr bwMode="auto">
            <a:xfrm>
              <a:off x="825500" y="2616200"/>
              <a:ext cx="57150" cy="17463"/>
            </a:xfrm>
            <a:custGeom>
              <a:avLst/>
              <a:gdLst>
                <a:gd name="T0" fmla="*/ 143 w 160"/>
                <a:gd name="T1" fmla="*/ 48 h 49"/>
                <a:gd name="T2" fmla="*/ 16 w 160"/>
                <a:gd name="T3" fmla="*/ 48 h 49"/>
                <a:gd name="T4" fmla="*/ 0 w 160"/>
                <a:gd name="T5" fmla="*/ 0 h 49"/>
                <a:gd name="T6" fmla="*/ 159 w 160"/>
                <a:gd name="T7" fmla="*/ 0 h 49"/>
                <a:gd name="T8" fmla="*/ 143 w 160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9">
                  <a:moveTo>
                    <a:pt x="143" y="48"/>
                  </a:moveTo>
                  <a:lnTo>
                    <a:pt x="16" y="48"/>
                  </a:lnTo>
                  <a:cubicBezTo>
                    <a:pt x="9" y="25"/>
                    <a:pt x="9" y="25"/>
                    <a:pt x="0" y="0"/>
                  </a:cubicBezTo>
                  <a:lnTo>
                    <a:pt x="159" y="0"/>
                  </a:lnTo>
                  <a:lnTo>
                    <a:pt x="143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3" name="Freeform 147"/>
            <p:cNvSpPr>
              <a:spLocks noChangeArrowheads="1"/>
            </p:cNvSpPr>
            <p:nvPr/>
          </p:nvSpPr>
          <p:spPr bwMode="auto">
            <a:xfrm>
              <a:off x="527050" y="2581275"/>
              <a:ext cx="163513" cy="17463"/>
            </a:xfrm>
            <a:custGeom>
              <a:avLst/>
              <a:gdLst>
                <a:gd name="T0" fmla="*/ 0 w 453"/>
                <a:gd name="T1" fmla="*/ 0 h 49"/>
                <a:gd name="T2" fmla="*/ 413 w 453"/>
                <a:gd name="T3" fmla="*/ 0 h 49"/>
                <a:gd name="T4" fmla="*/ 452 w 453"/>
                <a:gd name="T5" fmla="*/ 48 h 49"/>
                <a:gd name="T6" fmla="*/ 0 w 453"/>
                <a:gd name="T7" fmla="*/ 48 h 49"/>
                <a:gd name="T8" fmla="*/ 0 w 45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9">
                  <a:moveTo>
                    <a:pt x="0" y="0"/>
                  </a:moveTo>
                  <a:lnTo>
                    <a:pt x="413" y="0"/>
                  </a:lnTo>
                  <a:cubicBezTo>
                    <a:pt x="428" y="15"/>
                    <a:pt x="441" y="31"/>
                    <a:pt x="452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4" name="Freeform 148"/>
            <p:cNvSpPr>
              <a:spLocks noChangeArrowheads="1"/>
            </p:cNvSpPr>
            <p:nvPr/>
          </p:nvSpPr>
          <p:spPr bwMode="auto">
            <a:xfrm>
              <a:off x="630238" y="2616200"/>
              <a:ext cx="69850" cy="17463"/>
            </a:xfrm>
            <a:custGeom>
              <a:avLst/>
              <a:gdLst>
                <a:gd name="T0" fmla="*/ 192 w 193"/>
                <a:gd name="T1" fmla="*/ 48 h 49"/>
                <a:gd name="T2" fmla="*/ 0 w 193"/>
                <a:gd name="T3" fmla="*/ 48 h 49"/>
                <a:gd name="T4" fmla="*/ 0 w 193"/>
                <a:gd name="T5" fmla="*/ 0 h 49"/>
                <a:gd name="T6" fmla="*/ 185 w 193"/>
                <a:gd name="T7" fmla="*/ 0 h 49"/>
                <a:gd name="T8" fmla="*/ 192 w 19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9">
                  <a:moveTo>
                    <a:pt x="192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189" y="16"/>
                    <a:pt x="192" y="31"/>
                    <a:pt x="192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5" name="Freeform 149"/>
            <p:cNvSpPr>
              <a:spLocks noChangeArrowheads="1"/>
            </p:cNvSpPr>
            <p:nvPr/>
          </p:nvSpPr>
          <p:spPr bwMode="auto">
            <a:xfrm>
              <a:off x="493713" y="2651125"/>
              <a:ext cx="204787" cy="17463"/>
            </a:xfrm>
            <a:custGeom>
              <a:avLst/>
              <a:gdLst>
                <a:gd name="T0" fmla="*/ 0 w 567"/>
                <a:gd name="T1" fmla="*/ 48 h 49"/>
                <a:gd name="T2" fmla="*/ 0 w 567"/>
                <a:gd name="T3" fmla="*/ 0 h 49"/>
                <a:gd name="T4" fmla="*/ 566 w 567"/>
                <a:gd name="T5" fmla="*/ 0 h 49"/>
                <a:gd name="T6" fmla="*/ 547 w 567"/>
                <a:gd name="T7" fmla="*/ 48 h 49"/>
                <a:gd name="T8" fmla="*/ 0 w 567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49">
                  <a:moveTo>
                    <a:pt x="0" y="48"/>
                  </a:moveTo>
                  <a:lnTo>
                    <a:pt x="0" y="0"/>
                  </a:lnTo>
                  <a:lnTo>
                    <a:pt x="566" y="0"/>
                  </a:lnTo>
                  <a:cubicBezTo>
                    <a:pt x="562" y="17"/>
                    <a:pt x="556" y="33"/>
                    <a:pt x="547" y="48"/>
                  </a:cubicBezTo>
                  <a:lnTo>
                    <a:pt x="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6" name="Freeform 150"/>
            <p:cNvSpPr>
              <a:spLocks noChangeArrowheads="1"/>
            </p:cNvSpPr>
            <p:nvPr/>
          </p:nvSpPr>
          <p:spPr bwMode="auto">
            <a:xfrm>
              <a:off x="493713" y="2684463"/>
              <a:ext cx="182562" cy="17462"/>
            </a:xfrm>
            <a:custGeom>
              <a:avLst/>
              <a:gdLst>
                <a:gd name="T0" fmla="*/ 0 w 509"/>
                <a:gd name="T1" fmla="*/ 48 h 49"/>
                <a:gd name="T2" fmla="*/ 0 w 509"/>
                <a:gd name="T3" fmla="*/ 0 h 49"/>
                <a:gd name="T4" fmla="*/ 508 w 509"/>
                <a:gd name="T5" fmla="*/ 0 h 49"/>
                <a:gd name="T6" fmla="*/ 381 w 509"/>
                <a:gd name="T7" fmla="*/ 48 h 49"/>
                <a:gd name="T8" fmla="*/ 0 w 509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49">
                  <a:moveTo>
                    <a:pt x="0" y="48"/>
                  </a:moveTo>
                  <a:lnTo>
                    <a:pt x="0" y="0"/>
                  </a:lnTo>
                  <a:lnTo>
                    <a:pt x="508" y="0"/>
                  </a:lnTo>
                  <a:cubicBezTo>
                    <a:pt x="474" y="30"/>
                    <a:pt x="429" y="48"/>
                    <a:pt x="381" y="48"/>
                  </a:cubicBezTo>
                  <a:lnTo>
                    <a:pt x="0" y="48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7" name="Freeform 151"/>
            <p:cNvSpPr>
              <a:spLocks noChangeArrowheads="1"/>
            </p:cNvSpPr>
            <p:nvPr/>
          </p:nvSpPr>
          <p:spPr bwMode="auto">
            <a:xfrm>
              <a:off x="527050" y="2547938"/>
              <a:ext cx="163513" cy="17462"/>
            </a:xfrm>
            <a:custGeom>
              <a:avLst/>
              <a:gdLst>
                <a:gd name="T0" fmla="*/ 413 w 453"/>
                <a:gd name="T1" fmla="*/ 48 h 49"/>
                <a:gd name="T2" fmla="*/ 0 w 453"/>
                <a:gd name="T3" fmla="*/ 48 h 49"/>
                <a:gd name="T4" fmla="*/ 0 w 453"/>
                <a:gd name="T5" fmla="*/ 0 h 49"/>
                <a:gd name="T6" fmla="*/ 452 w 453"/>
                <a:gd name="T7" fmla="*/ 0 h 49"/>
                <a:gd name="T8" fmla="*/ 413 w 45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9">
                  <a:moveTo>
                    <a:pt x="413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52" y="0"/>
                  </a:lnTo>
                  <a:cubicBezTo>
                    <a:pt x="441" y="18"/>
                    <a:pt x="428" y="34"/>
                    <a:pt x="413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8" name="Freeform 152"/>
            <p:cNvSpPr>
              <a:spLocks noChangeArrowheads="1"/>
            </p:cNvSpPr>
            <p:nvPr/>
          </p:nvSpPr>
          <p:spPr bwMode="auto">
            <a:xfrm>
              <a:off x="630238" y="2513013"/>
              <a:ext cx="69850" cy="17462"/>
            </a:xfrm>
            <a:custGeom>
              <a:avLst/>
              <a:gdLst>
                <a:gd name="T0" fmla="*/ 185 w 193"/>
                <a:gd name="T1" fmla="*/ 48 h 49"/>
                <a:gd name="T2" fmla="*/ 0 w 193"/>
                <a:gd name="T3" fmla="*/ 48 h 49"/>
                <a:gd name="T4" fmla="*/ 0 w 193"/>
                <a:gd name="T5" fmla="*/ 0 h 49"/>
                <a:gd name="T6" fmla="*/ 192 w 193"/>
                <a:gd name="T7" fmla="*/ 0 h 49"/>
                <a:gd name="T8" fmla="*/ 185 w 193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9">
                  <a:moveTo>
                    <a:pt x="185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92" y="0"/>
                  </a:lnTo>
                  <a:cubicBezTo>
                    <a:pt x="192" y="17"/>
                    <a:pt x="189" y="33"/>
                    <a:pt x="185" y="48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49" name="Freeform 153"/>
            <p:cNvSpPr>
              <a:spLocks noChangeArrowheads="1"/>
            </p:cNvSpPr>
            <p:nvPr/>
          </p:nvSpPr>
          <p:spPr bwMode="auto">
            <a:xfrm>
              <a:off x="493713" y="2444750"/>
              <a:ext cx="182562" cy="17463"/>
            </a:xfrm>
            <a:custGeom>
              <a:avLst/>
              <a:gdLst>
                <a:gd name="T0" fmla="*/ 0 w 509"/>
                <a:gd name="T1" fmla="*/ 0 h 49"/>
                <a:gd name="T2" fmla="*/ 381 w 509"/>
                <a:gd name="T3" fmla="*/ 0 h 49"/>
                <a:gd name="T4" fmla="*/ 508 w 509"/>
                <a:gd name="T5" fmla="*/ 48 h 49"/>
                <a:gd name="T6" fmla="*/ 0 w 509"/>
                <a:gd name="T7" fmla="*/ 48 h 49"/>
                <a:gd name="T8" fmla="*/ 0 w 50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49">
                  <a:moveTo>
                    <a:pt x="0" y="0"/>
                  </a:moveTo>
                  <a:lnTo>
                    <a:pt x="381" y="0"/>
                  </a:lnTo>
                  <a:cubicBezTo>
                    <a:pt x="430" y="0"/>
                    <a:pt x="474" y="18"/>
                    <a:pt x="508" y="48"/>
                  </a:cubicBez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50" name="Freeform 154"/>
            <p:cNvSpPr>
              <a:spLocks noChangeArrowheads="1"/>
            </p:cNvSpPr>
            <p:nvPr/>
          </p:nvSpPr>
          <p:spPr bwMode="auto">
            <a:xfrm>
              <a:off x="493713" y="2479675"/>
              <a:ext cx="204787" cy="17463"/>
            </a:xfrm>
            <a:custGeom>
              <a:avLst/>
              <a:gdLst>
                <a:gd name="T0" fmla="*/ 0 w 567"/>
                <a:gd name="T1" fmla="*/ 47 h 48"/>
                <a:gd name="T2" fmla="*/ 0 w 567"/>
                <a:gd name="T3" fmla="*/ 0 h 48"/>
                <a:gd name="T4" fmla="*/ 547 w 567"/>
                <a:gd name="T5" fmla="*/ 0 h 48"/>
                <a:gd name="T6" fmla="*/ 566 w 567"/>
                <a:gd name="T7" fmla="*/ 47 h 48"/>
                <a:gd name="T8" fmla="*/ 0 w 567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48">
                  <a:moveTo>
                    <a:pt x="0" y="47"/>
                  </a:moveTo>
                  <a:lnTo>
                    <a:pt x="0" y="0"/>
                  </a:lnTo>
                  <a:lnTo>
                    <a:pt x="547" y="0"/>
                  </a:lnTo>
                  <a:cubicBezTo>
                    <a:pt x="554" y="15"/>
                    <a:pt x="562" y="31"/>
                    <a:pt x="566" y="47"/>
                  </a:cubicBezTo>
                  <a:lnTo>
                    <a:pt x="0" y="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C2E4F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342900"/>
              <a:endParaRPr lang="en-US" sz="135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2015 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400">
              <a:defRPr/>
            </a:pPr>
            <a:endParaRPr lang="en-US">
              <a:solidFill>
                <a:srgbClr val="6D7777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592933" y="592690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defTabSz="914400">
              <a:defRPr/>
            </a:pPr>
            <a:endParaRPr lang="en-US">
              <a:solidFill>
                <a:srgbClr val="6D7777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>
                <a:solidFill>
                  <a:srgbClr val="6D7777"/>
                </a:solidFill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2015 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76A4AF-2C28-460F-8319-45925E1DF44F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4867275"/>
            <a:ext cx="3079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E033BDE-3F0E-4D03-8E80-6FCBD932ED97}" type="slidenum"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4867275"/>
            <a:ext cx="1968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© 2016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489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3" y="594324"/>
            <a:ext cx="3582987" cy="176048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68505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77" r:id="rId4"/>
    <p:sldLayoutId id="2147493486" r:id="rId5"/>
    <p:sldLayoutId id="2147493479" r:id="rId6"/>
    <p:sldLayoutId id="2147493480" r:id="rId7"/>
    <p:sldLayoutId id="2147493481" r:id="rId8"/>
    <p:sldLayoutId id="2147493482" r:id="rId9"/>
    <p:sldLayoutId id="2147493483" r:id="rId10"/>
    <p:sldLayoutId id="214749348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5E5F64"/>
          </a:solidFill>
          <a:latin typeface="Helvetica Neue"/>
          <a:ea typeface="+mj-ea"/>
          <a:cs typeface="Helvetica Neue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•"/>
        <a:defRPr sz="24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1pPr>
      <a:lvl2pPr marL="401638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–"/>
        <a:defRPr sz="20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2pPr>
      <a:lvl3pPr marL="630238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•"/>
        <a:defRPr sz="18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3pPr>
      <a:lvl4pPr marL="86042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–"/>
        <a:defRPr sz="16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4pPr>
      <a:lvl5pPr marL="108902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/>
        </a:buClr>
        <a:buFont typeface="Arial"/>
        <a:buChar char="»"/>
        <a:tabLst/>
        <a:defRPr sz="1600" b="0" i="0" kern="1200">
          <a:solidFill>
            <a:srgbClr val="5E5F64"/>
          </a:solidFill>
          <a:latin typeface="Helvetica Neue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rmar1/composerdevbo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ledger.github.io/composer/installing/development-tool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yperledger.github.io/composer/business-network/business-network-index.html" TargetMode="External"/><Relationship Id="rId3" Type="http://schemas.openxmlformats.org/officeDocument/2006/relationships/hyperlink" Target="https://composer-playground.mybluemix.net/editor" TargetMode="External"/><Relationship Id="rId7" Type="http://schemas.openxmlformats.org/officeDocument/2006/relationships/hyperlink" Target="http://atom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hyperledger.github.io/composer/tutorials/playground-guide.html" TargetMode="External"/><Relationship Id="rId4" Type="http://schemas.openxmlformats.org/officeDocument/2006/relationships/hyperlink" Target="https://hyperledger.github.io/composer/installing/using-playground-locally.html" TargetMode="External"/><Relationship Id="rId9" Type="http://schemas.openxmlformats.org/officeDocument/2006/relationships/hyperlink" Target="https://hyperledger.github.io/composer/tutorials/developer-guid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installing/development-too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reference/composer.network.deploy.html" TargetMode="External"/><Relationship Id="rId5" Type="http://schemas.openxmlformats.org/officeDocument/2006/relationships/hyperlink" Target="https://hyperledger.github.io/composer/business-network/bnd-deploy.html" TargetMode="External"/><Relationship Id="rId4" Type="http://schemas.openxmlformats.org/officeDocument/2006/relationships/hyperlink" Target="https://hyperledger.github.io/composer/reference/connectionprofi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applications/nod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integrating/enabling-rest-authentication.html" TargetMode="External"/><Relationship Id="rId5" Type="http://schemas.openxmlformats.org/officeDocument/2006/relationships/hyperlink" Target="https://hyperledger.github.io/composer/integrating/deploying-the-rest-server.html" TargetMode="External"/><Relationship Id="rId4" Type="http://schemas.openxmlformats.org/officeDocument/2006/relationships/hyperlink" Target="https://hyperledger.github.io/composer/integrating/getting-started-rest-api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yperledger.github.io/composer/reference/commands.html" TargetMode="External"/><Relationship Id="rId13" Type="http://schemas.openxmlformats.org/officeDocument/2006/relationships/hyperlink" Target="https://hyperledger.github.io/composer/problems/diagnostics.html" TargetMode="External"/><Relationship Id="rId3" Type="http://schemas.openxmlformats.org/officeDocument/2006/relationships/hyperlink" Target="https://hyperledger.github.io/composer/reference/MeetTheModules.html" TargetMode="External"/><Relationship Id="rId7" Type="http://schemas.openxmlformats.org/officeDocument/2006/relationships/hyperlink" Target="https://hyperledger.github.io/composer/reference/js_scripts.html" TargetMode="External"/><Relationship Id="rId12" Type="http://schemas.openxmlformats.org/officeDocument/2006/relationships/hyperlink" Target="https://hyperledger.github.io/composer/reference/composer.identity.impor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.github.io/composer/reference/connectionprofile.html" TargetMode="External"/><Relationship Id="rId11" Type="http://schemas.openxmlformats.org/officeDocument/2006/relationships/hyperlink" Target="https://hyperledger.github.io/composer/reference/composer.identity.revoke.html" TargetMode="External"/><Relationship Id="rId5" Type="http://schemas.openxmlformats.org/officeDocument/2006/relationships/hyperlink" Target="https://hyperledger.github.io/composer/reference/acl_language.html" TargetMode="External"/><Relationship Id="rId10" Type="http://schemas.openxmlformats.org/officeDocument/2006/relationships/hyperlink" Target="https://hyperledger.github.io/composer/reference/composer.identity.issue.html" TargetMode="External"/><Relationship Id="rId4" Type="http://schemas.openxmlformats.org/officeDocument/2006/relationships/hyperlink" Target="https://hyperledger.github.io/composer/reference/cto_language.html" TargetMode="External"/><Relationship Id="rId9" Type="http://schemas.openxmlformats.org/officeDocument/2006/relationships/hyperlink" Target="https://hyperledger.github.io/composer/reference/composer.participant.ad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tutorials/tutorial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hyperledger-composer" TargetMode="External"/><Relationship Id="rId5" Type="http://schemas.openxmlformats.org/officeDocument/2006/relationships/hyperlink" Target="https://chat.hyperledger.org/channel/composer" TargetMode="External"/><Relationship Id="rId4" Type="http://schemas.openxmlformats.org/officeDocument/2006/relationships/hyperlink" Target="https://hyperledger.github.io/composer/jsdoc/index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opback.io)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)/" TargetMode="External"/><Relationship Id="rId5" Type="http://schemas.openxmlformats.org/officeDocument/2006/relationships/hyperlink" Target="http://atom.io)/" TargetMode="External"/><Relationship Id="rId4" Type="http://schemas.openxmlformats.org/officeDocument/2006/relationships/hyperlink" Target="http://yeoman.io)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Title 3"/>
          <p:cNvSpPr>
            <a:spLocks/>
          </p:cNvSpPr>
          <p:nvPr/>
        </p:nvSpPr>
        <p:spPr bwMode="auto">
          <a:xfrm>
            <a:off x="632749" y="884387"/>
            <a:ext cx="7527925" cy="21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0" dirty="0">
                <a:solidFill>
                  <a:srgbClr val="00B0F0"/>
                </a:solidFill>
                <a:sym typeface="Helvetica Neue"/>
              </a:rPr>
              <a:t>Hyperledger Composer </a:t>
            </a:r>
            <a:endParaRPr lang="en-US" sz="3200" b="0" dirty="0">
              <a:solidFill>
                <a:schemeClr val="bg1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b="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2400" dirty="0">
              <a:solidFill>
                <a:schemeClr val="bg2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chemeClr val="bg2"/>
                </a:solidFill>
                <a:sym typeface="Helvetica Neue"/>
              </a:rPr>
              <a:t>- </a:t>
            </a:r>
            <a:r>
              <a:rPr lang="en-US" b="1">
                <a:solidFill>
                  <a:schemeClr val="bg1"/>
                </a:solidFill>
              </a:rPr>
              <a:t>Deepak </a:t>
            </a:r>
            <a:r>
              <a:rPr lang="en-US" b="1" dirty="0">
                <a:solidFill>
                  <a:schemeClr val="bg1"/>
                </a:solidFill>
              </a:rPr>
              <a:t>Parmar</a:t>
            </a:r>
            <a:endParaRPr lang="en-US" sz="2400" b="0" dirty="0">
              <a:solidFill>
                <a:schemeClr val="bg1"/>
              </a:solidFill>
              <a:sym typeface="Helvetica Neue"/>
            </a:endParaRPr>
          </a:p>
          <a:p>
            <a:pPr>
              <a:lnSpc>
                <a:spcPct val="95000"/>
              </a:lnSpc>
            </a:pPr>
            <a:endParaRPr lang="en-US" sz="1600" b="0" dirty="0">
              <a:solidFill>
                <a:schemeClr val="bg2"/>
              </a:solidFill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000" y="1543500"/>
            <a:ext cx="3600000" cy="36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B2C8C2-6EF4-4944-A05E-A4F710056068}"/>
              </a:ext>
            </a:extLst>
          </p:cNvPr>
          <p:cNvCxnSpPr>
            <a:cxnSpLocks/>
          </p:cNvCxnSpPr>
          <p:nvPr/>
        </p:nvCxnSpPr>
        <p:spPr>
          <a:xfrm>
            <a:off x="1256477" y="1407781"/>
            <a:ext cx="3552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63EDFE-3A99-4B5B-BF4D-C67438BDB760}"/>
              </a:ext>
            </a:extLst>
          </p:cNvPr>
          <p:cNvSpPr txBox="1"/>
          <p:nvPr/>
        </p:nvSpPr>
        <p:spPr>
          <a:xfrm>
            <a:off x="2960288" y="137903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134124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Development Environment Setup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1273043"/>
            <a:ext cx="79438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Windows: 		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600" dirty="0"/>
              <a:t>Dev Box Location: </a:t>
            </a:r>
            <a:r>
              <a:rPr lang="en-US" sz="1400" dirty="0">
                <a:hlinkClick r:id="rId3"/>
              </a:rPr>
              <a:t>https://github.com/dparmar1/composerdevbox</a:t>
            </a:r>
            <a:endParaRPr lang="en-US" sz="1400" dirty="0"/>
          </a:p>
          <a:p>
            <a:r>
              <a:rPr lang="en-US" sz="1600" dirty="0"/>
              <a:t>		( </a:t>
            </a:r>
            <a:r>
              <a:rPr lang="en-US" sz="1400" i="1" dirty="0"/>
              <a:t>Clone git repository and follow README.md file </a:t>
            </a:r>
            <a:r>
              <a:rPr lang="en-US" dirty="0"/>
              <a:t>)</a:t>
            </a:r>
          </a:p>
          <a:p>
            <a:br>
              <a:rPr lang="en-US" sz="2000" dirty="0"/>
            </a:br>
            <a:r>
              <a:rPr lang="en-US" sz="2000" dirty="0"/>
              <a:t>Linux &amp; Mac: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600" dirty="0"/>
              <a:t>Follow Link: </a:t>
            </a:r>
            <a:r>
              <a:rPr lang="en-US" sz="1400" dirty="0">
                <a:hlinkClick r:id="rId4"/>
              </a:rPr>
              <a:t>https://hyperledger.github.io/composer/installing/development-tools.html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Development Work-Flow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CBD076-F6AD-4616-9F04-027DC211C452}"/>
              </a:ext>
            </a:extLst>
          </p:cNvPr>
          <p:cNvSpPr/>
          <p:nvPr/>
        </p:nvSpPr>
        <p:spPr>
          <a:xfrm>
            <a:off x="2661019" y="1177536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 </a:t>
            </a:r>
            <a:r>
              <a:rPr lang="en-US" sz="1600" dirty="0"/>
              <a:t> Write Business Network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0B0709-3841-4C20-8626-1F41680543C4}"/>
              </a:ext>
            </a:extLst>
          </p:cNvPr>
          <p:cNvSpPr/>
          <p:nvPr/>
        </p:nvSpPr>
        <p:spPr>
          <a:xfrm>
            <a:off x="2661019" y="2556810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 </a:t>
            </a:r>
            <a:r>
              <a:rPr lang="en-US" sz="1600" dirty="0"/>
              <a:t> Deploy Business 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E8718A-3224-487E-A70E-3E882850EA6B}"/>
              </a:ext>
            </a:extLst>
          </p:cNvPr>
          <p:cNvSpPr/>
          <p:nvPr/>
        </p:nvSpPr>
        <p:spPr>
          <a:xfrm>
            <a:off x="2661019" y="3898806"/>
            <a:ext cx="3657600" cy="598637"/>
          </a:xfrm>
          <a:prstGeom prst="roundRect">
            <a:avLst/>
          </a:prstGeom>
          <a:solidFill>
            <a:srgbClr val="0099C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 </a:t>
            </a:r>
            <a:r>
              <a:rPr lang="en-US" sz="1600" dirty="0"/>
              <a:t> Consume Business Network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7BA93-7911-4036-AAA1-174A333FBABA}"/>
              </a:ext>
            </a:extLst>
          </p:cNvPr>
          <p:cNvCxnSpPr/>
          <p:nvPr/>
        </p:nvCxnSpPr>
        <p:spPr>
          <a:xfrm>
            <a:off x="4374647" y="1822222"/>
            <a:ext cx="0" cy="73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F6EEF-DEFE-41DB-AE90-E67EA663AC8F}"/>
              </a:ext>
            </a:extLst>
          </p:cNvPr>
          <p:cNvCxnSpPr/>
          <p:nvPr/>
        </p:nvCxnSpPr>
        <p:spPr>
          <a:xfrm>
            <a:off x="4374647" y="3155447"/>
            <a:ext cx="0" cy="73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8484A-6B7D-4968-909E-2AEC25013C88}"/>
              </a:ext>
            </a:extLst>
          </p:cNvPr>
          <p:cNvSpPr txBox="1"/>
          <p:nvPr/>
        </p:nvSpPr>
        <p:spPr>
          <a:xfrm>
            <a:off x="4315443" y="2000465"/>
            <a:ext cx="371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 ‘</a:t>
            </a:r>
            <a:r>
              <a:rPr lang="en-US" sz="1400" dirty="0" err="1"/>
              <a:t>bna</a:t>
            </a:r>
            <a:r>
              <a:rPr lang="en-US" sz="1400" dirty="0"/>
              <a:t>’ file (Business Network Archive)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54C16-69E9-4F50-BC08-8BE006CCD69D}"/>
              </a:ext>
            </a:extLst>
          </p:cNvPr>
          <p:cNvSpPr txBox="1"/>
          <p:nvPr/>
        </p:nvSpPr>
        <p:spPr>
          <a:xfrm>
            <a:off x="4342995" y="3322080"/>
            <a:ext cx="236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Output: </a:t>
            </a:r>
            <a:r>
              <a:rPr lang="en-US" sz="1400" dirty="0" err="1"/>
              <a:t>gRPC</a:t>
            </a:r>
            <a:r>
              <a:rPr lang="en-US" sz="1400" dirty="0"/>
              <a:t> or REST API</a:t>
            </a:r>
          </a:p>
        </p:txBody>
      </p:sp>
    </p:spTree>
    <p:extLst>
      <p:ext uri="{BB962C8B-B14F-4D97-AF65-F5344CB8AC3E}">
        <p14:creationId xmlns:p14="http://schemas.microsoft.com/office/powerpoint/2010/main" val="179393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Write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45157" y="977014"/>
            <a:ext cx="788932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1. Using Composer Playground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200" dirty="0"/>
              <a:t>Online : </a:t>
            </a:r>
            <a:r>
              <a:rPr lang="en-US" sz="1200" dirty="0">
                <a:hlinkClick r:id="rId3"/>
              </a:rPr>
              <a:t>https://composer-playground.mybluemix.net/editor</a:t>
            </a:r>
            <a:endParaRPr lang="en-US" sz="1200" dirty="0"/>
          </a:p>
          <a:p>
            <a:r>
              <a:rPr lang="en-US" sz="1200" dirty="0"/>
              <a:t>	Locally: </a:t>
            </a:r>
            <a:r>
              <a:rPr lang="en-US" sz="1200" dirty="0">
                <a:hlinkClick r:id="rId4"/>
              </a:rPr>
              <a:t>https://hyperledger.github.io/composer/installing/using-playground-locally.html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Playground Tutorial: </a:t>
            </a:r>
            <a:r>
              <a:rPr lang="en-US" sz="1200" dirty="0">
                <a:hlinkClick r:id="rId5"/>
              </a:rPr>
              <a:t>https://hyperledger.github.io/composer/tutorials/playground-guide.html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2. Using Editors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200" dirty="0"/>
              <a:t>VS Code Editor (</a:t>
            </a:r>
            <a:r>
              <a:rPr lang="en-US" sz="1200" dirty="0">
                <a:hlinkClick r:id="rId6"/>
              </a:rPr>
              <a:t>https://code.visualstudio.com</a:t>
            </a:r>
            <a:r>
              <a:rPr lang="en-US" sz="1200" dirty="0"/>
              <a:t>) </a:t>
            </a:r>
          </a:p>
          <a:p>
            <a:r>
              <a:rPr lang="en-US" sz="1200" dirty="0"/>
              <a:t>	Atom Editor (</a:t>
            </a:r>
            <a:r>
              <a:rPr lang="en-US" sz="1200" dirty="0">
                <a:hlinkClick r:id="rId7"/>
              </a:rPr>
              <a:t>http://atom.io</a:t>
            </a:r>
            <a:r>
              <a:rPr lang="en-US" sz="1200" dirty="0"/>
              <a:t>) </a:t>
            </a:r>
          </a:p>
          <a:p>
            <a:br>
              <a:rPr lang="en-US" sz="1400" dirty="0"/>
            </a:br>
            <a:r>
              <a:rPr lang="en-US" sz="1400" b="1" dirty="0"/>
              <a:t>Developer Guide 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lvl="2"/>
            <a:r>
              <a:rPr lang="en-US" sz="1400" dirty="0">
                <a:hlinkClick r:id="rId8"/>
              </a:rPr>
              <a:t>https://hyperledger.github.io/composer/business-network/business-network-index.html</a:t>
            </a:r>
            <a:endParaRPr lang="en-US" sz="1400" dirty="0"/>
          </a:p>
          <a:p>
            <a:pPr lvl="2"/>
            <a:r>
              <a:rPr lang="en-US" sz="1400" dirty="0">
                <a:hlinkClick r:id="rId9"/>
              </a:rPr>
              <a:t>https://hyperledger.github.io/composer/tutorials/developer-guide.html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Deploy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950701"/>
            <a:ext cx="8165617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Download fabric tools and Create Connection Profile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200" dirty="0"/>
              <a:t>Follow Step 2 : </a:t>
            </a:r>
            <a:r>
              <a:rPr lang="en-US" sz="1200" dirty="0">
                <a:hlinkClick r:id="rId3"/>
              </a:rPr>
              <a:t>https://hyperledger.github.io/composer/installing/development-tools.html</a:t>
            </a:r>
            <a:endParaRPr lang="en-US" sz="1200" dirty="0"/>
          </a:p>
          <a:p>
            <a:r>
              <a:rPr lang="en-US" sz="1200" dirty="0"/>
              <a:t>	Connection Profile : </a:t>
            </a:r>
            <a:r>
              <a:rPr lang="en-US" sz="1200" dirty="0">
                <a:hlinkClick r:id="rId4"/>
              </a:rPr>
              <a:t>https://hyperledger.github.io/composer/reference/connectionprofile.html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2. Use ‘composer-cli’ module to deploy/</a:t>
            </a:r>
            <a:r>
              <a:rPr lang="en-US" sz="1400" dirty="0" err="1"/>
              <a:t>undeploy</a:t>
            </a:r>
            <a:r>
              <a:rPr lang="en-US" sz="1400" dirty="0"/>
              <a:t>/update smart contracts</a:t>
            </a:r>
          </a:p>
          <a:p>
            <a:endParaRPr lang="en-US" sz="1400" dirty="0"/>
          </a:p>
          <a:p>
            <a:r>
              <a:rPr lang="en-US" sz="1400" dirty="0"/>
              <a:t>	“</a:t>
            </a:r>
            <a:r>
              <a:rPr lang="en-US" sz="1200" dirty="0"/>
              <a:t>composer network” Command </a:t>
            </a:r>
          </a:p>
          <a:p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https://hyperledger.github.io/composer/business-network/bnd-deploy.html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https://hyperledger.github.io/composer/reference/composer.network.deploy.html</a:t>
            </a:r>
            <a:endParaRPr lang="en-US" sz="1200" dirty="0"/>
          </a:p>
          <a:p>
            <a:br>
              <a:rPr lang="en-US" sz="1400" dirty="0"/>
            </a:br>
            <a:r>
              <a:rPr lang="en-US" sz="1400" dirty="0"/>
              <a:t>	</a:t>
            </a:r>
          </a:p>
          <a:p>
            <a:r>
              <a:rPr lang="en-US" sz="1200" dirty="0"/>
              <a:t>Example: </a:t>
            </a:r>
          </a:p>
          <a:p>
            <a:endParaRPr lang="en-US" altLang="en-US" sz="1200" dirty="0">
              <a:latin typeface="Arial Unicode MS"/>
            </a:endParaRPr>
          </a:p>
          <a:p>
            <a:r>
              <a:rPr lang="en-US" altLang="en-US" sz="1050" b="1" dirty="0">
                <a:latin typeface="Arial Unicode MS"/>
              </a:rPr>
              <a:t>composer network deploy -a &lt;business-network-archive&gt; -</a:t>
            </a:r>
            <a:r>
              <a:rPr lang="en-US" altLang="en-US" sz="1050" b="1" dirty="0" err="1">
                <a:latin typeface="Arial Unicode MS"/>
              </a:rPr>
              <a:t>i</a:t>
            </a:r>
            <a:r>
              <a:rPr lang="en-US" altLang="en-US" sz="1050" b="1" dirty="0">
                <a:latin typeface="Arial Unicode MS"/>
              </a:rPr>
              <a:t> &lt;enrollment-id&gt; -s &lt;enrollment-secret&gt; -p &lt;connection-profile&gt;</a:t>
            </a:r>
            <a:r>
              <a:rPr lang="en-US" altLang="en-US" sz="8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	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Consume Business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517894" y="950701"/>
            <a:ext cx="81656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1. Using composer playground</a:t>
            </a:r>
          </a:p>
          <a:p>
            <a:endParaRPr lang="en-US" sz="1400" dirty="0"/>
          </a:p>
          <a:p>
            <a:r>
              <a:rPr lang="en-US" sz="1400" dirty="0"/>
              <a:t>2. Using ‘composer-client’ and ‘composer-admin’ </a:t>
            </a:r>
            <a:r>
              <a:rPr lang="en-US" sz="1400" dirty="0" err="1"/>
              <a:t>javascript</a:t>
            </a:r>
            <a:r>
              <a:rPr lang="en-US" sz="1400" dirty="0"/>
              <a:t> module</a:t>
            </a:r>
          </a:p>
          <a:p>
            <a:endParaRPr lang="en-US" sz="1400" dirty="0"/>
          </a:p>
          <a:p>
            <a:r>
              <a:rPr lang="en-US" sz="1400" dirty="0"/>
              <a:t>	 </a:t>
            </a:r>
            <a:r>
              <a:rPr lang="en-US" sz="1200" dirty="0"/>
              <a:t>Getting Started : </a:t>
            </a:r>
            <a:r>
              <a:rPr lang="en-US" sz="1200" dirty="0">
                <a:hlinkClick r:id="rId3"/>
              </a:rPr>
              <a:t>https://hyperledger.github.io/composer/applications/node.html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3. Using ‘composer-rest-server’ </a:t>
            </a:r>
            <a:r>
              <a:rPr lang="en-US" sz="1400" dirty="0" err="1"/>
              <a:t>javascript</a:t>
            </a:r>
            <a:r>
              <a:rPr lang="en-US" sz="1400" dirty="0"/>
              <a:t> module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200" dirty="0"/>
              <a:t>Getting started : </a:t>
            </a:r>
            <a:r>
              <a:rPr lang="en-US" sz="1200" dirty="0">
                <a:hlinkClick r:id="rId4"/>
              </a:rPr>
              <a:t>https://hyperledger.github.io/composer/integrating/getting-started-rest-api.html</a:t>
            </a:r>
            <a:endParaRPr lang="en-US" sz="1200" dirty="0"/>
          </a:p>
          <a:p>
            <a:r>
              <a:rPr lang="en-US" sz="1200" dirty="0"/>
              <a:t>	Configuration : </a:t>
            </a:r>
            <a:r>
              <a:rPr lang="en-US" sz="1200" dirty="0">
                <a:hlinkClick r:id="rId5"/>
              </a:rPr>
              <a:t>https://hyperledger.github.io/composer/integrating/deploying-the-rest-server.html</a:t>
            </a:r>
            <a:endParaRPr lang="en-US" sz="1200" dirty="0"/>
          </a:p>
          <a:p>
            <a:r>
              <a:rPr lang="en-US" sz="1200" dirty="0"/>
              <a:t>	Authentication: </a:t>
            </a:r>
            <a:r>
              <a:rPr lang="en-US" sz="1200" dirty="0">
                <a:hlinkClick r:id="rId6"/>
              </a:rPr>
              <a:t>https://hyperledger.github.io/composer/integrating/enabling-rest-authentication.html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4. Using </a:t>
            </a:r>
            <a:r>
              <a:rPr lang="en-US" sz="1400" dirty="0" err="1"/>
              <a:t>Yoman</a:t>
            </a:r>
            <a:r>
              <a:rPr lang="en-US" sz="1400" dirty="0"/>
              <a:t> composer generator </a:t>
            </a:r>
          </a:p>
          <a:p>
            <a:endParaRPr lang="en-US" sz="1200" dirty="0"/>
          </a:p>
          <a:p>
            <a:r>
              <a:rPr lang="en-US" sz="1200" dirty="0"/>
              <a:t>	- CLI app: use ‘composer-client’ and ‘composer-admin’ </a:t>
            </a:r>
          </a:p>
          <a:p>
            <a:r>
              <a:rPr lang="en-US" sz="1200" dirty="0"/>
              <a:t>	- Angular 2 app : use ‘composer-rest-server’ REST API</a:t>
            </a:r>
          </a:p>
          <a:p>
            <a:r>
              <a:rPr lang="en-US" sz="1400" dirty="0"/>
              <a:t>	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Limitation with Composer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631526" y="839690"/>
            <a:ext cx="6900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</a:t>
            </a:r>
            <a:br>
              <a:rPr lang="en-US" sz="1400" dirty="0"/>
            </a:br>
            <a:r>
              <a:rPr lang="en-US" sz="1400" dirty="0"/>
              <a:t>- Can’t deploy smart contract on fabric 0.6 service of Bluemix or Cloud , consistently ( never going to fix in fabric 0.6, already fixed in fabric 1.0-beta but not tested as couldn’t get </a:t>
            </a:r>
            <a:r>
              <a:rPr lang="en-US" sz="1400" dirty="0" err="1"/>
              <a:t>bluemix</a:t>
            </a:r>
            <a:r>
              <a:rPr lang="en-US" sz="1400" dirty="0"/>
              <a:t> fabric 1.0 service) </a:t>
            </a:r>
          </a:p>
          <a:p>
            <a:endParaRPr lang="en-US" sz="1400" dirty="0"/>
          </a:p>
          <a:p>
            <a:r>
              <a:rPr lang="en-US" sz="1400" dirty="0"/>
              <a:t>- Only CRUD REST API supported, can’t use custom query ( will be supported in composer 1.0)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Only default endorsement policy, can’t apply endorsement policy while deploying business network (will be supported in composer 1.0)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7373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Miscellaneous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1841957" y="842332"/>
            <a:ext cx="6900760" cy="449353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	</a:t>
            </a:r>
          </a:p>
          <a:p>
            <a:br>
              <a:rPr lang="en-US" sz="1400" dirty="0"/>
            </a:br>
            <a:r>
              <a:rPr lang="en-US" sz="1300" dirty="0" err="1">
                <a:hlinkClick r:id="rId3"/>
              </a:rPr>
              <a:t>npm</a:t>
            </a:r>
            <a:r>
              <a:rPr lang="en-US" sz="1300" dirty="0">
                <a:hlinkClick r:id="rId3"/>
              </a:rPr>
              <a:t> Modules</a:t>
            </a:r>
            <a:r>
              <a:rPr lang="en-US" sz="1300" dirty="0"/>
              <a:t> </a:t>
            </a:r>
          </a:p>
          <a:p>
            <a:endParaRPr lang="en-US" sz="1300" dirty="0">
              <a:hlinkClick r:id="rId4"/>
            </a:endParaRPr>
          </a:p>
          <a:p>
            <a:r>
              <a:rPr lang="en-US" sz="1300" dirty="0">
                <a:hlinkClick r:id="rId4"/>
              </a:rPr>
              <a:t>Modeling Language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5"/>
              </a:rPr>
              <a:t>Access Control Language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6"/>
              </a:rPr>
              <a:t>Connection Profile</a:t>
            </a:r>
            <a:r>
              <a:rPr lang="en-US" sz="1300" dirty="0"/>
              <a:t> </a:t>
            </a:r>
          </a:p>
          <a:p>
            <a:endParaRPr lang="en-US" sz="1300" dirty="0"/>
          </a:p>
          <a:p>
            <a:r>
              <a:rPr lang="en-US" sz="1300" dirty="0">
                <a:hlinkClick r:id="rId7"/>
              </a:rPr>
              <a:t>Transaction Processor Functions</a:t>
            </a:r>
            <a:endParaRPr lang="en-US" sz="1300" dirty="0"/>
          </a:p>
          <a:p>
            <a:r>
              <a:rPr lang="en-US" sz="1300" dirty="0"/>
              <a:t> </a:t>
            </a:r>
          </a:p>
          <a:p>
            <a:r>
              <a:rPr lang="en-US" sz="1300" dirty="0">
                <a:hlinkClick r:id="rId8"/>
              </a:rPr>
              <a:t>Command Line Interface</a:t>
            </a:r>
            <a:endParaRPr lang="en-US" sz="1300" dirty="0"/>
          </a:p>
          <a:p>
            <a:r>
              <a:rPr lang="en-US" sz="1300" dirty="0"/>
              <a:t> </a:t>
            </a: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endParaRPr lang="en-US" sz="1300" dirty="0">
              <a:hlinkClick r:id="rId9"/>
            </a:endParaRPr>
          </a:p>
          <a:p>
            <a:r>
              <a:rPr lang="en-US" sz="1300" dirty="0">
                <a:hlinkClick r:id="rId9"/>
              </a:rPr>
              <a:t>CLI Add Participant</a:t>
            </a:r>
            <a:endParaRPr lang="en-US" sz="1300" dirty="0">
              <a:hlinkClick r:id="rId10"/>
            </a:endParaRPr>
          </a:p>
          <a:p>
            <a:endParaRPr lang="en-US" sz="1300" dirty="0">
              <a:hlinkClick r:id="rId10"/>
            </a:endParaRPr>
          </a:p>
          <a:p>
            <a:r>
              <a:rPr lang="en-US" sz="1300" dirty="0">
                <a:hlinkClick r:id="rId10"/>
              </a:rPr>
              <a:t>CLI Issue Identity </a:t>
            </a:r>
            <a:endParaRPr lang="en-US" sz="1300" dirty="0">
              <a:hlinkClick r:id="rId11"/>
            </a:endParaRPr>
          </a:p>
          <a:p>
            <a:endParaRPr lang="en-US" sz="1300" dirty="0">
              <a:hlinkClick r:id="rId11"/>
            </a:endParaRPr>
          </a:p>
          <a:p>
            <a:r>
              <a:rPr lang="en-US" sz="1300" dirty="0">
                <a:hlinkClick r:id="rId11"/>
              </a:rPr>
              <a:t>CLI Revoke Identity</a:t>
            </a:r>
            <a:endParaRPr lang="en-US" sz="1300" dirty="0">
              <a:hlinkClick r:id="rId12"/>
            </a:endParaRPr>
          </a:p>
          <a:p>
            <a:endParaRPr lang="en-US" sz="1300" dirty="0">
              <a:hlinkClick r:id="rId12"/>
            </a:endParaRPr>
          </a:p>
          <a:p>
            <a:r>
              <a:rPr lang="en-US" sz="1300" dirty="0">
                <a:hlinkClick r:id="rId12"/>
              </a:rPr>
              <a:t>CLI Import Identity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>
                <a:hlinkClick r:id="rId13"/>
              </a:rPr>
              <a:t>Diagnosing Problems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6243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19" y="205978"/>
            <a:ext cx="8229600" cy="45532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596E6"/>
                </a:solidFill>
              </a:rPr>
              <a:t>References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800" b="0" dirty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2A01D-8E69-42F7-A8D3-1B491D5F23F5}"/>
              </a:ext>
            </a:extLst>
          </p:cNvPr>
          <p:cNvSpPr/>
          <p:nvPr/>
        </p:nvSpPr>
        <p:spPr>
          <a:xfrm>
            <a:off x="375019" y="1279208"/>
            <a:ext cx="794385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Tutorials: </a:t>
            </a:r>
            <a:r>
              <a:rPr lang="en-US" dirty="0">
                <a:hlinkClick r:id="rId3"/>
              </a:rPr>
              <a:t>https://hyperledger.github.io/composer/tutorials/tutorials.html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API Docs: </a:t>
            </a:r>
            <a:r>
              <a:rPr lang="en-US" dirty="0">
                <a:hlinkClick r:id="rId4"/>
              </a:rPr>
              <a:t>https://hyperledger.github.io/composer/jsdoc/index.html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806F0-CA3C-4E3C-BFAF-6C1017896DA4}"/>
              </a:ext>
            </a:extLst>
          </p:cNvPr>
          <p:cNvSpPr/>
          <p:nvPr/>
        </p:nvSpPr>
        <p:spPr>
          <a:xfrm>
            <a:off x="375018" y="2662712"/>
            <a:ext cx="84832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Help &amp; Queries:</a:t>
            </a:r>
          </a:p>
          <a:p>
            <a:br>
              <a:rPr lang="en-US" sz="2200" dirty="0"/>
            </a:br>
            <a:r>
              <a:rPr lang="en-US" sz="2200" dirty="0"/>
              <a:t>	</a:t>
            </a:r>
            <a:r>
              <a:rPr lang="en-US" dirty="0" err="1"/>
              <a:t>RocketChat</a:t>
            </a:r>
            <a:r>
              <a:rPr lang="en-US" dirty="0"/>
              <a:t> - </a:t>
            </a:r>
            <a:r>
              <a:rPr lang="en-US" sz="1600" dirty="0">
                <a:hlinkClick r:id="rId5"/>
              </a:rPr>
              <a:t>https://chat.hyperledger.org/channel/composer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dirty="0" err="1"/>
              <a:t>StackOverflow</a:t>
            </a:r>
            <a:r>
              <a:rPr lang="en-US" sz="1600" dirty="0"/>
              <a:t> - </a:t>
            </a:r>
            <a:r>
              <a:rPr lang="en-US" sz="1600" dirty="0">
                <a:hlinkClick r:id="rId6"/>
              </a:rPr>
              <a:t>https://stackoverflow.com/questions/tagged/hyperledger-composer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65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19" y="2255214"/>
            <a:ext cx="5405295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0" dirty="0">
                <a:solidFill>
                  <a:srgbClr val="5596E6"/>
                </a:solidFill>
              </a:rPr>
              <a:t>Demo and Q&amp;A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512763" y="976313"/>
            <a:ext cx="3087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0" dirty="0">
                <a:solidFill>
                  <a:srgbClr val="7CC7FF"/>
                </a:solidFill>
                <a:sym typeface="Helvetica Neue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000" y="15435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Contents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634604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What Composer is?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Why Composer?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Composer Components &amp; Architecture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How to use Composer?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Demo – Composer + Fabric 1.0 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b="1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What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 is?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634604"/>
            <a:ext cx="8538352" cy="661306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“ </a:t>
            </a:r>
            <a:r>
              <a:rPr lang="en-US" b="1" dirty="0" err="1"/>
              <a:t>Hyperledger</a:t>
            </a:r>
            <a:r>
              <a:rPr lang="en-US" b="1" dirty="0"/>
              <a:t> Composer is a framework to accelerate the development of applications built on top of Blockchain platforms 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C824C-9FB0-43D4-8A61-0B258376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" y="1396093"/>
            <a:ext cx="4351565" cy="337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F70061-3D15-4935-87C2-1D8D06CF3210}"/>
              </a:ext>
            </a:extLst>
          </p:cNvPr>
          <p:cNvSpPr/>
          <p:nvPr/>
        </p:nvSpPr>
        <p:spPr>
          <a:xfrm>
            <a:off x="4489819" y="1582871"/>
            <a:ext cx="452301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/>
              <a:t>A </a:t>
            </a:r>
            <a:r>
              <a:rPr lang="en-US" sz="1400" b="1" dirty="0"/>
              <a:t>business network definition</a:t>
            </a:r>
            <a:r>
              <a:rPr lang="en-US" sz="1400" dirty="0"/>
              <a:t> is the collection of user developed source artefacts that describe the resources and logic in a business network: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 files describe assets, participants, and transactions.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Access control lists define rules for sharing and privacy.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Transaction implement additional business requirements.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 be packaged into a </a:t>
            </a:r>
            <a:r>
              <a:rPr lang="en-US" sz="1400" b="1" dirty="0"/>
              <a:t>business network archive</a:t>
            </a:r>
            <a:r>
              <a:rPr lang="en-US" sz="1400" dirty="0"/>
              <a:t>, or a banana (.</a:t>
            </a:r>
            <a:r>
              <a:rPr lang="en-US" sz="1400" dirty="0" err="1"/>
              <a:t>bna</a:t>
            </a:r>
            <a:r>
              <a:rPr lang="en-US" sz="1400" dirty="0"/>
              <a:t>) file.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45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Why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Accelerate development 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Business-centric vocabulary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Decoupled business network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Rules for privacy across the business network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Wallet and Identities management </a:t>
            </a:r>
            <a:r>
              <a:rPr lang="en-US" sz="2200" dirty="0" err="1">
                <a:solidFill>
                  <a:schemeClr val="tx1"/>
                </a:solidFill>
                <a:latin typeface="+mn-lt"/>
                <a:cs typeface="+mn-cs"/>
              </a:rPr>
              <a:t>etc</a:t>
            </a:r>
            <a:r>
              <a:rPr lang="en-US" sz="2200" dirty="0">
                <a:solidFill>
                  <a:schemeClr val="tx1"/>
                </a:solidFill>
                <a:latin typeface="+mn-lt"/>
                <a:cs typeface="+mn-cs"/>
              </a:rPr>
              <a:t>…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b="1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Composer Components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43" y="740124"/>
            <a:ext cx="5864714" cy="40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Client side components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 majority of the components are client side components, and provide functionality for developing solutions with Hyperledger Composer: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Playground for developing and testing business networks from a browser.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Client/Admin APIs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Command line interface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REST API generation using </a:t>
            </a:r>
            <a:r>
              <a:rPr lang="en-US" sz="1400" dirty="0" err="1">
                <a:solidFill>
                  <a:schemeClr val="tx1"/>
                </a:solidFill>
                <a:latin typeface="+mn-lt"/>
                <a:cs typeface="+mn-cs"/>
              </a:rPr>
              <a:t>LoopBack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3"/>
              </a:rPr>
              <a:t>http://loopback.io)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Code generation using Yeoman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4"/>
              </a:rPr>
              <a:t>http://yeoman.io)</a:t>
            </a: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Editor plugins for Atom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5"/>
              </a:rPr>
              <a:t>http://atom.io)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 and VS Code (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  <a:hlinkClick r:id="rId6"/>
              </a:rPr>
              <a:t>https://code.visualstudio.com)</a:t>
            </a: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30188" lvl="1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These components make calls to the Blockchain platform in order to interact with the deployed business network (by calling the generic chaincode/smart contract). 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5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5596E6"/>
                </a:solidFill>
              </a:rPr>
              <a:t>Blockchain side components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19" y="1200151"/>
            <a:ext cx="8538352" cy="339447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 rest of the components are Blockchain side components, and provide functionality for running a deployed business network: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Persistence of resources (assets, participants, transactions) into registries, which are backed by the underlying world state provided by the Blockchain platform.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Access control enforcement by using the identity (certificate) of the participant who submitted the request.</a:t>
            </a: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Execution of user developed transaction processor functions, and the publishing and recording of any business events.</a:t>
            </a:r>
          </a:p>
          <a:p>
            <a:pPr marL="230188" lvl="1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  <a:cs typeface="+mn-cs"/>
              </a:rPr>
              <a:t>These components expose a set of APIs that can be called by client components to interact with the deployed business network (by calling the generic chaincode/smart contract).</a:t>
            </a:r>
          </a:p>
        </p:txBody>
      </p:sp>
    </p:spTree>
    <p:extLst>
      <p:ext uri="{BB962C8B-B14F-4D97-AF65-F5344CB8AC3E}">
        <p14:creationId xmlns:p14="http://schemas.microsoft.com/office/powerpoint/2010/main" val="180368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8B691F-2205-4FE2-879F-AFE64897B8BA}"/>
              </a:ext>
            </a:extLst>
          </p:cNvPr>
          <p:cNvSpPr/>
          <p:nvPr/>
        </p:nvSpPr>
        <p:spPr>
          <a:xfrm>
            <a:off x="358525" y="999918"/>
            <a:ext cx="1073925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96D98FB-A053-4237-ACD5-515B35A8CD85}"/>
              </a:ext>
            </a:extLst>
          </p:cNvPr>
          <p:cNvSpPr/>
          <p:nvPr/>
        </p:nvSpPr>
        <p:spPr>
          <a:xfrm>
            <a:off x="6802083" y="999919"/>
            <a:ext cx="1841957" cy="3151062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Platform (fabric)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9061C-2C12-40A2-B409-0A006321C3A9}"/>
              </a:ext>
            </a:extLst>
          </p:cNvPr>
          <p:cNvSpPr/>
          <p:nvPr/>
        </p:nvSpPr>
        <p:spPr>
          <a:xfrm>
            <a:off x="1879991" y="999919"/>
            <a:ext cx="1162527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A24B8-9B17-4347-B039-FDA65EB2EC5E}"/>
              </a:ext>
            </a:extLst>
          </p:cNvPr>
          <p:cNvSpPr/>
          <p:nvPr/>
        </p:nvSpPr>
        <p:spPr>
          <a:xfrm>
            <a:off x="3841795" y="999919"/>
            <a:ext cx="2486643" cy="315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A17C2DC-6F89-41E3-8029-B0B26C38EF93}"/>
              </a:ext>
            </a:extLst>
          </p:cNvPr>
          <p:cNvSpPr/>
          <p:nvPr/>
        </p:nvSpPr>
        <p:spPr>
          <a:xfrm>
            <a:off x="4424405" y="2245114"/>
            <a:ext cx="1193564" cy="34536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composer-client</a:t>
            </a:r>
            <a:r>
              <a:rPr lang="en-US" sz="1200" dirty="0"/>
              <a:t>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FAA712E-88EC-4DD2-8A85-92A14BEE509B}"/>
              </a:ext>
            </a:extLst>
          </p:cNvPr>
          <p:cNvSpPr/>
          <p:nvPr/>
        </p:nvSpPr>
        <p:spPr>
          <a:xfrm>
            <a:off x="4006256" y="2986600"/>
            <a:ext cx="2085357" cy="76309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composer-rest-server</a:t>
            </a:r>
          </a:p>
          <a:p>
            <a:pPr algn="ctr"/>
            <a:r>
              <a:rPr lang="en-US" sz="1000" dirty="0"/>
              <a:t>(Lookback Connector)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430F3-B41F-4594-A899-187DEAAEDE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432450" y="2575449"/>
            <a:ext cx="44754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E96259-70A1-4BC1-8F94-C907E6CACF7A}"/>
              </a:ext>
            </a:extLst>
          </p:cNvPr>
          <p:cNvCxnSpPr>
            <a:cxnSpLocks/>
          </p:cNvCxnSpPr>
          <p:nvPr/>
        </p:nvCxnSpPr>
        <p:spPr>
          <a:xfrm>
            <a:off x="3042518" y="2413080"/>
            <a:ext cx="1381886" cy="4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2EB655-4F7F-468E-B1BE-58B5746A8C5A}"/>
              </a:ext>
            </a:extLst>
          </p:cNvPr>
          <p:cNvSpPr txBox="1"/>
          <p:nvPr/>
        </p:nvSpPr>
        <p:spPr>
          <a:xfrm>
            <a:off x="4424404" y="110282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298720-6E9A-4F66-A9E9-5602215F3F5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42518" y="3368149"/>
            <a:ext cx="963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AFCB97-5FA2-424D-AA81-C46BF8EB3FC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048935" y="2575448"/>
            <a:ext cx="0" cy="411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4AE8162-35A8-4FDE-95F4-FA8A2E3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" y="284973"/>
            <a:ext cx="5405295" cy="45532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596E6"/>
                </a:solidFill>
              </a:rPr>
              <a:t>Composer Architecture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A8E55B-BEA0-42DC-8397-29F7A5064954}"/>
              </a:ext>
            </a:extLst>
          </p:cNvPr>
          <p:cNvCxnSpPr>
            <a:cxnSpLocks/>
          </p:cNvCxnSpPr>
          <p:nvPr/>
        </p:nvCxnSpPr>
        <p:spPr>
          <a:xfrm>
            <a:off x="5617968" y="2408362"/>
            <a:ext cx="1207140" cy="9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4275B73-D869-4C10-AE88-C5EDEF1D8B9F}"/>
              </a:ext>
            </a:extLst>
          </p:cNvPr>
          <p:cNvSpPr/>
          <p:nvPr/>
        </p:nvSpPr>
        <p:spPr>
          <a:xfrm>
            <a:off x="4424405" y="1602300"/>
            <a:ext cx="1216587" cy="34536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composer-admin</a:t>
            </a:r>
            <a:r>
              <a:rPr lang="en-US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559159-817F-451F-AD9D-6A0A1CE7529F}"/>
              </a:ext>
            </a:extLst>
          </p:cNvPr>
          <p:cNvCxnSpPr>
            <a:cxnSpLocks/>
          </p:cNvCxnSpPr>
          <p:nvPr/>
        </p:nvCxnSpPr>
        <p:spPr>
          <a:xfrm>
            <a:off x="3042518" y="1786706"/>
            <a:ext cx="1381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A9276-B36C-419C-AFCC-25302435A118}"/>
              </a:ext>
            </a:extLst>
          </p:cNvPr>
          <p:cNvCxnSpPr>
            <a:cxnSpLocks/>
          </p:cNvCxnSpPr>
          <p:nvPr/>
        </p:nvCxnSpPr>
        <p:spPr>
          <a:xfrm>
            <a:off x="5640992" y="1747118"/>
            <a:ext cx="1184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C8C143-DEA5-4ED2-A746-4A117B7228B0}"/>
              </a:ext>
            </a:extLst>
          </p:cNvPr>
          <p:cNvSpPr txBox="1"/>
          <p:nvPr/>
        </p:nvSpPr>
        <p:spPr>
          <a:xfrm>
            <a:off x="3111259" y="1266747"/>
            <a:ext cx="774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Deploy / Update / </a:t>
            </a:r>
            <a:r>
              <a:rPr lang="en-US" sz="1000" dirty="0" err="1"/>
              <a:t>Undeploy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388BA-C3C9-4E14-B068-7ECE4B51CFDC}"/>
              </a:ext>
            </a:extLst>
          </p:cNvPr>
          <p:cNvSpPr txBox="1"/>
          <p:nvPr/>
        </p:nvSpPr>
        <p:spPr>
          <a:xfrm>
            <a:off x="3131725" y="217157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gRPC</a:t>
            </a:r>
            <a:r>
              <a:rPr lang="en-US" sz="1000" dirty="0"/>
              <a:t> call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9BCEF-245D-4709-9D6F-FA6932A8F384}"/>
              </a:ext>
            </a:extLst>
          </p:cNvPr>
          <p:cNvSpPr txBox="1"/>
          <p:nvPr/>
        </p:nvSpPr>
        <p:spPr>
          <a:xfrm>
            <a:off x="3160191" y="3138843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 </a:t>
            </a:r>
          </a:p>
        </p:txBody>
      </p:sp>
    </p:spTree>
    <p:extLst>
      <p:ext uri="{BB962C8B-B14F-4D97-AF65-F5344CB8AC3E}">
        <p14:creationId xmlns:p14="http://schemas.microsoft.com/office/powerpoint/2010/main" val="2354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19" y="2255214"/>
            <a:ext cx="5405295" cy="4553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5596E6"/>
                </a:solidFill>
              </a:rPr>
              <a:t>How to use </a:t>
            </a:r>
            <a:r>
              <a:rPr lang="en-US" b="0" dirty="0" err="1">
                <a:solidFill>
                  <a:srgbClr val="5596E6"/>
                </a:solidFill>
              </a:rPr>
              <a:t>Hyperledger</a:t>
            </a:r>
            <a:r>
              <a:rPr lang="en-US" b="0" dirty="0">
                <a:solidFill>
                  <a:srgbClr val="5596E6"/>
                </a:solidFill>
              </a:rPr>
              <a:t> Composer?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36446</TotalTime>
  <Words>573</Words>
  <Application>Microsoft Office PowerPoint</Application>
  <PresentationFormat>On-screen Show (16:9)</PresentationFormat>
  <Paragraphs>185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Arial Unicode MS</vt:lpstr>
      <vt:lpstr>Calibri</vt:lpstr>
      <vt:lpstr>Gill Sans</vt:lpstr>
      <vt:lpstr>Helvetica</vt:lpstr>
      <vt:lpstr>Helvetica Neue</vt:lpstr>
      <vt:lpstr>Helvetica Neue Light</vt:lpstr>
      <vt:lpstr>Office Theme</vt:lpstr>
      <vt:lpstr>PowerPoint Presentation</vt:lpstr>
      <vt:lpstr>Contents</vt:lpstr>
      <vt:lpstr>What Hyperledger Composer is?</vt:lpstr>
      <vt:lpstr>Why Hyperledger Composer?</vt:lpstr>
      <vt:lpstr>Composer Components</vt:lpstr>
      <vt:lpstr>Client side components</vt:lpstr>
      <vt:lpstr>Blockchain side components</vt:lpstr>
      <vt:lpstr>Composer Architecture   </vt:lpstr>
      <vt:lpstr>How to use Hyperledger Composer?   </vt:lpstr>
      <vt:lpstr>Development Environment Setup   </vt:lpstr>
      <vt:lpstr>Development Work-Flow   </vt:lpstr>
      <vt:lpstr>Write Business Network   </vt:lpstr>
      <vt:lpstr>Deploy Business Network   </vt:lpstr>
      <vt:lpstr>Consume Business Network   </vt:lpstr>
      <vt:lpstr>Limitation with Composer   </vt:lpstr>
      <vt:lpstr>Miscellaneous   </vt:lpstr>
      <vt:lpstr>References   </vt:lpstr>
      <vt:lpstr>Demo and Q&amp;A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Deepak Parmar</cp:lastModifiedBy>
  <cp:revision>1508</cp:revision>
  <cp:lastPrinted>2017-03-02T15:27:05Z</cp:lastPrinted>
  <dcterms:created xsi:type="dcterms:W3CDTF">2010-04-12T23:12:02Z</dcterms:created>
  <dcterms:modified xsi:type="dcterms:W3CDTF">2017-08-22T09:24:36Z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