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7" r:id="rId2"/>
    <p:sldId id="259" r:id="rId3"/>
    <p:sldId id="275" r:id="rId4"/>
    <p:sldId id="271" r:id="rId5"/>
    <p:sldId id="276" r:id="rId6"/>
    <p:sldId id="268" r:id="rId7"/>
    <p:sldId id="272" r:id="rId8"/>
    <p:sldId id="274" r:id="rId9"/>
    <p:sldId id="27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2" autoAdjust="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2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6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4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0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2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18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0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19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3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93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2062-969D-4A4B-86C6-788BD769DDC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8160" y="235857"/>
            <a:ext cx="9184641" cy="1936975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Разработка </a:t>
            </a:r>
            <a:r>
              <a:rPr lang="ru-RU" sz="2800" dirty="0">
                <a:solidFill>
                  <a:schemeClr val="tx1"/>
                </a:solidFill>
              </a:rPr>
              <a:t>и внедрение системы по распознанию рукописных адресов письменной корреспонденции АО «</a:t>
            </a:r>
            <a:r>
              <a:rPr lang="ru-RU" sz="2800" dirty="0" err="1">
                <a:solidFill>
                  <a:schemeClr val="tx1"/>
                </a:solidFill>
              </a:rPr>
              <a:t>Казпочта</a:t>
            </a:r>
            <a:r>
              <a:rPr lang="ru-RU" sz="2800" dirty="0">
                <a:solidFill>
                  <a:schemeClr val="tx1"/>
                </a:solidFill>
              </a:rPr>
              <a:t>» с использованием машинного </a:t>
            </a:r>
            <a:r>
              <a:rPr lang="ru-RU" sz="2800" dirty="0" smtClean="0">
                <a:solidFill>
                  <a:schemeClr val="tx1"/>
                </a:solidFill>
              </a:rPr>
              <a:t>обучения</a:t>
            </a: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0992" y="2550306"/>
            <a:ext cx="10116457" cy="28831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3. Информационные</a:t>
            </a:r>
            <a:r>
              <a:rPr lang="ru-RU" sz="2000" dirty="0"/>
              <a:t>, телекоммуникационные и космические технологии, научные исследования в области естественных наук. </a:t>
            </a:r>
            <a:endParaRPr lang="ru-RU" sz="2000" dirty="0" smtClean="0"/>
          </a:p>
          <a:p>
            <a:r>
              <a:rPr lang="ru-RU" sz="2000" dirty="0"/>
              <a:t>3.1 Интеллектуальные информационные технологии. Машинное обучение (</a:t>
            </a:r>
            <a:r>
              <a:rPr lang="ru-RU" sz="2000" dirty="0" err="1"/>
              <a:t>machine</a:t>
            </a:r>
            <a:r>
              <a:rPr lang="ru-RU" sz="2000" dirty="0"/>
              <a:t> </a:t>
            </a:r>
            <a:r>
              <a:rPr lang="ru-RU" sz="2000" dirty="0" err="1"/>
              <a:t>learning</a:t>
            </a:r>
            <a:r>
              <a:rPr lang="ru-RU" sz="2000" dirty="0" smtClean="0"/>
              <a:t>)</a:t>
            </a:r>
          </a:p>
          <a:p>
            <a:endParaRPr lang="ru-RU" sz="2000" dirty="0"/>
          </a:p>
          <a:p>
            <a:r>
              <a:rPr lang="ru-RU" sz="2000" dirty="0" smtClean="0"/>
              <a:t>Сроки реализации: 2018 </a:t>
            </a:r>
            <a:r>
              <a:rPr lang="ru-RU" sz="2000" dirty="0"/>
              <a:t>– 2020 гг.</a:t>
            </a:r>
            <a:endParaRPr lang="ru-RU" sz="2000" dirty="0" smtClean="0"/>
          </a:p>
          <a:p>
            <a:r>
              <a:rPr lang="ru-RU" sz="2000" dirty="0" smtClean="0"/>
              <a:t>Сумма финансирования за 3 года– </a:t>
            </a:r>
            <a:r>
              <a:rPr lang="ru-RU" sz="2000" dirty="0"/>
              <a:t>3</a:t>
            </a:r>
            <a:r>
              <a:rPr lang="ru-RU" sz="2000" dirty="0" smtClean="0"/>
              <a:t>0 </a:t>
            </a:r>
            <a:r>
              <a:rPr lang="ru-RU" sz="2000" dirty="0" err="1" smtClean="0"/>
              <a:t>млн.тг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8160" y="5711615"/>
            <a:ext cx="8387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Состав исполнителей: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исполнителей, из них 1 кандидат наук, 2 доктора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PhD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 докторанта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PhD,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магистр.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6877" y="397773"/>
            <a:ext cx="8911687" cy="1280890"/>
          </a:xfrm>
        </p:spPr>
        <p:txBody>
          <a:bodyPr/>
          <a:lstStyle/>
          <a:p>
            <a:r>
              <a:rPr lang="ru-RU" dirty="0" smtClean="0"/>
              <a:t>Список опубликованных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6827" y="1400269"/>
            <a:ext cx="9823089" cy="4249093"/>
          </a:xfrm>
        </p:spPr>
        <p:txBody>
          <a:bodyPr/>
          <a:lstStyle/>
          <a:p>
            <a:pPr lvl="0"/>
            <a:r>
              <a:rPr lang="ru-RU" dirty="0" err="1"/>
              <a:t>Нурсеитов</a:t>
            </a:r>
            <a:r>
              <a:rPr lang="ru-RU" dirty="0"/>
              <a:t> Д.Б., </a:t>
            </a:r>
            <a:r>
              <a:rPr lang="ru-RU" dirty="0" err="1"/>
              <a:t>Курманходжаев</a:t>
            </a:r>
            <a:r>
              <a:rPr lang="ru-RU" dirty="0"/>
              <a:t> Д.Б., Убайдуллаев Н.М. Модели распознавания рукописных адресов на основе глубокого обучения для сортировки письменной корреспонденции / Материалы </a:t>
            </a:r>
            <a:r>
              <a:rPr lang="en-US" dirty="0"/>
              <a:t>XV</a:t>
            </a:r>
            <a:r>
              <a:rPr lang="ru-RU" dirty="0"/>
              <a:t> Международной научно-практической конференции «Эффективные инструменты современных наук – 2019». – Чехия, Прага. – 2019. – С. </a:t>
            </a:r>
            <a:r>
              <a:rPr lang="ru-RU" dirty="0" smtClean="0"/>
              <a:t>40-47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2070" y="227938"/>
            <a:ext cx="9617166" cy="619970"/>
          </a:xfrm>
        </p:spPr>
        <p:txBody>
          <a:bodyPr>
            <a:noAutofit/>
          </a:bodyPr>
          <a:lstStyle/>
          <a:p>
            <a:r>
              <a:rPr lang="ru-RU" sz="2800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2070" y="803289"/>
            <a:ext cx="9725814" cy="819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Разработка ПО с </a:t>
            </a:r>
            <a:r>
              <a:rPr lang="ru-RU" sz="1600" dirty="0"/>
              <a:t>использованием </a:t>
            </a:r>
            <a:r>
              <a:rPr lang="ru-RU" sz="1600" dirty="0" smtClean="0"/>
              <a:t>машинного </a:t>
            </a:r>
            <a:r>
              <a:rPr lang="ru-RU" sz="1600" dirty="0"/>
              <a:t>обучения </a:t>
            </a:r>
            <a:r>
              <a:rPr lang="ru-RU" sz="1600" dirty="0" smtClean="0"/>
              <a:t>для </a:t>
            </a:r>
            <a:r>
              <a:rPr lang="ru-RU" sz="1600" dirty="0"/>
              <a:t>решения задачи </a:t>
            </a:r>
            <a:r>
              <a:rPr lang="ru-RU" sz="1600" dirty="0" smtClean="0"/>
              <a:t>оптического распознавания </a:t>
            </a:r>
            <a:r>
              <a:rPr lang="ru-RU" sz="1600" dirty="0"/>
              <a:t>символов рукописного текста на русском и казахском языках.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62070" y="1754550"/>
            <a:ext cx="9617166" cy="6199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 smtClean="0"/>
              <a:t>Краткое описание</a:t>
            </a:r>
            <a:endParaRPr lang="ru-RU" sz="2800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1962069" y="2294484"/>
            <a:ext cx="9339555" cy="1713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sz="1600" dirty="0" smtClean="0"/>
              <a:t>Задача распознавания рукописного адреса (</a:t>
            </a:r>
            <a:r>
              <a:rPr lang="en-US" sz="1600" dirty="0" smtClean="0"/>
              <a:t>offline handwritten address recognition</a:t>
            </a:r>
            <a:r>
              <a:rPr lang="ru-RU" sz="1600" dirty="0" smtClean="0"/>
              <a:t>) является частным случаем распознавания рукописного текста (</a:t>
            </a:r>
            <a:r>
              <a:rPr lang="en-US" sz="1600" dirty="0" smtClean="0"/>
              <a:t>Off</a:t>
            </a:r>
            <a:r>
              <a:rPr lang="ru-RU" sz="1600" dirty="0" smtClean="0"/>
              <a:t>-</a:t>
            </a:r>
            <a:r>
              <a:rPr lang="en-US" sz="1600" dirty="0" smtClean="0"/>
              <a:t>line Cursive Word Recognition</a:t>
            </a:r>
            <a:r>
              <a:rPr lang="ru-RU" sz="1600" dirty="0" smtClean="0"/>
              <a:t>, </a:t>
            </a:r>
            <a:r>
              <a:rPr lang="en-US" sz="1600" dirty="0" smtClean="0"/>
              <a:t>CWR</a:t>
            </a:r>
            <a:r>
              <a:rPr lang="ru-RU" sz="1600" dirty="0" smtClean="0"/>
              <a:t>). Основное различие заключается в том, что множество слов для распознавания ограничено словами, которые могут встретиться в адресах. Для решения проблемы распознавания рукописного текста применяются методы машинного обучения, а именно рекуррентные и </a:t>
            </a:r>
            <a:r>
              <a:rPr lang="ru-RU" sz="1600" dirty="0" err="1" smtClean="0"/>
              <a:t>сверточные</a:t>
            </a:r>
            <a:r>
              <a:rPr lang="ru-RU" sz="1600" dirty="0" smtClean="0"/>
              <a:t> нейронные сети. </a:t>
            </a:r>
            <a:endParaRPr lang="ru-RU" sz="1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962070" y="4184631"/>
            <a:ext cx="9617166" cy="6199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 smtClean="0"/>
              <a:t>Актуальность исследований</a:t>
            </a:r>
            <a:r>
              <a:rPr lang="kk-KZ" sz="2400" dirty="0" smtClean="0"/>
              <a:t/>
            </a:r>
            <a:br>
              <a:rPr lang="kk-KZ" sz="2400" dirty="0" smtClean="0"/>
            </a:br>
            <a:endParaRPr lang="ru-RU" sz="2800" dirty="0"/>
          </a:p>
        </p:txBody>
      </p:sp>
      <p:sp>
        <p:nvSpPr>
          <p:cNvPr id="9" name="Объект 4"/>
          <p:cNvSpPr txBox="1">
            <a:spLocks/>
          </p:cNvSpPr>
          <p:nvPr/>
        </p:nvSpPr>
        <p:spPr>
          <a:xfrm>
            <a:off x="1962069" y="4804601"/>
            <a:ext cx="9339555" cy="1553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kk-KZ" sz="1600" dirty="0" smtClean="0"/>
              <a:t>Р</a:t>
            </a:r>
            <a:r>
              <a:rPr lang="ru-RU" sz="1600" dirty="0" err="1" smtClean="0"/>
              <a:t>еализация</a:t>
            </a:r>
            <a:r>
              <a:rPr lang="ru-RU" sz="1600" dirty="0" smtClean="0"/>
              <a:t> данного проекта позволит разработать систему автоматизированной обработки почтовой корреспонденции, в частности рукописные адреса на конверте. Внедрение данного проекта позволит автоматизировать работу центров обработки почтовых отправлений АО «</a:t>
            </a:r>
            <a:r>
              <a:rPr lang="ru-RU" sz="1600" dirty="0" err="1" smtClean="0"/>
              <a:t>Казпочта</a:t>
            </a:r>
            <a:r>
              <a:rPr lang="ru-RU" sz="1600" dirty="0" smtClean="0"/>
              <a:t>», что значительно повысит уровень сервиса и скорость доставки почты внутри Республики Казахстан.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686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62070" y="194029"/>
            <a:ext cx="9617166" cy="726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Задачи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62070" y="5201695"/>
            <a:ext cx="92224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год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Построение программного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обеспечения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1-й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квартал: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Сравнение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результатами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показанными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уже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существующими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решениями</a:t>
            </a:r>
          </a:p>
          <a:p>
            <a:pPr algn="just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2-й квартал: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программного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продукта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-й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квартал: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 полученной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системы оптического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распознавания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рукописного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текста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-й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квартал: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Написание итогового отчета,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публикаций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62070" y="2953515"/>
            <a:ext cx="90138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2019 год: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собственной модели оптического распознавания рукописного текста и его отладка</a:t>
            </a:r>
          </a:p>
          <a:p>
            <a:pPr algn="just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1-й квартал: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Опыты с существующими решениями на собранном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датасете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сравнение полученных результатов для разных решений</a:t>
            </a:r>
          </a:p>
          <a:p>
            <a:pPr algn="just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2-й квартал: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Построение нескольких методов машинного обучения для решения задачи и проведение опытов с каждым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решением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-й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квартал: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Построение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окончательной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модели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выбранного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решения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-й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квартал: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отладка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разработанной модели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62070" y="920780"/>
            <a:ext cx="90138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год: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существующих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алгоритмов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распознавания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рукописного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текста, сбор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данных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проектирование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разрабатываемой системы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1-й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квартал: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 существующих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решений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использованием и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без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машинного обучения для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оптического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распознавания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текста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2-й квартал: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существующих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решений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-й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квартал: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 - набор </a:t>
            </a:r>
            <a:r>
              <a:rPr lang="ru-R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датасетов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 существующих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реальных данных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-й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квартал: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Построение архитектуры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программного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решения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8471" y="188088"/>
            <a:ext cx="9617166" cy="619970"/>
          </a:xfrm>
        </p:spPr>
        <p:txBody>
          <a:bodyPr>
            <a:noAutofit/>
          </a:bodyPr>
          <a:lstStyle/>
          <a:p>
            <a:r>
              <a:rPr lang="kk-KZ" sz="2800" dirty="0" err="1" smtClean="0"/>
              <a:t>Сбор</a:t>
            </a:r>
            <a:r>
              <a:rPr lang="kk-KZ" sz="2800" dirty="0" smtClean="0"/>
              <a:t> </a:t>
            </a:r>
            <a:r>
              <a:rPr lang="kk-KZ" sz="2800" dirty="0" err="1" smtClean="0"/>
              <a:t>данных</a:t>
            </a:r>
            <a:r>
              <a:rPr lang="kk-KZ" sz="2800" dirty="0" smtClean="0"/>
              <a:t/>
            </a:r>
            <a:br>
              <a:rPr lang="kk-KZ" sz="2800" dirty="0" smtClean="0"/>
            </a:br>
            <a:endParaRPr lang="ru-RU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3160" y="3224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2649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" descr="img_aug_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41" y="4599013"/>
            <a:ext cx="5624369" cy="17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42345" y="6371595"/>
            <a:ext cx="74523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</a:t>
            </a:r>
            <a:r>
              <a:rPr lang="ru-RU" alt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аугментированных</a:t>
            </a:r>
            <a:r>
              <a:rPr lang="ru-RU" alt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(увеличенных)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образцов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39" y="2911334"/>
            <a:ext cx="4099078" cy="1320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74" y="648416"/>
            <a:ext cx="3686301" cy="1712786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17498" y="4172036"/>
            <a:ext cx="74523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синтезированных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букв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ов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042345" y="2373347"/>
            <a:ext cx="74523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обрезанных из формы образцов слов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86" y="808058"/>
            <a:ext cx="3925706" cy="5551392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079477" y="6387880"/>
            <a:ext cx="50621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Образец формы для сбора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598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8471" y="188088"/>
            <a:ext cx="9617166" cy="619970"/>
          </a:xfrm>
        </p:spPr>
        <p:txBody>
          <a:bodyPr>
            <a:noAutofit/>
          </a:bodyPr>
          <a:lstStyle/>
          <a:p>
            <a:r>
              <a:rPr lang="kk-KZ" sz="2800" dirty="0" err="1" smtClean="0"/>
              <a:t>Сбор</a:t>
            </a:r>
            <a:r>
              <a:rPr lang="kk-KZ" sz="2800" dirty="0" smtClean="0"/>
              <a:t> </a:t>
            </a:r>
            <a:r>
              <a:rPr lang="kk-KZ" sz="2800" dirty="0" err="1" smtClean="0"/>
              <a:t>данных</a:t>
            </a:r>
            <a:r>
              <a:rPr lang="kk-KZ" sz="2800" dirty="0" smtClean="0"/>
              <a:t/>
            </a:r>
            <a:br>
              <a:rPr lang="kk-KZ" sz="2800" dirty="0" smtClean="0"/>
            </a:br>
            <a:endParaRPr lang="ru-RU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3160" y="3224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2649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73" y="808058"/>
            <a:ext cx="6046977" cy="58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423" y="322428"/>
            <a:ext cx="9617166" cy="619970"/>
          </a:xfrm>
        </p:spPr>
        <p:txBody>
          <a:bodyPr>
            <a:noAutofit/>
          </a:bodyPr>
          <a:lstStyle/>
          <a:p>
            <a:r>
              <a:rPr lang="kk-KZ" sz="3200" dirty="0" smtClean="0"/>
              <a:t>Модуль </a:t>
            </a:r>
            <a:r>
              <a:rPr lang="kk-KZ" sz="3200" dirty="0" err="1" smtClean="0"/>
              <a:t>локализации</a:t>
            </a:r>
            <a:r>
              <a:rPr lang="kk-KZ" sz="3200" dirty="0" smtClean="0"/>
              <a:t> </a:t>
            </a:r>
            <a:r>
              <a:rPr lang="kk-KZ" sz="3200" dirty="0" err="1" smtClean="0"/>
              <a:t>текста</a:t>
            </a:r>
            <a:r>
              <a:rPr lang="kk-KZ" sz="3200" dirty="0"/>
              <a:t/>
            </a:r>
            <a:br>
              <a:rPr lang="kk-KZ" sz="3200" dirty="0"/>
            </a:br>
            <a:r>
              <a:rPr lang="kk-KZ" sz="3200" dirty="0" smtClean="0"/>
              <a:t/>
            </a:r>
            <a:br>
              <a:rPr lang="kk-KZ" sz="3200" dirty="0" smtClean="0"/>
            </a:b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3160" y="3224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972"/>
          <a:stretch/>
        </p:blipFill>
        <p:spPr>
          <a:xfrm>
            <a:off x="2059711" y="1163212"/>
            <a:ext cx="8954995" cy="54407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942" t="6140" r="2812" b="1070"/>
          <a:stretch/>
        </p:blipFill>
        <p:spPr>
          <a:xfrm>
            <a:off x="2059711" y="1939635"/>
            <a:ext cx="5179354" cy="42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8137" y="264910"/>
            <a:ext cx="9617166" cy="619970"/>
          </a:xfrm>
        </p:spPr>
        <p:txBody>
          <a:bodyPr>
            <a:noAutofit/>
          </a:bodyPr>
          <a:lstStyle/>
          <a:p>
            <a:r>
              <a:rPr lang="kk-KZ" sz="2800" dirty="0" err="1" smtClean="0"/>
              <a:t>Результаты</a:t>
            </a:r>
            <a:r>
              <a:rPr lang="kk-KZ" sz="2800" dirty="0" smtClean="0"/>
              <a:t> </a:t>
            </a:r>
            <a:r>
              <a:rPr lang="kk-KZ" sz="2800" dirty="0" err="1" smtClean="0"/>
              <a:t>экспериментов</a:t>
            </a:r>
            <a:r>
              <a:rPr lang="kk-KZ" sz="2800" dirty="0" smtClean="0"/>
              <a:t/>
            </a:r>
            <a:br>
              <a:rPr lang="kk-KZ" sz="2800" dirty="0" smtClean="0"/>
            </a:br>
            <a:endParaRPr lang="ru-RU" sz="3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36610" y="1427143"/>
            <a:ext cx="8027406" cy="29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6191"/>
              </p:ext>
            </p:extLst>
          </p:nvPr>
        </p:nvGraphicFramePr>
        <p:xfrm>
          <a:off x="1935115" y="843622"/>
          <a:ext cx="8338438" cy="212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522"/>
                <a:gridCol w="804891"/>
                <a:gridCol w="1326645"/>
                <a:gridCol w="1514253"/>
                <a:gridCol w="844229"/>
                <a:gridCol w="1326645"/>
                <a:gridCol w="1514253"/>
              </a:tblGrid>
              <a:tr h="213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55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WAR,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CAR (Levinstein) ,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CAR (our algorithm),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WAR,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CAR (Levinstein) ,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CAR (our algorithm),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Puigcerver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29.92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7</a:t>
                      </a:r>
                      <a:r>
                        <a:rPr lang="ru-RU" sz="1100" u="none" strike="noStrike" dirty="0" smtClean="0">
                          <a:effectLst/>
                        </a:rPr>
                        <a:t>.</a:t>
                      </a:r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r>
                        <a:rPr lang="ru-RU" sz="1100" u="none" strike="noStrike" dirty="0" smtClean="0"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1.05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49.37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16.56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Bluche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23.57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77.64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38.71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30.87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87.02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54.34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NomeroffNet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19.72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64.53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27.28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49.81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89.74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71.47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LineHTR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14.34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66.06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34.00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78.01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96.45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87.15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SimpleHTR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41.03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79.87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41.92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88.91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98.45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90.78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Flor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15.44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72.98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29.85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22.11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82.47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39.71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FlorModified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61.46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91.65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57.91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43.64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 91.6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64.51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45" y="3324170"/>
            <a:ext cx="4584589" cy="275563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46" y="332416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514" y="159658"/>
            <a:ext cx="9617166" cy="619970"/>
          </a:xfrm>
        </p:spPr>
        <p:txBody>
          <a:bodyPr>
            <a:noAutofit/>
          </a:bodyPr>
          <a:lstStyle/>
          <a:p>
            <a:r>
              <a:rPr lang="ru-RU" dirty="0" smtClean="0"/>
              <a:t>Интерфейс пользователя</a:t>
            </a:r>
            <a:r>
              <a:rPr lang="kk-KZ" dirty="0" smtClean="0"/>
              <a:t/>
            </a:r>
            <a:br>
              <a:rPr lang="kk-KZ" dirty="0" smtClean="0"/>
            </a:br>
            <a:endParaRPr lang="ru-RU" sz="40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36610" y="1427143"/>
            <a:ext cx="8027406" cy="29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93245" y="3706865"/>
            <a:ext cx="4625250" cy="3028384"/>
          </a:xfrm>
          <a:prstGeom prst="rect">
            <a:avLst/>
          </a:prstGeom>
          <a:ln/>
        </p:spPr>
      </p:pic>
      <p:pic>
        <p:nvPicPr>
          <p:cNvPr id="9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7996" y="3078178"/>
            <a:ext cx="3850888" cy="3562539"/>
          </a:xfrm>
          <a:prstGeom prst="rect">
            <a:avLst/>
          </a:prstGeom>
          <a:ln/>
        </p:spPr>
      </p:pic>
      <p:pic>
        <p:nvPicPr>
          <p:cNvPr id="10" name="image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893245" y="1303899"/>
            <a:ext cx="3882866" cy="2033633"/>
          </a:xfrm>
          <a:prstGeom prst="rect">
            <a:avLst/>
          </a:prstGeom>
          <a:ln/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 rot="10800000" flipV="1">
            <a:off x="1893245" y="934567"/>
            <a:ext cx="2356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k-KZ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</a:t>
            </a:r>
            <a:r>
              <a:rPr lang="kk-K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065949" y="3337532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 rot="10800000" flipV="1">
            <a:off x="1851447" y="3337533"/>
            <a:ext cx="300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k-KZ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Загруженное</a:t>
            </a:r>
            <a:r>
              <a:rPr lang="kk-K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 rot="10800000" flipV="1">
            <a:off x="7879546" y="2708846"/>
            <a:ext cx="300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k-KZ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kk-K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6518495" y="4427145"/>
            <a:ext cx="14395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55959" y="249127"/>
            <a:ext cx="9617166" cy="619970"/>
          </a:xfrm>
        </p:spPr>
        <p:txBody>
          <a:bodyPr>
            <a:noAutofit/>
          </a:bodyPr>
          <a:lstStyle/>
          <a:p>
            <a:r>
              <a:rPr lang="kk-KZ" sz="2800" dirty="0" err="1" smtClean="0"/>
              <a:t>Заключение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5959" y="950614"/>
            <a:ext cx="9768689" cy="51966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/>
              <a:t>Для </a:t>
            </a:r>
            <a:r>
              <a:rPr lang="ru-RU" sz="1400" dirty="0" smtClean="0"/>
              <a:t>обучения моделей распознавания текста был собран </a:t>
            </a:r>
            <a:r>
              <a:rPr lang="ru-RU" sz="1400" dirty="0" err="1" smtClean="0"/>
              <a:t>датасет</a:t>
            </a:r>
            <a:r>
              <a:rPr lang="ru-RU" sz="1400" dirty="0" smtClean="0"/>
              <a:t>, состоящий из 64943 изображений, включающий в себя 715694 букв Казахского алфавита и символов пунктуации. </a:t>
            </a:r>
          </a:p>
          <a:p>
            <a:pPr marL="0" indent="0" algn="just">
              <a:buNone/>
            </a:pPr>
            <a:r>
              <a:rPr lang="ru-RU" sz="1400" dirty="0" smtClean="0"/>
              <a:t>Были </a:t>
            </a:r>
            <a:r>
              <a:rPr lang="ru-RU" sz="1400" dirty="0"/>
              <a:t>разработаны следующие модули </a:t>
            </a:r>
            <a:r>
              <a:rPr lang="ru-RU" sz="1400" dirty="0" smtClean="0"/>
              <a:t>для решения задачи распознавания текста: </a:t>
            </a:r>
            <a:endParaRPr lang="ru-RU" sz="1400" dirty="0" smtClean="0"/>
          </a:p>
          <a:p>
            <a:pPr marL="442913" indent="-442913" algn="just">
              <a:spcBef>
                <a:spcPts val="0"/>
              </a:spcBef>
              <a:buAutoNum type="arabicParenR"/>
              <a:tabLst>
                <a:tab pos="806450" algn="l"/>
              </a:tabLst>
            </a:pPr>
            <a:r>
              <a:rPr lang="ru-RU" sz="1400" dirty="0" smtClean="0"/>
              <a:t>модуль </a:t>
            </a:r>
            <a:r>
              <a:rPr lang="ru-RU" sz="1400" dirty="0"/>
              <a:t>предобработки входных картинок (устранение шума, выравнивание по горизонтали); </a:t>
            </a:r>
            <a:endParaRPr lang="ru-RU" sz="1400" dirty="0" smtClean="0"/>
          </a:p>
          <a:p>
            <a:pPr marL="442913" indent="-442913" algn="just">
              <a:spcBef>
                <a:spcPts val="0"/>
              </a:spcBef>
              <a:buAutoNum type="arabicParenR"/>
              <a:tabLst>
                <a:tab pos="806450" algn="l"/>
              </a:tabLst>
            </a:pPr>
            <a:r>
              <a:rPr lang="ru-RU" sz="1400" dirty="0"/>
              <a:t>м</a:t>
            </a:r>
            <a:r>
              <a:rPr lang="ru-RU" sz="1400" dirty="0" smtClean="0"/>
              <a:t>одуль </a:t>
            </a:r>
            <a:r>
              <a:rPr lang="ru-RU" sz="1400" dirty="0"/>
              <a:t>сегментации региона с текстом по словам; </a:t>
            </a:r>
            <a:endParaRPr lang="ru-RU" sz="1400" dirty="0" smtClean="0"/>
          </a:p>
          <a:p>
            <a:pPr marL="442913" indent="-442913" algn="just">
              <a:spcBef>
                <a:spcPts val="0"/>
              </a:spcBef>
              <a:buAutoNum type="arabicParenR"/>
              <a:tabLst>
                <a:tab pos="806450" algn="l"/>
              </a:tabLst>
            </a:pPr>
            <a:r>
              <a:rPr lang="ru-RU" sz="1400" dirty="0"/>
              <a:t>м</a:t>
            </a:r>
            <a:r>
              <a:rPr lang="ru-RU" sz="1400" dirty="0" smtClean="0"/>
              <a:t>одуль </a:t>
            </a:r>
            <a:r>
              <a:rPr lang="ru-RU" sz="1400" dirty="0"/>
              <a:t>распознавания слов.</a:t>
            </a:r>
          </a:p>
          <a:p>
            <a:pPr marL="0" indent="0" algn="just">
              <a:buNone/>
              <a:tabLst>
                <a:tab pos="806450" algn="l"/>
              </a:tabLst>
            </a:pPr>
            <a:r>
              <a:rPr lang="ru-RU" sz="1400" dirty="0" smtClean="0"/>
              <a:t>Была построена </a:t>
            </a:r>
            <a:r>
              <a:rPr lang="ru-RU" sz="1400" dirty="0"/>
              <a:t>окончательная модель </a:t>
            </a:r>
            <a:r>
              <a:rPr lang="ru-RU" sz="1400" dirty="0" smtClean="0"/>
              <a:t>оптического </a:t>
            </a:r>
            <a:r>
              <a:rPr lang="ru-RU" sz="1400" dirty="0"/>
              <a:t>распознавания </a:t>
            </a:r>
            <a:r>
              <a:rPr lang="ru-RU" sz="1400" dirty="0" smtClean="0"/>
              <a:t>рукописного текста, которая состоит из основных двух модулей: модуль </a:t>
            </a:r>
            <a:r>
              <a:rPr lang="ru-RU" sz="1400" dirty="0"/>
              <a:t>сегментации </a:t>
            </a:r>
            <a:r>
              <a:rPr lang="ru-RU" sz="1400" dirty="0" smtClean="0"/>
              <a:t>слов и модуль распознавания </a:t>
            </a:r>
            <a:r>
              <a:rPr lang="ru-RU" sz="1400" dirty="0"/>
              <a:t>слов. </a:t>
            </a:r>
            <a:r>
              <a:rPr lang="ru-RU" sz="1400" dirty="0" smtClean="0"/>
              <a:t>Модуль </a:t>
            </a:r>
            <a:r>
              <a:rPr lang="ru-RU" sz="1400" dirty="0"/>
              <a:t>сегментации слов </a:t>
            </a:r>
            <a:r>
              <a:rPr lang="ru-RU" sz="1400" dirty="0" smtClean="0"/>
              <a:t>реализована с </a:t>
            </a:r>
            <a:r>
              <a:rPr lang="ru-RU" sz="1400" dirty="0"/>
              <a:t>помощью </a:t>
            </a:r>
            <a:r>
              <a:rPr lang="ru-RU" sz="1400" dirty="0" smtClean="0"/>
              <a:t>модели YOLO </a:t>
            </a:r>
            <a:r>
              <a:rPr lang="ru-RU" sz="1400" dirty="0"/>
              <a:t>(</a:t>
            </a:r>
            <a:r>
              <a:rPr lang="ru-RU" sz="1400" dirty="0" err="1"/>
              <a:t>You</a:t>
            </a:r>
            <a:r>
              <a:rPr lang="ru-RU" sz="1400" dirty="0"/>
              <a:t> </a:t>
            </a:r>
            <a:r>
              <a:rPr lang="ru-RU" sz="1400" dirty="0" err="1"/>
              <a:t>Only</a:t>
            </a:r>
            <a:r>
              <a:rPr lang="ru-RU" sz="1400" dirty="0"/>
              <a:t> </a:t>
            </a:r>
            <a:r>
              <a:rPr lang="ru-RU" sz="1400" dirty="0" err="1" smtClean="0"/>
              <a:t>Look</a:t>
            </a:r>
            <a:r>
              <a:rPr lang="ru-RU" sz="1400" dirty="0" smtClean="0"/>
              <a:t> </a:t>
            </a:r>
            <a:r>
              <a:rPr lang="ru-RU" sz="1400" dirty="0" err="1" smtClean="0"/>
              <a:t>Once</a:t>
            </a:r>
            <a:r>
              <a:rPr lang="ru-RU" sz="1400" dirty="0"/>
              <a:t>),  который  получает  на  входе  изображение  и  на  выходе  выдает </a:t>
            </a:r>
            <a:r>
              <a:rPr lang="ru-RU" sz="1400" dirty="0" smtClean="0"/>
              <a:t>координаты </a:t>
            </a:r>
            <a:r>
              <a:rPr lang="ru-RU" sz="1400" dirty="0"/>
              <a:t>прямоугольника описывающего слово</a:t>
            </a:r>
            <a:r>
              <a:rPr lang="ru-RU" sz="1400" dirty="0" smtClean="0"/>
              <a:t>. Модуль </a:t>
            </a:r>
            <a:r>
              <a:rPr lang="ru-RU" sz="1400" dirty="0"/>
              <a:t>распознавания </a:t>
            </a:r>
            <a:r>
              <a:rPr lang="ru-RU" sz="1400" dirty="0" smtClean="0"/>
              <a:t>слов основана на </a:t>
            </a:r>
            <a:r>
              <a:rPr lang="ru-RU" sz="1400" dirty="0" err="1" smtClean="0"/>
              <a:t>сверточных</a:t>
            </a:r>
            <a:r>
              <a:rPr lang="ru-RU" sz="1400" dirty="0"/>
              <a:t> </a:t>
            </a:r>
            <a:r>
              <a:rPr lang="ru-RU" sz="1400" dirty="0" smtClean="0"/>
              <a:t>и рекуррентных нейронных сетях, а также использует алгоритм </a:t>
            </a:r>
            <a:r>
              <a:rPr lang="en-US" sz="1400" dirty="0" smtClean="0"/>
              <a:t>CTC </a:t>
            </a:r>
            <a:r>
              <a:rPr lang="en-US" sz="1400" dirty="0"/>
              <a:t>(Connectionist Temporal Classification) </a:t>
            </a:r>
            <a:r>
              <a:rPr lang="ru-RU" sz="1400" dirty="0" smtClean="0"/>
              <a:t>декодирования. Алгоритм </a:t>
            </a:r>
            <a:r>
              <a:rPr lang="en-US" sz="1400" dirty="0" smtClean="0"/>
              <a:t>CTC</a:t>
            </a:r>
            <a:r>
              <a:rPr lang="ru-RU" sz="1400" dirty="0" smtClean="0"/>
              <a:t> основан на </a:t>
            </a:r>
            <a:r>
              <a:rPr lang="en-US" sz="1400" dirty="0" smtClean="0"/>
              <a:t> </a:t>
            </a:r>
            <a:r>
              <a:rPr lang="ru-RU" sz="1400" dirty="0" smtClean="0"/>
              <a:t>вероятностном подборе </a:t>
            </a:r>
            <a:r>
              <a:rPr lang="ru-RU" sz="1400" dirty="0"/>
              <a:t>правильных символов</a:t>
            </a:r>
            <a:r>
              <a:rPr lang="ru-RU" sz="1400" dirty="0" smtClean="0"/>
              <a:t>, что намного улучшает результаты нейронной сети.</a:t>
            </a:r>
          </a:p>
          <a:p>
            <a:pPr marL="0" indent="0" algn="just">
              <a:buNone/>
              <a:tabLst>
                <a:tab pos="806450" algn="l"/>
              </a:tabLst>
            </a:pPr>
            <a:r>
              <a:rPr lang="ru-RU" sz="1400" dirty="0"/>
              <a:t>Авторами </a:t>
            </a:r>
            <a:r>
              <a:rPr lang="ru-RU" sz="1400" dirty="0" smtClean="0"/>
              <a:t>были </a:t>
            </a:r>
            <a:r>
              <a:rPr lang="ru-RU" sz="1400" dirty="0" smtClean="0"/>
              <a:t>проведены эксперименты с </a:t>
            </a:r>
            <a:r>
              <a:rPr lang="ru-RU" sz="1400" dirty="0"/>
              <a:t>различными </a:t>
            </a:r>
            <a:r>
              <a:rPr lang="ru-RU" sz="1400" dirty="0" smtClean="0"/>
              <a:t>существующими моделями </a:t>
            </a:r>
            <a:r>
              <a:rPr lang="ru-RU" sz="1400" dirty="0"/>
              <a:t>и предложена своя </a:t>
            </a:r>
            <a:r>
              <a:rPr lang="ru-RU" sz="1400" dirty="0" smtClean="0"/>
              <a:t>(доработанная нами существующей модели), </a:t>
            </a:r>
            <a:r>
              <a:rPr lang="ru-RU" sz="1400" dirty="0"/>
              <a:t>дающая лучший </a:t>
            </a:r>
            <a:r>
              <a:rPr lang="ru-RU" sz="1400" dirty="0" smtClean="0"/>
              <a:t>результат. Тест </a:t>
            </a:r>
            <a:r>
              <a:rPr lang="ru-RU" sz="1400" dirty="0"/>
              <a:t>был проведен на </a:t>
            </a:r>
            <a:r>
              <a:rPr lang="ru-RU" sz="1400" dirty="0" smtClean="0"/>
              <a:t>2-х </a:t>
            </a:r>
            <a:r>
              <a:rPr lang="ru-RU" sz="1400" dirty="0"/>
              <a:t>наборах тестовых </a:t>
            </a:r>
            <a:r>
              <a:rPr lang="ru-RU" sz="1400" dirty="0" smtClean="0"/>
              <a:t>данных, первый набор </a:t>
            </a:r>
            <a:r>
              <a:rPr lang="en-US" sz="1400" dirty="0" smtClean="0"/>
              <a:t>TEST1 </a:t>
            </a:r>
            <a:r>
              <a:rPr lang="ru-RU" sz="1400" dirty="0" smtClean="0"/>
              <a:t>из 5057 </a:t>
            </a:r>
            <a:r>
              <a:rPr lang="ru-RU" sz="1400" dirty="0"/>
              <a:t>изображений, содержащие 49485 символов, </a:t>
            </a:r>
            <a:r>
              <a:rPr lang="ru-RU" sz="1400" dirty="0" smtClean="0"/>
              <a:t>а второй </a:t>
            </a:r>
            <a:r>
              <a:rPr lang="ru-RU" sz="1400" dirty="0"/>
              <a:t>набор </a:t>
            </a:r>
            <a:r>
              <a:rPr lang="en-US" sz="1400" dirty="0" smtClean="0"/>
              <a:t>TEST</a:t>
            </a:r>
            <a:r>
              <a:rPr lang="ru-RU" sz="1400" dirty="0" smtClean="0"/>
              <a:t>2</a:t>
            </a:r>
            <a:r>
              <a:rPr lang="en-US" sz="1400" dirty="0" smtClean="0"/>
              <a:t> </a:t>
            </a:r>
            <a:r>
              <a:rPr lang="ru-RU" sz="1400" dirty="0"/>
              <a:t>из 5057 изображений, содержащие </a:t>
            </a:r>
            <a:r>
              <a:rPr lang="ru-RU" sz="1400" dirty="0" smtClean="0"/>
              <a:t>56346 символов.</a:t>
            </a:r>
            <a:endParaRPr lang="ru-RU" sz="1400" dirty="0"/>
          </a:p>
          <a:p>
            <a:pPr marL="0" indent="0" algn="just">
              <a:buNone/>
              <a:tabLst>
                <a:tab pos="806450" algn="l"/>
              </a:tabLst>
            </a:pPr>
            <a:r>
              <a:rPr lang="kk-KZ" sz="1400" dirty="0" smtClean="0"/>
              <a:t>В </a:t>
            </a:r>
            <a:r>
              <a:rPr lang="ru-RU" sz="1400" dirty="0" smtClean="0"/>
              <a:t>результате </a:t>
            </a:r>
            <a:r>
              <a:rPr lang="ru-RU" sz="1400" dirty="0" err="1" smtClean="0"/>
              <a:t>Modified</a:t>
            </a:r>
            <a:r>
              <a:rPr lang="ru-RU" sz="1400" dirty="0" smtClean="0"/>
              <a:t> </a:t>
            </a:r>
            <a:r>
              <a:rPr lang="ru-RU" sz="1400" dirty="0" err="1"/>
              <a:t>Flor’s</a:t>
            </a:r>
            <a:r>
              <a:rPr lang="ru-RU" sz="1400" dirty="0"/>
              <a:t> HTR </a:t>
            </a:r>
            <a:r>
              <a:rPr lang="ru-RU" sz="1400" dirty="0" err="1"/>
              <a:t>model</a:t>
            </a:r>
            <a:r>
              <a:rPr lang="ru-RU" sz="1400" dirty="0"/>
              <a:t> </a:t>
            </a:r>
            <a:r>
              <a:rPr lang="ru-RU" sz="1400" dirty="0" smtClean="0"/>
              <a:t>(</a:t>
            </a:r>
            <a:r>
              <a:rPr lang="ru-RU" sz="1400" dirty="0"/>
              <a:t>доработанная нами </a:t>
            </a:r>
            <a:r>
              <a:rPr lang="ru-RU" sz="1400" dirty="0" smtClean="0"/>
              <a:t>модель) показала наилучший результат на первом наборе тестовых данных, и не хуже других на втором наборе. Но показатели с первого набора данных более важнее, так как данный </a:t>
            </a:r>
            <a:r>
              <a:rPr lang="ru-RU" sz="1400" dirty="0" err="1" smtClean="0"/>
              <a:t>датасет</a:t>
            </a:r>
            <a:r>
              <a:rPr lang="ru-RU" sz="1400" dirty="0" smtClean="0"/>
              <a:t> состоит из других наборов слов, не участвовавших </a:t>
            </a:r>
            <a:r>
              <a:rPr lang="ru-RU" sz="1400" dirty="0"/>
              <a:t>при обучении </a:t>
            </a:r>
            <a:r>
              <a:rPr lang="ru-RU" sz="1400" dirty="0" smtClean="0"/>
              <a:t>моделей.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3046637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</TotalTime>
  <Words>831</Words>
  <Application>Microsoft Office PowerPoint</Application>
  <PresentationFormat>Широкоэкранный</PresentationFormat>
  <Paragraphs>111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Легкий дым</vt:lpstr>
      <vt:lpstr>Разработка и внедрение системы по распознанию рукописных адресов письменной корреспонденции АО «Казпочта» с использованием машинного обучения </vt:lpstr>
      <vt:lpstr>Цель</vt:lpstr>
      <vt:lpstr>Презентация PowerPoint</vt:lpstr>
      <vt:lpstr>Сбор данных </vt:lpstr>
      <vt:lpstr>Сбор данных </vt:lpstr>
      <vt:lpstr>Модуль локализации текста  </vt:lpstr>
      <vt:lpstr>Результаты экспериментов </vt:lpstr>
      <vt:lpstr>Интерфейс пользователя </vt:lpstr>
      <vt:lpstr>Заключение</vt:lpstr>
      <vt:lpstr>Список опубликованных работ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Руслан Бармашёв</dc:creator>
  <cp:lastModifiedBy>Кайрат Бостанбеков</cp:lastModifiedBy>
  <cp:revision>73</cp:revision>
  <dcterms:created xsi:type="dcterms:W3CDTF">2018-06-12T14:35:17Z</dcterms:created>
  <dcterms:modified xsi:type="dcterms:W3CDTF">2020-09-21T10:19:27Z</dcterms:modified>
</cp:coreProperties>
</file>