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9" r:id="rId3"/>
    <p:sldId id="260" r:id="rId4"/>
    <p:sldId id="261" r:id="rId5"/>
    <p:sldId id="271" r:id="rId6"/>
    <p:sldId id="268" r:id="rId7"/>
    <p:sldId id="270" r:id="rId8"/>
    <p:sldId id="267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airat\VSCodeProjects\HTR\docs\ex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Лист1!$A$6</c:f>
              <c:strCache>
                <c:ptCount val="1"/>
                <c:pt idx="0">
                  <c:v>экс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Лист1!$B$5</c:f>
              <c:strCache>
                <c:ptCount val="1"/>
                <c:pt idx="0">
                  <c:v>точность</c:v>
                </c:pt>
              </c:strCache>
            </c:strRef>
          </c:cat>
          <c:val>
            <c:numRef>
              <c:f>Лист1!$B$6</c:f>
              <c:numCache>
                <c:formatCode>0.00%</c:formatCode>
                <c:ptCount val="1"/>
                <c:pt idx="0">
                  <c:v>0.55300000000000005</c:v>
                </c:pt>
              </c:numCache>
            </c:numRef>
          </c:val>
        </c:ser>
        <c:ser>
          <c:idx val="1"/>
          <c:order val="1"/>
          <c:tx>
            <c:strRef>
              <c:f>Лист1!$A$7</c:f>
              <c:strCache>
                <c:ptCount val="1"/>
                <c:pt idx="0">
                  <c:v>экс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Лист1!$B$5</c:f>
              <c:strCache>
                <c:ptCount val="1"/>
                <c:pt idx="0">
                  <c:v>точность</c:v>
                </c:pt>
              </c:strCache>
            </c:strRef>
          </c:cat>
          <c:val>
            <c:numRef>
              <c:f>Лист1!$B$7</c:f>
              <c:numCache>
                <c:formatCode>0.00%</c:formatCode>
                <c:ptCount val="1"/>
                <c:pt idx="0">
                  <c:v>0.57110000000000005</c:v>
                </c:pt>
              </c:numCache>
            </c:numRef>
          </c:val>
        </c:ser>
        <c:ser>
          <c:idx val="2"/>
          <c:order val="2"/>
          <c:tx>
            <c:strRef>
              <c:f>Лист1!$A$8</c:f>
              <c:strCache>
                <c:ptCount val="1"/>
                <c:pt idx="0">
                  <c:v>экс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Лист1!$B$5</c:f>
              <c:strCache>
                <c:ptCount val="1"/>
                <c:pt idx="0">
                  <c:v>точность</c:v>
                </c:pt>
              </c:strCache>
            </c:strRef>
          </c:cat>
          <c:val>
            <c:numRef>
              <c:f>Лист1!$B$8</c:f>
              <c:numCache>
                <c:formatCode>0.00%</c:formatCode>
                <c:ptCount val="1"/>
                <c:pt idx="0">
                  <c:v>0.58330000000000004</c:v>
                </c:pt>
              </c:numCache>
            </c:numRef>
          </c:val>
        </c:ser>
        <c:ser>
          <c:idx val="3"/>
          <c:order val="3"/>
          <c:tx>
            <c:strRef>
              <c:f>Лист1!$A$9</c:f>
              <c:strCache>
                <c:ptCount val="1"/>
                <c:pt idx="0">
                  <c:v>экс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Лист1!$B$5</c:f>
              <c:strCache>
                <c:ptCount val="1"/>
                <c:pt idx="0">
                  <c:v>точность</c:v>
                </c:pt>
              </c:strCache>
            </c:strRef>
          </c:cat>
          <c:val>
            <c:numRef>
              <c:f>Лист1!$B$9</c:f>
              <c:numCache>
                <c:formatCode>0.00%</c:formatCode>
                <c:ptCount val="1"/>
                <c:pt idx="0">
                  <c:v>0.75109999999999999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429536"/>
        <c:axId val="435429928"/>
      </c:barChart>
      <c:catAx>
        <c:axId val="4354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5429928"/>
        <c:crosses val="autoZero"/>
        <c:auto val="1"/>
        <c:lblAlgn val="ctr"/>
        <c:lblOffset val="100"/>
        <c:noMultiLvlLbl val="0"/>
      </c:catAx>
      <c:valAx>
        <c:axId val="43542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542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5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3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8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9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5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9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2062-969D-4A4B-86C6-788BD769DDC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E9494-4332-4C0E-BD30-27201898F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machinelearning.pro/introduction-to-convolutional-neural-networks-for-vision-tasks/" TargetMode="External"/><Relationship Id="rId4" Type="http://schemas.openxmlformats.org/officeDocument/2006/relationships/hyperlink" Target="https://github.com/githubharald/SimpleHT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8159" y="235857"/>
            <a:ext cx="9617166" cy="3180701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Разработка </a:t>
            </a:r>
            <a:r>
              <a:rPr lang="ru-RU" sz="4000" dirty="0"/>
              <a:t>и внедрение системы по распознанию рукописных адресов письменной корреспонденции АО «</a:t>
            </a:r>
            <a:r>
              <a:rPr lang="ru-RU" sz="4000" dirty="0" err="1"/>
              <a:t>Казпочта</a:t>
            </a:r>
            <a:r>
              <a:rPr lang="ru-RU" sz="4000" dirty="0"/>
              <a:t>» с использованием машинного </a:t>
            </a:r>
            <a:r>
              <a:rPr lang="ru-RU" sz="4000" dirty="0" smtClean="0"/>
              <a:t>обучения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8868" y="3564294"/>
            <a:ext cx="10116457" cy="28831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3. Информационные</a:t>
            </a:r>
            <a:r>
              <a:rPr lang="ru-RU" sz="2000" dirty="0"/>
              <a:t>, телекоммуникационные и космические технологии, научные исследования в области естественных наук. </a:t>
            </a:r>
            <a:endParaRPr lang="ru-RU" sz="2000" dirty="0" smtClean="0"/>
          </a:p>
          <a:p>
            <a:r>
              <a:rPr lang="ru-RU" sz="2000" dirty="0"/>
              <a:t>3.1 Интеллектуальные информационные технологии. Машинное обучение (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learning</a:t>
            </a:r>
            <a:r>
              <a:rPr lang="ru-RU" sz="2000" dirty="0" smtClean="0"/>
              <a:t>)</a:t>
            </a:r>
          </a:p>
          <a:p>
            <a:endParaRPr lang="ru-RU" sz="2000" dirty="0"/>
          </a:p>
          <a:p>
            <a:r>
              <a:rPr lang="ru-RU" sz="2000" dirty="0" smtClean="0"/>
              <a:t>Сроки реализации: 2018 </a:t>
            </a:r>
            <a:r>
              <a:rPr lang="ru-RU" sz="2000" dirty="0"/>
              <a:t>– 2020 гг.</a:t>
            </a:r>
            <a:endParaRPr lang="ru-RU" sz="2000" dirty="0" smtClean="0"/>
          </a:p>
          <a:p>
            <a:r>
              <a:rPr lang="ru-RU" sz="2000" dirty="0" smtClean="0"/>
              <a:t>Сумма финансирования за 3 года– </a:t>
            </a:r>
            <a:r>
              <a:rPr lang="ru-RU" sz="2000" dirty="0"/>
              <a:t>3</a:t>
            </a:r>
            <a:r>
              <a:rPr lang="ru-RU" sz="2000" dirty="0" smtClean="0"/>
              <a:t>0 </a:t>
            </a:r>
            <a:r>
              <a:rPr lang="ru-RU" sz="2000" dirty="0" err="1" smtClean="0"/>
              <a:t>млн.тг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601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10" y="159658"/>
            <a:ext cx="9617166" cy="619970"/>
          </a:xfrm>
        </p:spPr>
        <p:txBody>
          <a:bodyPr>
            <a:no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5186" y="886409"/>
            <a:ext cx="9725814" cy="103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Разработка ПО с </a:t>
            </a:r>
            <a:r>
              <a:rPr lang="ru-RU" sz="2000" dirty="0"/>
              <a:t>использованием </a:t>
            </a:r>
            <a:r>
              <a:rPr lang="ru-RU" sz="2000" dirty="0" smtClean="0"/>
              <a:t>машинного </a:t>
            </a:r>
            <a:r>
              <a:rPr lang="ru-RU" sz="2000" dirty="0"/>
              <a:t>обучения </a:t>
            </a:r>
            <a:r>
              <a:rPr lang="ru-RU" sz="2000" dirty="0" smtClean="0"/>
              <a:t>для </a:t>
            </a:r>
            <a:r>
              <a:rPr lang="ru-RU" sz="2000" dirty="0"/>
              <a:t>решения задачи </a:t>
            </a:r>
            <a:r>
              <a:rPr lang="ru-RU" sz="2000" dirty="0" smtClean="0"/>
              <a:t>оптического распознавания </a:t>
            </a:r>
            <a:r>
              <a:rPr lang="ru-RU" sz="2000" dirty="0"/>
              <a:t>символов рукописного текста на русском и казахском языках.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79157" y="2112476"/>
            <a:ext cx="9617166" cy="726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dirty="0" smtClean="0"/>
              <a:t>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9478" y="5612027"/>
            <a:ext cx="9576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 исполнителей: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исполнителей, из них 1 кандидат наук, 2 доктора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 докторанта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PhD,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магистрант.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25186" y="2866543"/>
            <a:ext cx="9480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2019 год: Разработка собственной модели оптического распознавания рукописного текста и его отладка</a:t>
            </a:r>
          </a:p>
          <a:p>
            <a:pPr algn="just">
              <a:spcBef>
                <a:spcPts val="1200"/>
              </a:spcBef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1-й квартал: Опыты с существующими решениями на собранном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датасете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сравнение полученных результатов для разных решений</a:t>
            </a:r>
          </a:p>
          <a:p>
            <a:pPr algn="just">
              <a:spcBef>
                <a:spcPts val="1200"/>
              </a:spcBef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2-й квартал: Построение нескольких методов машинного обучения для решения задачи и проведение опытов с каждым решением</a:t>
            </a:r>
          </a:p>
        </p:txBody>
      </p:sp>
    </p:spTree>
    <p:extLst>
      <p:ext uri="{BB962C8B-B14F-4D97-AF65-F5344CB8AC3E}">
        <p14:creationId xmlns:p14="http://schemas.microsoft.com/office/powerpoint/2010/main" val="2168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ru-RU" sz="4000" dirty="0"/>
              <a:t>Краткое </a:t>
            </a:r>
            <a:r>
              <a:rPr lang="ru-RU" sz="4000" dirty="0" smtClean="0"/>
              <a:t>описание</a:t>
            </a:r>
            <a:endParaRPr lang="ru-RU" sz="4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064190" y="1099713"/>
            <a:ext cx="9339555" cy="56632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Задача распознавания рукописного адреса (</a:t>
            </a:r>
            <a:r>
              <a:rPr lang="en-US" sz="2800" dirty="0"/>
              <a:t>offline handwritten address recognition</a:t>
            </a:r>
            <a:r>
              <a:rPr lang="ru-RU" sz="2800" dirty="0"/>
              <a:t>) является частным случаем распознавания рукописного текста (</a:t>
            </a:r>
            <a:r>
              <a:rPr lang="en-US" sz="2800" dirty="0"/>
              <a:t>Off</a:t>
            </a:r>
            <a:r>
              <a:rPr lang="ru-RU" sz="2800" dirty="0"/>
              <a:t>-</a:t>
            </a:r>
            <a:r>
              <a:rPr lang="en-US" sz="2800" dirty="0"/>
              <a:t>line Cursive Word Recognition</a:t>
            </a:r>
            <a:r>
              <a:rPr lang="ru-RU" sz="2800" dirty="0"/>
              <a:t>, </a:t>
            </a:r>
            <a:r>
              <a:rPr lang="en-US" sz="2800" dirty="0"/>
              <a:t>CWR</a:t>
            </a:r>
            <a:r>
              <a:rPr lang="ru-RU" sz="2800" dirty="0"/>
              <a:t>). </a:t>
            </a:r>
            <a:r>
              <a:rPr lang="ru-RU" sz="2800" dirty="0" smtClean="0"/>
              <a:t>Основное различие заключается </a:t>
            </a:r>
            <a:r>
              <a:rPr lang="ru-RU" sz="2800" dirty="0"/>
              <a:t>в том, </a:t>
            </a:r>
            <a:r>
              <a:rPr lang="ru-RU" sz="2800" dirty="0" smtClean="0"/>
              <a:t>что множество </a:t>
            </a:r>
            <a:r>
              <a:rPr lang="ru-RU" sz="2800" dirty="0"/>
              <a:t>слов для распознавания ограничено </a:t>
            </a:r>
            <a:r>
              <a:rPr lang="ru-RU" sz="2800" dirty="0" smtClean="0"/>
              <a:t>словами, </a:t>
            </a:r>
            <a:r>
              <a:rPr lang="ru-RU" sz="2800" dirty="0"/>
              <a:t>которые могут встретиться в </a:t>
            </a:r>
            <a:r>
              <a:rPr lang="ru-RU" sz="2800" dirty="0" smtClean="0"/>
              <a:t>адресах. </a:t>
            </a:r>
            <a:r>
              <a:rPr lang="ru-RU" sz="2800" dirty="0"/>
              <a:t>Д</a:t>
            </a:r>
            <a:r>
              <a:rPr lang="ru-RU" sz="2800" dirty="0" smtClean="0"/>
              <a:t>ля </a:t>
            </a:r>
            <a:r>
              <a:rPr lang="ru-RU" sz="2800" dirty="0"/>
              <a:t>решения проблемы распознавания рукописного </a:t>
            </a:r>
            <a:r>
              <a:rPr lang="ru-RU" sz="2800" dirty="0" smtClean="0"/>
              <a:t>текста применяются </a:t>
            </a:r>
            <a:r>
              <a:rPr lang="ru-RU" sz="2800" dirty="0"/>
              <a:t>методы машинного </a:t>
            </a:r>
            <a:r>
              <a:rPr lang="ru-RU" sz="2800" dirty="0" smtClean="0"/>
              <a:t>обучения, а именно рекуррентные и </a:t>
            </a:r>
            <a:r>
              <a:rPr lang="ru-RU" sz="2800" dirty="0" err="1" smtClean="0"/>
              <a:t>сверточные</a:t>
            </a:r>
            <a:r>
              <a:rPr lang="ru-RU" sz="2800" dirty="0" smtClean="0"/>
              <a:t> нейронные </a:t>
            </a:r>
            <a:r>
              <a:rPr lang="ru-RU" sz="2800" dirty="0"/>
              <a:t>сети.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72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ru-RU" sz="4000" dirty="0"/>
              <a:t>Актуальность </a:t>
            </a:r>
            <a:r>
              <a:rPr lang="ru-RU" sz="4000" dirty="0" smtClean="0"/>
              <a:t>исследований</a:t>
            </a:r>
            <a:r>
              <a:rPr lang="kk-KZ" sz="4000" dirty="0" smtClean="0"/>
              <a:t/>
            </a:r>
            <a:br>
              <a:rPr lang="kk-KZ" sz="4000" dirty="0" smtClean="0"/>
            </a:br>
            <a:endParaRPr lang="ru-RU" sz="4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111268" y="1326050"/>
            <a:ext cx="9044412" cy="51109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kk-KZ" sz="2800" dirty="0"/>
              <a:t>Р</a:t>
            </a:r>
            <a:r>
              <a:rPr lang="ru-RU" sz="2800" dirty="0" err="1" smtClean="0"/>
              <a:t>еализация</a:t>
            </a:r>
            <a:r>
              <a:rPr lang="ru-RU" sz="2800" dirty="0" smtClean="0"/>
              <a:t> </a:t>
            </a:r>
            <a:r>
              <a:rPr lang="ru-RU" sz="2800" dirty="0"/>
              <a:t>данного проекта позволит разработать систему автоматизированной обработки почтовой корреспонденции, </a:t>
            </a:r>
            <a:r>
              <a:rPr lang="ru-RU" sz="2800" dirty="0" smtClean="0"/>
              <a:t>в частности рукописные адреса на конверте. Внедрение </a:t>
            </a:r>
            <a:r>
              <a:rPr lang="ru-RU" sz="2800" dirty="0"/>
              <a:t>данного проекта позволит автоматизировать работу центров обработки почтовых отправлений АО «</a:t>
            </a:r>
            <a:r>
              <a:rPr lang="ru-RU" sz="2800" dirty="0" err="1"/>
              <a:t>Казпочта</a:t>
            </a:r>
            <a:r>
              <a:rPr lang="ru-RU" sz="2800" dirty="0"/>
              <a:t>», что значительно повысит уровень сервиса и скорость доставки почты внутри Республики Казахстан.</a:t>
            </a:r>
          </a:p>
        </p:txBody>
      </p:sp>
    </p:spTree>
    <p:extLst>
      <p:ext uri="{BB962C8B-B14F-4D97-AF65-F5344CB8AC3E}">
        <p14:creationId xmlns:p14="http://schemas.microsoft.com/office/powerpoint/2010/main" val="4882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kk-KZ" sz="4000" dirty="0" err="1"/>
              <a:t>Основные</a:t>
            </a:r>
            <a:r>
              <a:rPr lang="kk-KZ" sz="4000" dirty="0"/>
              <a:t> </a:t>
            </a:r>
            <a:r>
              <a:rPr lang="kk-KZ" sz="4000" dirty="0" err="1"/>
              <a:t>результаты</a:t>
            </a:r>
            <a:r>
              <a:rPr lang="kk-KZ" sz="4000" dirty="0" smtClean="0"/>
              <a:t/>
            </a:r>
            <a:br>
              <a:rPr lang="kk-KZ" sz="4000" dirty="0" smtClean="0"/>
            </a:br>
            <a:endParaRPr lang="ru-RU" sz="4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264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 descr="img_aug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52838"/>
            <a:ext cx="8812862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4120" y="6069658"/>
            <a:ext cx="7452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синтезированных образцов слова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12" y="4254016"/>
            <a:ext cx="4814570" cy="1615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8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423" y="322428"/>
            <a:ext cx="9617166" cy="619970"/>
          </a:xfrm>
        </p:spPr>
        <p:txBody>
          <a:bodyPr>
            <a:noAutofit/>
          </a:bodyPr>
          <a:lstStyle/>
          <a:p>
            <a:r>
              <a:rPr lang="kk-KZ" sz="3200" dirty="0" smtClean="0"/>
              <a:t>Модуль </a:t>
            </a:r>
            <a:r>
              <a:rPr lang="kk-KZ" sz="3200" dirty="0" err="1" smtClean="0"/>
              <a:t>локализации</a:t>
            </a:r>
            <a:r>
              <a:rPr lang="kk-KZ" sz="3200" dirty="0" smtClean="0"/>
              <a:t> </a:t>
            </a:r>
            <a:r>
              <a:rPr lang="kk-KZ" sz="3200" dirty="0" err="1" smtClean="0"/>
              <a:t>текста</a:t>
            </a:r>
            <a:r>
              <a:rPr lang="kk-KZ" sz="3200" dirty="0"/>
              <a:t/>
            </a:r>
            <a:br>
              <a:rPr lang="kk-KZ" sz="3200" dirty="0"/>
            </a:br>
            <a:r>
              <a:rPr lang="kk-KZ" sz="3200" dirty="0" smtClean="0"/>
              <a:t/>
            </a:r>
            <a:br>
              <a:rPr lang="kk-KZ" sz="3200" dirty="0" smtClean="0"/>
            </a:b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972"/>
          <a:stretch/>
        </p:blipFill>
        <p:spPr>
          <a:xfrm>
            <a:off x="2059711" y="1163212"/>
            <a:ext cx="8954995" cy="54407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942" t="6140" r="2812" b="1070"/>
          <a:stretch/>
        </p:blipFill>
        <p:spPr>
          <a:xfrm>
            <a:off x="2059711" y="1939635"/>
            <a:ext cx="5179354" cy="42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Модуль распознавания слова</a:t>
            </a:r>
            <a:r>
              <a:rPr lang="kk-KZ" sz="4000" dirty="0" smtClean="0"/>
              <a:t/>
            </a:r>
            <a:br>
              <a:rPr lang="kk-KZ" sz="4000" dirty="0" smtClean="0"/>
            </a:br>
            <a:endParaRPr lang="ru-RU" sz="4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160" y="322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6" descr="https://cdn-images-1.medium.com/max/1600/1*P4UW-wqOMSpi82KIcq11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36" y="3260151"/>
            <a:ext cx="4139754" cy="26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52" y="942398"/>
            <a:ext cx="6376784" cy="1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42435" y="5947739"/>
            <a:ext cx="49248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github.com/githubharald/SimpleHTR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31688" y="2844089"/>
            <a:ext cx="7069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5"/>
              </a:rPr>
              <a:t>https://pythonmachinelearning.pro/introduction-to-convolutional-neural-networks-for-vision-tasks</a:t>
            </a:r>
            <a:r>
              <a:rPr lang="ru-RU" sz="1100" dirty="0" smtClean="0">
                <a:hlinkClick r:id="rId5"/>
              </a:rPr>
              <a:t>/</a:t>
            </a:r>
            <a:r>
              <a:rPr lang="en-US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433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514" y="159658"/>
            <a:ext cx="9617166" cy="619970"/>
          </a:xfrm>
        </p:spPr>
        <p:txBody>
          <a:bodyPr>
            <a:noAutofit/>
          </a:bodyPr>
          <a:lstStyle/>
          <a:p>
            <a:r>
              <a:rPr lang="kk-KZ" dirty="0" err="1" smtClean="0"/>
              <a:t>Результаты</a:t>
            </a:r>
            <a:r>
              <a:rPr lang="kk-KZ" dirty="0" smtClean="0"/>
              <a:t> </a:t>
            </a:r>
            <a:r>
              <a:rPr lang="kk-KZ" dirty="0" err="1" smtClean="0"/>
              <a:t>экспериментов</a:t>
            </a:r>
            <a:r>
              <a:rPr lang="kk-KZ" dirty="0" smtClean="0"/>
              <a:t/>
            </a:r>
            <a:br>
              <a:rPr lang="kk-KZ" dirty="0" smtClean="0"/>
            </a:br>
            <a:endParaRPr lang="ru-RU" sz="4000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478039"/>
              </p:ext>
            </p:extLst>
          </p:nvPr>
        </p:nvGraphicFramePr>
        <p:xfrm>
          <a:off x="2522380" y="1317586"/>
          <a:ext cx="7753303" cy="472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4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877" y="397773"/>
            <a:ext cx="8911687" cy="1280890"/>
          </a:xfrm>
        </p:spPr>
        <p:txBody>
          <a:bodyPr/>
          <a:lstStyle/>
          <a:p>
            <a:r>
              <a:rPr lang="ru-RU" dirty="0" smtClean="0"/>
              <a:t>Список опубликованных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4934" y="1527017"/>
            <a:ext cx="9823089" cy="4249093"/>
          </a:xfrm>
        </p:spPr>
        <p:txBody>
          <a:bodyPr/>
          <a:lstStyle/>
          <a:p>
            <a:pPr lvl="0"/>
            <a:r>
              <a:rPr lang="ru-RU" dirty="0" err="1"/>
              <a:t>Нурсеитов</a:t>
            </a:r>
            <a:r>
              <a:rPr lang="ru-RU" dirty="0"/>
              <a:t> Д.Б., </a:t>
            </a:r>
            <a:r>
              <a:rPr lang="ru-RU" dirty="0" err="1"/>
              <a:t>Курманходжаев</a:t>
            </a:r>
            <a:r>
              <a:rPr lang="ru-RU" dirty="0"/>
              <a:t> Д.Б., Убайдуллаев Н.М. Модели распознавания рукописных адресов на основе глубокого обучения для сортировки письменной корреспонденции / Материалы </a:t>
            </a:r>
            <a:r>
              <a:rPr lang="en-US" dirty="0"/>
              <a:t>XV</a:t>
            </a:r>
            <a:r>
              <a:rPr lang="ru-RU" dirty="0"/>
              <a:t> Международной научно-практической конференции «Эффективные инструменты современных наук – 2019». – Чехия, Прага. – 2019. – С. </a:t>
            </a:r>
            <a:r>
              <a:rPr lang="ru-RU" dirty="0" smtClean="0"/>
              <a:t>40-47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341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Легкий дым</vt:lpstr>
      <vt:lpstr>Разработка и внедрение системы по распознанию рукописных адресов письменной корреспонденции АО «Казпочта» с использованием машинного обучения </vt:lpstr>
      <vt:lpstr>Цель</vt:lpstr>
      <vt:lpstr>Краткое описание</vt:lpstr>
      <vt:lpstr>Актуальность исследований </vt:lpstr>
      <vt:lpstr>Основные результаты </vt:lpstr>
      <vt:lpstr>Модуль локализации текста  </vt:lpstr>
      <vt:lpstr>Модуль распознавания слова </vt:lpstr>
      <vt:lpstr>Результаты экспериментов </vt:lpstr>
      <vt:lpstr>Список опубликованных работ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Бармашёв</dc:creator>
  <cp:lastModifiedBy>Kairat Bostanbekov</cp:lastModifiedBy>
  <cp:revision>52</cp:revision>
  <dcterms:created xsi:type="dcterms:W3CDTF">2018-06-12T14:35:17Z</dcterms:created>
  <dcterms:modified xsi:type="dcterms:W3CDTF">2019-06-15T12:07:00Z</dcterms:modified>
</cp:coreProperties>
</file>