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274" r:id="rId2"/>
    <p:sldId id="276" r:id="rId3"/>
    <p:sldId id="426" r:id="rId4"/>
    <p:sldId id="413" r:id="rId5"/>
    <p:sldId id="428" r:id="rId6"/>
    <p:sldId id="436" r:id="rId7"/>
    <p:sldId id="429" r:id="rId8"/>
    <p:sldId id="437" r:id="rId9"/>
    <p:sldId id="430" r:id="rId10"/>
    <p:sldId id="431" r:id="rId11"/>
    <p:sldId id="415" r:id="rId12"/>
    <p:sldId id="443" r:id="rId13"/>
    <p:sldId id="444" r:id="rId14"/>
    <p:sldId id="445" r:id="rId15"/>
    <p:sldId id="446" r:id="rId16"/>
    <p:sldId id="447" r:id="rId17"/>
    <p:sldId id="417" r:id="rId18"/>
    <p:sldId id="448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59" r:id="rId30"/>
    <p:sldId id="439" r:id="rId31"/>
    <p:sldId id="469" r:id="rId32"/>
    <p:sldId id="470" r:id="rId33"/>
    <p:sldId id="471" r:id="rId34"/>
    <p:sldId id="472" r:id="rId35"/>
    <p:sldId id="473" r:id="rId36"/>
    <p:sldId id="474" r:id="rId37"/>
    <p:sldId id="475" r:id="rId38"/>
    <p:sldId id="476" r:id="rId39"/>
    <p:sldId id="477" r:id="rId40"/>
    <p:sldId id="478" r:id="rId41"/>
    <p:sldId id="479" r:id="rId42"/>
    <p:sldId id="480" r:id="rId43"/>
    <p:sldId id="481" r:id="rId44"/>
    <p:sldId id="482" r:id="rId45"/>
    <p:sldId id="483" r:id="rId46"/>
    <p:sldId id="349" r:id="rId47"/>
    <p:sldId id="401" r:id="rId48"/>
    <p:sldId id="259" r:id="rId49"/>
    <p:sldId id="260" r:id="rId50"/>
    <p:sldId id="4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78B7ABE-0208-4B48-B469-F4CD9798361C}">
          <p14:sldIdLst>
            <p14:sldId id="274"/>
            <p14:sldId id="276"/>
            <p14:sldId id="426"/>
          </p14:sldIdLst>
        </p14:section>
        <p14:section name="Components Overview" id="{C0B14394-DF01-4CAC-A350-1315FEC7523E}">
          <p14:sldIdLst>
            <p14:sldId id="413"/>
            <p14:sldId id="428"/>
            <p14:sldId id="436"/>
            <p14:sldId id="429"/>
            <p14:sldId id="437"/>
            <p14:sldId id="430"/>
            <p14:sldId id="431"/>
          </p14:sldIdLst>
        </p14:section>
        <p14:section name="Props" id="{8F48D904-8B5C-4C46-9818-E809452D84E5}">
          <p14:sldIdLst>
            <p14:sldId id="415"/>
            <p14:sldId id="443"/>
            <p14:sldId id="444"/>
            <p14:sldId id="445"/>
            <p14:sldId id="446"/>
            <p14:sldId id="447"/>
          </p14:sldIdLst>
        </p14:section>
        <p14:section name="Emitting Events" id="{83BD5FC0-AC4F-4F9A-809B-950138CA6059}">
          <p14:sldIdLst>
            <p14:sldId id="417"/>
            <p14:sldId id="448"/>
            <p14:sldId id="449"/>
            <p14:sldId id="450"/>
          </p14:sldIdLst>
        </p14:section>
        <p14:section name="Prop Types" id="{21249864-BDDF-4F2C-B19C-931F741DB359}">
          <p14:sldIdLst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</p14:sldIdLst>
        </p14:section>
        <p14:section name="Slots" id="{C1122A82-DD12-4C58-B9BF-1678A5DAB4B9}">
          <p14:sldIdLst>
            <p14:sldId id="439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</p14:sldIdLst>
        </p14:section>
        <p14:section name="Dynamic Components" id="{95382C93-B047-4191-ACF7-AE10F75A5E67}">
          <p14:sldIdLst>
            <p14:sldId id="479"/>
            <p14:sldId id="480"/>
            <p14:sldId id="481"/>
            <p14:sldId id="482"/>
            <p14:sldId id="483"/>
          </p14:sldIdLst>
        </p14:section>
        <p14:section name="Summary" id="{E3C04BD0-C989-4CE6-9442-53080C29D838}">
          <p14:sldIdLst>
            <p14:sldId id="349"/>
            <p14:sldId id="401"/>
            <p14:sldId id="259"/>
            <p14:sldId id="260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9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43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3F9BD0BD-3AA4-474E-9BAC-70D8488304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087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2AE21DBE-7954-46C2-995A-8EB9CD2518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4826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0AA8C222-AF15-4FE4-A45B-26893679E3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3281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1EE44AE4-51A3-474E-B146-B85B6A1D74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7092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9913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93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7299F1CB-A086-4F1B-B0F0-FBB48420C6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486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ebcomponents/blob/gh-pages/proposals/Slots-Proposal.md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5.jpeg"/><Relationship Id="rId7" Type="http://schemas.openxmlformats.org/officeDocument/2006/relationships/image" Target="../media/image4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8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80" y="3888456"/>
            <a:ext cx="1067713" cy="1067713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578538" y="6298912"/>
            <a:ext cx="2951518" cy="351754"/>
          </a:xfrm>
        </p:spPr>
        <p:txBody>
          <a:bodyPr/>
          <a:lstStyle/>
          <a:p>
            <a:r>
              <a:rPr lang="en-US">
                <a:hlinkClick r:id="rId4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Props, Emitting Events, Slots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3694734"/>
            <a:ext cx="1244069" cy="124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1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3243" y="2647893"/>
            <a:ext cx="9896490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data: </a:t>
            </a:r>
            <a:r>
              <a:rPr lang="en-US" dirty="0">
                <a:solidFill>
                  <a:schemeClr val="bg1"/>
                </a:solidFill>
              </a:rPr>
              <a:t>function</a:t>
            </a:r>
            <a:r>
              <a:rPr lang="en-US" dirty="0"/>
              <a:t> 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return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count: 0,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items: [ 'First', 'Second', 'Third' 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data option </a:t>
            </a:r>
            <a:r>
              <a:rPr lang="en-US" b="1" dirty="0">
                <a:solidFill>
                  <a:schemeClr val="bg1"/>
                </a:solidFill>
              </a:rPr>
              <a:t>must</a:t>
            </a:r>
            <a:r>
              <a:rPr lang="en-US" dirty="0"/>
              <a:t> be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Each instance maintains an </a:t>
            </a:r>
            <a:r>
              <a:rPr lang="en-US" b="1" dirty="0">
                <a:solidFill>
                  <a:schemeClr val="bg1"/>
                </a:solidFill>
              </a:rPr>
              <a:t>independent copy </a:t>
            </a:r>
            <a:r>
              <a:rPr lang="en-US" dirty="0"/>
              <a:t>of </a:t>
            </a:r>
            <a:r>
              <a:rPr lang="en-US"/>
              <a:t>the data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Data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62BB70D-C6B4-4506-90B4-0C825D72AE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9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CC8AE058-789A-4EB6-AA76-FB30A53D17E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Communication – Parent to Child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9E1D88-9569-432D-9BBF-37D540C886B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Props</a:t>
            </a:r>
          </a:p>
        </p:txBody>
      </p:sp>
      <p:pic>
        <p:nvPicPr>
          <p:cNvPr id="3" name="Picture 2" descr="A picture containing vector graphics&#10;&#10;Description automatically generated">
            <a:extLst>
              <a:ext uri="{FF2B5EF4-FFF2-40B4-BE49-F238E27FC236}">
                <a16:creationId xmlns="" xmlns:a16="http://schemas.microsoft.com/office/drawing/2014/main" id="{F2E92EFF-76BA-412C-9C88-0EEC3F1915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26" y="1562582"/>
            <a:ext cx="1969794" cy="196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5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2472" y="1146101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Components communicate with each other </a:t>
            </a:r>
            <a:br>
              <a:rPr lang="en-US" dirty="0"/>
            </a:br>
            <a:r>
              <a:rPr lang="en-US" dirty="0"/>
              <a:t>all the time (pass data)</a:t>
            </a:r>
          </a:p>
          <a:p>
            <a:r>
              <a:rPr lang="en-US" dirty="0"/>
              <a:t>To pass data from a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to a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component - </a:t>
            </a:r>
            <a:br>
              <a:rPr lang="en-US" dirty="0"/>
            </a:b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</a:p>
          <a:p>
            <a:pPr lvl="1"/>
            <a:r>
              <a:rPr lang="en-US" dirty="0"/>
              <a:t>Custom attributes</a:t>
            </a:r>
          </a:p>
          <a:p>
            <a:pPr lvl="1"/>
            <a:r>
              <a:rPr lang="en-US" dirty="0"/>
              <a:t>Value of a prop is </a:t>
            </a:r>
            <a:r>
              <a:rPr lang="en-US" b="1" dirty="0">
                <a:solidFill>
                  <a:schemeClr val="bg1"/>
                </a:solidFill>
              </a:rPr>
              <a:t>received</a:t>
            </a:r>
            <a:r>
              <a:rPr lang="en-US" dirty="0"/>
              <a:t> from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</a:p>
          <a:p>
            <a:pPr lvl="1"/>
            <a:r>
              <a:rPr lang="en-US" dirty="0"/>
              <a:t>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mutated</a:t>
            </a:r>
          </a:p>
          <a:p>
            <a:pPr lvl="1"/>
            <a:r>
              <a:rPr lang="en-US" dirty="0"/>
              <a:t>Data flows </a:t>
            </a:r>
            <a:r>
              <a:rPr lang="en-US" b="1" dirty="0">
                <a:solidFill>
                  <a:schemeClr val="bg1"/>
                </a:solidFill>
              </a:rPr>
              <a:t>one-way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A01DF056-8139-4A60-AAC1-6BE74FB282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30225" y="1978257"/>
            <a:ext cx="868483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&lt;post-item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v-for="post in posts"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/>
              <a:t>v-bind:key</a:t>
            </a:r>
            <a:r>
              <a:rPr lang="en-US" dirty="0"/>
              <a:t>="post.id"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bg1"/>
                </a:solidFill>
              </a:rPr>
              <a:t>v-bind:title</a:t>
            </a:r>
            <a:r>
              <a:rPr lang="en-US" dirty="0"/>
              <a:t>="</a:t>
            </a:r>
            <a:r>
              <a:rPr lang="en-US" dirty="0" err="1"/>
              <a:t>post.title</a:t>
            </a:r>
            <a:r>
              <a:rPr lang="en-US" dirty="0"/>
              <a:t>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&gt;&lt;/post-item&gt;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pass down a prop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v-bind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or the </a:t>
            </a:r>
            <a:r>
              <a:rPr lang="en-US"/>
              <a:t>shorthand </a:t>
            </a:r>
            <a:r>
              <a:rPr lang="en-US" b="1">
                <a:solidFill>
                  <a:schemeClr val="bg1"/>
                </a:solidFill>
              </a:rPr>
              <a:t>":"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</a:t>
            </a:r>
            <a:r>
              <a:rPr lang="en-US"/>
              <a:t>Down Data</a:t>
            </a:r>
            <a:endParaRPr lang="en-US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="" xmlns:a16="http://schemas.microsoft.com/office/drawing/2014/main" id="{2D72C479-283C-4B4E-8A5E-DB88203355DC}"/>
              </a:ext>
            </a:extLst>
          </p:cNvPr>
          <p:cNvSpPr/>
          <p:nvPr/>
        </p:nvSpPr>
        <p:spPr bwMode="auto">
          <a:xfrm>
            <a:off x="5191754" y="2470043"/>
            <a:ext cx="4257045" cy="958957"/>
          </a:xfrm>
          <a:prstGeom prst="wedgeRoundRectCallout">
            <a:avLst>
              <a:gd name="adj1" fmla="val -56946"/>
              <a:gd name="adj2" fmla="val 29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identifier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an item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E44ED151-5DEE-46AB-9C18-0E2A57F690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1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E68E2E4-F00B-4EE8-A449-D923131902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8697" y="3429000"/>
            <a:ext cx="543363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&lt;script&gt;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export default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props</a:t>
            </a:r>
            <a:r>
              <a:rPr lang="en-US" dirty="0"/>
              <a:t>: [ '</a:t>
            </a:r>
            <a:r>
              <a:rPr lang="en-US" dirty="0">
                <a:solidFill>
                  <a:schemeClr val="bg1"/>
                </a:solidFill>
              </a:rPr>
              <a:t>title</a:t>
            </a:r>
            <a:r>
              <a:rPr lang="en-US" dirty="0"/>
              <a:t>' 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&lt;/script&gt;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04C3507-72B5-487A-A934-E054897439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Each component instance has a </a:t>
            </a:r>
            <a:r>
              <a:rPr lang="en-US" b="1" dirty="0">
                <a:solidFill>
                  <a:schemeClr val="bg1"/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solidFill>
                  <a:schemeClr val="bg1"/>
                </a:solidFill>
              </a:rPr>
              <a:t>" </a:t>
            </a:r>
            <a:r>
              <a:rPr lang="en-US" dirty="0"/>
              <a:t>option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 can be an </a:t>
            </a:r>
            <a:r>
              <a:rPr lang="en-US" b="1" dirty="0">
                <a:solidFill>
                  <a:schemeClr val="bg1"/>
                </a:solidFill>
              </a:rPr>
              <a:t>array of strings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 After it has been passed it becomes a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of that instance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B47AF6AA-75B4-4897-81C2-F93CE09F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Data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B48582FD-EA9A-45B5-9C7B-ABE58228A1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9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2147909-C215-475F-8B73-75F42AD6F7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964" y="2596399"/>
            <a:ext cx="5546688" cy="396894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export default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props</a:t>
            </a:r>
            <a:r>
              <a:rPr lang="en-US" sz="2200" dirty="0"/>
              <a:t>: [ '</a:t>
            </a:r>
            <a:r>
              <a:rPr lang="en-US" sz="2200" dirty="0">
                <a:solidFill>
                  <a:schemeClr val="bg1"/>
                </a:solidFill>
              </a:rPr>
              <a:t>title</a:t>
            </a:r>
            <a:r>
              <a:rPr lang="en-US" sz="2200" dirty="0"/>
              <a:t>' ],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methods: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changeTitle()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  this.title = </a:t>
            </a:r>
            <a:r>
              <a:rPr lang="en-US" sz="2200" dirty="0">
                <a:solidFill>
                  <a:schemeClr val="bg1"/>
                </a:solidFill>
              </a:rPr>
              <a:t>'New'</a:t>
            </a:r>
            <a:r>
              <a:rPr lang="en-US" sz="22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}</a:t>
            </a:r>
            <a:br>
              <a:rPr lang="en-US" sz="2200" dirty="0"/>
            </a:br>
            <a:r>
              <a:rPr lang="en-US" sz="2200" dirty="0"/>
              <a:t>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1875A26-AB13-4CC5-880E-EBDBA94C26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Props are meant to be 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Data flows one-way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0AA4019-6A7C-4994-A957-871A29B3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Mutation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="" xmlns:a16="http://schemas.microsoft.com/office/drawing/2014/main" id="{623E78F2-78B1-4370-B19A-E00415470EC4}"/>
              </a:ext>
            </a:extLst>
          </p:cNvPr>
          <p:cNvSpPr/>
          <p:nvPr/>
        </p:nvSpPr>
        <p:spPr bwMode="auto">
          <a:xfrm>
            <a:off x="5177046" y="4143138"/>
            <a:ext cx="3608139" cy="868700"/>
          </a:xfrm>
          <a:prstGeom prst="wedgeRoundRectCallout">
            <a:avLst>
              <a:gd name="adj1" fmla="val -56946"/>
              <a:gd name="adj2" fmla="val 29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Throws an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the console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0E1B42B1-1128-439C-9960-FF3350965B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1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DA77996-C12F-4F8D-89C0-5282745C7C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0570" y="1888347"/>
            <a:ext cx="8185716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Vue.component</a:t>
            </a:r>
            <a:r>
              <a:rPr lang="en-US" dirty="0"/>
              <a:t>('blog-post',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camelCase in JavaScript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props: [ '</a:t>
            </a:r>
            <a:r>
              <a:rPr lang="en-US" dirty="0" err="1">
                <a:solidFill>
                  <a:schemeClr val="bg1"/>
                </a:solidFill>
              </a:rPr>
              <a:t>postTitle</a:t>
            </a:r>
            <a:r>
              <a:rPr lang="en-US" dirty="0"/>
              <a:t>' ],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template: '&lt;h3&gt;{{ </a:t>
            </a:r>
            <a:r>
              <a:rPr lang="en-US" dirty="0" err="1"/>
              <a:t>postTitle</a:t>
            </a:r>
            <a:r>
              <a:rPr lang="en-US" dirty="0"/>
              <a:t> }}&lt;/h3&gt;'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});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2CF7F1C-8ACC-4CD4-87F1-253704C365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HTML attribute names are </a:t>
            </a:r>
            <a:r>
              <a:rPr lang="en-US" b="1" dirty="0">
                <a:solidFill>
                  <a:schemeClr val="bg1"/>
                </a:solidFill>
              </a:rPr>
              <a:t>case-insensitive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4A4E66C-6E0A-4615-8A76-7AE5E7F4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Naming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71999E76-1545-4878-A729-F3449046A52B}"/>
              </a:ext>
            </a:extLst>
          </p:cNvPr>
          <p:cNvSpPr txBox="1">
            <a:spLocks/>
          </p:cNvSpPr>
          <p:nvPr/>
        </p:nvSpPr>
        <p:spPr>
          <a:xfrm>
            <a:off x="850570" y="4901339"/>
            <a:ext cx="8185716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accent2"/>
                </a:solidFill>
              </a:rPr>
              <a:t>// kebab-case in HTML</a:t>
            </a:r>
          </a:p>
          <a:p>
            <a:r>
              <a:rPr lang="en-US" dirty="0"/>
              <a:t>&lt;blog-post </a:t>
            </a:r>
            <a:r>
              <a:rPr lang="en-US" dirty="0">
                <a:solidFill>
                  <a:schemeClr val="bg1"/>
                </a:solidFill>
              </a:rPr>
              <a:t>post-title</a:t>
            </a:r>
            <a:r>
              <a:rPr lang="en-US" dirty="0"/>
              <a:t>="hello!"&gt;&lt;/blog-post&gt;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DFF7493-CE51-4909-AEE4-986224991A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6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628685-0BE5-4F3C-8EE0-DB0911491FA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Emitting Events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5108" y="5472909"/>
            <a:ext cx="10961783" cy="499819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Communication – Child to Parent</a:t>
            </a:r>
            <a:endParaRPr lang="bg-BG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27418F5-48C9-4D58-8760-3C0743B703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109" y="1872464"/>
            <a:ext cx="1482299" cy="148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3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6118697-1897-4E03-A683-1182ED9122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257411"/>
            <a:ext cx="10129234" cy="5546589"/>
          </a:xfrm>
        </p:spPr>
        <p:txBody>
          <a:bodyPr/>
          <a:lstStyle/>
          <a:p>
            <a:r>
              <a:rPr lang="en-US" dirty="0"/>
              <a:t>Sometimes communicating </a:t>
            </a:r>
            <a:r>
              <a:rPr lang="en-US" b="1" dirty="0">
                <a:solidFill>
                  <a:schemeClr val="bg1"/>
                </a:solidFill>
              </a:rPr>
              <a:t>back up </a:t>
            </a:r>
            <a:r>
              <a:rPr lang="en-US" dirty="0"/>
              <a:t>to the parent is </a:t>
            </a:r>
            <a:br>
              <a:rPr lang="en-US" dirty="0"/>
            </a:br>
            <a:r>
              <a:rPr lang="en-US" dirty="0"/>
              <a:t>required</a:t>
            </a:r>
          </a:p>
          <a:p>
            <a:r>
              <a:rPr lang="en-US" dirty="0"/>
              <a:t>Vue provides a </a:t>
            </a:r>
            <a:r>
              <a:rPr lang="en-US" b="1" dirty="0">
                <a:solidFill>
                  <a:schemeClr val="bg1"/>
                </a:solidFill>
              </a:rPr>
              <a:t>custom event system </a:t>
            </a:r>
            <a:r>
              <a:rPr lang="en-US" dirty="0"/>
              <a:t>to achieve this</a:t>
            </a:r>
          </a:p>
          <a:p>
            <a:r>
              <a:rPr lang="en-US" dirty="0"/>
              <a:t>Call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$emit </a:t>
            </a:r>
            <a:r>
              <a:rPr lang="en-US" dirty="0"/>
              <a:t>function inside the child to create</a:t>
            </a:r>
            <a:br>
              <a:rPr lang="en-US" dirty="0"/>
            </a:br>
            <a:r>
              <a:rPr lang="en-US" dirty="0"/>
              <a:t>a custom event</a:t>
            </a:r>
          </a:p>
          <a:p>
            <a:r>
              <a:rPr lang="en-US" dirty="0"/>
              <a:t>The parent receives a notification about the custom</a:t>
            </a:r>
            <a:br>
              <a:rPr lang="en-US" dirty="0"/>
            </a:br>
            <a:r>
              <a:rPr lang="en-US" dirty="0"/>
              <a:t>event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v-on </a:t>
            </a:r>
            <a:r>
              <a:rPr lang="en-US" dirty="0">
                <a:latin typeface="Calibri (Body)"/>
              </a:rPr>
              <a:t>or the shorthand 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"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7A431D3-CA95-4854-91FA-1DBD6F43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Emitting Events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FCE84446-4171-4FED-87D4-5B38BD86D6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2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76A0D2F7-97A6-4DDB-8D86-35B44DDE4E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4977" y="1443062"/>
            <a:ext cx="10961435" cy="491882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Vue.component('</a:t>
            </a:r>
            <a:r>
              <a:rPr lang="en-US" dirty="0">
                <a:solidFill>
                  <a:schemeClr val="bg1"/>
                </a:solidFill>
              </a:rPr>
              <a:t>app-post-item</a:t>
            </a:r>
            <a:r>
              <a:rPr lang="en-US" dirty="0"/>
              <a:t>',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props: [ 'counter' ],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methods: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increase()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this.</a:t>
            </a:r>
            <a:r>
              <a:rPr lang="en-US" dirty="0">
                <a:solidFill>
                  <a:schemeClr val="bg1"/>
                </a:solidFill>
              </a:rPr>
              <a:t>$emit</a:t>
            </a:r>
            <a:r>
              <a:rPr lang="en-US" dirty="0"/>
              <a:t>('</a:t>
            </a:r>
            <a:r>
              <a:rPr lang="en-US" dirty="0" err="1">
                <a:solidFill>
                  <a:schemeClr val="bg1"/>
                </a:solidFill>
              </a:rPr>
              <a:t>onIncrease</a:t>
            </a:r>
            <a:r>
              <a:rPr lang="en-US" dirty="0"/>
              <a:t>', this.</a:t>
            </a:r>
            <a:r>
              <a:rPr lang="en-US" dirty="0">
                <a:solidFill>
                  <a:schemeClr val="bg1"/>
                </a:solidFill>
              </a:rPr>
              <a:t>counter</a:t>
            </a:r>
            <a:r>
              <a:rPr lang="en-US" dirty="0"/>
              <a:t> + 1);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template: `&lt;button @click="increase()"&gt;Increase&lt;/button&gt;`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82CA7052-A62B-4D92-BB9E-0391E456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Emitting Custom Events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="" xmlns:a16="http://schemas.microsoft.com/office/drawing/2014/main" id="{091DFEE0-000F-424A-9CB2-109BE988DF6A}"/>
              </a:ext>
            </a:extLst>
          </p:cNvPr>
          <p:cNvSpPr/>
          <p:nvPr/>
        </p:nvSpPr>
        <p:spPr bwMode="auto">
          <a:xfrm>
            <a:off x="3626038" y="3046436"/>
            <a:ext cx="3237749" cy="486735"/>
          </a:xfrm>
          <a:prstGeom prst="wedgeRoundRectCallout">
            <a:avLst>
              <a:gd name="adj1" fmla="val -21356"/>
              <a:gd name="adj2" fmla="val 765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Event Name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="" xmlns:a16="http://schemas.microsoft.com/office/drawing/2014/main" id="{E9C7E3CF-2AC7-4731-90B1-FE15F37D7962}"/>
              </a:ext>
            </a:extLst>
          </p:cNvPr>
          <p:cNvSpPr/>
          <p:nvPr/>
        </p:nvSpPr>
        <p:spPr bwMode="auto">
          <a:xfrm>
            <a:off x="7331866" y="3046437"/>
            <a:ext cx="3237749" cy="486735"/>
          </a:xfrm>
          <a:prstGeom prst="wedgeRoundRectCallout">
            <a:avLst>
              <a:gd name="adj1" fmla="val -22786"/>
              <a:gd name="adj2" fmla="val 66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Emitted Value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BCF793B4-7542-4279-9FF0-55A5033ADA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6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Components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Props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Emitting Events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err="1"/>
              <a:t>PropTypes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Slots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Dynamic Components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79107D80-C270-47C5-A25D-B0204D6A65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0178137-9A42-41B5-ABCC-77E48A5486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89" y="1926678"/>
            <a:ext cx="8116268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&lt;h1&gt;{{ counter }}&lt;/h1&gt;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&lt;app-post-item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:counter="counter"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</a:t>
            </a:r>
            <a:r>
              <a:rPr lang="en-US" dirty="0">
                <a:solidFill>
                  <a:schemeClr val="bg1"/>
                </a:solidFill>
              </a:rPr>
              <a:t>@onIncrease</a:t>
            </a:r>
            <a:r>
              <a:rPr lang="en-US" dirty="0"/>
              <a:t>="counter = </a:t>
            </a:r>
            <a:r>
              <a:rPr lang="en-US" dirty="0">
                <a:solidFill>
                  <a:schemeClr val="bg1"/>
                </a:solidFill>
              </a:rPr>
              <a:t>$event</a:t>
            </a:r>
            <a:r>
              <a:rPr lang="en-US" dirty="0"/>
              <a:t>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&lt;/app-post-item&gt;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&lt;/div&gt;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8F5D3AA-136D-4616-BC20-DA8249F037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Handle the event inside the parent component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B332946F-3044-4497-B511-107BFD5C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Custom Events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="" xmlns:a16="http://schemas.microsoft.com/office/drawing/2014/main" id="{E62D32CA-E6C5-4755-89FB-C17B2E46D569}"/>
              </a:ext>
            </a:extLst>
          </p:cNvPr>
          <p:cNvSpPr/>
          <p:nvPr/>
        </p:nvSpPr>
        <p:spPr bwMode="auto">
          <a:xfrm>
            <a:off x="5466416" y="3216316"/>
            <a:ext cx="2821058" cy="800100"/>
          </a:xfrm>
          <a:prstGeom prst="wedgeRoundRectCallout">
            <a:avLst>
              <a:gd name="adj1" fmla="val -21593"/>
              <a:gd name="adj2" fmla="val 64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Emitted Value (counter + 1)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360A3055-B081-4A4E-9AE4-E2DFFD48FE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37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98B83FE1-3062-4482-9ED5-0B7EC36120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List of Types, Default Values, Validator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307571-F6BF-4618-9F02-1C62BEDF22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Prop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5AE331D-4D4D-443F-8325-0982E3484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30" y="1534819"/>
            <a:ext cx="2150540" cy="21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7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66166B8-1081-49C8-9B60-8D98DD7E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96423"/>
            <a:ext cx="10129234" cy="5546589"/>
          </a:xfrm>
        </p:spPr>
        <p:txBody>
          <a:bodyPr/>
          <a:lstStyle/>
          <a:p>
            <a:r>
              <a:rPr lang="en-US" dirty="0"/>
              <a:t>So far, we've only seen props listed as 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array of strings</a:t>
            </a:r>
          </a:p>
          <a:p>
            <a:r>
              <a:rPr lang="en-US" dirty="0"/>
              <a:t>Usually though, you'll want every prop to be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specific type </a:t>
            </a:r>
            <a:r>
              <a:rPr lang="en-US" dirty="0"/>
              <a:t>of value</a:t>
            </a:r>
          </a:p>
          <a:p>
            <a:r>
              <a:rPr lang="en-US" dirty="0"/>
              <a:t>Prop Types are a really simple way to </a:t>
            </a:r>
            <a:r>
              <a:rPr lang="en-US" b="1" dirty="0">
                <a:solidFill>
                  <a:schemeClr val="bg1"/>
                </a:solidFill>
              </a:rPr>
              <a:t>catch</a:t>
            </a:r>
            <a:r>
              <a:rPr lang="en-US" dirty="0"/>
              <a:t> a lot of </a:t>
            </a:r>
            <a:br>
              <a:rPr lang="en-US" dirty="0"/>
            </a:br>
            <a:r>
              <a:rPr lang="en-US" dirty="0"/>
              <a:t>potential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</a:p>
          <a:p>
            <a:pPr lvl="1"/>
            <a:r>
              <a:rPr lang="en-US" dirty="0"/>
              <a:t>They let you describe what types of values your </a:t>
            </a:r>
            <a:br>
              <a:rPr lang="en-US" dirty="0"/>
            </a:br>
            <a:r>
              <a:rPr lang="en-US" dirty="0"/>
              <a:t>component is expecting for each prop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71019C7-E986-45E6-8B7D-56469C2C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Props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6CF3C98F-F042-4D2E-8F74-9E9A993BEC5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C714E0A-1BCB-43F1-9682-1813085B4A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6193" y="1943005"/>
            <a:ext cx="9997299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Parent Component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&lt;app-container 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quotesCount="11" 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username="Peter"&gt;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&lt;/app-container&gt;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Child Component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props: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username: </a:t>
            </a: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quotesCount: </a:t>
            </a:r>
            <a:r>
              <a:rPr lang="en-US" dirty="0">
                <a:solidFill>
                  <a:schemeClr val="bg1"/>
                </a:solidFill>
              </a:rPr>
              <a:t>Number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53A577E-4DB1-49EC-A8A5-F29CF9BBAF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type check your props use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instead of an array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05F3091-34B8-4F33-9808-C716D507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Props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ADF1D096-2B81-48C9-BD23-D425C3DA9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1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C1B727C-833C-4832-AD7F-238715A27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valid types you can use are: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String, Number, Boolean, Array,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Object, Date, Function, Symbol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a type mismatches, VueJS </a:t>
            </a:r>
            <a:r>
              <a:rPr lang="en-US" b="1" dirty="0">
                <a:solidFill>
                  <a:schemeClr val="bg1"/>
                </a:solidFill>
              </a:rPr>
              <a:t>alerts</a:t>
            </a:r>
            <a:r>
              <a:rPr lang="en-US" dirty="0"/>
              <a:t> (in development mode) </a:t>
            </a:r>
            <a:br>
              <a:rPr lang="en-US" dirty="0"/>
            </a:b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console</a:t>
            </a:r>
            <a:r>
              <a:rPr lang="en-US" dirty="0"/>
              <a:t> with a warning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This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 compile time error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CC7DB48-6285-40CD-A271-EBC6B342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Prop Types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04F164E1-9D94-428B-B9AF-DF6FD95B33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9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53A577E-4DB1-49EC-A8A5-F29CF9BBAF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Pass a String instead of a Number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05F3091-34B8-4F33-9808-C716D507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Type Error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ADB5B19-BD19-49F3-9480-D09526ECC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4" t="921" b="20051"/>
          <a:stretch/>
        </p:blipFill>
        <p:spPr>
          <a:xfrm>
            <a:off x="899534" y="1924867"/>
            <a:ext cx="5196466" cy="445688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6F82417B-C135-4F49-9F09-F1D060381B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5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924B019-3B55-4D89-9993-FCFC6DFA7B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1398" y="3429000"/>
            <a:ext cx="6644163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props: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counter: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type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 String, Number </a:t>
            </a:r>
            <a:r>
              <a:rPr lang="en-US" dirty="0">
                <a:solidFill>
                  <a:schemeClr val="bg1"/>
                </a:solidFill>
              </a:rPr>
              <a:t>]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18C6E0B-7A7D-44BA-A8AB-13E30796E5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prop can have </a:t>
            </a:r>
            <a:r>
              <a:rPr lang="en-US" b="1" dirty="0">
                <a:solidFill>
                  <a:schemeClr val="bg1"/>
                </a:solidFill>
              </a:rPr>
              <a:t>multiple value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types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Not recommended in most cases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Keep prop types </a:t>
            </a:r>
            <a:r>
              <a:rPr lang="en-US" b="1" dirty="0">
                <a:solidFill>
                  <a:schemeClr val="bg1"/>
                </a:solidFill>
              </a:rPr>
              <a:t>as strict </a:t>
            </a:r>
            <a:r>
              <a:rPr lang="en-US" dirty="0"/>
              <a:t>as possible!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56EC328-492A-4F85-8B6D-9F599958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Value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FC1958D6-8408-425F-AAE7-AD3B4BF40D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4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506ACE-99A2-4861-963C-2027A635F3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8238" y="2679158"/>
            <a:ext cx="4956944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props: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birthday: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type: Date,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required</a:t>
            </a:r>
            <a:r>
              <a:rPr lang="en-US" dirty="0"/>
              <a:t>: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71EB5D1-64CB-4A8D-A94C-85E7D53F73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Along with adding types to your props, you can also specify if </a:t>
            </a:r>
            <a:br>
              <a:rPr lang="en-US" dirty="0"/>
            </a:br>
            <a:r>
              <a:rPr lang="en-US" dirty="0"/>
              <a:t>the prop is required or not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6C291F0-CD4A-4A37-97D7-1130971A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 Prop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43ACCEF9-CD1E-4FD2-BB54-687FA0B70E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382D9AA-9CC1-48DC-A428-660CC07CC1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89" y="2712236"/>
            <a:ext cx="7990074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props: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birthday: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type: Date,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default</a:t>
            </a:r>
            <a:r>
              <a:rPr lang="en-US" dirty="0"/>
              <a:t>: new Date('July 10, 1856')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1663DBD-D9B8-44F2-B14B-01D7CEEE7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 a rule, if a prop </a:t>
            </a:r>
            <a:r>
              <a:rPr lang="en-US" b="1" dirty="0">
                <a:solidFill>
                  <a:schemeClr val="bg1"/>
                </a:solidFill>
              </a:rPr>
              <a:t>isn't required</a:t>
            </a:r>
            <a:r>
              <a:rPr lang="en-US" dirty="0"/>
              <a:t>, it should have a default value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Forgeting to pass a prop will assign the default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3C95364-484F-4876-A46B-477FBBAC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5066661A-60AC-40C1-9B38-87569E7B29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2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40EE785-6FED-4BA5-B126-52C628D693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691" y="2641199"/>
            <a:ext cx="8625694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quotes: {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type: Array,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validator</a:t>
            </a:r>
            <a:r>
              <a:rPr lang="en-US" dirty="0"/>
              <a:t>: (arr) =&gt;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return arr.every(q =&gt; </a:t>
            </a:r>
            <a:r>
              <a:rPr lang="en-US" dirty="0">
                <a:solidFill>
                  <a:schemeClr val="bg1"/>
                </a:solidFill>
              </a:rPr>
              <a:t>typeof</a:t>
            </a:r>
            <a:r>
              <a:rPr lang="en-US" dirty="0"/>
              <a:t> q === '</a:t>
            </a: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/>
              <a:t>')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EA2F5B2-B2D0-4C65-A35F-9FB0822783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Verify </a:t>
            </a:r>
            <a:r>
              <a:rPr lang="en-US" b="1" dirty="0">
                <a:solidFill>
                  <a:schemeClr val="bg1"/>
                </a:solidFill>
              </a:rPr>
              <a:t>array types </a:t>
            </a:r>
            <a:r>
              <a:rPr lang="en-US" dirty="0"/>
              <a:t>using a validator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Returns true/false based on the custom validation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E703336-B3A5-479E-85AB-016A35A3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Validators</a:t>
            </a:r>
          </a:p>
        </p:txBody>
      </p:sp>
      <p:sp>
        <p:nvSpPr>
          <p:cNvPr id="6" name="Speech Bubble: Rectangle with Corners Rounded 8">
            <a:extLst>
              <a:ext uri="{FF2B5EF4-FFF2-40B4-BE49-F238E27FC236}">
                <a16:creationId xmlns="" xmlns:a16="http://schemas.microsoft.com/office/drawing/2014/main" id="{62078DEE-4BF3-4C06-B280-AEE5BD0A82FD}"/>
              </a:ext>
            </a:extLst>
          </p:cNvPr>
          <p:cNvSpPr/>
          <p:nvPr/>
        </p:nvSpPr>
        <p:spPr bwMode="auto">
          <a:xfrm>
            <a:off x="5402854" y="4807516"/>
            <a:ext cx="3554425" cy="968815"/>
          </a:xfrm>
          <a:prstGeom prst="wedgeRoundRectCallout">
            <a:avLst>
              <a:gd name="adj1" fmla="val -22992"/>
              <a:gd name="adj2" fmla="val -623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Validates an array of strings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9603837C-38C6-4BE5-8B77-91331694BC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1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DB4CD92A-776A-4F30-A3B1-2D4404FB0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/>
              <a:t>#vue-js</a:t>
            </a:r>
            <a:endParaRPr lang="en-US" sz="115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8448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28E0FC00-8040-4076-A325-5D54EED9AE4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Passing Content, Named &amp; Scoped Slots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F43E41-11F3-4992-9183-54233D5C57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Slots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0F2BAE6-9514-4E12-B7DB-D55B7605E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823" y="1497530"/>
            <a:ext cx="2132354" cy="213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8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760FCD8-7C0D-4A0A-9FE7-5EF8709E0F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Passing data with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harsh</a:t>
            </a:r>
            <a:r>
              <a:rPr lang="en-US" dirty="0"/>
              <a:t> when:</a:t>
            </a:r>
          </a:p>
          <a:p>
            <a:pPr lvl="1"/>
            <a:r>
              <a:rPr lang="en-US" dirty="0"/>
              <a:t>The properties are a lot</a:t>
            </a:r>
          </a:p>
          <a:p>
            <a:pPr lvl="1"/>
            <a:r>
              <a:rPr lang="en-US" dirty="0"/>
              <a:t>You need to pass HTML between components</a:t>
            </a:r>
          </a:p>
          <a:p>
            <a:r>
              <a:rPr lang="en-US" dirty="0"/>
              <a:t>Slots serve as </a:t>
            </a:r>
            <a:r>
              <a:rPr lang="en-US" b="1" dirty="0">
                <a:solidFill>
                  <a:schemeClr val="bg1"/>
                </a:solidFill>
              </a:rPr>
              <a:t>distribution outlets </a:t>
            </a:r>
            <a:r>
              <a:rPr lang="en-US" dirty="0"/>
              <a:t>for content</a:t>
            </a:r>
          </a:p>
          <a:p>
            <a:pPr lvl="1"/>
            <a:r>
              <a:rPr lang="en-US" dirty="0"/>
              <a:t>Inspired by </a:t>
            </a:r>
            <a:r>
              <a:rPr lang="en-US" dirty="0">
                <a:hlinkClick r:id="rId2"/>
              </a:rPr>
              <a:t>Web Components</a:t>
            </a:r>
            <a:endParaRPr lang="en-US" dirty="0"/>
          </a:p>
          <a:p>
            <a:pPr lvl="1"/>
            <a:r>
              <a:rPr lang="en-US" dirty="0"/>
              <a:t>Similar to React's </a:t>
            </a:r>
            <a:r>
              <a:rPr lang="en-US" b="1" dirty="0">
                <a:solidFill>
                  <a:schemeClr val="bg1"/>
                </a:solidFill>
              </a:rPr>
              <a:t>children prop </a:t>
            </a:r>
            <a:r>
              <a:rPr lang="en-US" dirty="0"/>
              <a:t>and Angular's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&lt;ng-content&gt;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B6C86F2-1F35-4F8E-8305-E4926741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Slots – Definition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9336522D-321F-4E9F-B69F-4E2885D437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8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E36C441-2EA7-4A32-93FD-844698B8B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5546" y="2791058"/>
            <a:ext cx="8335763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&lt;app-profile&gt;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&lt;h1&gt;This is the profile page&lt;/h1&gt;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&lt;p&gt;Username: {{ username }}&lt;/p&gt;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&lt;p&gt;Email: {{ email }}&lt;/p&gt;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&lt;p&gt;Age: {{ age }}&lt;/p&gt;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&lt;/app-profile&gt;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9DE58ECE-909D-4EAF-B3AC-EC5AF93E5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Pass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between the opening and closing tag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Data is stored inside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component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C70C33-9450-4D43-9AC1-DA2761EC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Content with Slots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DDC76360-D35F-4B0F-A8A9-44803CCBEC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0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F265359-D608-48FF-8D33-0B407325B2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3993" y="2589949"/>
            <a:ext cx="4588953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&lt;template&gt;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&lt;div class="row"&gt;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&lt;slot&gt;&lt;/slot&gt;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&lt;/div&gt;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&lt;/template&gt;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03925A-1586-4BAB-81D5-F7599F4D4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render the HTML passed from the parent simply use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&lt;slot&gt; </a:t>
            </a:r>
            <a:r>
              <a:rPr lang="en-US" dirty="0"/>
              <a:t>tag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B061DF16-FB76-45BA-B9B1-3547E169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the Slot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306DE288-1F99-4AB9-B9C6-E7F28746DF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5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B051AF0E-1C7C-4340-B2AA-43D2E81077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24152" y="4823059"/>
            <a:ext cx="5812990" cy="58789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&lt;slot&gt; {{ username }} &lt;/slot&gt;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5A55391-26C8-49A5-9E8D-7BD5E2C7D1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slot 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have access to the parent's data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has the same </a:t>
            </a:r>
            <a:r>
              <a:rPr lang="en-US" b="1" dirty="0">
                <a:solidFill>
                  <a:schemeClr val="bg1"/>
                </a:solidFill>
              </a:rPr>
              <a:t>"scope" </a:t>
            </a:r>
            <a:r>
              <a:rPr lang="en-US" dirty="0"/>
              <a:t>as the rest of the template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 a rule remember: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Everything in the </a:t>
            </a:r>
            <a:r>
              <a:rPr lang="en-US" b="1" dirty="0">
                <a:solidFill>
                  <a:schemeClr val="bg1"/>
                </a:solidFill>
              </a:rPr>
              <a:t>parent template </a:t>
            </a:r>
            <a:r>
              <a:rPr lang="en-US" dirty="0"/>
              <a:t>is compiled in </a:t>
            </a:r>
            <a:r>
              <a:rPr lang="en-US" b="1" dirty="0">
                <a:solidFill>
                  <a:schemeClr val="bg1"/>
                </a:solidFill>
              </a:rPr>
              <a:t>parent scope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Everything in the </a:t>
            </a:r>
            <a:r>
              <a:rPr lang="en-US" b="1" dirty="0">
                <a:solidFill>
                  <a:schemeClr val="bg1"/>
                </a:solidFill>
              </a:rPr>
              <a:t>child template </a:t>
            </a:r>
            <a:r>
              <a:rPr lang="en-US" dirty="0"/>
              <a:t>is compiled in the </a:t>
            </a:r>
            <a:r>
              <a:rPr lang="en-US" b="1" dirty="0">
                <a:solidFill>
                  <a:schemeClr val="bg1"/>
                </a:solidFill>
              </a:rPr>
              <a:t>child scope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388D18D-A5AF-468A-80F0-D2F2287C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 Compilation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CA4DA58-BC47-4FA6-A1DB-DA70F20D23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04" y="4939762"/>
            <a:ext cx="388196" cy="38819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FAF56F12-D579-4123-984C-147D8E5FED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7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93B45885-03D9-49DF-A122-152824BEB9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89" y="3350000"/>
            <a:ext cx="8558788" cy="320033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&lt;app-profile&gt;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&lt;h1&gt;This is the profile page&lt;/h1&gt;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&lt;p </a:t>
            </a:r>
            <a:r>
              <a:rPr lang="en-US" sz="2300" dirty="0">
                <a:solidFill>
                  <a:schemeClr val="bg1"/>
                </a:solidFill>
              </a:rPr>
              <a:t>slot="username"</a:t>
            </a:r>
            <a:r>
              <a:rPr lang="en-US" sz="2300" dirty="0"/>
              <a:t>&gt;Username: {{ username }}&lt;/p&gt;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&lt;p </a:t>
            </a:r>
            <a:r>
              <a:rPr lang="en-US" sz="2300" dirty="0">
                <a:solidFill>
                  <a:schemeClr val="bg1"/>
                </a:solidFill>
              </a:rPr>
              <a:t>slot="email"</a:t>
            </a:r>
            <a:r>
              <a:rPr lang="en-US" sz="2300" dirty="0"/>
              <a:t>&gt;Email: {{ email }}&lt;/p&gt;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&lt;p </a:t>
            </a:r>
            <a:r>
              <a:rPr lang="en-US" sz="2300" dirty="0">
                <a:solidFill>
                  <a:schemeClr val="bg1"/>
                </a:solidFill>
              </a:rPr>
              <a:t>slot="age"</a:t>
            </a:r>
            <a:r>
              <a:rPr lang="en-US" sz="2300" dirty="0"/>
              <a:t>&gt;Age: {{ age }}&lt;/p&gt;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&lt;/app-profile&gt;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40751305-0880-4458-984D-93E03729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0991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There are times when it's useful to have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slots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 example with a </a:t>
            </a:r>
            <a:r>
              <a:rPr lang="en-US" b="1" dirty="0">
                <a:solidFill>
                  <a:schemeClr val="bg1"/>
                </a:solidFill>
              </a:rPr>
              <a:t>base layout </a:t>
            </a:r>
            <a:r>
              <a:rPr lang="en-US" dirty="0"/>
              <a:t>– header, main, footer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Slots can be named using an attribute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5B5AE07F-C499-4075-B02D-DFB4091A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Slots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31767ACC-866F-4566-9940-5C1A0CF395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D705B59-ACFF-4473-ACF7-45D23E4031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692" y="1943569"/>
            <a:ext cx="9116348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 class="row"&gt;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&lt;template&gt;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&lt;slot </a:t>
            </a:r>
            <a:r>
              <a:rPr lang="en-US" dirty="0">
                <a:solidFill>
                  <a:schemeClr val="bg1"/>
                </a:solidFill>
              </a:rPr>
              <a:t>name="username"</a:t>
            </a:r>
            <a:r>
              <a:rPr lang="en-US" dirty="0"/>
              <a:t>&gt;&lt;/slot&gt;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&lt;/template&gt;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&lt;template&gt;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&lt;slot </a:t>
            </a:r>
            <a:r>
              <a:rPr lang="en-US" dirty="0">
                <a:solidFill>
                  <a:schemeClr val="bg1"/>
                </a:solidFill>
              </a:rPr>
              <a:t>name="email"</a:t>
            </a:r>
            <a:r>
              <a:rPr lang="en-US" dirty="0"/>
              <a:t>&gt;&lt;/slot&gt;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&lt;/template&gt;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&lt;/div&gt;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D1AA586-CCEE-45E7-A0E9-25C1EC7E1A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Render only some of the named slots (or all of them)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BC86047-7091-4290-B596-8477025D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Slots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9D56A8E2-818A-41F9-84C7-B8F2A7FC6C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2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9F0F1CC-9249-4524-A67E-17D2888BFC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7086" y="2802214"/>
            <a:ext cx="7220641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Parent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&lt;h1&gt;This is the profile page&lt;/h1&gt;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Child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&lt;template&gt;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&lt;slot&gt;&lt;/slot&gt;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&lt;/template&gt;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57D5108-45A3-403C-97B6-962EBFBE7E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Unnamed slots are also rendered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Everything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"slot" </a:t>
            </a:r>
            <a:r>
              <a:rPr lang="en-US" dirty="0"/>
              <a:t>attribute is rendered as a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02AE70F9-A28E-4C06-8583-1C56EE62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Slot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B8C2F70-5584-4423-9C40-37FE40245E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5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54ED2F7-E8DB-41E1-85B7-2A026822E4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11571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Sometimes, it's useful for slot content to have access to data </a:t>
            </a:r>
            <a:br>
              <a:rPr lang="en-US" dirty="0"/>
            </a:br>
            <a:r>
              <a:rPr lang="en-US" dirty="0"/>
              <a:t>only available in the parent component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Make content available in the </a:t>
            </a:r>
            <a:r>
              <a:rPr lang="en-US" b="1" dirty="0">
                <a:solidFill>
                  <a:schemeClr val="bg1"/>
                </a:solidFill>
              </a:rPr>
              <a:t>child component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v-bind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slot</a:t>
            </a:r>
            <a:r>
              <a:rPr lang="en-US" dirty="0"/>
              <a:t> itself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Also called </a:t>
            </a:r>
            <a:r>
              <a:rPr lang="en-US" b="1" dirty="0">
                <a:solidFill>
                  <a:schemeClr val="bg1"/>
                </a:solidFill>
              </a:rPr>
              <a:t>slot props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7B4BAFDC-4582-4C59-8C9D-D1A8B220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Scoped Slots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B3FA403B-1D51-45B4-9142-6CF4AD32CE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0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F5FD32B-D76E-4609-8A2F-46C32938BA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0679" y="2243494"/>
            <a:ext cx="5105294" cy="221198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The Parent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&lt;current-user&gt;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{{ </a:t>
            </a:r>
            <a:r>
              <a:rPr lang="en-US" dirty="0" err="1"/>
              <a:t>user.firstName</a:t>
            </a:r>
            <a:r>
              <a:rPr lang="en-US" dirty="0"/>
              <a:t> }}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&lt;/current-user&gt;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55F5D6A-E250-4B9C-94B7-4C17A438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Scoped Slots Example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C71FD6E4-B13C-4E95-A0A7-CE1EA6DC528E}"/>
              </a:ext>
            </a:extLst>
          </p:cNvPr>
          <p:cNvSpPr txBox="1">
            <a:spLocks/>
          </p:cNvSpPr>
          <p:nvPr/>
        </p:nvSpPr>
        <p:spPr>
          <a:xfrm>
            <a:off x="6516029" y="2036475"/>
            <a:ext cx="5094142" cy="32603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accent2"/>
                </a:solidFill>
              </a:rPr>
              <a:t>// The Child</a:t>
            </a:r>
          </a:p>
          <a:p>
            <a:r>
              <a:rPr lang="en-US" dirty="0"/>
              <a:t>&lt;span&gt;</a:t>
            </a:r>
          </a:p>
          <a:p>
            <a:r>
              <a:rPr lang="en-US" dirty="0"/>
              <a:t>  &lt;slot </a:t>
            </a:r>
            <a:r>
              <a:rPr lang="en-US" dirty="0">
                <a:solidFill>
                  <a:schemeClr val="bg1"/>
                </a:solidFill>
              </a:rPr>
              <a:t>v-bind:user</a:t>
            </a:r>
            <a:r>
              <a:rPr lang="en-US" dirty="0"/>
              <a:t>="user"&gt;</a:t>
            </a:r>
          </a:p>
          <a:p>
            <a:r>
              <a:rPr lang="en-US" dirty="0"/>
              <a:t>    {{ user.lastName }}</a:t>
            </a:r>
          </a:p>
          <a:p>
            <a:r>
              <a:rPr lang="en-US" dirty="0"/>
              <a:t>  &lt;/slot&gt;</a:t>
            </a:r>
          </a:p>
          <a:p>
            <a:r>
              <a:rPr lang="en-US" dirty="0"/>
              <a:t>&lt;/span&gt;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354B6AB-27ED-4C70-9774-183D3FCC0B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6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2D424E4D-45D3-44DF-AA40-6D6A739F1D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Declaration, Reusability,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83905C0-6220-45A2-A5E2-6C293A922D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Components Overview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871" y="1560852"/>
            <a:ext cx="2048257" cy="204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5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2C49293-F856-4A8E-9830-7A2F46D4A3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Props</a:t>
            </a:r>
          </a:p>
          <a:p>
            <a:r>
              <a:rPr lang="en-US" dirty="0"/>
              <a:t>Good only for passing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fewer</a:t>
            </a:r>
            <a:r>
              <a:rPr lang="en-US" dirty="0"/>
              <a:t> data</a:t>
            </a:r>
          </a:p>
          <a:p>
            <a:r>
              <a:rPr lang="en-US" dirty="0"/>
              <a:t>Cannot pass other </a:t>
            </a:r>
            <a:br>
              <a:rPr lang="en-US" dirty="0"/>
            </a:br>
            <a:r>
              <a:rPr lang="en-US" dirty="0"/>
              <a:t>components</a:t>
            </a:r>
          </a:p>
          <a:p>
            <a:r>
              <a:rPr lang="en-US" dirty="0"/>
              <a:t>Component can become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hectic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1A595038-5A95-44E0-B67C-7304EAE408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Slots</a:t>
            </a:r>
          </a:p>
          <a:p>
            <a:r>
              <a:rPr lang="en-US" dirty="0"/>
              <a:t>Good when dealing with a lot of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</a:p>
          <a:p>
            <a:r>
              <a:rPr lang="en-US" dirty="0"/>
              <a:t>Pass other components</a:t>
            </a:r>
          </a:p>
          <a:p>
            <a:r>
              <a:rPr lang="en-US" dirty="0"/>
              <a:t>Component becomes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more readable </a:t>
            </a:r>
            <a:r>
              <a:rPr lang="en-US" dirty="0"/>
              <a:t>and less </a:t>
            </a:r>
            <a:br>
              <a:rPr lang="en-US" dirty="0"/>
            </a:br>
            <a:r>
              <a:rPr lang="en-US" dirty="0"/>
              <a:t>confusing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DC2C0B47-77C2-4B24-A29D-E954FB0E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vs Slots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69E35DE-892B-4F29-9F32-D8BFC1396D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2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4B1EFC4C-7734-47CC-9AEB-55B6043510C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Switch Between Components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8A7AA5-D6D5-4BCE-B04F-0FFE0C1A8E8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Dynamic Components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F2740240-9E15-49DF-8677-D5D8EA491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985" y="1573190"/>
            <a:ext cx="2149459" cy="214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7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5624CAC-4C23-428C-9E47-01238A699A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Switching between components dynamically is </a:t>
            </a:r>
            <a:br>
              <a:rPr lang="en-US" dirty="0"/>
            </a:br>
            <a:r>
              <a:rPr lang="en-US" dirty="0"/>
              <a:t>possible and useful in some cases like:</a:t>
            </a:r>
          </a:p>
          <a:p>
            <a:pPr lvl="1"/>
            <a:r>
              <a:rPr lang="en-US" dirty="0"/>
              <a:t>Loading </a:t>
            </a:r>
            <a:r>
              <a:rPr lang="en-US" b="1" dirty="0">
                <a:solidFill>
                  <a:schemeClr val="bg1"/>
                </a:solidFill>
              </a:rPr>
              <a:t>different components </a:t>
            </a:r>
            <a:r>
              <a:rPr lang="en-US" dirty="0"/>
              <a:t>by clicking on buttons</a:t>
            </a:r>
          </a:p>
          <a:p>
            <a:pPr lvl="1"/>
            <a:r>
              <a:rPr lang="en-US" dirty="0"/>
              <a:t>Rendering components </a:t>
            </a:r>
            <a:r>
              <a:rPr lang="en-US" b="1" dirty="0">
                <a:solidFill>
                  <a:schemeClr val="bg1"/>
                </a:solidFill>
              </a:rPr>
              <a:t>conditionally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v-if</a:t>
            </a:r>
          </a:p>
          <a:p>
            <a:r>
              <a:rPr lang="en-US" dirty="0"/>
              <a:t>Placed inside the </a:t>
            </a:r>
            <a:r>
              <a:rPr lang="en-US" b="1" dirty="0">
                <a:solidFill>
                  <a:schemeClr val="bg1"/>
                </a:solidFill>
              </a:rPr>
              <a:t>&lt;component&gt; </a:t>
            </a:r>
            <a:r>
              <a:rPr lang="en-US" dirty="0"/>
              <a:t>tag</a:t>
            </a:r>
          </a:p>
          <a:p>
            <a:pPr lvl="1"/>
            <a:r>
              <a:rPr lang="en-US" dirty="0"/>
              <a:t>Container for dynamic components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1920996-25D0-485D-B212-FFB4A550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Components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025300E6-86EE-4358-BFF6-EE06B38B1F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D686820-B421-432C-B6FA-323426D500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2" y="2088521"/>
            <a:ext cx="10961435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&lt;button @click="</a:t>
            </a:r>
            <a:r>
              <a:rPr lang="en-US" dirty="0">
                <a:solidFill>
                  <a:schemeClr val="bg1"/>
                </a:solidFill>
              </a:rPr>
              <a:t>selectedComponent = '</a:t>
            </a:r>
            <a:r>
              <a:rPr lang="en-US" dirty="0" err="1">
                <a:solidFill>
                  <a:schemeClr val="bg1"/>
                </a:solidFill>
              </a:rPr>
              <a:t>appQuote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/>
              <a:t>"&gt;Quote&lt;/button&gt;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&lt;button @click="</a:t>
            </a:r>
            <a:r>
              <a:rPr lang="en-US" dirty="0">
                <a:solidFill>
                  <a:schemeClr val="bg1"/>
                </a:solidFill>
              </a:rPr>
              <a:t>selectedComponent = '</a:t>
            </a:r>
            <a:r>
              <a:rPr lang="en-US" dirty="0" err="1">
                <a:solidFill>
                  <a:schemeClr val="bg1"/>
                </a:solidFill>
              </a:rPr>
              <a:t>appAuthor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/>
              <a:t>"&gt;Author&lt;/button&gt;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&lt;button @click="</a:t>
            </a:r>
            <a:r>
              <a:rPr lang="en-US" dirty="0">
                <a:solidFill>
                  <a:schemeClr val="bg1"/>
                </a:solidFill>
              </a:rPr>
              <a:t>selectedComponent = '</a:t>
            </a:r>
            <a:r>
              <a:rPr lang="en-US" dirty="0" err="1">
                <a:solidFill>
                  <a:schemeClr val="bg1"/>
                </a:solidFill>
              </a:rPr>
              <a:t>appNew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/>
              <a:t>"&gt;New&lt;/button&gt;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&lt;component </a:t>
            </a:r>
            <a:r>
              <a:rPr lang="en-US" dirty="0">
                <a:solidFill>
                  <a:schemeClr val="bg1"/>
                </a:solidFill>
              </a:rPr>
              <a:t>:is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selectedComponent</a:t>
            </a:r>
            <a:r>
              <a:rPr lang="en-US" dirty="0"/>
              <a:t>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&lt;h1&gt;Default Title&lt;/h1&gt;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&lt;/component&gt;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2731C37D-D439-412F-8DAF-295345CCA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tag takes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(or component definition) </a:t>
            </a:r>
            <a:r>
              <a:rPr lang="en-US" b="1" dirty="0">
                <a:solidFill>
                  <a:schemeClr val="bg1"/>
                </a:solidFill>
              </a:rPr>
              <a:t>:is </a:t>
            </a:r>
            <a:r>
              <a:rPr lang="en-US" dirty="0"/>
              <a:t>prop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D4B9919-E9B1-4284-8CC5-BE548B11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 Tag</a:t>
            </a:r>
          </a:p>
        </p:txBody>
      </p:sp>
      <p:sp>
        <p:nvSpPr>
          <p:cNvPr id="8" name="Speech Bubble: Rectangle with Corners Rounded 8">
            <a:extLst>
              <a:ext uri="{FF2B5EF4-FFF2-40B4-BE49-F238E27FC236}">
                <a16:creationId xmlns="" xmlns:a16="http://schemas.microsoft.com/office/drawing/2014/main" id="{DAF1071C-ADAC-43EF-B808-6627DF9064E0}"/>
              </a:ext>
            </a:extLst>
          </p:cNvPr>
          <p:cNvSpPr/>
          <p:nvPr/>
        </p:nvSpPr>
        <p:spPr bwMode="auto">
          <a:xfrm>
            <a:off x="4943428" y="4739623"/>
            <a:ext cx="3729995" cy="922251"/>
          </a:xfrm>
          <a:prstGeom prst="wedgeRoundRectCallout">
            <a:avLst>
              <a:gd name="adj1" fmla="val -22992"/>
              <a:gd name="adj2" fmla="val -623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component selector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B2D77528-5A9A-4668-BB8F-51CDBDE3DE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5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69916011-3608-4FB7-A0F8-DDF9176FBD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8237" y="2475380"/>
            <a:ext cx="7666690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dynamicComponent()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if(</a:t>
            </a:r>
            <a:r>
              <a:rPr lang="en-US" dirty="0">
                <a:solidFill>
                  <a:schemeClr val="bg1"/>
                </a:solidFill>
              </a:rPr>
              <a:t>this.isLoaded</a:t>
            </a:r>
            <a:r>
              <a:rPr lang="en-US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return '</a:t>
            </a:r>
            <a:r>
              <a:rPr lang="en-US" dirty="0">
                <a:solidFill>
                  <a:schemeClr val="bg1"/>
                </a:solidFill>
              </a:rPr>
              <a:t>component-special</a:t>
            </a:r>
            <a:r>
              <a:rPr lang="en-US" dirty="0"/>
              <a:t>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return '</a:t>
            </a:r>
            <a:r>
              <a:rPr lang="en-US" dirty="0">
                <a:solidFill>
                  <a:schemeClr val="bg1"/>
                </a:solidFill>
              </a:rPr>
              <a:t>component-default</a:t>
            </a:r>
            <a:r>
              <a:rPr lang="en-US" dirty="0"/>
              <a:t>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1F598429-BFA3-4423-8BA0-104CF305E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Reactively switch between components with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computed properties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F89BAFC-21B9-44E4-BB9A-32BB6E31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Switch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FD0540B1-158B-4785-AAAB-F889FF661C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8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D32A4-2890-418D-AA31-188B6ED605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8237" y="3302437"/>
            <a:ext cx="949549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&lt;keep-alive&gt;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&lt;component </a:t>
            </a:r>
            <a:r>
              <a:rPr lang="en-US" dirty="0">
                <a:solidFill>
                  <a:schemeClr val="bg1"/>
                </a:solidFill>
              </a:rPr>
              <a:t>:is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selectedComponent</a:t>
            </a:r>
            <a:r>
              <a:rPr lang="en-US" dirty="0"/>
              <a:t>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&lt;h1&gt;Default Title&lt;/h1&gt;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&lt;/component&gt;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&lt;/keep-alive&gt;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3A05F38-2E82-4FBA-82AC-D064303D4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Components are </a:t>
            </a:r>
            <a:r>
              <a:rPr lang="en-US" b="1" dirty="0">
                <a:solidFill>
                  <a:schemeClr val="bg1"/>
                </a:solidFill>
              </a:rPr>
              <a:t>destroyed</a:t>
            </a:r>
            <a:r>
              <a:rPr lang="en-US" dirty="0"/>
              <a:t> when switched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They are re-created and added again inside the tag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&lt;keep-alive&gt; </a:t>
            </a:r>
            <a:r>
              <a:rPr lang="en-US" dirty="0"/>
              <a:t>component to maintain state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1849F02-8274-4F59-AA08-4EF28EA41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State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2ABFB86A-21B2-4A08-B607-7645052F9E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0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19F489E4-E43D-4423-AD42-45AD6BD81F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23253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 txBox="1">
            <a:spLocks/>
          </p:cNvSpPr>
          <p:nvPr/>
        </p:nvSpPr>
        <p:spPr>
          <a:xfrm>
            <a:off x="541627" y="1924190"/>
            <a:ext cx="8015938" cy="440041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="" xmlns:a16="http://schemas.microsoft.com/office/drawing/2014/main" id="{4B560B62-126F-49E0-BEA1-5BAE11559667}"/>
              </a:ext>
            </a:extLst>
          </p:cNvPr>
          <p:cNvSpPr txBox="1">
            <a:spLocks/>
          </p:cNvSpPr>
          <p:nvPr/>
        </p:nvSpPr>
        <p:spPr>
          <a:xfrm>
            <a:off x="643141" y="1813661"/>
            <a:ext cx="8048465" cy="458318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Components are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>
                <a:solidFill>
                  <a:schemeClr val="bg2"/>
                </a:solidFill>
              </a:rPr>
              <a:t> Vue instances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Props are used to </a:t>
            </a:r>
            <a:r>
              <a:rPr lang="en-US" b="1" dirty="0">
                <a:solidFill>
                  <a:schemeClr val="bg1"/>
                </a:solidFill>
              </a:rPr>
              <a:t>pass down </a:t>
            </a:r>
            <a:r>
              <a:rPr lang="en-US" dirty="0">
                <a:solidFill>
                  <a:schemeClr val="bg2"/>
                </a:solidFill>
              </a:rPr>
              <a:t>data</a:t>
            </a:r>
          </a:p>
          <a:p>
            <a:pPr>
              <a:buClr>
                <a:schemeClr val="bg2"/>
              </a:buClr>
            </a:pPr>
            <a:r>
              <a:rPr lang="en-US" dirty="0"/>
              <a:t>Emitting custom events</a:t>
            </a:r>
          </a:p>
          <a:p>
            <a:pPr>
              <a:buClr>
                <a:schemeClr val="bg2"/>
              </a:buClr>
            </a:pPr>
            <a:r>
              <a:rPr lang="en-US" dirty="0"/>
              <a:t>Prop types using </a:t>
            </a:r>
            <a:r>
              <a:rPr lang="en-US" b="1" dirty="0">
                <a:solidFill>
                  <a:schemeClr val="bg1"/>
                </a:solidFill>
              </a:rPr>
              <a:t>validator</a:t>
            </a:r>
          </a:p>
          <a:p>
            <a:pPr>
              <a:buClr>
                <a:schemeClr val="bg2"/>
              </a:buClr>
            </a:pPr>
            <a:r>
              <a:rPr lang="en-US" dirty="0"/>
              <a:t>Passing content with </a:t>
            </a:r>
            <a:r>
              <a:rPr lang="en-US" b="1" dirty="0">
                <a:solidFill>
                  <a:schemeClr val="bg1"/>
                </a:solidFill>
              </a:rPr>
              <a:t>Slots</a:t>
            </a:r>
          </a:p>
          <a:p>
            <a:pPr>
              <a:buClr>
                <a:schemeClr val="bg2"/>
              </a:buClr>
            </a:pPr>
            <a:r>
              <a:rPr lang="en-US" b="1">
                <a:solidFill>
                  <a:schemeClr val="bg1"/>
                </a:solidFill>
              </a:rPr>
              <a:t>Dynamic components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bg-B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46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9032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=""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7225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0747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are </a:t>
            </a:r>
            <a:r>
              <a:rPr lang="en-US" b="1" dirty="0">
                <a:solidFill>
                  <a:schemeClr val="bg1"/>
                </a:solidFill>
              </a:rPr>
              <a:t>reusable Vue instances </a:t>
            </a:r>
            <a:r>
              <a:rPr lang="en-US" dirty="0"/>
              <a:t>with a </a:t>
            </a:r>
            <a:br>
              <a:rPr lang="en-US" dirty="0"/>
            </a:br>
            <a:r>
              <a:rPr lang="en-US" dirty="0"/>
              <a:t>name (selector)</a:t>
            </a:r>
          </a:p>
          <a:p>
            <a:pPr lvl="1"/>
            <a:r>
              <a:rPr lang="en-US" dirty="0"/>
              <a:t>They have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computed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methods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watch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properties</a:t>
            </a:r>
          </a:p>
          <a:p>
            <a:r>
              <a:rPr lang="en-US" dirty="0"/>
              <a:t>Each component is designed to be as </a:t>
            </a:r>
            <a:r>
              <a:rPr lang="en-US" b="1" dirty="0">
                <a:solidFill>
                  <a:schemeClr val="bg1"/>
                </a:solidFill>
              </a:rPr>
              <a:t>simple</a:t>
            </a:r>
            <a:r>
              <a:rPr lang="en-US" dirty="0"/>
              <a:t> as </a:t>
            </a:r>
            <a:br>
              <a:rPr lang="en-US" dirty="0"/>
            </a:br>
            <a:r>
              <a:rPr lang="en-US" dirty="0"/>
              <a:t>possible</a:t>
            </a:r>
          </a:p>
          <a:p>
            <a:r>
              <a:rPr lang="en-US" dirty="0"/>
              <a:t>Split the application into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components</a:t>
            </a:r>
          </a:p>
          <a:p>
            <a:pPr lvl="1"/>
            <a:r>
              <a:rPr lang="en-US" dirty="0"/>
              <a:t>Header, Footer, Navigation, Product List, Product </a:t>
            </a:r>
            <a:br>
              <a:rPr lang="en-US" dirty="0"/>
            </a:br>
            <a:r>
              <a:rPr lang="en-US" dirty="0"/>
              <a:t>Item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Component?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16A05CF6-DA3F-40F3-98BB-7C8B2DB636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6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CCE8379-04AD-4918-879B-D42BC6B92B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6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A5B38242-DE49-4733-B93D-65C9C71005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77138" y="1196129"/>
            <a:ext cx="11818096" cy="5201067"/>
          </a:xfrm>
        </p:spPr>
        <p:txBody>
          <a:bodyPr/>
          <a:lstStyle/>
          <a:p>
            <a:r>
              <a:rPr lang="en-US" dirty="0"/>
              <a:t>Each component must be </a:t>
            </a:r>
            <a:r>
              <a:rPr lang="en-US" b="1" dirty="0">
                <a:solidFill>
                  <a:schemeClr val="bg1"/>
                </a:solidFill>
              </a:rPr>
              <a:t>first registered</a:t>
            </a:r>
          </a:p>
          <a:p>
            <a:pPr lvl="1"/>
            <a:r>
              <a:rPr lang="en-US" dirty="0"/>
              <a:t>Locally or Globally</a:t>
            </a:r>
          </a:p>
          <a:p>
            <a:r>
              <a:rPr lang="en-US" dirty="0"/>
              <a:t>Has a </a:t>
            </a:r>
            <a:r>
              <a:rPr lang="en-US" b="1" dirty="0">
                <a:solidFill>
                  <a:schemeClr val="bg1"/>
                </a:solidFill>
              </a:rPr>
              <a:t>unique selector </a:t>
            </a:r>
            <a:r>
              <a:rPr lang="en-US" dirty="0"/>
              <a:t>which starts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app-</a:t>
            </a:r>
          </a:p>
          <a:p>
            <a:r>
              <a:rPr lang="en-US" dirty="0"/>
              <a:t>The data must be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which returns an </a:t>
            </a:r>
            <a:r>
              <a:rPr lang="en-US" b="1" dirty="0">
                <a:solidFill>
                  <a:schemeClr val="bg1"/>
                </a:solidFill>
              </a:rPr>
              <a:t>object </a:t>
            </a:r>
            <a:r>
              <a:rPr lang="en-US" dirty="0"/>
              <a:t>literal</a:t>
            </a:r>
          </a:p>
          <a:p>
            <a:r>
              <a:rPr lang="en-US" dirty="0"/>
              <a:t>The template of the component can be:</a:t>
            </a:r>
          </a:p>
          <a:p>
            <a:pPr lvl="1"/>
            <a:r>
              <a:rPr lang="en-US" dirty="0"/>
              <a:t>Inline - a property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/>
              <a:t> the instance</a:t>
            </a:r>
          </a:p>
          <a:p>
            <a:pPr lvl="1"/>
            <a:r>
              <a:rPr lang="en-US" dirty="0"/>
              <a:t>External - inside the </a:t>
            </a:r>
            <a:r>
              <a:rPr lang="en-US" b="1" dirty="0">
                <a:solidFill>
                  <a:schemeClr val="bg1"/>
                </a:solidFill>
              </a:rPr>
              <a:t>&lt;template&gt; </a:t>
            </a:r>
            <a:r>
              <a:rPr lang="en-US" dirty="0"/>
              <a:t>tag of the </a:t>
            </a:r>
            <a:r>
              <a:rPr lang="en-US" b="1" dirty="0">
                <a:solidFill>
                  <a:schemeClr val="bg1"/>
                </a:solidFill>
              </a:rPr>
              <a:t>.vue </a:t>
            </a:r>
            <a:r>
              <a:rPr lang="en-US" dirty="0"/>
              <a:t>files (Vue CLI)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Declaration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629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058137" y="1389201"/>
            <a:ext cx="7216494" cy="530629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Vue.</a:t>
            </a:r>
            <a:r>
              <a:rPr lang="en-US" dirty="0" err="1">
                <a:solidFill>
                  <a:schemeClr val="bg1"/>
                </a:solidFill>
              </a:rPr>
              <a:t>component</a:t>
            </a:r>
            <a:r>
              <a:rPr lang="en-US" dirty="0"/>
              <a:t>('</a:t>
            </a:r>
            <a:r>
              <a:rPr lang="en-US" dirty="0">
                <a:solidFill>
                  <a:schemeClr val="bg1"/>
                </a:solidFill>
              </a:rPr>
              <a:t>app-counter</a:t>
            </a:r>
            <a:r>
              <a:rPr lang="en-US" dirty="0"/>
              <a:t>',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data: </a:t>
            </a:r>
            <a:r>
              <a:rPr lang="en-US" dirty="0">
                <a:solidFill>
                  <a:schemeClr val="bg1"/>
                </a:solidFill>
              </a:rPr>
              <a:t>function() </a:t>
            </a:r>
            <a:r>
              <a:rPr lang="en-US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return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counter: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template</a:t>
            </a:r>
            <a:r>
              <a:rPr lang="en-US" dirty="0"/>
              <a:t>: '&lt;button @click="counter++"&gt;</a:t>
            </a:r>
            <a:br>
              <a:rPr lang="en-US" dirty="0"/>
            </a:br>
            <a:r>
              <a:rPr lang="en-US" dirty="0"/>
              <a:t>      Counter: {{ counter }}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&lt;/button&gt;'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});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Declaration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88F05E8D-D7EB-44B2-9F0C-B1FF6D06F0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7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66891" y="1941686"/>
            <a:ext cx="9203084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 id="app"&gt;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&lt;h1&gt;Components&lt;/h1&gt;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&lt;app-counter&gt;&lt;/app-counter&gt;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</a:t>
            </a:r>
            <a:r>
              <a:rPr lang="en-US"/>
              <a:t>div&gt;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inside the template like an </a:t>
            </a:r>
            <a:r>
              <a:rPr lang="en-US" b="1">
                <a:solidFill>
                  <a:schemeClr val="bg1"/>
                </a:solidFill>
              </a:rPr>
              <a:t>HTML</a:t>
            </a:r>
            <a:r>
              <a:rPr lang="en-US"/>
              <a:t> tag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Selector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66891" y="4446660"/>
            <a:ext cx="258882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 Vue({</a:t>
            </a:r>
          </a:p>
          <a:p>
            <a:r>
              <a:rPr lang="en-US" dirty="0"/>
              <a:t>  el: '#app'</a:t>
            </a:r>
          </a:p>
          <a:p>
            <a:r>
              <a:rPr lang="en-US" dirty="0"/>
              <a:t>});</a:t>
            </a:r>
          </a:p>
        </p:txBody>
      </p:sp>
      <p:sp>
        <p:nvSpPr>
          <p:cNvPr id="7" name="Speech Bubble: Rectangle with Corners Rounded 8">
            <a:extLst>
              <a:ext uri="{FF2B5EF4-FFF2-40B4-BE49-F238E27FC236}">
                <a16:creationId xmlns="" xmlns:a16="http://schemas.microsoft.com/office/drawing/2014/main" id="{82775BD7-616E-4E77-9C5E-96377FDEF000}"/>
              </a:ext>
            </a:extLst>
          </p:cNvPr>
          <p:cNvSpPr/>
          <p:nvPr/>
        </p:nvSpPr>
        <p:spPr bwMode="auto">
          <a:xfrm>
            <a:off x="3655817" y="4776825"/>
            <a:ext cx="3505003" cy="972590"/>
          </a:xfrm>
          <a:prstGeom prst="wedgeRoundRectCallout">
            <a:avLst>
              <a:gd name="adj1" fmla="val -53535"/>
              <a:gd name="adj2" fmla="val -244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instance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9F0733CF-FCBC-4F72-BA04-F6CDC58475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47099" y="2763979"/>
            <a:ext cx="9308283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 id="app"&gt;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>
                <a:solidFill>
                  <a:schemeClr val="bg1"/>
                </a:solidFill>
              </a:rPr>
              <a:t>&lt;app-counter&gt;&lt;/</a:t>
            </a:r>
            <a:r>
              <a:rPr lang="en-US" dirty="0">
                <a:solidFill>
                  <a:schemeClr val="bg1"/>
                </a:solidFill>
              </a:rPr>
              <a:t>app-counter&gt;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>
                <a:solidFill>
                  <a:schemeClr val="bg1"/>
                </a:solidFill>
              </a:rPr>
              <a:t>&lt;app-counter&gt;&lt;/</a:t>
            </a:r>
            <a:r>
              <a:rPr lang="en-US" dirty="0">
                <a:solidFill>
                  <a:schemeClr val="bg1"/>
                </a:solidFill>
              </a:rPr>
              <a:t>app-counter&gt;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>
                <a:solidFill>
                  <a:schemeClr val="bg1"/>
                </a:solidFill>
              </a:rPr>
              <a:t>&lt;app-counter&gt;&lt;/</a:t>
            </a:r>
            <a:r>
              <a:rPr lang="en-US" dirty="0">
                <a:solidFill>
                  <a:schemeClr val="bg1"/>
                </a:solidFill>
              </a:rPr>
              <a:t>app-counter&gt;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>
                <a:solidFill>
                  <a:schemeClr val="bg1"/>
                </a:solidFill>
              </a:rPr>
              <a:t>&lt;app-counter&gt;&lt;/</a:t>
            </a:r>
            <a:r>
              <a:rPr lang="en-US" dirty="0">
                <a:solidFill>
                  <a:schemeClr val="bg1"/>
                </a:solidFill>
              </a:rPr>
              <a:t>app-counter&gt;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</a:t>
            </a:r>
            <a:r>
              <a:rPr lang="en-US"/>
              <a:t>div&gt;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Components can be </a:t>
            </a:r>
            <a:r>
              <a:rPr lang="en-US" b="1" dirty="0">
                <a:solidFill>
                  <a:schemeClr val="bg1"/>
                </a:solidFill>
              </a:rPr>
              <a:t>reused</a:t>
            </a:r>
            <a:r>
              <a:rPr lang="en-US" dirty="0"/>
              <a:t> as many times as you want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Each component maintains it's </a:t>
            </a:r>
            <a:r>
              <a:rPr lang="en-US" b="1">
                <a:solidFill>
                  <a:schemeClr val="bg1"/>
                </a:solidFill>
              </a:rPr>
              <a:t>own state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Reusing Components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F341E391-37BB-4117-B6D7-D687F8FDD6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6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3274</TotalTime>
  <Words>1798</Words>
  <Application>Microsoft Office PowerPoint</Application>
  <PresentationFormat>Widescreen</PresentationFormat>
  <Paragraphs>404</Paragraphs>
  <Slides>50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맑은 고딕</vt:lpstr>
      <vt:lpstr>Arial</vt:lpstr>
      <vt:lpstr>Calibri</vt:lpstr>
      <vt:lpstr>Calibri (Body)</vt:lpstr>
      <vt:lpstr>Consolas</vt:lpstr>
      <vt:lpstr>Wingdings</vt:lpstr>
      <vt:lpstr>Wingdings 2</vt:lpstr>
      <vt:lpstr>SoftUni</vt:lpstr>
      <vt:lpstr>Components</vt:lpstr>
      <vt:lpstr>Table of Contents</vt:lpstr>
      <vt:lpstr>Have a Question?</vt:lpstr>
      <vt:lpstr>Components Overview</vt:lpstr>
      <vt:lpstr>What is a Component?</vt:lpstr>
      <vt:lpstr>Component Declaration</vt:lpstr>
      <vt:lpstr>Declaration</vt:lpstr>
      <vt:lpstr>Selector</vt:lpstr>
      <vt:lpstr>Reusing Components</vt:lpstr>
      <vt:lpstr>Component Data</vt:lpstr>
      <vt:lpstr>Props</vt:lpstr>
      <vt:lpstr>Props</vt:lpstr>
      <vt:lpstr>Passing Down Data</vt:lpstr>
      <vt:lpstr>Receiving Data</vt:lpstr>
      <vt:lpstr>Props Mutation</vt:lpstr>
      <vt:lpstr>Props Naming</vt:lpstr>
      <vt:lpstr>Emitting Events</vt:lpstr>
      <vt:lpstr>Emitting Events</vt:lpstr>
      <vt:lpstr>Emitting Custom Events</vt:lpstr>
      <vt:lpstr>Handling Custom Events</vt:lpstr>
      <vt:lpstr>Prop Types</vt:lpstr>
      <vt:lpstr>Validating Props</vt:lpstr>
      <vt:lpstr>Type Checking Props</vt:lpstr>
      <vt:lpstr>List of Prop Types</vt:lpstr>
      <vt:lpstr>Props Type Error Example</vt:lpstr>
      <vt:lpstr>Multiple Value Types</vt:lpstr>
      <vt:lpstr>Mandatory Prop</vt:lpstr>
      <vt:lpstr>Default Value</vt:lpstr>
      <vt:lpstr>Validators</vt:lpstr>
      <vt:lpstr>Slots</vt:lpstr>
      <vt:lpstr>Slots – Definition</vt:lpstr>
      <vt:lpstr>Passing Content with Slots</vt:lpstr>
      <vt:lpstr>Rendering the Slot</vt:lpstr>
      <vt:lpstr>Slot Compilation</vt:lpstr>
      <vt:lpstr>Named Slots</vt:lpstr>
      <vt:lpstr>Named Slots</vt:lpstr>
      <vt:lpstr>Default Slot</vt:lpstr>
      <vt:lpstr>Scoped Slots</vt:lpstr>
      <vt:lpstr>Scoped Slots Example</vt:lpstr>
      <vt:lpstr>Props vs Slots</vt:lpstr>
      <vt:lpstr>Dynamic Components</vt:lpstr>
      <vt:lpstr>Dynamic Components</vt:lpstr>
      <vt:lpstr>The Component Tag</vt:lpstr>
      <vt:lpstr>Reactive Switch</vt:lpstr>
      <vt:lpstr>Maintaining State</vt:lpstr>
      <vt:lpstr>Summary</vt:lpstr>
      <vt:lpstr>Questions?</vt:lpstr>
      <vt:lpstr>SoftUni Diamond Partners</vt:lpstr>
      <vt:lpstr>SoftUni Organizational Partners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 - Components Basic Usage</dc:title>
  <dc:subject>VueJS Fundamentals Course</dc:subject>
  <dc:creator>Software University</dc:creator>
  <cp:keywords>VueJS;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Acer</cp:lastModifiedBy>
  <cp:revision>11</cp:revision>
  <dcterms:created xsi:type="dcterms:W3CDTF">2018-05-23T13:08:44Z</dcterms:created>
  <dcterms:modified xsi:type="dcterms:W3CDTF">2021-01-26T16:45:41Z</dcterms:modified>
  <cp:category>programming;computer programming;software development;web development</cp:category>
</cp:coreProperties>
</file>