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74" r:id="rId2"/>
    <p:sldId id="276" r:id="rId3"/>
    <p:sldId id="426" r:id="rId4"/>
    <p:sldId id="563" r:id="rId5"/>
    <p:sldId id="564" r:id="rId6"/>
    <p:sldId id="542" r:id="rId7"/>
    <p:sldId id="565" r:id="rId8"/>
    <p:sldId id="591" r:id="rId9"/>
    <p:sldId id="566" r:id="rId10"/>
    <p:sldId id="567" r:id="rId11"/>
    <p:sldId id="592" r:id="rId12"/>
    <p:sldId id="593" r:id="rId13"/>
    <p:sldId id="568" r:id="rId14"/>
    <p:sldId id="569" r:id="rId15"/>
    <p:sldId id="575" r:id="rId16"/>
    <p:sldId id="570" r:id="rId17"/>
    <p:sldId id="571" r:id="rId18"/>
    <p:sldId id="572" r:id="rId19"/>
    <p:sldId id="573" r:id="rId20"/>
    <p:sldId id="574" r:id="rId21"/>
    <p:sldId id="578" r:id="rId22"/>
    <p:sldId id="576" r:id="rId23"/>
    <p:sldId id="577" r:id="rId24"/>
    <p:sldId id="579" r:id="rId25"/>
    <p:sldId id="580" r:id="rId26"/>
    <p:sldId id="581" r:id="rId27"/>
    <p:sldId id="594" r:id="rId28"/>
    <p:sldId id="583" r:id="rId29"/>
    <p:sldId id="584" r:id="rId30"/>
    <p:sldId id="585" r:id="rId31"/>
    <p:sldId id="586" r:id="rId32"/>
    <p:sldId id="587" r:id="rId33"/>
    <p:sldId id="588" r:id="rId34"/>
    <p:sldId id="589" r:id="rId35"/>
    <p:sldId id="590" r:id="rId36"/>
    <p:sldId id="349" r:id="rId37"/>
    <p:sldId id="401" r:id="rId38"/>
    <p:sldId id="259" r:id="rId39"/>
    <p:sldId id="260" r:id="rId40"/>
    <p:sldId id="4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97C93B4-9587-42E9-8F34-3F6ED5D7F4DD}">
          <p14:sldIdLst>
            <p14:sldId id="274"/>
            <p14:sldId id="276"/>
            <p14:sldId id="426"/>
          </p14:sldIdLst>
        </p14:section>
        <p14:section name="Routing Overview" id="{7650DBC3-399B-4DF3-BEF1-728070CD147E}">
          <p14:sldIdLst>
            <p14:sldId id="563"/>
            <p14:sldId id="564"/>
            <p14:sldId id="542"/>
          </p14:sldIdLst>
        </p14:section>
        <p14:section name="VueJS Router" id="{C97BC237-95CD-47A3-A2E1-368721B0D733}">
          <p14:sldIdLst>
            <p14:sldId id="565"/>
            <p14:sldId id="591"/>
            <p14:sldId id="566"/>
            <p14:sldId id="567"/>
            <p14:sldId id="592"/>
            <p14:sldId id="593"/>
            <p14:sldId id="568"/>
            <p14:sldId id="569"/>
            <p14:sldId id="575"/>
            <p14:sldId id="570"/>
            <p14:sldId id="571"/>
            <p14:sldId id="572"/>
            <p14:sldId id="573"/>
            <p14:sldId id="574"/>
            <p14:sldId id="578"/>
            <p14:sldId id="576"/>
            <p14:sldId id="577"/>
          </p14:sldIdLst>
        </p14:section>
        <p14:section name="Navigation Guards" id="{A1984827-70C1-4618-8D1D-E9268DDF6307}">
          <p14:sldIdLst>
            <p14:sldId id="579"/>
            <p14:sldId id="580"/>
            <p14:sldId id="581"/>
            <p14:sldId id="594"/>
            <p14:sldId id="583"/>
            <p14:sldId id="584"/>
          </p14:sldIdLst>
        </p14:section>
        <p14:section name="Data Fetching" id="{C7F48A8F-163F-4A46-A3FC-81A0FD6A02C6}">
          <p14:sldIdLst>
            <p14:sldId id="585"/>
            <p14:sldId id="586"/>
            <p14:sldId id="587"/>
            <p14:sldId id="588"/>
            <p14:sldId id="589"/>
            <p14:sldId id="590"/>
          </p14:sldIdLst>
        </p14:section>
        <p14:section name="Conclusion" id="{F0A57CDD-847E-4833-9926-613CE4015027}">
          <p14:sldIdLst>
            <p14:sldId id="349"/>
            <p14:sldId id="401"/>
            <p14:sldId id="259"/>
            <p14:sldId id="260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538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</a:t>
            </a:r>
            <a:r>
              <a:rPr lang="en-US" sz="1100" dirty="0" smtClean="0"/>
              <a:t>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5AA4D7BB-1159-42C3-90A4-526CB90134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4055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6DCE21B-7850-401B-9F3F-55DF280AE8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747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E81989EA-03EB-437F-B973-D26CC63424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31086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SoftUni</a:t>
            </a:r>
            <a:r>
              <a:rPr lang="en-US" dirty="0" smtClean="0"/>
              <a:t> -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1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AFDAD277-9E65-4F42-A05A-9E6B6C843C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7542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7ADD74EE-96F6-4081-9A4C-BDAFCBD970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550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913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933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2BB613B-EE45-4EE1-B9B9-0DBAB38A34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515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0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83939FBA-B6D6-4F29-97CA-7D269F1E18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8" y="3906888"/>
            <a:ext cx="1283346" cy="112688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578538" y="6298912"/>
            <a:ext cx="2951518" cy="351754"/>
          </a:xfrm>
        </p:spPr>
        <p:txBody>
          <a:bodyPr/>
          <a:lstStyle/>
          <a:p>
            <a:r>
              <a:rPr lang="en-US">
                <a:hlinkClick r:id="rId4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43201"/>
            <a:ext cx="10965303" cy="882654"/>
          </a:xfrm>
        </p:spPr>
        <p:txBody>
          <a:bodyPr/>
          <a:lstStyle/>
          <a:p>
            <a:r>
              <a:rPr lang="en-US">
                <a:solidFill>
                  <a:srgbClr val="234465"/>
                </a:solidFill>
              </a:rPr>
              <a:t>Using Vue-router, Guards, Data Fetching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Single-Page Application and Routing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2" y="3789705"/>
            <a:ext cx="1244069" cy="12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DABCBBF-4E9A-48BF-AE0F-0C84546196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000" y="3429000"/>
            <a:ext cx="8156612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export const routes = [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{ </a:t>
            </a:r>
            <a:r>
              <a:rPr lang="en-US" dirty="0">
                <a:solidFill>
                  <a:schemeClr val="bg1"/>
                </a:solidFill>
              </a:rPr>
              <a:t>path</a:t>
            </a:r>
            <a:r>
              <a:rPr lang="en-US" dirty="0"/>
              <a:t>: '', </a:t>
            </a:r>
            <a:r>
              <a:rPr lang="en-US" dirty="0">
                <a:solidFill>
                  <a:schemeClr val="bg1"/>
                </a:solidFill>
              </a:rPr>
              <a:t>component</a:t>
            </a:r>
            <a:r>
              <a:rPr lang="en-US" dirty="0"/>
              <a:t>: Home 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{ path: '/user', component: User 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{ path: '/user/:id', component: UserDetails }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];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EF28B22B-A064-409F-941D-1D4CD01C99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routes.js </a:t>
            </a:r>
            <a:r>
              <a:rPr lang="en-US" dirty="0"/>
              <a:t>and export a couple of routes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Array of Objects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Path and Component to load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D7F45855-BF3A-4C9A-85B0-A11C6FAD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Basic Routes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2D04A82B-4B95-4C95-AF9B-03A8D91B53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6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DABCBBF-4E9A-48BF-AE0F-0C84546196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1989000"/>
            <a:ext cx="5957331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vueRouter</a:t>
            </a:r>
            <a:r>
              <a:rPr lang="en-US" dirty="0"/>
              <a:t> = new </a:t>
            </a:r>
            <a:r>
              <a:rPr lang="en-US" dirty="0" err="1">
                <a:solidFill>
                  <a:schemeClr val="bg1"/>
                </a:solidFill>
              </a:rPr>
              <a:t>VueRouter</a:t>
            </a:r>
            <a:r>
              <a:rPr lang="en-US" dirty="0"/>
              <a:t>({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routes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new Vue({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el: '#app',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router</a:t>
            </a:r>
            <a:r>
              <a:rPr lang="en-US" dirty="0"/>
              <a:t>: </a:t>
            </a:r>
            <a:r>
              <a:rPr lang="en-US" dirty="0" err="1"/>
              <a:t>vueRouter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render: h =&gt; h(App)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EF28B22B-A064-409F-941D-1D4CD01C99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router instance and import it inside the root instance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D7F45855-BF3A-4C9A-85B0-A11C6FAD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Basic Routes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7595BC7-43F5-4AA8-A3ED-031D3A3DA0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5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A9568C-3C58-42C5-BC2E-25FBA5A2EC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709000"/>
            <a:ext cx="8649732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route outlet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component matched by the route will render here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&lt;router-view&gt;&lt;/router-view&gt;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A064CCC-7359-43CE-BE84-4C49452668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Add a place where the components will be loaded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 </a:t>
            </a:r>
            <a:r>
              <a:rPr lang="en-US" b="1" dirty="0">
                <a:solidFill>
                  <a:schemeClr val="bg1"/>
                </a:solidFill>
              </a:rPr>
              <a:t>&lt;router-view&gt;&lt;/router-view&gt; </a:t>
            </a:r>
            <a:r>
              <a:rPr lang="en-US" dirty="0"/>
              <a:t>tag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73FCA88-5005-48BC-9B59-0F0DB92A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View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B66DA23-B647-4B62-88CA-417E548CDF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8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4B337E-F631-4B4A-9FF1-B301BBECF6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3879000"/>
            <a:ext cx="541161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router = new </a:t>
            </a:r>
            <a:r>
              <a:rPr lang="en-US" dirty="0" err="1"/>
              <a:t>VueRouter</a:t>
            </a:r>
            <a:r>
              <a:rPr lang="en-US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mode: </a:t>
            </a:r>
            <a:r>
              <a:rPr lang="en-US" dirty="0">
                <a:solidFill>
                  <a:schemeClr val="bg1"/>
                </a:solidFill>
              </a:rPr>
              <a:t>'history'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routes: [...]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FDC1C7B-E1C4-44F1-AA94-67E7832F20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485499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default mode for vue-router is </a:t>
            </a:r>
            <a:r>
              <a:rPr lang="en-US" b="1" dirty="0">
                <a:solidFill>
                  <a:schemeClr val="bg1"/>
                </a:solidFill>
              </a:rPr>
              <a:t>hash </a:t>
            </a:r>
            <a:r>
              <a:rPr lang="en-US" b="1" dirty="0" smtClean="0">
                <a:solidFill>
                  <a:schemeClr val="bg1"/>
                </a:solidFill>
              </a:rPr>
              <a:t>mode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</a:t>
            </a:r>
            <a:r>
              <a:rPr lang="en-US" dirty="0" smtClean="0"/>
              <a:t>ses </a:t>
            </a:r>
            <a:r>
              <a:rPr lang="en-US" dirty="0"/>
              <a:t>the URL hash to simulate a full URL so that the page won't be reloaded when the URL changes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get rid of the hash, we can use the router's </a:t>
            </a:r>
            <a:r>
              <a:rPr lang="en-US" b="1" dirty="0">
                <a:solidFill>
                  <a:schemeClr val="bg1"/>
                </a:solidFill>
              </a:rPr>
              <a:t>history </a:t>
            </a:r>
            <a:r>
              <a:rPr lang="en-US" b="1" dirty="0" smtClean="0">
                <a:solidFill>
                  <a:schemeClr val="bg1"/>
                </a:solidFill>
              </a:rPr>
              <a:t>mode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41722A1-7230-4581-84B6-C9E7444B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Modes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0FCDEF28-7790-4A8E-8146-C5C02F1A54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6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1EAE5F2-7488-4C2D-B093-48549898CC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7138" y="1979852"/>
            <a:ext cx="8606612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&lt;router-link </a:t>
            </a:r>
            <a:r>
              <a:rPr lang="en-US" dirty="0">
                <a:solidFill>
                  <a:schemeClr val="bg1"/>
                </a:solidFill>
              </a:rPr>
              <a:t>to</a:t>
            </a:r>
            <a:r>
              <a:rPr lang="en-US" dirty="0"/>
              <a:t>="/login"&gt;Login View&lt;/router-link&gt;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1092F83-EEEF-4C4A-A4A7-5C3D03088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spcAft>
                <a:spcPts val="7000"/>
              </a:spcAft>
              <a:buFont typeface="Wingdings" panose="05000000000000000000" pitchFamily="2" charset="2"/>
              <a:buChar char="§"/>
            </a:pPr>
            <a:r>
              <a:rPr lang="en-US" dirty="0"/>
              <a:t>Declarative Navigation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&lt;router-link&gt;</a:t>
            </a:r>
          </a:p>
          <a:p>
            <a:pPr marL="457200" indent="-457200">
              <a:spcAft>
                <a:spcPts val="70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libri (Body)"/>
              </a:rPr>
              <a:t>Add a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tag</a:t>
            </a:r>
            <a:r>
              <a:rPr lang="en-US" dirty="0">
                <a:latin typeface="Calibri (Body)"/>
              </a:rPr>
              <a:t> to wrap up the element with 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75A0327-703E-43DA-9C02-DACD36F5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Router Links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BEFD492F-B1E3-473E-84D0-43F9DCC48F4C}"/>
              </a:ext>
            </a:extLst>
          </p:cNvPr>
          <p:cNvSpPr txBox="1">
            <a:spLocks/>
          </p:cNvSpPr>
          <p:nvPr/>
        </p:nvSpPr>
        <p:spPr>
          <a:xfrm>
            <a:off x="807138" y="3609000"/>
            <a:ext cx="100016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&lt;router-link </a:t>
            </a:r>
            <a:r>
              <a:rPr lang="en-US" dirty="0">
                <a:solidFill>
                  <a:schemeClr val="bg1"/>
                </a:solidFill>
              </a:rPr>
              <a:t>tag</a:t>
            </a:r>
            <a:r>
              <a:rPr lang="en-US" dirty="0"/>
              <a:t>="li" to="/login"&gt;Login View&lt;/router-link&gt;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E28911AC-AEFA-4F13-BADE-1F2CD18C13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86000" y="4709811"/>
            <a:ext cx="5288928" cy="1380543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ata(){</a:t>
            </a:r>
          </a:p>
          <a:p>
            <a:r>
              <a:rPr lang="en-US" dirty="0" smtClean="0"/>
              <a:t>  </a:t>
            </a:r>
            <a:r>
              <a:rPr lang="en-US" dirty="0"/>
              <a:t>return { </a:t>
            </a:r>
            <a:r>
              <a:rPr lang="en-US" dirty="0">
                <a:solidFill>
                  <a:schemeClr val="bg1"/>
                </a:solidFill>
              </a:rPr>
              <a:t>link</a:t>
            </a:r>
            <a:r>
              <a:rPr lang="en-US" dirty="0"/>
              <a:t>: 'user/edit'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14AF408-7D49-4F6A-8845-A4E1328D1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spcAft>
                <a:spcPts val="20000"/>
              </a:spcAft>
              <a:buFont typeface="Wingdings" panose="05000000000000000000" pitchFamily="2" charset="2"/>
              <a:buChar char="§"/>
            </a:pPr>
            <a:r>
              <a:rPr lang="en-US" dirty="0"/>
              <a:t>Bind the link to a data property and make it dynamic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A58BB33-5AD8-4B8B-A094-73AC56D8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Router Links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E7BF60DB-503C-42D0-8A8B-8E0844B1078E}"/>
              </a:ext>
            </a:extLst>
          </p:cNvPr>
          <p:cNvSpPr txBox="1">
            <a:spLocks/>
          </p:cNvSpPr>
          <p:nvPr/>
        </p:nvSpPr>
        <p:spPr>
          <a:xfrm>
            <a:off x="786000" y="2034000"/>
            <a:ext cx="5288928" cy="22335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&lt;router-link</a:t>
            </a:r>
          </a:p>
          <a:p>
            <a:r>
              <a:rPr lang="en-US" dirty="0"/>
              <a:t> tag="button"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:to</a:t>
            </a:r>
            <a:r>
              <a:rPr lang="en-US" dirty="0"/>
              <a:t>="link"</a:t>
            </a:r>
          </a:p>
          <a:p>
            <a:r>
              <a:rPr lang="en-US" dirty="0"/>
              <a:t>&gt;Go to Edit&lt;/router-link&gt;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054FFC10-3A26-4F20-A5DE-80CE6CD744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000" y="2034000"/>
            <a:ext cx="2483095" cy="24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96322D-06E5-48F5-9C86-98F462B87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9" y="3703032"/>
            <a:ext cx="6356612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literal string path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This.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router</a:t>
            </a:r>
            <a:r>
              <a:rPr lang="en-US" dirty="0" err="1"/>
              <a:t>.push</a:t>
            </a:r>
            <a:r>
              <a:rPr lang="en-US" dirty="0"/>
              <a:t>('home');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object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This.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router</a:t>
            </a:r>
            <a:r>
              <a:rPr lang="en-US" dirty="0" err="1"/>
              <a:t>.push</a:t>
            </a:r>
            <a:r>
              <a:rPr lang="en-US" dirty="0"/>
              <a:t>({ path: 'home' });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E7B24B3-CDA5-4B75-9E32-01441808B2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Aside from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&lt;router-link&gt; </a:t>
            </a:r>
            <a:r>
              <a:rPr lang="en-US" dirty="0"/>
              <a:t>to create anchor tags for </a:t>
            </a:r>
            <a:br>
              <a:rPr lang="en-US" dirty="0"/>
            </a:br>
            <a:r>
              <a:rPr lang="en-US" dirty="0"/>
              <a:t>declarative navigation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do this programmatically using the router's instance </a:t>
            </a:r>
            <a:br>
              <a:rPr lang="en-US" dirty="0"/>
            </a:br>
            <a:r>
              <a:rPr lang="en-US" dirty="0"/>
              <a:t>methods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77D31D9-1721-46E9-9B5A-3D69E57A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Navigation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D56ACA1-64AB-4614-BF92-E49A9CD41C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5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F095BD-B51E-4622-AF1B-7EACB19113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034000"/>
            <a:ext cx="7481612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path: '</a:t>
            </a:r>
            <a:r>
              <a:rPr lang="en-US" dirty="0">
                <a:solidFill>
                  <a:schemeClr val="bg1"/>
                </a:solidFill>
              </a:rPr>
              <a:t>user/:id</a:t>
            </a:r>
            <a:r>
              <a:rPr lang="en-US" dirty="0"/>
              <a:t>', component: </a:t>
            </a:r>
            <a:r>
              <a:rPr lang="en-US" dirty="0" err="1"/>
              <a:t>UserDetails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path: '</a:t>
            </a:r>
            <a:r>
              <a:rPr lang="en-US" dirty="0">
                <a:solidFill>
                  <a:schemeClr val="bg1"/>
                </a:solidFill>
              </a:rPr>
              <a:t>user/edit/:id</a:t>
            </a:r>
            <a:r>
              <a:rPr lang="en-US" dirty="0"/>
              <a:t>', component: </a:t>
            </a:r>
            <a:r>
              <a:rPr lang="en-US" dirty="0" err="1"/>
              <a:t>UserEdit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F523A6D-E8D2-4A06-89A3-13B31A167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Setup route parameters using the colon </a:t>
            </a:r>
            <a:r>
              <a:rPr lang="en-US" b="1" dirty="0">
                <a:solidFill>
                  <a:schemeClr val="bg1"/>
                </a:solidFill>
              </a:rPr>
              <a:t>':'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3AF1251-CFA9-4B1F-AF5A-E3D1BC38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Route Parameters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57AEDFA8-066D-4AD1-81F4-117F6CB9BE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4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345B9C-CCA2-4D06-80D6-421D382A72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2058644"/>
            <a:ext cx="8279437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data()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return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id: this.$route.</a:t>
            </a:r>
            <a:r>
              <a:rPr lang="en-US" dirty="0">
                <a:solidFill>
                  <a:schemeClr val="bg1"/>
                </a:solidFill>
              </a:rPr>
              <a:t>params</a:t>
            </a:r>
            <a:r>
              <a:rPr lang="en-US" dirty="0"/>
              <a:t>.id, </a:t>
            </a:r>
            <a:r>
              <a:rPr lang="en-US" i="1" dirty="0">
                <a:solidFill>
                  <a:schemeClr val="accent2"/>
                </a:solidFill>
              </a:rPr>
              <a:t>// ID's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query: this.$</a:t>
            </a:r>
            <a:r>
              <a:rPr lang="en-US" dirty="0" err="1"/>
              <a:t>route.</a:t>
            </a:r>
            <a:r>
              <a:rPr lang="en-US" dirty="0" err="1">
                <a:solidFill>
                  <a:schemeClr val="bg1"/>
                </a:solidFill>
              </a:rPr>
              <a:t>query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// Query Objects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fragment: this.$</a:t>
            </a:r>
            <a:r>
              <a:rPr lang="en-US" dirty="0" err="1"/>
              <a:t>route.</a:t>
            </a:r>
            <a:r>
              <a:rPr lang="en-US" dirty="0" err="1">
                <a:solidFill>
                  <a:schemeClr val="bg1"/>
                </a:solidFill>
              </a:rPr>
              <a:t>hash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// Hash Fragments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1F283F7-9637-44CD-BB25-F459FC1733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Fetch parameters from local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$route </a:t>
            </a:r>
            <a:r>
              <a:rPr lang="en-US" dirty="0"/>
              <a:t>object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76BF2BC-ADE0-4FF0-8EA8-9718401D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Route Parameters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83812F97-94C7-4CF4-8575-C992C6CF58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2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8E8939-7CB7-4641-A680-3F6BD59DAB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600010"/>
            <a:ext cx="7661612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watch: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'$route'</a:t>
            </a:r>
            <a:r>
              <a:rPr lang="en-US" dirty="0"/>
              <a:t>(to, from)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// Do something when a parameter changes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9D758BA-80A1-4E17-98AA-8C886C6CE0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React the changes whenever a parameter changes on the same view using a watcher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738EFFE-3707-4101-93A6-30EC44F6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Reacting to Route Changes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939FE0BD-E5E8-4FDC-98E9-6C2914ED93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700" dirty="0" smtClean="0"/>
              <a:t>Routing Overview</a:t>
            </a:r>
          </a:p>
          <a:p>
            <a:r>
              <a:rPr lang="en-US" sz="3700" dirty="0" smtClean="0"/>
              <a:t>VueJS Router</a:t>
            </a:r>
          </a:p>
          <a:p>
            <a:pPr lvl="1"/>
            <a:r>
              <a:rPr lang="en-US" sz="3700" dirty="0" smtClean="0"/>
              <a:t>Installation &amp; Basic Setup</a:t>
            </a:r>
          </a:p>
          <a:p>
            <a:pPr lvl="1"/>
            <a:r>
              <a:rPr lang="en-US" sz="3500" dirty="0" smtClean="0"/>
              <a:t>Router Links</a:t>
            </a:r>
          </a:p>
          <a:p>
            <a:pPr lvl="1"/>
            <a:r>
              <a:rPr lang="en-US" sz="3500" dirty="0" smtClean="0"/>
              <a:t>Parameters</a:t>
            </a:r>
          </a:p>
          <a:p>
            <a:pPr lvl="1"/>
            <a:r>
              <a:rPr lang="en-US" sz="3500" dirty="0" smtClean="0"/>
              <a:t>Redirects</a:t>
            </a:r>
          </a:p>
          <a:p>
            <a:r>
              <a:rPr lang="en-US" sz="3700" dirty="0" smtClean="0"/>
              <a:t>Navigation Guards</a:t>
            </a:r>
          </a:p>
          <a:p>
            <a:r>
              <a:rPr lang="en-US" sz="3700" dirty="0" smtClean="0"/>
              <a:t>Data Fetching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215E67E7-C14A-4BFD-9824-4FCFE0FA73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4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BC8D555-C46B-47C6-84BC-8AF5E0693D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588" y="1932951"/>
            <a:ext cx="8657412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path: '/user', component: </a:t>
            </a:r>
            <a:r>
              <a:rPr lang="en-US" dirty="0" err="1"/>
              <a:t>UserStart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children</a:t>
            </a:r>
            <a:r>
              <a:rPr lang="en-US" dirty="0"/>
              <a:t>: [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{ path: ':id', component: </a:t>
            </a:r>
            <a:r>
              <a:rPr lang="en-US" dirty="0" err="1"/>
              <a:t>UserDetail</a:t>
            </a:r>
            <a:r>
              <a:rPr lang="en-US" dirty="0"/>
              <a:t>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{ path: ':id/edit', component: </a:t>
            </a:r>
            <a:r>
              <a:rPr lang="en-US" dirty="0" err="1"/>
              <a:t>UserEdit</a:t>
            </a:r>
            <a:r>
              <a:rPr lang="en-US" dirty="0"/>
              <a:t>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17E47AE-C0E2-41A7-8723-8A6C89323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Setup nested/child routes with the children property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078900A-5193-4ADB-B928-98E3D25A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Nested Routes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AA92F781-4468-4F43-B1B3-0AF70245A164}"/>
              </a:ext>
            </a:extLst>
          </p:cNvPr>
          <p:cNvSpPr txBox="1">
            <a:spLocks/>
          </p:cNvSpPr>
          <p:nvPr/>
        </p:nvSpPr>
        <p:spPr>
          <a:xfrm>
            <a:off x="768588" y="5596084"/>
            <a:ext cx="496161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&lt;router-view&gt;&lt;/router-view&gt;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="" xmlns:a16="http://schemas.microsoft.com/office/drawing/2014/main" id="{0184C8C0-700C-49C0-838F-0E070958E040}"/>
              </a:ext>
            </a:extLst>
          </p:cNvPr>
          <p:cNvSpPr/>
          <p:nvPr/>
        </p:nvSpPr>
        <p:spPr bwMode="auto">
          <a:xfrm>
            <a:off x="5865198" y="5504796"/>
            <a:ext cx="3560802" cy="919401"/>
          </a:xfrm>
          <a:prstGeom prst="wedgeRoundRectCallout">
            <a:avLst>
              <a:gd name="adj1" fmla="val -58147"/>
              <a:gd name="adj2" fmla="val 135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 new router view to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UserStart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7EEDC542-5DDD-4879-A73B-E0BCABF656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2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A35A5A-418F-41F8-921C-1AFB05A929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1" y="2465012"/>
            <a:ext cx="103050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{ path: '/user/:id', 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/>
              <a:t>: '</a:t>
            </a:r>
            <a:r>
              <a:rPr lang="en-US" dirty="0" err="1">
                <a:solidFill>
                  <a:schemeClr val="bg1"/>
                </a:solidFill>
              </a:rPr>
              <a:t>userEdit</a:t>
            </a:r>
            <a:r>
              <a:rPr lang="en-US" dirty="0"/>
              <a:t>', component: </a:t>
            </a:r>
            <a:r>
              <a:rPr lang="en-US" dirty="0" err="1"/>
              <a:t>UserEdit</a:t>
            </a:r>
            <a:r>
              <a:rPr lang="en-US" dirty="0"/>
              <a:t> 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5F3B927-DE03-4423-85F5-DD1DB1DF34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Sometimes it is more convenient to identify a route with a 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D8715C7-BDD3-4EEB-A788-A67BFA39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Routes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807581A8-1D9F-4B41-A74D-DCDE5D35A533}"/>
              </a:ext>
            </a:extLst>
          </p:cNvPr>
          <p:cNvSpPr txBox="1">
            <a:spLocks/>
          </p:cNvSpPr>
          <p:nvPr/>
        </p:nvSpPr>
        <p:spPr>
          <a:xfrm>
            <a:off x="696001" y="3492352"/>
            <a:ext cx="1031661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&lt;router-link </a:t>
            </a:r>
            <a:r>
              <a:rPr lang="en-US" dirty="0">
                <a:solidFill>
                  <a:schemeClr val="bg1"/>
                </a:solidFill>
              </a:rPr>
              <a:t>:to</a:t>
            </a:r>
            <a:r>
              <a:rPr lang="en-US" dirty="0"/>
              <a:t>="{ 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/>
              <a:t>: '</a:t>
            </a:r>
            <a:r>
              <a:rPr lang="en-US" dirty="0" err="1"/>
              <a:t>userEdit</a:t>
            </a:r>
            <a:r>
              <a:rPr lang="en-US" dirty="0"/>
              <a:t>', </a:t>
            </a:r>
            <a:r>
              <a:rPr lang="en-US" dirty="0">
                <a:solidFill>
                  <a:schemeClr val="bg1"/>
                </a:solidFill>
              </a:rPr>
              <a:t>params</a:t>
            </a:r>
            <a:r>
              <a:rPr lang="en-US" dirty="0"/>
              <a:t>: { id: 123 }}"&gt;</a:t>
            </a:r>
          </a:p>
          <a:p>
            <a:r>
              <a:rPr lang="en-US" dirty="0"/>
              <a:t>  User Edit</a:t>
            </a:r>
          </a:p>
          <a:p>
            <a:r>
              <a:rPr lang="en-US" dirty="0"/>
              <a:t>&lt;/router-link&gt;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B1E7B041-A6AB-4208-9D4F-AA26B690FB50}"/>
              </a:ext>
            </a:extLst>
          </p:cNvPr>
          <p:cNvSpPr txBox="1">
            <a:spLocks/>
          </p:cNvSpPr>
          <p:nvPr/>
        </p:nvSpPr>
        <p:spPr>
          <a:xfrm>
            <a:off x="692650" y="5565492"/>
            <a:ext cx="1031996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This.$</a:t>
            </a:r>
            <a:r>
              <a:rPr lang="en-US" dirty="0" err="1"/>
              <a:t>router.</a:t>
            </a:r>
            <a:r>
              <a:rPr lang="en-US" dirty="0" err="1">
                <a:solidFill>
                  <a:schemeClr val="bg1"/>
                </a:solidFill>
              </a:rPr>
              <a:t>push</a:t>
            </a:r>
            <a:r>
              <a:rPr lang="en-US" dirty="0"/>
              <a:t>({ name: '</a:t>
            </a:r>
            <a:r>
              <a:rPr lang="en-US" dirty="0" err="1"/>
              <a:t>userEdit</a:t>
            </a:r>
            <a:r>
              <a:rPr lang="en-US" dirty="0"/>
              <a:t>', params: { id: 123 }})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ACB4900A-C915-4EE4-9B51-AAC877D7DD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8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55A7EF7-C2BB-4BE6-8299-E8A71B7F54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1989000"/>
            <a:ext cx="8156947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routes: [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{ path: 'redirect-me', </a:t>
            </a:r>
            <a:r>
              <a:rPr lang="en-US" dirty="0">
                <a:solidFill>
                  <a:schemeClr val="bg1"/>
                </a:solidFill>
              </a:rPr>
              <a:t>redirect</a:t>
            </a:r>
            <a:r>
              <a:rPr lang="en-US" dirty="0"/>
              <a:t>: '/user' 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{ path: 'another-redirect', </a:t>
            </a:r>
            <a:r>
              <a:rPr lang="en-US" dirty="0">
                <a:solidFill>
                  <a:schemeClr val="bg1"/>
                </a:solidFill>
              </a:rPr>
              <a:t>redirect</a:t>
            </a:r>
            <a:r>
              <a:rPr lang="en-US" dirty="0"/>
              <a:t>: '/'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014E795-B357-4BA0-96B7-47A2F934C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Redirecting is also done in the routes configuration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C9B4FE5-10F7-4D9F-ACC1-14EBC3CE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15784BF6-570E-46FB-8895-1A52B4754F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000" y="4200989"/>
            <a:ext cx="2017775" cy="20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5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7586D2-C8DF-4B93-8820-A61846ABD1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754000"/>
            <a:ext cx="6806612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routes: [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{ path: '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/>
              <a:t>', component: </a:t>
            </a:r>
            <a:r>
              <a:rPr lang="en-US" dirty="0">
                <a:solidFill>
                  <a:schemeClr val="bg1"/>
                </a:solidFill>
              </a:rPr>
              <a:t>NotFound</a:t>
            </a:r>
            <a:r>
              <a:rPr lang="en-US" dirty="0"/>
              <a:t> 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14230B8-EF30-4239-8621-5ECB5ADB70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Setup a "</a:t>
            </a:r>
            <a:r>
              <a:rPr lang="en-US" b="1" dirty="0">
                <a:solidFill>
                  <a:schemeClr val="bg1"/>
                </a:solidFill>
              </a:rPr>
              <a:t>catch all</a:t>
            </a:r>
            <a:r>
              <a:rPr lang="en-US" dirty="0"/>
              <a:t>" wildcard route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Matches absolutely </a:t>
            </a:r>
            <a:r>
              <a:rPr lang="en-US" b="1" dirty="0">
                <a:solidFill>
                  <a:schemeClr val="bg1"/>
                </a:solidFill>
              </a:rPr>
              <a:t>every route </a:t>
            </a:r>
            <a:r>
              <a:rPr lang="en-US" dirty="0"/>
              <a:t>and should be at the </a:t>
            </a:r>
            <a:r>
              <a:rPr lang="en-US" b="1" dirty="0">
                <a:solidFill>
                  <a:schemeClr val="bg1"/>
                </a:solidFill>
              </a:rPr>
              <a:t>bottom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2C00B05-DCFD-44A2-82F0-C05C351F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0097681D-8364-44B9-8A55-2541983F27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1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BCC1CE2A-E19E-401C-812B-BA32CDAE1A6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Global, Pre-Route, In-Component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274571-C55B-4497-A18C-3EDA4A9E03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Navigation Guards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269000"/>
            <a:ext cx="2528095" cy="252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AFE237A-8875-4146-9C2D-DFDBF5A8F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257350"/>
            <a:ext cx="10129234" cy="5546589"/>
          </a:xfrm>
        </p:spPr>
        <p:txBody>
          <a:bodyPr/>
          <a:lstStyle/>
          <a:p>
            <a:r>
              <a:rPr lang="en-US" dirty="0"/>
              <a:t>Used to guard navigations either by </a:t>
            </a:r>
            <a:r>
              <a:rPr lang="en-US" b="1" dirty="0">
                <a:solidFill>
                  <a:schemeClr val="bg1"/>
                </a:solidFill>
              </a:rPr>
              <a:t>redirecting</a:t>
            </a:r>
            <a:r>
              <a:rPr lang="en-US" dirty="0"/>
              <a:t> it or </a:t>
            </a:r>
            <a:r>
              <a:rPr lang="en-US" b="1" dirty="0">
                <a:solidFill>
                  <a:schemeClr val="bg1"/>
                </a:solidFill>
              </a:rPr>
              <a:t>canceling</a:t>
            </a:r>
            <a:r>
              <a:rPr lang="en-US" dirty="0"/>
              <a:t> it</a:t>
            </a:r>
          </a:p>
          <a:p>
            <a:r>
              <a:rPr lang="en-US" dirty="0"/>
              <a:t>There are a number of ways to hook into the route </a:t>
            </a:r>
            <a:br>
              <a:rPr lang="en-US" dirty="0"/>
            </a:br>
            <a:r>
              <a:rPr lang="en-US" dirty="0"/>
              <a:t>navigation </a:t>
            </a:r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/>
              <a:t>Globally</a:t>
            </a:r>
          </a:p>
          <a:p>
            <a:pPr lvl="1"/>
            <a:r>
              <a:rPr lang="en-US" dirty="0"/>
              <a:t>Per-route</a:t>
            </a:r>
          </a:p>
          <a:p>
            <a:pPr lvl="1"/>
            <a:r>
              <a:rPr lang="en-US" dirty="0"/>
              <a:t>In-component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8795DAF-5AE5-491B-87E2-B8136329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FFD212FB-1FF7-4DDA-BAF1-338550BEEA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3969000"/>
            <a:ext cx="2258095" cy="22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3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517447EE-C21F-4B88-AA6B-6F1912F55E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1" y="2529000"/>
            <a:ext cx="684000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router = new </a:t>
            </a:r>
            <a:r>
              <a:rPr lang="en-US" dirty="0" err="1"/>
              <a:t>VueRouter</a:t>
            </a:r>
            <a:r>
              <a:rPr lang="en-US" dirty="0"/>
              <a:t>({ ... })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router.</a:t>
            </a:r>
            <a:r>
              <a:rPr lang="en-US" dirty="0">
                <a:solidFill>
                  <a:schemeClr val="bg1"/>
                </a:solidFill>
              </a:rPr>
              <a:t>beforeEach</a:t>
            </a:r>
            <a:r>
              <a:rPr lang="en-US" dirty="0"/>
              <a:t>((to, from, next) =&gt;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next();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E8007517-2A7C-48C6-BE44-A383C190C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register global before guards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router.beforeEach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4F349DF3-9313-4453-9CBE-4406748A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Guards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="" xmlns:a16="http://schemas.microsoft.com/office/drawing/2014/main" id="{1D3296A5-5FCF-406D-9674-5ABCB4622B3E}"/>
              </a:ext>
            </a:extLst>
          </p:cNvPr>
          <p:cNvSpPr/>
          <p:nvPr/>
        </p:nvSpPr>
        <p:spPr bwMode="auto">
          <a:xfrm>
            <a:off x="2766000" y="4509000"/>
            <a:ext cx="3819097" cy="578882"/>
          </a:xfrm>
          <a:prstGeom prst="wedgeRoundRectCallout">
            <a:avLst>
              <a:gd name="adj1" fmla="val -58413"/>
              <a:gd name="adj2" fmla="val -41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Resolve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4C601EEB-569D-4D80-A019-113462BE64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0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9AC9FBB1-B46C-41B8-A55A-73F024F31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CA52263-790E-42B7-84FA-DE7D0A4C3C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function </a:t>
            </a:r>
            <a:r>
              <a:rPr lang="en-US" b="1" dirty="0">
                <a:solidFill>
                  <a:schemeClr val="bg1"/>
                </a:solidFill>
              </a:rPr>
              <a:t>must</a:t>
            </a:r>
            <a:r>
              <a:rPr lang="en-US" dirty="0"/>
              <a:t> be called to </a:t>
            </a:r>
            <a:r>
              <a:rPr lang="en-US" b="1" dirty="0">
                <a:solidFill>
                  <a:schemeClr val="bg1"/>
                </a:solidFill>
              </a:rPr>
              <a:t>resolve</a:t>
            </a:r>
            <a:r>
              <a:rPr lang="en-US" dirty="0"/>
              <a:t> the hook</a:t>
            </a:r>
          </a:p>
          <a:p>
            <a:r>
              <a:rPr lang="en-US" dirty="0"/>
              <a:t>The action depends on the arguments provided to </a:t>
            </a:r>
            <a:r>
              <a:rPr lang="en-US" dirty="0" smtClean="0"/>
              <a:t>next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next()</a:t>
            </a:r>
            <a:r>
              <a:rPr lang="en-US" dirty="0"/>
              <a:t> - move on to the next hook in the pipeline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next(false) </a:t>
            </a:r>
            <a:r>
              <a:rPr lang="en-US" dirty="0"/>
              <a:t>- abort the current navigation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next(</a:t>
            </a:r>
            <a:r>
              <a:rPr lang="en-US" b="1" dirty="0" err="1">
                <a:solidFill>
                  <a:schemeClr val="bg1"/>
                </a:solidFill>
              </a:rPr>
              <a:t>pathString</a:t>
            </a:r>
            <a:r>
              <a:rPr lang="en-US" b="1" dirty="0">
                <a:solidFill>
                  <a:schemeClr val="bg1"/>
                </a:solidFill>
              </a:rPr>
              <a:t>) </a:t>
            </a:r>
            <a:r>
              <a:rPr lang="en-US" dirty="0"/>
              <a:t>- redirect to a different location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next(error) </a:t>
            </a:r>
            <a:r>
              <a:rPr lang="en-US" dirty="0" smtClean="0"/>
              <a:t>- </a:t>
            </a:r>
            <a:r>
              <a:rPr lang="en-US" dirty="0"/>
              <a:t>abort and pass error callbacks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0529FC71-8B16-412F-90EB-2FECB9F2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Next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B1AA8A1-89C7-4F49-BA85-548F57B3C9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8003" y="2347055"/>
            <a:ext cx="6297997" cy="415994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path: '/login',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beforeEnter</a:t>
            </a:r>
            <a:r>
              <a:rPr lang="en-US" dirty="0"/>
              <a:t>: (to, from, next) =&gt;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(</a:t>
            </a:r>
            <a:r>
              <a:rPr lang="en-US" dirty="0" err="1"/>
              <a:t>isAuth</a:t>
            </a:r>
            <a:r>
              <a:rPr lang="en-US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next(</a:t>
            </a:r>
            <a:r>
              <a:rPr lang="en-US" dirty="0">
                <a:solidFill>
                  <a:schemeClr val="bg1"/>
                </a:solidFill>
              </a:rPr>
              <a:t>false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C0D4B6D-1E97-4E95-9575-3A3FADC5F2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define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beforeEnter</a:t>
            </a:r>
            <a:r>
              <a:rPr lang="en-US" dirty="0"/>
              <a:t> guards directly on a route's </a:t>
            </a:r>
            <a:br>
              <a:rPr lang="en-US" dirty="0"/>
            </a:br>
            <a:r>
              <a:rPr lang="en-US" dirty="0"/>
              <a:t>configuration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33DDAC1-A94D-4C1C-A214-DB2D068E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Pre-Route Guard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982265EC-ECF1-43E3-AF38-97DDF0A6688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4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D4FFD74-3CC5-4CB2-9830-13C3AF3F56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2379797"/>
            <a:ext cx="9326611" cy="412720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beforeRouteEnter</a:t>
            </a:r>
            <a:r>
              <a:rPr lang="en-US" dirty="0"/>
              <a:t> (to, from, next)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  // called before component is rendered 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  // does NOT have access to "this" component instance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beforeRouteLeave</a:t>
            </a:r>
            <a:r>
              <a:rPr lang="en-US" dirty="0"/>
              <a:t> (to, from, next)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  // called before redirect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  // has access to "this" component instance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A5EFB61-7D6E-4396-B78A-16E819F2C9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Finally, you can directly define route navigation guards inside </a:t>
            </a:r>
            <a:br>
              <a:rPr lang="en-US" dirty="0"/>
            </a:br>
            <a:r>
              <a:rPr lang="en-US" dirty="0"/>
              <a:t>route components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845166-9E08-41C7-9E45-90EF3143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In-Component Guard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EE0BDBE-DFC6-4307-B01A-F9000631CF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7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A46C3552-371B-43C5-93A6-DC84F063D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</a:t>
            </a:r>
            <a:r>
              <a:rPr lang="en-US" sz="11500" b="1" noProof="1" smtClean="0"/>
              <a:t>vue-js</a:t>
            </a:r>
            <a:endParaRPr lang="en-US" sz="115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1542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829D719B-E486-4DF4-8AED-AB592649D09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Before and After Navigation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5EA6C2-3FC2-4EBC-9254-2DF56D74D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Fetching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52" y="1449000"/>
            <a:ext cx="2303095" cy="23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5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40FF980-297D-4A4F-98FD-E4F719698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you need to </a:t>
            </a:r>
            <a:r>
              <a:rPr lang="en-US" b="1" dirty="0">
                <a:solidFill>
                  <a:schemeClr val="bg1"/>
                </a:solidFill>
              </a:rPr>
              <a:t>fetch data</a:t>
            </a:r>
            <a:r>
              <a:rPr lang="en-US" dirty="0"/>
              <a:t> from the server </a:t>
            </a:r>
            <a:br>
              <a:rPr lang="en-US" dirty="0"/>
            </a:br>
            <a:r>
              <a:rPr lang="en-US" dirty="0"/>
              <a:t>when a </a:t>
            </a: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 is </a:t>
            </a:r>
            <a:r>
              <a:rPr lang="en-US" b="1" dirty="0" smtClean="0">
                <a:solidFill>
                  <a:schemeClr val="bg1"/>
                </a:solidFill>
              </a:rPr>
              <a:t>activated</a:t>
            </a:r>
            <a:endParaRPr lang="en-US" dirty="0"/>
          </a:p>
          <a:p>
            <a:pPr lvl="1"/>
            <a:r>
              <a:rPr lang="en-US" dirty="0"/>
              <a:t> Before rendering a user profile</a:t>
            </a:r>
          </a:p>
          <a:p>
            <a:pPr lvl="1"/>
            <a:r>
              <a:rPr lang="en-US" dirty="0"/>
              <a:t> Loading a post by id</a:t>
            </a:r>
          </a:p>
          <a:p>
            <a:r>
              <a:rPr lang="en-US" dirty="0"/>
              <a:t>We can achieve this in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different </a:t>
            </a:r>
            <a:r>
              <a:rPr lang="en-US" dirty="0" smtClean="0"/>
              <a:t>ways</a:t>
            </a:r>
            <a:endParaRPr lang="en-US" dirty="0"/>
          </a:p>
          <a:p>
            <a:pPr lvl="1"/>
            <a:r>
              <a:rPr lang="en-US" dirty="0"/>
              <a:t>Fetching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navigation</a:t>
            </a:r>
          </a:p>
          <a:p>
            <a:pPr lvl="1"/>
            <a:r>
              <a:rPr lang="en-US" dirty="0"/>
              <a:t>Fetching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navigation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8F5AF35-DD67-41DB-A664-108D8840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7C6336DB-663B-494C-AC32-1A8ACFB6B4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63FEAE0-C6FD-47A7-81DC-B11AE8C92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909815"/>
            <a:ext cx="6300000" cy="47405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data() { return { users: [] } 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created()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this.fetchUsers</a:t>
            </a:r>
            <a:r>
              <a:rPr lang="en-US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methods: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/>
              <a:t>fetchUsers</a:t>
            </a:r>
            <a:r>
              <a:rPr lang="en-US" dirty="0"/>
              <a:t>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// TODO fetch users from an API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FBE0790-82EB-4B56-B94B-E5A1A62A0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Call a method inside the </a:t>
            </a:r>
            <a:r>
              <a:rPr lang="en-US" b="1" dirty="0">
                <a:solidFill>
                  <a:schemeClr val="bg1"/>
                </a:solidFill>
              </a:rPr>
              <a:t>created() </a:t>
            </a:r>
            <a:r>
              <a:rPr lang="en-US" dirty="0"/>
              <a:t>hook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129E06-4F2C-43A2-A0C5-5595AFBE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Navigation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2925A7CD-49BA-4320-AE80-D21F8F29C0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2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63FEAE0-C6FD-47A7-81DC-B11AE8C92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1854001"/>
            <a:ext cx="6528797" cy="418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v-if="</a:t>
            </a:r>
            <a:r>
              <a:rPr lang="en-US" dirty="0">
                <a:solidFill>
                  <a:schemeClr val="bg1"/>
                </a:solidFill>
              </a:rPr>
              <a:t>loading</a:t>
            </a:r>
            <a:r>
              <a:rPr lang="en-US" dirty="0"/>
              <a:t>" class="loading"&gt;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Loading...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v-if="</a:t>
            </a:r>
            <a:r>
              <a:rPr lang="en-US" dirty="0">
                <a:solidFill>
                  <a:schemeClr val="bg1"/>
                </a:solidFill>
              </a:rPr>
              <a:t>error</a:t>
            </a:r>
            <a:r>
              <a:rPr lang="en-US" dirty="0"/>
              <a:t>" class="error"&gt;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{{ error }}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v-if="</a:t>
            </a:r>
            <a:r>
              <a:rPr lang="en-US" dirty="0">
                <a:solidFill>
                  <a:schemeClr val="bg1"/>
                </a:solidFill>
              </a:rPr>
              <a:t>users</a:t>
            </a:r>
            <a:r>
              <a:rPr lang="en-US" dirty="0"/>
              <a:t>" class="content"&gt;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FBE0790-82EB-4B56-B94B-E5A1A62A0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Conditionally render the data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129E06-4F2C-43A2-A0C5-5595AFBE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Navigation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EB98DB41-2614-4B23-A4A1-81422EE0E5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63FEAE0-C6FD-47A7-81DC-B11AE8C92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4951" y="2529000"/>
            <a:ext cx="7966050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beforeRouteEnter</a:t>
            </a:r>
            <a:r>
              <a:rPr lang="en-US" dirty="0"/>
              <a:t>(to, from, next)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/>
              <a:t>fetchUsers</a:t>
            </a:r>
            <a:r>
              <a:rPr lang="en-US" dirty="0"/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.then(data =&gt;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next((</a:t>
            </a:r>
            <a:r>
              <a:rPr lang="en-US" dirty="0" err="1"/>
              <a:t>vm</a:t>
            </a:r>
            <a:r>
              <a:rPr lang="en-US" dirty="0"/>
              <a:t>) =&gt; { </a:t>
            </a:r>
            <a:r>
              <a:rPr lang="en-US" dirty="0" err="1"/>
              <a:t>vm.</a:t>
            </a:r>
            <a:r>
              <a:rPr lang="en-US" dirty="0" err="1">
                <a:solidFill>
                  <a:schemeClr val="bg1"/>
                </a:solidFill>
              </a:rPr>
              <a:t>setData</a:t>
            </a:r>
            <a:r>
              <a:rPr lang="en-US" dirty="0"/>
              <a:t>(null, data) 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})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FBE0790-82EB-4B56-B94B-E5A1A62A0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Perform the data fetching in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beforeRouteEnter</a:t>
            </a:r>
            <a:r>
              <a:rPr lang="en-US" dirty="0"/>
              <a:t> guard in the incoming component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129E06-4F2C-43A2-A0C5-5595AFBE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Navigation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ED0AF359-4E87-4D85-98EA-C6418D0C8A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0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63FEAE0-C6FD-47A7-81DC-B11AE8C92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1825159"/>
            <a:ext cx="4455000" cy="46818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methods: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setData</a:t>
            </a:r>
            <a:r>
              <a:rPr lang="en-US" dirty="0"/>
              <a:t>(err, users)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if (err)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</a:t>
            </a:r>
            <a:r>
              <a:rPr lang="en-US" dirty="0" err="1"/>
              <a:t>this.error</a:t>
            </a:r>
            <a:r>
              <a:rPr lang="en-US" dirty="0"/>
              <a:t> = err;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</a:t>
            </a:r>
            <a:r>
              <a:rPr lang="en-US" dirty="0" err="1"/>
              <a:t>this.users</a:t>
            </a:r>
            <a:r>
              <a:rPr lang="en-US" dirty="0"/>
              <a:t> = users;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FBE0790-82EB-4B56-B94B-E5A1A62A0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method to set the data or error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129E06-4F2C-43A2-A0C5-5595AFBE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Navigation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FC5ED9D1-0AD9-4C15-9FB0-ABEEB808C6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00" y="2397640"/>
            <a:ext cx="3158095" cy="31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0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="" xmlns:a16="http://schemas.microsoft.com/office/drawing/2014/main" id="{EAFF80AC-DDFE-4BEC-95BF-8116726540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53018" y="1475212"/>
            <a:ext cx="8353797" cy="4780711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 txBox="1">
            <a:spLocks/>
          </p:cNvSpPr>
          <p:nvPr/>
        </p:nvSpPr>
        <p:spPr>
          <a:xfrm>
            <a:off x="541627" y="1924190"/>
            <a:ext cx="8015938" cy="440041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4B560B62-126F-49E0-BEA1-5BAE11559667}"/>
              </a:ext>
            </a:extLst>
          </p:cNvPr>
          <p:cNvSpPr txBox="1">
            <a:spLocks/>
          </p:cNvSpPr>
          <p:nvPr/>
        </p:nvSpPr>
        <p:spPr>
          <a:xfrm>
            <a:off x="643141" y="1813661"/>
            <a:ext cx="8048465" cy="45831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0BD7ACB7-C712-46B8-AC9D-ADB96B42BA26}"/>
              </a:ext>
            </a:extLst>
          </p:cNvPr>
          <p:cNvSpPr txBox="1">
            <a:spLocks/>
          </p:cNvSpPr>
          <p:nvPr/>
        </p:nvSpPr>
        <p:spPr>
          <a:xfrm>
            <a:off x="590133" y="1655763"/>
            <a:ext cx="8048465" cy="466949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BEB8AC98-32C3-43F4-A85D-3F6D96A7806B}"/>
              </a:ext>
            </a:extLst>
          </p:cNvPr>
          <p:cNvGrpSpPr/>
          <p:nvPr/>
        </p:nvGrpSpPr>
        <p:grpSpPr>
          <a:xfrm>
            <a:off x="342334" y="1425662"/>
            <a:ext cx="8635244" cy="5280379"/>
            <a:chOff x="472011" y="1581656"/>
            <a:chExt cx="3799787" cy="4865561"/>
          </a:xfrm>
        </p:grpSpPr>
        <p:sp>
          <p:nvSpPr>
            <p:cNvPr id="20" name="Rounded Rectangle 10">
              <a:extLst>
                <a:ext uri="{FF2B5EF4-FFF2-40B4-BE49-F238E27FC236}">
                  <a16:creationId xmlns="" xmlns:a16="http://schemas.microsoft.com/office/drawing/2014/main" id="{5BF2833C-1330-4E16-A6AF-EA8004C1A6E5}"/>
                </a:ext>
              </a:extLst>
            </p:cNvPr>
            <p:cNvSpPr/>
            <p:nvPr/>
          </p:nvSpPr>
          <p:spPr>
            <a:xfrm>
              <a:off x="472011" y="158165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" name="Rounded Rectangle 16">
              <a:extLst>
                <a:ext uri="{FF2B5EF4-FFF2-40B4-BE49-F238E27FC236}">
                  <a16:creationId xmlns="" xmlns:a16="http://schemas.microsoft.com/office/drawing/2014/main" id="{DDF2A6CC-2046-4981-A3E6-521076BDA797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Half Frame 21">
              <a:extLst>
                <a:ext uri="{FF2B5EF4-FFF2-40B4-BE49-F238E27FC236}">
                  <a16:creationId xmlns="" xmlns:a16="http://schemas.microsoft.com/office/drawing/2014/main" id="{6D72F1C2-B7E9-4AFD-A02C-FF8F1F9F178A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8B6F23CF-5DC4-4D89-A11B-CCB2D2AF2909}"/>
              </a:ext>
            </a:extLst>
          </p:cNvPr>
          <p:cNvSpPr txBox="1">
            <a:spLocks/>
          </p:cNvSpPr>
          <p:nvPr/>
        </p:nvSpPr>
        <p:spPr>
          <a:xfrm>
            <a:off x="742533" y="1808163"/>
            <a:ext cx="8048465" cy="466949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SPA </a:t>
            </a:r>
            <a:r>
              <a:rPr lang="en-US" dirty="0" smtClean="0">
                <a:solidFill>
                  <a:schemeClr val="bg2"/>
                </a:solidFill>
              </a:rPr>
              <a:t>- </a:t>
            </a:r>
            <a:r>
              <a:rPr lang="en-US" dirty="0">
                <a:solidFill>
                  <a:schemeClr val="bg2"/>
                </a:solidFill>
              </a:rPr>
              <a:t>navigation </a:t>
            </a:r>
            <a:r>
              <a:rPr lang="en-US" b="1" dirty="0">
                <a:solidFill>
                  <a:schemeClr val="bg1"/>
                </a:solidFill>
              </a:rPr>
              <a:t>without reloading </a:t>
            </a:r>
            <a:r>
              <a:rPr lang="en-US" dirty="0">
                <a:solidFill>
                  <a:schemeClr val="bg2"/>
                </a:solidFill>
              </a:rPr>
              <a:t>the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page</a:t>
            </a:r>
          </a:p>
          <a:p>
            <a:pPr>
              <a:buClr>
                <a:schemeClr val="bg2"/>
              </a:buClr>
            </a:pPr>
            <a:r>
              <a:rPr lang="en-US" dirty="0"/>
              <a:t>VueJS Router </a:t>
            </a:r>
            <a:r>
              <a:rPr lang="en-US" dirty="0" smtClean="0"/>
              <a:t>- </a:t>
            </a:r>
            <a:r>
              <a:rPr lang="en-US" dirty="0"/>
              <a:t>official library for routing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Router Links, Redirects, Parameters,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Nested Routes</a:t>
            </a:r>
          </a:p>
          <a:p>
            <a:pPr>
              <a:buClr>
                <a:schemeClr val="bg2"/>
              </a:buClr>
            </a:pPr>
            <a:r>
              <a:rPr lang="en-US" dirty="0"/>
              <a:t>Navigation Guards </a:t>
            </a:r>
            <a:r>
              <a:rPr lang="en-US" dirty="0" smtClean="0"/>
              <a:t>- </a:t>
            </a:r>
            <a:r>
              <a:rPr lang="en-US" dirty="0"/>
              <a:t>useful for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intercepting</a:t>
            </a:r>
            <a:r>
              <a:rPr lang="en-US" dirty="0"/>
              <a:t> routes and </a:t>
            </a:r>
            <a:r>
              <a:rPr lang="en-US" b="1" dirty="0">
                <a:solidFill>
                  <a:schemeClr val="bg1"/>
                </a:solidFill>
              </a:rPr>
              <a:t>data fetching</a:t>
            </a:r>
          </a:p>
        </p:txBody>
      </p:sp>
    </p:spTree>
    <p:extLst>
      <p:ext uri="{BB962C8B-B14F-4D97-AF65-F5344CB8AC3E}">
        <p14:creationId xmlns:p14="http://schemas.microsoft.com/office/powerpoint/2010/main" val="22441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4668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=""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7C0D6DE1-0815-4C4D-8D72-072769A7CC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Navigation for Single Page Applications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87DA3C-7E71-475E-B6EB-326AC214786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Routing Overview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578" y="1098088"/>
            <a:ext cx="3076317" cy="34940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12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</a:t>
            </a:r>
            <a:r>
              <a:rPr lang="en-US" sz="3200" dirty="0" smtClean="0"/>
              <a:t>- </a:t>
            </a:r>
            <a:r>
              <a:rPr lang="en-US" sz="3200" dirty="0"/>
              <a:t>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174D8B25-5D9D-41E3-803E-1B05278B27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8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Allows navigation, </a:t>
            </a:r>
            <a:r>
              <a:rPr lang="en-US" sz="2999" b="1" dirty="0">
                <a:solidFill>
                  <a:schemeClr val="bg1"/>
                </a:solidFill>
              </a:rPr>
              <a:t>without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</a:rPr>
              <a:t>reloading</a:t>
            </a:r>
            <a:r>
              <a:rPr lang="en-US" sz="2999" dirty="0"/>
              <a:t> the page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Pivotal element of writing </a:t>
            </a:r>
            <a:r>
              <a:rPr lang="en-US" sz="2999" b="1" dirty="0">
                <a:solidFill>
                  <a:schemeClr val="bg1"/>
                </a:solidFill>
              </a:rPr>
              <a:t>Single Page Applications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  <a:endParaRPr lang="bg-BG" dirty="0"/>
          </a:p>
        </p:txBody>
      </p: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E7D4436C-4771-4928-BE20-FECB498B1131}"/>
              </a:ext>
            </a:extLst>
          </p:cNvPr>
          <p:cNvGrpSpPr/>
          <p:nvPr/>
        </p:nvGrpSpPr>
        <p:grpSpPr>
          <a:xfrm>
            <a:off x="2261463" y="2304576"/>
            <a:ext cx="2807194" cy="3070606"/>
            <a:chOff x="2260464" y="2304283"/>
            <a:chExt cx="2807925" cy="3071406"/>
          </a:xfrm>
        </p:grpSpPr>
        <p:sp>
          <p:nvSpPr>
            <p:cNvPr id="13" name="Arrow: Down 12">
              <a:extLst>
                <a:ext uri="{FF2B5EF4-FFF2-40B4-BE49-F238E27FC236}">
                  <a16:creationId xmlns="" xmlns:a16="http://schemas.microsoft.com/office/drawing/2014/main" id="{28051D50-95A4-4A9E-B07F-6335455D745A}"/>
                </a:ext>
              </a:extLst>
            </p:cNvPr>
            <p:cNvSpPr/>
            <p:nvPr/>
          </p:nvSpPr>
          <p:spPr bwMode="auto">
            <a:xfrm rot="16200000">
              <a:off x="3605692" y="2761703"/>
              <a:ext cx="121303" cy="36783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A8051D2-FDB5-443A-B693-EDD27A6244A5}"/>
                </a:ext>
              </a:extLst>
            </p:cNvPr>
            <p:cNvSpPr/>
            <p:nvPr/>
          </p:nvSpPr>
          <p:spPr>
            <a:xfrm>
              <a:off x="3378633" y="260398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Link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="" xmlns:a16="http://schemas.microsoft.com/office/drawing/2014/main" id="{38B0C262-FF30-4C27-ABF9-39A10DA4367C}"/>
                </a:ext>
              </a:extLst>
            </p:cNvPr>
            <p:cNvGrpSpPr/>
            <p:nvPr/>
          </p:nvGrpSpPr>
          <p:grpSpPr>
            <a:xfrm>
              <a:off x="2260464" y="2304283"/>
              <a:ext cx="2807925" cy="3071406"/>
              <a:chOff x="2260464" y="2304283"/>
              <a:chExt cx="2807925" cy="3071406"/>
            </a:xfrm>
          </p:grpSpPr>
          <p:sp>
            <p:nvSpPr>
              <p:cNvPr id="5" name="Arrow: Down 4">
                <a:extLst>
                  <a:ext uri="{FF2B5EF4-FFF2-40B4-BE49-F238E27FC236}">
                    <a16:creationId xmlns="" xmlns:a16="http://schemas.microsoft.com/office/drawing/2014/main" id="{95121071-D150-4593-93F4-C89EDF9A9F46}"/>
                  </a:ext>
                </a:extLst>
              </p:cNvPr>
              <p:cNvSpPr/>
              <p:nvPr/>
            </p:nvSpPr>
            <p:spPr bwMode="auto">
              <a:xfrm>
                <a:off x="2782145" y="3629282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="" xmlns:a16="http://schemas.microsoft.com/office/drawing/2014/main" id="{6961EC5B-F675-400C-9204-6B562FA29609}"/>
                  </a:ext>
                </a:extLst>
              </p:cNvPr>
              <p:cNvSpPr/>
              <p:nvPr/>
            </p:nvSpPr>
            <p:spPr bwMode="auto">
              <a:xfrm rot="10800000">
                <a:off x="4388353" y="3668330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="" xmlns:a16="http://schemas.microsoft.com/office/drawing/2014/main" id="{3CA16D8F-10C2-44D7-BBBD-8CF96A789901}"/>
                  </a:ext>
                </a:extLst>
              </p:cNvPr>
              <p:cNvSpPr/>
              <p:nvPr/>
            </p:nvSpPr>
            <p:spPr bwMode="auto">
              <a:xfrm rot="16200000">
                <a:off x="3587828" y="4632007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="" xmlns:a16="http://schemas.microsoft.com/office/drawing/2014/main" id="{FF6B9CFA-37C2-48CC-B967-26027179B070}"/>
                  </a:ext>
                </a:extLst>
              </p:cNvPr>
              <p:cNvSpPr/>
              <p:nvPr/>
            </p:nvSpPr>
            <p:spPr bwMode="auto">
              <a:xfrm rot="18851592">
                <a:off x="3522133" y="3551032"/>
                <a:ext cx="138489" cy="374812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="" xmlns:a16="http://schemas.microsoft.com/office/drawing/2014/main" id="{DC7DD7E3-643D-4F6B-8319-64101CC15318}"/>
                  </a:ext>
                </a:extLst>
              </p:cNvPr>
              <p:cNvGrpSpPr/>
              <p:nvPr/>
            </p:nvGrpSpPr>
            <p:grpSpPr>
              <a:xfrm>
                <a:off x="3860575" y="4167875"/>
                <a:ext cx="1207814" cy="1207814"/>
                <a:chOff x="3860575" y="4167875"/>
                <a:chExt cx="1207814" cy="1207814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="" xmlns:a16="http://schemas.microsoft.com/office/drawing/2014/main" id="{CBF7C41D-3349-4AA7-BCD3-9F5DBA1ED1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4167875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="" xmlns:a16="http://schemas.microsoft.com/office/drawing/2014/main" id="{4955004B-A8CF-4465-B486-10398E418D27}"/>
                    </a:ext>
                  </a:extLst>
                </p:cNvPr>
                <p:cNvSpPr/>
                <p:nvPr/>
              </p:nvSpPr>
              <p:spPr>
                <a:xfrm>
                  <a:off x="4077712" y="4243826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="" xmlns:a16="http://schemas.microsoft.com/office/drawing/2014/main" id="{8259DBF1-37BC-469A-9263-D8EF4C1C8C8B}"/>
                  </a:ext>
                </a:extLst>
              </p:cNvPr>
              <p:cNvGrpSpPr/>
              <p:nvPr/>
            </p:nvGrpSpPr>
            <p:grpSpPr>
              <a:xfrm>
                <a:off x="2260464" y="2304283"/>
                <a:ext cx="1207814" cy="1207814"/>
                <a:chOff x="2260464" y="2304283"/>
                <a:chExt cx="1207814" cy="1207814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="" xmlns:a16="http://schemas.microsoft.com/office/drawing/2014/main" id="{E7DA14FF-8180-48BB-92F5-0BAB81056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2304283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="" xmlns:a16="http://schemas.microsoft.com/office/drawing/2014/main" id="{AB2E4D4E-763B-4C6D-B91F-D5ADE8C102BA}"/>
                    </a:ext>
                  </a:extLst>
                </p:cNvPr>
                <p:cNvSpPr/>
                <p:nvPr/>
              </p:nvSpPr>
              <p:spPr>
                <a:xfrm>
                  <a:off x="2477601" y="2380234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="" xmlns:a16="http://schemas.microsoft.com/office/drawing/2014/main" id="{D9A431C3-87FF-46DF-83D5-F0E94EBE0B25}"/>
                  </a:ext>
                </a:extLst>
              </p:cNvPr>
              <p:cNvGrpSpPr/>
              <p:nvPr/>
            </p:nvGrpSpPr>
            <p:grpSpPr>
              <a:xfrm>
                <a:off x="3860575" y="2328802"/>
                <a:ext cx="1207814" cy="1207814"/>
                <a:chOff x="3860575" y="2328802"/>
                <a:chExt cx="1207814" cy="1207814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="" xmlns:a16="http://schemas.microsoft.com/office/drawing/2014/main" id="{93A5D575-211C-46FE-89AB-611416EAC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2328802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="" xmlns:a16="http://schemas.microsoft.com/office/drawing/2014/main" id="{873D65DD-9E47-4221-BB2C-EBB5E649F245}"/>
                    </a:ext>
                  </a:extLst>
                </p:cNvPr>
                <p:cNvSpPr/>
                <p:nvPr/>
              </p:nvSpPr>
              <p:spPr>
                <a:xfrm>
                  <a:off x="4077712" y="2404753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="" xmlns:a16="http://schemas.microsoft.com/office/drawing/2014/main" id="{9AF32A14-2F4A-42BC-9E27-12721612C09F}"/>
                  </a:ext>
                </a:extLst>
              </p:cNvPr>
              <p:cNvGrpSpPr/>
              <p:nvPr/>
            </p:nvGrpSpPr>
            <p:grpSpPr>
              <a:xfrm>
                <a:off x="2260464" y="4151364"/>
                <a:ext cx="1207814" cy="1207814"/>
                <a:chOff x="2260464" y="4151364"/>
                <a:chExt cx="1207814" cy="1207814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="" xmlns:a16="http://schemas.microsoft.com/office/drawing/2014/main" id="{6CEAACAB-CAB7-4F63-863E-B42B5E861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4151364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32" name="Rectangle 31">
                  <a:extLst>
                    <a:ext uri="{FF2B5EF4-FFF2-40B4-BE49-F238E27FC236}">
                      <a16:creationId xmlns="" xmlns:a16="http://schemas.microsoft.com/office/drawing/2014/main" id="{86C25116-7D18-4E7A-B30D-49B016797D39}"/>
                    </a:ext>
                  </a:extLst>
                </p:cNvPr>
                <p:cNvSpPr/>
                <p:nvPr/>
              </p:nvSpPr>
              <p:spPr>
                <a:xfrm>
                  <a:off x="2477601" y="4227315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="" xmlns:a16="http://schemas.microsoft.com/office/drawing/2014/main" id="{1D22AFD3-B8B1-49DE-8917-37B7C1610CF5}"/>
                  </a:ext>
                </a:extLst>
              </p:cNvPr>
              <p:cNvSpPr/>
              <p:nvPr/>
            </p:nvSpPr>
            <p:spPr>
              <a:xfrm>
                <a:off x="3364957" y="4482628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="" xmlns:a16="http://schemas.microsoft.com/office/drawing/2014/main" id="{C7EBCF98-FB9C-4E74-AD3A-F1D66A6BA9CD}"/>
                  </a:ext>
                </a:extLst>
              </p:cNvPr>
              <p:cNvSpPr/>
              <p:nvPr/>
            </p:nvSpPr>
            <p:spPr>
              <a:xfrm rot="2709601">
                <a:off x="3407380" y="3518945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C3D3A583-203E-418F-9EBE-34307E752D31}"/>
              </a:ext>
            </a:extLst>
          </p:cNvPr>
          <p:cNvGrpSpPr/>
          <p:nvPr/>
        </p:nvGrpSpPr>
        <p:grpSpPr>
          <a:xfrm>
            <a:off x="5848309" y="2328306"/>
            <a:ext cx="2967065" cy="2967065"/>
            <a:chOff x="5848243" y="2328018"/>
            <a:chExt cx="2967838" cy="2967838"/>
          </a:xfrm>
        </p:grpSpPr>
        <p:grpSp>
          <p:nvGrpSpPr>
            <p:cNvPr id="69" name="Group 68">
              <a:extLst>
                <a:ext uri="{FF2B5EF4-FFF2-40B4-BE49-F238E27FC236}">
                  <a16:creationId xmlns="" xmlns:a16="http://schemas.microsoft.com/office/drawing/2014/main" id="{8275AE67-B1E5-4591-837A-FC0F1A8D9753}"/>
                </a:ext>
              </a:extLst>
            </p:cNvPr>
            <p:cNvGrpSpPr/>
            <p:nvPr/>
          </p:nvGrpSpPr>
          <p:grpSpPr>
            <a:xfrm>
              <a:off x="5848243" y="2328018"/>
              <a:ext cx="2967838" cy="2967838"/>
              <a:chOff x="5848243" y="2328018"/>
              <a:chExt cx="2967838" cy="296783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="" xmlns:a16="http://schemas.microsoft.com/office/drawing/2014/main" id="{3DC940D2-DEC5-4B26-B07F-DEE70CDC8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8243" y="2328018"/>
                <a:ext cx="2967838" cy="2967838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="" xmlns:a16="http://schemas.microsoft.com/office/drawing/2014/main" id="{1F0D503B-E606-472A-A75C-FC98F21D1840}"/>
                  </a:ext>
                </a:extLst>
              </p:cNvPr>
              <p:cNvSpPr/>
              <p:nvPr/>
            </p:nvSpPr>
            <p:spPr>
              <a:xfrm>
                <a:off x="6599333" y="2444399"/>
                <a:ext cx="148048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99" b="1" dirty="0"/>
                  <a:t>HTML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="" xmlns:a16="http://schemas.microsoft.com/office/drawing/2014/main" id="{011E2226-FCC2-4B60-BCCC-1A539F39D2EF}"/>
                  </a:ext>
                </a:extLst>
              </p:cNvPr>
              <p:cNvSpPr/>
              <p:nvPr/>
            </p:nvSpPr>
            <p:spPr>
              <a:xfrm>
                <a:off x="6423250" y="2853504"/>
                <a:ext cx="1313271" cy="446276"/>
              </a:xfrm>
              <a:prstGeom prst="rect">
                <a:avLst/>
              </a:prstGeom>
              <a:ln w="762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99" b="1" dirty="0"/>
                  <a:t>ROUTER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0B01BDB6-57F6-49F7-99DA-A6C3EC19E9E6}"/>
                </a:ext>
              </a:extLst>
            </p:cNvPr>
            <p:cNvSpPr/>
            <p:nvPr/>
          </p:nvSpPr>
          <p:spPr bwMode="auto">
            <a:xfrm>
              <a:off x="6483760" y="2882283"/>
              <a:ext cx="1169042" cy="392382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>
                  <a:solidFill>
                    <a:schemeClr val="tx2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8DB7A1DF-2ECD-4A0F-A2E8-1D3371818815}"/>
              </a:ext>
            </a:extLst>
          </p:cNvPr>
          <p:cNvGrpSpPr/>
          <p:nvPr/>
        </p:nvGrpSpPr>
        <p:grpSpPr>
          <a:xfrm>
            <a:off x="8991411" y="2521516"/>
            <a:ext cx="1207499" cy="1207499"/>
            <a:chOff x="8992164" y="2521278"/>
            <a:chExt cx="1207814" cy="1207814"/>
          </a:xfrm>
        </p:grpSpPr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2259D2F6-FE44-49E0-B74F-3D265F23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2164" y="2521278"/>
              <a:ext cx="1207814" cy="120781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315D9C83-7116-4DF6-B79C-816C1427A570}"/>
                </a:ext>
              </a:extLst>
            </p:cNvPr>
            <p:cNvSpPr/>
            <p:nvPr/>
          </p:nvSpPr>
          <p:spPr>
            <a:xfrm>
              <a:off x="9141788" y="2584379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AC9DF937-24CD-4AE5-AA00-EC08CD31B137}"/>
              </a:ext>
            </a:extLst>
          </p:cNvPr>
          <p:cNvGrpSpPr/>
          <p:nvPr/>
        </p:nvGrpSpPr>
        <p:grpSpPr>
          <a:xfrm>
            <a:off x="10209224" y="2530102"/>
            <a:ext cx="1207499" cy="1207499"/>
            <a:chOff x="10210294" y="2529867"/>
            <a:chExt cx="1207814" cy="1207814"/>
          </a:xfrm>
        </p:grpSpPr>
        <p:pic>
          <p:nvPicPr>
            <p:cNvPr id="46" name="Picture 45">
              <a:extLst>
                <a:ext uri="{FF2B5EF4-FFF2-40B4-BE49-F238E27FC236}">
                  <a16:creationId xmlns="" xmlns:a16="http://schemas.microsoft.com/office/drawing/2014/main" id="{87A7BF7D-B287-4257-9BD1-DB2F7AD4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294" y="2529867"/>
              <a:ext cx="1207814" cy="120781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A1B1FE0F-CDC0-4F63-AC7C-BDE1F8A3F3DD}"/>
                </a:ext>
              </a:extLst>
            </p:cNvPr>
            <p:cNvSpPr/>
            <p:nvPr/>
          </p:nvSpPr>
          <p:spPr>
            <a:xfrm>
              <a:off x="10359918" y="2592968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361C823D-12BA-445D-89FA-72F83BED42B7}"/>
              </a:ext>
            </a:extLst>
          </p:cNvPr>
          <p:cNvGrpSpPr/>
          <p:nvPr/>
        </p:nvGrpSpPr>
        <p:grpSpPr>
          <a:xfrm>
            <a:off x="9001724" y="4036003"/>
            <a:ext cx="1207499" cy="1207499"/>
            <a:chOff x="9002480" y="4036160"/>
            <a:chExt cx="1207814" cy="1207814"/>
          </a:xfrm>
        </p:grpSpPr>
        <p:pic>
          <p:nvPicPr>
            <p:cNvPr id="48" name="Picture 47">
              <a:extLst>
                <a:ext uri="{FF2B5EF4-FFF2-40B4-BE49-F238E27FC236}">
                  <a16:creationId xmlns="" xmlns:a16="http://schemas.microsoft.com/office/drawing/2014/main" id="{95FC3A33-0BC8-4F9F-BCF6-E8B1C88BC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480" y="4036160"/>
              <a:ext cx="1207814" cy="120781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4CDAA5A8-9AC2-4FF9-AD08-7AE4D17208E4}"/>
                </a:ext>
              </a:extLst>
            </p:cNvPr>
            <p:cNvSpPr/>
            <p:nvPr/>
          </p:nvSpPr>
          <p:spPr>
            <a:xfrm>
              <a:off x="9152104" y="4099261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14E970FD-A5AE-47C4-B790-E77FD0DF71E6}"/>
              </a:ext>
            </a:extLst>
          </p:cNvPr>
          <p:cNvGrpSpPr/>
          <p:nvPr/>
        </p:nvGrpSpPr>
        <p:grpSpPr>
          <a:xfrm>
            <a:off x="10214247" y="4036005"/>
            <a:ext cx="1207499" cy="1207499"/>
            <a:chOff x="10215319" y="4036162"/>
            <a:chExt cx="1207814" cy="1207814"/>
          </a:xfrm>
        </p:grpSpPr>
        <p:pic>
          <p:nvPicPr>
            <p:cNvPr id="50" name="Picture 49">
              <a:extLst>
                <a:ext uri="{FF2B5EF4-FFF2-40B4-BE49-F238E27FC236}">
                  <a16:creationId xmlns="" xmlns:a16="http://schemas.microsoft.com/office/drawing/2014/main" id="{3DD897AB-375A-48A3-98B2-874EEF4B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5319" y="4036162"/>
              <a:ext cx="1207814" cy="12078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EAD912EA-24AC-499D-866C-EF1547831952}"/>
                </a:ext>
              </a:extLst>
            </p:cNvPr>
            <p:cNvSpPr/>
            <p:nvPr/>
          </p:nvSpPr>
          <p:spPr>
            <a:xfrm>
              <a:off x="10364943" y="409926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BF7CFEB-C85A-4CB6-A412-4FC52ED64AD9}"/>
              </a:ext>
            </a:extLst>
          </p:cNvPr>
          <p:cNvSpPr/>
          <p:nvPr/>
        </p:nvSpPr>
        <p:spPr>
          <a:xfrm>
            <a:off x="2334732" y="5799417"/>
            <a:ext cx="2890616" cy="476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99" b="1" dirty="0"/>
              <a:t>Standard Navigation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E0404AD2-730F-4BF9-A939-C998362CF82C}"/>
              </a:ext>
            </a:extLst>
          </p:cNvPr>
          <p:cNvSpPr/>
          <p:nvPr/>
        </p:nvSpPr>
        <p:spPr>
          <a:xfrm>
            <a:off x="7145807" y="5719833"/>
            <a:ext cx="3493905" cy="494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dirty="0"/>
              <a:t>Navigation using Routing</a:t>
            </a:r>
          </a:p>
        </p:txBody>
      </p:sp>
      <p:sp>
        <p:nvSpPr>
          <p:cNvPr id="52" name="Slide Number">
            <a:extLst>
              <a:ext uri="{FF2B5EF4-FFF2-40B4-BE49-F238E27FC236}">
                <a16:creationId xmlns="" xmlns:a16="http://schemas.microsoft.com/office/drawing/2014/main" id="{CC66C860-5809-401F-A33D-C4AE72FF7A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2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20443 0.1421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43 0.14213 L 6.25E-7 -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20534 -0.0659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34 -0.0787 L -6.25E-7 1.11111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21800500-848C-44B6-B91E-BBAFC72D7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7FE270F-40CA-477E-8605-BA0BDC4BD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33972"/>
            <a:ext cx="11818096" cy="5528766"/>
          </a:xfrm>
        </p:spPr>
        <p:txBody>
          <a:bodyPr>
            <a:normAutofit fontScale="92500"/>
          </a:bodyPr>
          <a:lstStyle/>
          <a:p>
            <a:r>
              <a:rPr lang="en-US" sz="3700" dirty="0"/>
              <a:t>A </a:t>
            </a:r>
            <a:r>
              <a:rPr lang="en-US" sz="3700" b="1" dirty="0">
                <a:solidFill>
                  <a:schemeClr val="bg1"/>
                </a:solidFill>
              </a:rPr>
              <a:t>Router</a:t>
            </a:r>
            <a:r>
              <a:rPr lang="en-US" sz="3700" dirty="0"/>
              <a:t> loads the appropriate content when the </a:t>
            </a:r>
            <a:r>
              <a:rPr lang="en-US" sz="3700" b="1" dirty="0">
                <a:solidFill>
                  <a:schemeClr val="bg1"/>
                </a:solidFill>
              </a:rPr>
              <a:t>location changes</a:t>
            </a:r>
          </a:p>
          <a:p>
            <a:r>
              <a:rPr lang="en-US" sz="3700" dirty="0" smtClean="0"/>
              <a:t>Conversely</a:t>
            </a:r>
            <a:r>
              <a:rPr lang="en-US" sz="3700" dirty="0"/>
              <a:t>, a change in content is reflected in the address bar</a:t>
            </a:r>
          </a:p>
          <a:p>
            <a:r>
              <a:rPr lang="en-US" sz="3700" dirty="0" smtClean="0"/>
              <a:t>Benefits</a:t>
            </a:r>
            <a:endParaRPr lang="en-US" sz="3700" dirty="0"/>
          </a:p>
          <a:p>
            <a:pPr lvl="1"/>
            <a:r>
              <a:rPr lang="en-US" sz="3500" dirty="0"/>
              <a:t>Load all scripts only once</a:t>
            </a:r>
          </a:p>
          <a:p>
            <a:pPr lvl="1"/>
            <a:r>
              <a:rPr lang="en-US" sz="3500" dirty="0"/>
              <a:t>Maintain state across multiple pages</a:t>
            </a:r>
          </a:p>
          <a:p>
            <a:pPr lvl="1"/>
            <a:r>
              <a:rPr lang="en-US" sz="3500" dirty="0"/>
              <a:t>Browser history can be used</a:t>
            </a:r>
          </a:p>
          <a:p>
            <a:pPr lvl="1"/>
            <a:r>
              <a:rPr lang="en-US" sz="3500" dirty="0"/>
              <a:t>Build User Interfaces that react quickly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Page Applications</a:t>
            </a:r>
            <a:endParaRPr lang="en-US" dirty="0"/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3581401"/>
            <a:ext cx="2330456" cy="26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2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B1C777EB-D20B-4AB7-BBAC-20D7FD877D3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Installation, Setup, Router Links, Params, Redirects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B8BEDB-2C39-4174-8EDD-B1E79EBA5E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VueJS Router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CD25E23-06DB-480D-A0F0-F8A9B0B39C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32" y="1707921"/>
            <a:ext cx="2245335" cy="224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7D05543-5792-4834-B22D-4A1AA98C3B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210661"/>
            <a:ext cx="8893234" cy="554658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Router integrates with Vue.js core to make </a:t>
            </a:r>
            <a:br>
              <a:rPr lang="en-US" dirty="0" smtClean="0"/>
            </a:br>
            <a:r>
              <a:rPr lang="en-US" dirty="0" smtClean="0"/>
              <a:t>building 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ingle </a:t>
            </a:r>
            <a:r>
              <a:rPr lang="en-US" b="1" dirty="0" smtClean="0">
                <a:solidFill>
                  <a:schemeClr val="bg1"/>
                </a:solidFill>
              </a:rPr>
              <a:t>P</a:t>
            </a:r>
            <a:r>
              <a:rPr lang="en-US" dirty="0" smtClean="0"/>
              <a:t>age </a:t>
            </a:r>
            <a:r>
              <a:rPr lang="en-US" b="1" dirty="0" smtClean="0">
                <a:solidFill>
                  <a:schemeClr val="bg1"/>
                </a:solidFill>
              </a:rPr>
              <a:t>A</a:t>
            </a:r>
            <a:r>
              <a:rPr lang="en-US" dirty="0" smtClean="0"/>
              <a:t>pplications a breeze</a:t>
            </a:r>
          </a:p>
          <a:p>
            <a:r>
              <a:rPr lang="en-US" dirty="0" smtClean="0"/>
              <a:t>Features include</a:t>
            </a:r>
          </a:p>
          <a:p>
            <a:pPr lvl="1"/>
            <a:r>
              <a:rPr lang="en-US" dirty="0" smtClean="0"/>
              <a:t>Nested route/view mapping</a:t>
            </a:r>
          </a:p>
          <a:p>
            <a:pPr lvl="1"/>
            <a:r>
              <a:rPr lang="en-US" dirty="0" smtClean="0"/>
              <a:t>Modular, component-based router configuration</a:t>
            </a:r>
          </a:p>
          <a:p>
            <a:pPr lvl="1"/>
            <a:r>
              <a:rPr lang="en-US" dirty="0" smtClean="0"/>
              <a:t>Route params, query, wildcards</a:t>
            </a:r>
          </a:p>
          <a:p>
            <a:pPr lvl="1"/>
            <a:r>
              <a:rPr lang="en-US" dirty="0" smtClean="0"/>
              <a:t>Fine-grained navigation control</a:t>
            </a:r>
          </a:p>
          <a:p>
            <a:pPr lvl="1"/>
            <a:r>
              <a:rPr lang="en-US" dirty="0" smtClean="0"/>
              <a:t>HTML5 history mode or hash mode, with auto-fallback in IE9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6AE790E-FF39-440F-A083-8C3BB6EB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VueJS Router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AD440812-C3C7-4813-AFD0-445A767CAB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6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47B03B50-ABBA-4AF0-AE60-9635217C2B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899000"/>
            <a:ext cx="6032357" cy="587891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npm install vue-router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F6505DA-298C-4C81-8ED7-13BEE9F3C3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spcAft>
                <a:spcPts val="7500"/>
              </a:spcAft>
              <a:buFont typeface="Wingdings" panose="05000000000000000000" pitchFamily="2" charset="2"/>
              <a:buChar char="§"/>
            </a:pPr>
            <a:r>
              <a:rPr lang="en-US" dirty="0"/>
              <a:t>To install the vue </a:t>
            </a:r>
            <a:r>
              <a:rPr lang="en-US" dirty="0" smtClean="0"/>
              <a:t>router</a:t>
            </a:r>
            <a:endParaRPr lang="en-US" dirty="0"/>
          </a:p>
          <a:p>
            <a:pPr marL="457200" indent="-457200">
              <a:spcAft>
                <a:spcPts val="7500"/>
              </a:spcAft>
              <a:buFont typeface="Wingdings" panose="05000000000000000000" pitchFamily="2" charset="2"/>
              <a:buChar char="§"/>
            </a:pPr>
            <a:r>
              <a:rPr lang="en-US" dirty="0"/>
              <a:t>When used with a module system, you must </a:t>
            </a:r>
            <a:br>
              <a:rPr lang="en-US" dirty="0"/>
            </a:br>
            <a:r>
              <a:rPr lang="en-US" dirty="0"/>
              <a:t>explicitly install the router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119B4D0-FAD7-46FD-BED0-746AF615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Installation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2AF6D705-EE43-4D5A-95CD-A0069D960252}"/>
              </a:ext>
            </a:extLst>
          </p:cNvPr>
          <p:cNvSpPr txBox="1">
            <a:spLocks/>
          </p:cNvSpPr>
          <p:nvPr/>
        </p:nvSpPr>
        <p:spPr>
          <a:xfrm>
            <a:off x="741000" y="4059000"/>
            <a:ext cx="603235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import Vue </a:t>
            </a:r>
            <a:r>
              <a:rPr lang="fr-FR" dirty="0" err="1"/>
              <a:t>from</a:t>
            </a:r>
            <a:r>
              <a:rPr lang="fr-FR" dirty="0"/>
              <a:t> 'vue'</a:t>
            </a:r>
          </a:p>
          <a:p>
            <a:r>
              <a:rPr lang="fr-FR" dirty="0"/>
              <a:t>import </a:t>
            </a:r>
            <a:r>
              <a:rPr lang="fr-FR" dirty="0">
                <a:solidFill>
                  <a:schemeClr val="bg1"/>
                </a:solidFill>
              </a:rPr>
              <a:t>VueRouter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'</a:t>
            </a:r>
            <a:r>
              <a:rPr lang="fr-FR" dirty="0">
                <a:solidFill>
                  <a:schemeClr val="bg1"/>
                </a:solidFill>
              </a:rPr>
              <a:t>vue-router</a:t>
            </a:r>
            <a:r>
              <a:rPr lang="fr-FR" dirty="0"/>
              <a:t>'</a:t>
            </a:r>
          </a:p>
          <a:p>
            <a:endParaRPr lang="fr-FR" dirty="0"/>
          </a:p>
          <a:p>
            <a:r>
              <a:rPr lang="fr-FR" dirty="0" err="1"/>
              <a:t>Vue.</a:t>
            </a:r>
            <a:r>
              <a:rPr lang="fr-FR" dirty="0" err="1">
                <a:solidFill>
                  <a:schemeClr val="bg1"/>
                </a:solidFill>
              </a:rPr>
              <a:t>use</a:t>
            </a:r>
            <a:r>
              <a:rPr lang="fr-FR" dirty="0"/>
              <a:t>(VueRouter)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279CE11-0D37-4D71-813B-4A56CBF0DF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6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3310</TotalTime>
  <Words>1515</Words>
  <Application>Microsoft Office PowerPoint</Application>
  <PresentationFormat>Widescreen</PresentationFormat>
  <Paragraphs>335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맑은 고딕</vt:lpstr>
      <vt:lpstr>Arial</vt:lpstr>
      <vt:lpstr>Calibri</vt:lpstr>
      <vt:lpstr>Calibri (Body)</vt:lpstr>
      <vt:lpstr>Consolas</vt:lpstr>
      <vt:lpstr>Wingdings</vt:lpstr>
      <vt:lpstr>Wingdings 2</vt:lpstr>
      <vt:lpstr>SoftUni</vt:lpstr>
      <vt:lpstr>Single-Page Application and Routing</vt:lpstr>
      <vt:lpstr>Table of Contents</vt:lpstr>
      <vt:lpstr>Have a Question?</vt:lpstr>
      <vt:lpstr>Routing Overview</vt:lpstr>
      <vt:lpstr>What is Routing?</vt:lpstr>
      <vt:lpstr>Single Page Applications</vt:lpstr>
      <vt:lpstr>VueJS Router</vt:lpstr>
      <vt:lpstr>The VueJS Router</vt:lpstr>
      <vt:lpstr>Router Installation</vt:lpstr>
      <vt:lpstr>Setup Basic Routes</vt:lpstr>
      <vt:lpstr>Setup Basic Routes</vt:lpstr>
      <vt:lpstr>Router View</vt:lpstr>
      <vt:lpstr>Routing Modes</vt:lpstr>
      <vt:lpstr>Navigating with Router Links</vt:lpstr>
      <vt:lpstr>Dynamic Router Links</vt:lpstr>
      <vt:lpstr>Imperative Navigation</vt:lpstr>
      <vt:lpstr>Setup Route Parameters</vt:lpstr>
      <vt:lpstr>Fetch Route Parameters</vt:lpstr>
      <vt:lpstr>Reacting to Route Changes</vt:lpstr>
      <vt:lpstr>Setup Nested Routes</vt:lpstr>
      <vt:lpstr>Named Routes</vt:lpstr>
      <vt:lpstr>Redirecting</vt:lpstr>
      <vt:lpstr>Wildcards</vt:lpstr>
      <vt:lpstr>Navigation Guards</vt:lpstr>
      <vt:lpstr>Definition</vt:lpstr>
      <vt:lpstr>Global Guards</vt:lpstr>
      <vt:lpstr>The Next Function</vt:lpstr>
      <vt:lpstr>Pre-Route Guard</vt:lpstr>
      <vt:lpstr>In-Component Guard</vt:lpstr>
      <vt:lpstr>Data Fetching</vt:lpstr>
      <vt:lpstr>Definition</vt:lpstr>
      <vt:lpstr>After Navigation</vt:lpstr>
      <vt:lpstr>After Navigation</vt:lpstr>
      <vt:lpstr>Before Navigation</vt:lpstr>
      <vt:lpstr>Before Navigation</vt:lpstr>
      <vt:lpstr>Summary</vt:lpstr>
      <vt:lpstr>Questions?</vt:lpstr>
      <vt:lpstr>SoftUni Diamond Partners</vt:lpstr>
      <vt:lpstr>SoftUni Organizational Partners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 - SPA and Routing</dc:title>
  <dc:subject>VueJS Fundamentals Course</dc:subject>
  <dc:creator>Software University</dc:creator>
  <cp:keywords>VueJS;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Acer</cp:lastModifiedBy>
  <cp:revision>15</cp:revision>
  <dcterms:created xsi:type="dcterms:W3CDTF">2018-05-23T13:08:44Z</dcterms:created>
  <dcterms:modified xsi:type="dcterms:W3CDTF">2021-01-26T16:47:42Z</dcterms:modified>
  <cp:category>programming;computer programming;software development;web development</cp:category>
</cp:coreProperties>
</file>