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74" r:id="rId2"/>
    <p:sldId id="276" r:id="rId3"/>
    <p:sldId id="426" r:id="rId4"/>
    <p:sldId id="427" r:id="rId5"/>
    <p:sldId id="428" r:id="rId6"/>
    <p:sldId id="429" r:id="rId7"/>
    <p:sldId id="431" r:id="rId8"/>
    <p:sldId id="432" r:id="rId9"/>
    <p:sldId id="434" r:id="rId10"/>
    <p:sldId id="435" r:id="rId11"/>
    <p:sldId id="436" r:id="rId12"/>
    <p:sldId id="437" r:id="rId13"/>
    <p:sldId id="440" r:id="rId14"/>
    <p:sldId id="438" r:id="rId15"/>
    <p:sldId id="525" r:id="rId16"/>
    <p:sldId id="441" r:id="rId17"/>
    <p:sldId id="439" r:id="rId18"/>
    <p:sldId id="519" r:id="rId19"/>
    <p:sldId id="520" r:id="rId20"/>
    <p:sldId id="521" r:id="rId21"/>
    <p:sldId id="522" r:id="rId22"/>
    <p:sldId id="523" r:id="rId23"/>
    <p:sldId id="524" r:id="rId24"/>
    <p:sldId id="442" r:id="rId25"/>
    <p:sldId id="506" r:id="rId26"/>
    <p:sldId id="507" r:id="rId27"/>
    <p:sldId id="526" r:id="rId28"/>
    <p:sldId id="528" r:id="rId29"/>
    <p:sldId id="510" r:id="rId30"/>
    <p:sldId id="511" r:id="rId31"/>
    <p:sldId id="530" r:id="rId32"/>
    <p:sldId id="512" r:id="rId33"/>
    <p:sldId id="513" r:id="rId34"/>
    <p:sldId id="514" r:id="rId35"/>
    <p:sldId id="531" r:id="rId36"/>
    <p:sldId id="532" r:id="rId37"/>
    <p:sldId id="349" r:id="rId38"/>
    <p:sldId id="401" r:id="rId39"/>
    <p:sldId id="259" r:id="rId40"/>
    <p:sldId id="260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AB57C7-5AB6-4B2A-872C-61039F6F230E}">
          <p14:sldIdLst>
            <p14:sldId id="274"/>
            <p14:sldId id="276"/>
            <p14:sldId id="426"/>
          </p14:sldIdLst>
        </p14:section>
        <p14:section name="Filters" id="{B6599D13-0DF0-4406-B663-11A043EBCECC}">
          <p14:sldIdLst>
            <p14:sldId id="427"/>
            <p14:sldId id="428"/>
            <p14:sldId id="429"/>
            <p14:sldId id="431"/>
            <p14:sldId id="432"/>
            <p14:sldId id="434"/>
          </p14:sldIdLst>
        </p14:section>
        <p14:section name="Mixins" id="{47309F31-9C02-4BAD-A8D3-91DBDDA4FD0A}">
          <p14:sldIdLst>
            <p14:sldId id="435"/>
            <p14:sldId id="436"/>
            <p14:sldId id="437"/>
            <p14:sldId id="440"/>
            <p14:sldId id="438"/>
            <p14:sldId id="525"/>
            <p14:sldId id="441"/>
            <p14:sldId id="439"/>
          </p14:sldIdLst>
        </p14:section>
        <p14:section name="Creating Directives" id="{15D2F250-5FDD-45BC-97E1-2C6CFC02CBA9}">
          <p14:sldIdLst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HTTP" id="{78A998D3-CBBF-4D26-B31B-F275403FD1FE}">
          <p14:sldIdLst>
            <p14:sldId id="442"/>
            <p14:sldId id="506"/>
            <p14:sldId id="507"/>
            <p14:sldId id="526"/>
            <p14:sldId id="528"/>
            <p14:sldId id="510"/>
            <p14:sldId id="511"/>
            <p14:sldId id="530"/>
            <p14:sldId id="512"/>
            <p14:sldId id="513"/>
            <p14:sldId id="514"/>
            <p14:sldId id="531"/>
            <p14:sldId id="532"/>
          </p14:sldIdLst>
        </p14:section>
        <p14:section name="Conclusion" id="{13A4B494-0ABF-4F3E-8E7A-1AA311ED2569}">
          <p14:sldIdLst>
            <p14:sldId id="349"/>
            <p14:sldId id="401"/>
            <p14:sldId id="259"/>
            <p14:sldId id="260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</a:t>
            </a:r>
            <a:r>
              <a:rPr lang="en-US" sz="1100" dirty="0" smtClean="0"/>
              <a:t>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F6C5937-6C32-40F5-A5B3-F185930DF3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465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BC4DB6B-F2DB-4A0F-B15A-802F90BD9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612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SoftUni</a:t>
            </a:r>
            <a:r>
              <a:rPr lang="en-US" dirty="0" smtClean="0"/>
              <a:t> - </a:t>
            </a:r>
            <a:r>
              <a:rPr lang="en-US" u="sng" dirty="0" smtClean="0">
                <a:hlinkClick r:id="rId3"/>
              </a:rPr>
              <a:t>https://softuni.org</a:t>
            </a:r>
            <a:r>
              <a:rPr lang="en-US" dirty="0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4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C470F-EE35-408C-8591-FE905BC15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907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BDD5BB6-D3C7-47DB-9315-551BBFE0FC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516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B02FC69-92BB-40CA-8B0A-D48D1CD70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476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AC85141-4465-4A5A-A7F0-125C49749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9" y="3987881"/>
            <a:ext cx="967098" cy="9670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578538" y="6298912"/>
            <a:ext cx="2951518" cy="351754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43201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Transforming Data, Connecting to a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7" y="373113"/>
            <a:ext cx="11083636" cy="882654"/>
          </a:xfrm>
        </p:spPr>
        <p:txBody>
          <a:bodyPr/>
          <a:lstStyle/>
          <a:p>
            <a:r>
              <a:rPr lang="en-US" dirty="0"/>
              <a:t>Filters, Mixins and HTTP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3694734"/>
            <a:ext cx="1244069" cy="12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75B831AD-ADF4-4863-8106-7B4ED0CF3B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0FAC47-2948-4136-9396-6AA4D10474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Mixins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7670732-4EE4-49D0-842F-287075D6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37" y="1593071"/>
            <a:ext cx="2241090" cy="22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7F96357-2029-4CCA-BAE6-61EED0DDB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200327"/>
            <a:ext cx="9540000" cy="5378674"/>
          </a:xfrm>
        </p:spPr>
        <p:txBody>
          <a:bodyPr/>
          <a:lstStyle/>
          <a:p>
            <a:r>
              <a:rPr lang="en-US" dirty="0"/>
              <a:t>Mixins are a flexible way to distribute </a:t>
            </a:r>
            <a:r>
              <a:rPr lang="en-US" b="1" dirty="0">
                <a:solidFill>
                  <a:schemeClr val="bg1"/>
                </a:solidFill>
              </a:rPr>
              <a:t>reusable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functionalities </a:t>
            </a:r>
            <a:r>
              <a:rPr lang="en-US" dirty="0"/>
              <a:t>for Vue components</a:t>
            </a:r>
          </a:p>
          <a:p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object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component options</a:t>
            </a:r>
          </a:p>
          <a:p>
            <a:r>
              <a:rPr lang="en-US" dirty="0"/>
              <a:t>When a component uses a </a:t>
            </a:r>
            <a:r>
              <a:rPr lang="en-US" dirty="0" err="1"/>
              <a:t>mixin</a:t>
            </a:r>
            <a:r>
              <a:rPr lang="en-US" dirty="0"/>
              <a:t>, all options in the </a:t>
            </a:r>
            <a:r>
              <a:rPr lang="en-US" dirty="0" err="1"/>
              <a:t>mixin</a:t>
            </a:r>
            <a:r>
              <a:rPr lang="en-US" dirty="0"/>
              <a:t> will be "mixed" into the component's own </a:t>
            </a:r>
            <a:br>
              <a:rPr lang="en-US" dirty="0"/>
            </a:b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CDAEDE-1D9F-4F74-ABAC-3E35C2D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3AF9FFB-EE3C-4B35-8C56-81971EF94D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BA94951-59C7-40E2-B10F-26683DC9D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1900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export const lengthMixin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computed</a:t>
            </a:r>
            <a:r>
              <a:rPr lang="en-US" dirty="0"/>
              <a:t>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getLength()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return `${this.title.length} (${length})`;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CE29DBF-3048-4BAF-8CC1-37A82298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Local Mixins are usually defined in separate files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7670EF6-3CAF-43B0-9437-368C60CD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Mixins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193841A5-7F40-4CF1-B21C-8D3569833480}"/>
              </a:ext>
            </a:extLst>
          </p:cNvPr>
          <p:cNvSpPr/>
          <p:nvPr/>
        </p:nvSpPr>
        <p:spPr bwMode="auto">
          <a:xfrm>
            <a:off x="3852524" y="2484000"/>
            <a:ext cx="3690000" cy="919401"/>
          </a:xfrm>
          <a:prstGeom prst="wedgeRoundRectCallout">
            <a:avLst>
              <a:gd name="adj1" fmla="val -58490"/>
              <a:gd name="adj2" fmla="val -15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contain any component option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647CA40-7355-4707-BE29-3BFD930935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1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A8E520-7888-426B-A5D3-DFA9DAB22B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526" y="2799000"/>
            <a:ext cx="7482428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export default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bg1"/>
                </a:solidFill>
              </a:rPr>
              <a:t>mixins</a:t>
            </a:r>
            <a:r>
              <a:rPr lang="en-US" sz="2600" dirty="0"/>
              <a:t>: 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 lengthMixin, reverseMixin 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596BC47-7E4E-447D-997A-00E36B9334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Mixins are added to components through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mixins</a:t>
            </a:r>
            <a:r>
              <a:rPr lang="en-US" dirty="0"/>
              <a:t> 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property is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multiple mixins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52FCD5D-6704-4AFA-9F4A-48217464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Local Mixins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B4C85DA-68C0-4AEA-9EAC-64E67E507A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7C8775B-B844-4478-AB3C-E3038ABFF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6A88266-B449-407B-8F83-3FAE16DB1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Overlapping options are merged using appropriate strategies</a:t>
            </a:r>
          </a:p>
          <a:p>
            <a:r>
              <a:rPr lang="en-US" dirty="0"/>
              <a:t>Data objects undergo a </a:t>
            </a:r>
            <a:r>
              <a:rPr lang="en-US" b="1" dirty="0">
                <a:solidFill>
                  <a:schemeClr val="bg1"/>
                </a:solidFill>
              </a:rPr>
              <a:t>recursive merge</a:t>
            </a:r>
          </a:p>
          <a:p>
            <a:pPr lvl="1"/>
            <a:r>
              <a:rPr lang="en-US" dirty="0"/>
              <a:t>The component's data taking </a:t>
            </a:r>
            <a:r>
              <a:rPr lang="en-US" b="1" dirty="0">
                <a:solidFill>
                  <a:schemeClr val="bg1"/>
                </a:solidFill>
              </a:rPr>
              <a:t>priority</a:t>
            </a:r>
            <a:r>
              <a:rPr lang="en-US" dirty="0"/>
              <a:t> in cases of </a:t>
            </a:r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0E3066D-3D4D-490C-ADEA-BA37B8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Mixins Get Merged?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00" y="3834000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5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Mixin hooks will be called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component's own hooks</a:t>
            </a:r>
          </a:p>
          <a:p>
            <a:r>
              <a:rPr lang="en-US" dirty="0" smtClean="0"/>
              <a:t>Options that expect object values, for example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components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directives</a:t>
            </a:r>
            <a:r>
              <a:rPr lang="en-US" dirty="0" smtClean="0"/>
              <a:t>, will be merged into the </a:t>
            </a:r>
            <a:r>
              <a:rPr lang="en-US" b="1" dirty="0" smtClean="0">
                <a:solidFill>
                  <a:schemeClr val="bg1"/>
                </a:solidFill>
              </a:rPr>
              <a:t>same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Mixins Get Merged?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00" y="3834000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43FB1D0F-255B-47FC-9E9D-537F03527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6000" y="1184256"/>
            <a:ext cx="6840683" cy="548108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var </a:t>
            </a:r>
            <a:r>
              <a:rPr lang="en-US" sz="2200" dirty="0" err="1"/>
              <a:t>mixin</a:t>
            </a:r>
            <a:r>
              <a:rPr lang="en-US" sz="2200" dirty="0"/>
              <a:t>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created</a:t>
            </a:r>
            <a:r>
              <a:rPr lang="en-US" sz="2200" dirty="0"/>
              <a:t>: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console.log('mixin hook called');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new Vue({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mixins</a:t>
            </a:r>
            <a:r>
              <a:rPr lang="en-US" sz="2200" dirty="0"/>
              <a:t>: [</a:t>
            </a:r>
            <a:r>
              <a:rPr lang="en-US" sz="2200" dirty="0" err="1"/>
              <a:t>mixin</a:t>
            </a:r>
            <a:r>
              <a:rPr lang="en-US" sz="2200" dirty="0"/>
              <a:t>],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created</a:t>
            </a:r>
            <a:r>
              <a:rPr lang="en-US" sz="2200" dirty="0"/>
              <a:t>: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console.log('component hook called');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543AE1-E066-4610-874D-C860045D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Merge Example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20E3975-E4A8-4565-94DF-60BD90ACA8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EE89AA3A-EB71-4DE7-B515-EED8212F31CC}"/>
              </a:ext>
            </a:extLst>
          </p:cNvPr>
          <p:cNvSpPr/>
          <p:nvPr/>
        </p:nvSpPr>
        <p:spPr bwMode="auto">
          <a:xfrm>
            <a:off x="5826000" y="2934000"/>
            <a:ext cx="3722962" cy="578882"/>
          </a:xfrm>
          <a:prstGeom prst="wedgeRoundRectCallout">
            <a:avLst>
              <a:gd name="adj1" fmla="val -43661"/>
              <a:gd name="adj2" fmla="val -94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called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6301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52BAC92-F422-4E76-BCFE-7B025EAFBC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000" y="3384000"/>
            <a:ext cx="8066612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</a:t>
            </a:r>
            <a:r>
              <a:rPr lang="en-US" dirty="0">
                <a:solidFill>
                  <a:schemeClr val="bg1"/>
                </a:solidFill>
              </a:rPr>
              <a:t>mixin</a:t>
            </a:r>
            <a:r>
              <a:rPr lang="en-US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created: function()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console.log('Every component is affected!');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A326CE4-6271-4F69-95E1-810EEB5F2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apply a </a:t>
            </a:r>
            <a:r>
              <a:rPr lang="en-US" dirty="0" err="1"/>
              <a:t>mixin</a:t>
            </a:r>
            <a:r>
              <a:rPr lang="en-US" dirty="0"/>
              <a:t> globally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Use with caution!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will affect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Vue instance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113E6A5-F646-431A-9D7C-D9CA9B6D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Mixins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233DC6D-54F0-4F65-A390-B00B8EA91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A6A9A-1320-4352-9399-93B4557DF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Custom Directives</a:t>
            </a:r>
          </a:p>
        </p:txBody>
      </p:sp>
      <p:pic>
        <p:nvPicPr>
          <p:cNvPr id="8" name="Picture 2" descr="Резултат с изображение за js dom">
            <a:extLst>
              <a:ext uri="{FF2B5EF4-FFF2-40B4-BE49-F238E27FC236}">
                <a16:creationId xmlns="" xmlns:a16="http://schemas.microsoft.com/office/drawing/2014/main" id="{7BA99F65-8FFA-4965-BF3C-1F66E8D9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82" y="1524000"/>
            <a:ext cx="2128862" cy="232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EE4057C-9FC2-4C3F-AC44-544B35B97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2302" y="1839712"/>
            <a:ext cx="9463698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Vue.directive('</a:t>
            </a:r>
            <a:r>
              <a:rPr lang="en-US" dirty="0">
                <a:solidFill>
                  <a:schemeClr val="bg1"/>
                </a:solidFill>
              </a:rPr>
              <a:t>focus</a:t>
            </a:r>
            <a:r>
              <a:rPr lang="en-US" dirty="0"/>
              <a:t>',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When the bound element is inserted into the DOM...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inserted</a:t>
            </a:r>
            <a:r>
              <a:rPr lang="en-US" dirty="0"/>
              <a:t>: function (el)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Focus the element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el.focus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Vue also allows you to register your own custom directives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Directives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51E7C21-F52E-44D0-AAAB-9EAE8312A6F5}"/>
              </a:ext>
            </a:extLst>
          </p:cNvPr>
          <p:cNvSpPr txBox="1">
            <a:spLocks/>
          </p:cNvSpPr>
          <p:nvPr/>
        </p:nvSpPr>
        <p:spPr>
          <a:xfrm>
            <a:off x="772302" y="5794630"/>
            <a:ext cx="31636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</a:t>
            </a:r>
            <a:r>
              <a:rPr lang="en-US" dirty="0">
                <a:solidFill>
                  <a:schemeClr val="bg1"/>
                </a:solidFill>
              </a:rPr>
              <a:t>v-focus</a:t>
            </a:r>
            <a:r>
              <a:rPr lang="en-US" dirty="0" smtClean="0"/>
              <a:t>&gt; …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7639D93-5846-4D26-8D28-716717099C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435239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Filters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Mixins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Creating Custom Directives</a:t>
            </a:r>
          </a:p>
          <a:p>
            <a:pPr marL="457200" indent="-457200">
              <a:lnSpc>
                <a:spcPts val="4000"/>
              </a:lnSpc>
            </a:pPr>
            <a:r>
              <a:rPr lang="en-US" sz="3400" dirty="0"/>
              <a:t>HTTP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 smtClean="0"/>
              <a:t>Basics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 smtClean="0"/>
              <a:t>Axios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2506DC3-872D-4400-B4C3-4585757A59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directive definition object can provide several </a:t>
            </a:r>
            <a:r>
              <a:rPr lang="en-US" b="1" dirty="0">
                <a:solidFill>
                  <a:schemeClr val="bg1"/>
                </a:solidFill>
              </a:rPr>
              <a:t>hook</a:t>
            </a:r>
            <a:r>
              <a:rPr lang="en-US" dirty="0"/>
              <a:t> functions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called only once, when the directive is first bound to the element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- called when the bound element has been inserted </a:t>
            </a:r>
            <a:br>
              <a:rPr lang="en-US" dirty="0"/>
            </a:br>
            <a:r>
              <a:rPr lang="en-US" dirty="0"/>
              <a:t>into its parent node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update </a:t>
            </a:r>
            <a:r>
              <a:rPr lang="en-US" dirty="0"/>
              <a:t>- called after the containing component's VNode has updated, </a:t>
            </a:r>
            <a:r>
              <a:rPr lang="en-US" b="1" dirty="0"/>
              <a:t>but possibly before its children have updated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Functions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42AF783F-238B-4A1E-A413-6CD5DAACC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EE4057C-9FC2-4C3F-AC44-544B35B97A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957" y="4453611"/>
            <a:ext cx="916602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Vue.directive('highlight', function (el, </a:t>
            </a:r>
            <a:r>
              <a:rPr lang="en-US" dirty="0">
                <a:solidFill>
                  <a:schemeClr val="bg1"/>
                </a:solidFill>
              </a:rPr>
              <a:t>binding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el.style.</a:t>
            </a:r>
            <a:r>
              <a:rPr lang="en-US" dirty="0">
                <a:solidFill>
                  <a:schemeClr val="bg1"/>
                </a:solidFill>
              </a:rPr>
              <a:t>backgroundColor</a:t>
            </a:r>
            <a:r>
              <a:rPr lang="en-US" dirty="0"/>
              <a:t> = binding.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30B905-D5E2-412B-9575-3EAE83878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from directives to </a:t>
            </a:r>
            <a:r>
              <a:rPr lang="en-US" b="1" dirty="0">
                <a:solidFill>
                  <a:schemeClr val="bg1"/>
                </a:solidFill>
              </a:rPr>
              <a:t>change DOM </a:t>
            </a:r>
            <a:r>
              <a:rPr lang="en-US" dirty="0"/>
              <a:t>element </a:t>
            </a:r>
            <a:br>
              <a:rPr lang="en-US" dirty="0"/>
            </a:br>
            <a:r>
              <a:rPr lang="en-US" dirty="0"/>
              <a:t>attributes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235FA1A-5A8B-4A50-92E5-C656E454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Values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F9257447-2089-415D-B1AD-B25B0115BFBA}"/>
              </a:ext>
            </a:extLst>
          </p:cNvPr>
          <p:cNvSpPr txBox="1">
            <a:spLocks/>
          </p:cNvSpPr>
          <p:nvPr/>
        </p:nvSpPr>
        <p:spPr>
          <a:xfrm>
            <a:off x="836957" y="2525472"/>
            <a:ext cx="453904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 v-highlight=</a:t>
            </a:r>
            <a:r>
              <a:rPr lang="en-US" dirty="0">
                <a:solidFill>
                  <a:schemeClr val="bg1"/>
                </a:solidFill>
              </a:rPr>
              <a:t>"red"</a:t>
            </a:r>
            <a:r>
              <a:rPr lang="en-US" dirty="0"/>
              <a:t>&gt;</a:t>
            </a:r>
          </a:p>
          <a:p>
            <a:r>
              <a:rPr lang="en-US" dirty="0"/>
              <a:t>  Color this text red.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23CBD09-DB01-4B8B-8E7F-4D2005F43D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5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6F031C-D5E2-487D-845C-52C3B3C97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7136" y="3429000"/>
            <a:ext cx="941450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Vue.directive('demo', function (el, </a:t>
            </a:r>
            <a:r>
              <a:rPr lang="en-US" dirty="0">
                <a:solidFill>
                  <a:schemeClr val="bg1"/>
                </a:solidFill>
              </a:rPr>
              <a:t>binding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console.log(binding.</a:t>
            </a:r>
            <a:r>
              <a:rPr lang="en-US" dirty="0">
                <a:solidFill>
                  <a:schemeClr val="bg1"/>
                </a:solidFill>
              </a:rPr>
              <a:t>arg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foo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3A20819-5E1D-4E64-8A2A-C3BB62516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Extract directive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7DCDBB2-94C5-4917-A82A-8ED32ED9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Arguments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56035247-93EF-4535-AC74-2BDBEA208B16}"/>
              </a:ext>
            </a:extLst>
          </p:cNvPr>
          <p:cNvSpPr txBox="1">
            <a:spLocks/>
          </p:cNvSpPr>
          <p:nvPr/>
        </p:nvSpPr>
        <p:spPr>
          <a:xfrm>
            <a:off x="807137" y="2079000"/>
            <a:ext cx="9414503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id="hook-arguments-example" v-demo:</a:t>
            </a:r>
            <a:r>
              <a:rPr lang="en-US" dirty="0">
                <a:solidFill>
                  <a:schemeClr val="bg1"/>
                </a:solidFill>
              </a:rPr>
              <a:t>foo</a:t>
            </a:r>
            <a:r>
              <a:rPr lang="en-US" dirty="0"/>
              <a:t>="message"&gt;&lt;/div&gt;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F9C9D80-1718-4384-AA4B-C4ECE854BC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78A598E-B8BE-4280-8380-4FEBE198A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custom </a:t>
            </a: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v-on</a:t>
            </a:r>
            <a:r>
              <a:rPr lang="en-US" dirty="0"/>
              <a:t> directive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Could be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v-event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customOn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directives accepts an argument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DOM event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It also accepts a value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The event handler function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7BFB79A-5DB0-4773-A39E-D4A804DB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Custom V-on Directive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7016CD8B-A99E-46B7-BD05-C3EAF6B07C97}"/>
              </a:ext>
            </a:extLst>
          </p:cNvPr>
          <p:cNvSpPr txBox="1">
            <a:spLocks/>
          </p:cNvSpPr>
          <p:nvPr/>
        </p:nvSpPr>
        <p:spPr>
          <a:xfrm>
            <a:off x="1416000" y="5454000"/>
            <a:ext cx="86721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&lt;input v-event:</a:t>
            </a:r>
            <a:r>
              <a:rPr lang="en-US" dirty="0">
                <a:solidFill>
                  <a:schemeClr val="bg1"/>
                </a:solidFill>
              </a:rPr>
              <a:t>input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inputHandler</a:t>
            </a:r>
            <a:r>
              <a:rPr lang="en-US" dirty="0"/>
              <a:t>" type="text" 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A5EEA32-9223-4EEB-AFE6-5D3A669BC0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FF7AA3D-8C55-4937-B99C-668CE776A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Reaching Out to a </a:t>
            </a:r>
            <a:r>
              <a:rPr lang="en-US" dirty="0" smtClean="0"/>
              <a:t>Server, Axios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49E75-1881-4268-9889-93BBCF37603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68F9970-478F-4CB9-911D-921CE03B8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83" y="1385091"/>
            <a:ext cx="2510633" cy="25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831D8365-C0D8-487F-BE68-C15038E9B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/>
            <a:r>
              <a:rPr lang="en-US" sz="3200" dirty="0"/>
              <a:t>Text-based client-server protocol for the Internet</a:t>
            </a:r>
          </a:p>
          <a:p>
            <a:pPr lvl="1"/>
            <a:r>
              <a:rPr lang="en-US" sz="3200" dirty="0"/>
              <a:t>For transferring Web resources (HTML files, images, styles, etc.)</a:t>
            </a:r>
          </a:p>
          <a:p>
            <a:pPr lvl="1"/>
            <a:r>
              <a:rPr lang="en-US" sz="3200" dirty="0"/>
              <a:t>Request-response based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76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2E7555F5-F93F-4DB0-818D-5155DBFC7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3200" b="1" dirty="0">
                <a:solidFill>
                  <a:schemeClr val="bg1"/>
                </a:solidFill>
              </a:rPr>
              <a:t>HTTP</a:t>
            </a:r>
            <a:r>
              <a:rPr lang="en-GB" sz="3200" dirty="0"/>
              <a:t> defines </a:t>
            </a:r>
            <a:r>
              <a:rPr lang="en-GB" sz="3200" b="1" dirty="0">
                <a:solidFill>
                  <a:schemeClr val="bg1"/>
                </a:solidFill>
              </a:rPr>
              <a:t>methods</a:t>
            </a:r>
            <a:r>
              <a:rPr lang="en-GB" sz="32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=""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2590800" y="2243430"/>
          <a:ext cx="6477000" cy="4542798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Axios</a:t>
            </a:r>
            <a:r>
              <a:rPr lang="en-US" sz="3400" dirty="0" smtClean="0"/>
              <a:t> is promise based HTTP client for the browser and nodejs</a:t>
            </a:r>
          </a:p>
          <a:p>
            <a:pPr lvl="1"/>
            <a:r>
              <a:rPr lang="en-US" sz="3200" dirty="0" smtClean="0"/>
              <a:t>Make</a:t>
            </a:r>
            <a:r>
              <a:rPr lang="en-US" sz="3200" dirty="0"/>
              <a:t> </a:t>
            </a:r>
            <a:r>
              <a:rPr lang="en-US" sz="3200" b="1" dirty="0" smtClean="0">
                <a:solidFill>
                  <a:schemeClr val="bg1"/>
                </a:solidFill>
              </a:rPr>
              <a:t>XMLHttpRequests </a:t>
            </a:r>
            <a:r>
              <a:rPr lang="en-US" sz="3200" dirty="0" smtClean="0"/>
              <a:t>from </a:t>
            </a:r>
            <a:r>
              <a:rPr lang="en-US" sz="3200" dirty="0"/>
              <a:t>the </a:t>
            </a:r>
            <a:r>
              <a:rPr lang="en-US" sz="3200" dirty="0" smtClean="0"/>
              <a:t>browser</a:t>
            </a:r>
          </a:p>
          <a:p>
            <a:pPr lvl="1"/>
            <a:r>
              <a:rPr lang="en-US" sz="3200" dirty="0" smtClean="0"/>
              <a:t>Supports </a:t>
            </a:r>
            <a:r>
              <a:rPr lang="en-US" sz="3200" dirty="0"/>
              <a:t>the </a:t>
            </a:r>
            <a:r>
              <a:rPr lang="en-US" sz="3200" b="1" dirty="0" smtClean="0">
                <a:solidFill>
                  <a:schemeClr val="bg1"/>
                </a:solidFill>
              </a:rPr>
              <a:t>Promise</a:t>
            </a:r>
            <a:r>
              <a:rPr lang="en-US" sz="3200" dirty="0"/>
              <a:t> API</a:t>
            </a:r>
          </a:p>
          <a:p>
            <a:pPr lvl="1"/>
            <a:r>
              <a:rPr lang="en-US" sz="3200" dirty="0"/>
              <a:t>Intercept request and response</a:t>
            </a:r>
          </a:p>
          <a:p>
            <a:pPr lvl="1"/>
            <a:r>
              <a:rPr lang="en-US" sz="3200" dirty="0"/>
              <a:t>Transform request and response data</a:t>
            </a:r>
          </a:p>
          <a:p>
            <a:pPr lvl="1"/>
            <a:r>
              <a:rPr lang="en-US" sz="3200" dirty="0" smtClean="0"/>
              <a:t>Automatic </a:t>
            </a:r>
            <a:r>
              <a:rPr lang="en-US" sz="3200" dirty="0"/>
              <a:t>transforms for JSON </a:t>
            </a:r>
            <a:r>
              <a:rPr lang="en-US" sz="3200" dirty="0" smtClean="0"/>
              <a:t>data</a:t>
            </a:r>
          </a:p>
          <a:p>
            <a:pPr lvl="1"/>
            <a:r>
              <a:rPr lang="en-US" sz="3200" dirty="0"/>
              <a:t>Client side support for protecting against </a:t>
            </a:r>
            <a:r>
              <a:rPr lang="en-US" sz="3200" b="1" dirty="0">
                <a:solidFill>
                  <a:schemeClr val="bg1"/>
                </a:solidFill>
              </a:rPr>
              <a:t>XSRF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239" y="1849834"/>
            <a:ext cx="3929761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</a:t>
            </a:r>
            <a:r>
              <a:rPr lang="en-US" dirty="0" smtClean="0"/>
              <a:t>pm install axios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288C3CE-24DC-41CC-B60B-D57623767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Installing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Axios - Usage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71238" y="2606424"/>
            <a:ext cx="392976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</a:t>
            </a:r>
            <a:r>
              <a:rPr lang="en-US" dirty="0" smtClean="0"/>
              <a:t>ower install axios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71237" y="3363014"/>
            <a:ext cx="392976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Yarn add axios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60357" y="4599251"/>
            <a:ext cx="1094782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="https://cdn.jsdelivr.net/npm/axios/</a:t>
            </a:r>
            <a:r>
              <a:rPr lang="en-US" sz="2000" dirty="0" err="1"/>
              <a:t>dist</a:t>
            </a:r>
            <a:r>
              <a:rPr lang="en-US" sz="2000" dirty="0"/>
              <a:t>/axios.min.js"&gt;&lt;/script&gt;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 txBox="1">
            <a:spLocks/>
          </p:cNvSpPr>
          <p:nvPr/>
        </p:nvSpPr>
        <p:spPr>
          <a:xfrm>
            <a:off x="760357" y="5355841"/>
            <a:ext cx="938564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="https://unpkg.com/axios/</a:t>
            </a:r>
            <a:r>
              <a:rPr lang="en-US" sz="2000" dirty="0" err="1"/>
              <a:t>dist</a:t>
            </a:r>
            <a:r>
              <a:rPr lang="en-US" sz="2000" dirty="0"/>
              <a:t>/axios.min.js"&gt;&lt;/script&gt;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77" y="1764000"/>
            <a:ext cx="2186135" cy="21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0CF4D0-2F80-4D15-8BE7-804331270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8185613" cy="274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mounted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axios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    .get</a:t>
            </a:r>
            <a:r>
              <a:rPr lang="en-US" dirty="0"/>
              <a:t>(API_URL)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.then(response =&gt; (</a:t>
            </a:r>
            <a:r>
              <a:rPr lang="en-US" dirty="0" smtClean="0"/>
              <a:t>this.data </a:t>
            </a:r>
            <a:r>
              <a:rPr lang="en-US" dirty="0"/>
              <a:t>= response))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DD2302-92BE-486A-A7F6-4EF2C3E86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Get request </a:t>
            </a:r>
            <a:r>
              <a:rPr lang="en-US" dirty="0" smtClean="0"/>
              <a:t>using axios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AA5E8B-D1E3-453E-8F5F-9DDE8712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GET Requests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AB1D7AB-7F4B-4C93-8046-828CF7BA8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960CF4D0-2F80-4D15-8BE7-804331270650}"/>
              </a:ext>
            </a:extLst>
          </p:cNvPr>
          <p:cNvSpPr txBox="1">
            <a:spLocks/>
          </p:cNvSpPr>
          <p:nvPr/>
        </p:nvSpPr>
        <p:spPr>
          <a:xfrm>
            <a:off x="786000" y="4959000"/>
            <a:ext cx="81856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&lt;div </a:t>
            </a:r>
            <a:r>
              <a:rPr lang="en-US" dirty="0"/>
              <a:t>class="data-</a:t>
            </a:r>
            <a:r>
              <a:rPr lang="en-US" dirty="0" err="1"/>
              <a:t>api</a:t>
            </a:r>
            <a:r>
              <a:rPr lang="en-US" dirty="0"/>
              <a:t>"&gt;{{ </a:t>
            </a:r>
            <a:r>
              <a:rPr lang="en-US" dirty="0" smtClean="0"/>
              <a:t>data }}&lt;/div&gt;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EECE231-959F-4414-9915-EE47A0278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#vue-js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4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E2F74-CCA2-4C33-805D-9D00DFE6E9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1806330"/>
            <a:ext cx="7785000" cy="48626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methods: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postHandler()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axios.post</a:t>
            </a:r>
            <a:r>
              <a:rPr lang="en-US" sz="2200" dirty="0"/>
              <a:t>(API_URL,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    </a:t>
            </a:r>
            <a:r>
              <a:rPr lang="en-US" sz="2200" dirty="0">
                <a:solidFill>
                  <a:schemeClr val="bg1"/>
                </a:solidFill>
              </a:rPr>
              <a:t>body</a:t>
            </a:r>
            <a:r>
              <a:rPr lang="en-US" sz="2200" dirty="0"/>
              <a:t>: this.formData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smtClean="0"/>
              <a:t>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</a:t>
            </a:r>
            <a:r>
              <a:rPr lang="en-US" sz="2200" dirty="0" smtClean="0"/>
              <a:t>       .</a:t>
            </a:r>
            <a:r>
              <a:rPr lang="en-US" sz="2200" dirty="0"/>
              <a:t>then(response =&gt; </a:t>
            </a:r>
            <a:r>
              <a:rPr lang="en-US" sz="2200" dirty="0" smtClean="0"/>
              <a:t>{…})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smtClean="0"/>
              <a:t>.</a:t>
            </a:r>
            <a:r>
              <a:rPr lang="en-US" sz="2200" dirty="0"/>
              <a:t>catch(e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    </a:t>
            </a:r>
            <a:r>
              <a:rPr lang="en-US" sz="2200" dirty="0" smtClean="0"/>
              <a:t>this.errors.push(e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dirty="0" smtClean="0"/>
              <a:t>})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smtClean="0"/>
              <a:t>}}</a:t>
            </a:r>
            <a:endParaRPr lang="en-US" sz="2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6AA62E-F8D1-4AA3-A823-CD5225C4E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r>
              <a:rPr lang="en-US" dirty="0" smtClean="0"/>
              <a:t> using axios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60EE63-9C6D-4BFB-8EBB-38A79FC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POST Request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8F2BE6C-B08E-4883-B75D-301EEA83A4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3E2F74-CCA2-4C33-805D-9D00DFE6E9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521" y="1944000"/>
            <a:ext cx="7515000" cy="42474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mounted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smtClean="0"/>
              <a:t>axios.get(…).then(…)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.</a:t>
            </a:r>
            <a:r>
              <a:rPr lang="en-US" dirty="0">
                <a:solidFill>
                  <a:schemeClr val="bg1"/>
                </a:solidFill>
              </a:rPr>
              <a:t>catch</a:t>
            </a:r>
            <a:r>
              <a:rPr lang="en-US" dirty="0"/>
              <a:t>(error =&gt;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console.log(error)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smtClean="0">
                <a:solidFill>
                  <a:schemeClr val="bg1"/>
                </a:solidFill>
              </a:rPr>
              <a:t>this.error </a:t>
            </a:r>
            <a:r>
              <a:rPr lang="en-US" dirty="0">
                <a:solidFill>
                  <a:schemeClr val="bg1"/>
                </a:solidFill>
              </a:rPr>
              <a:t>=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})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.</a:t>
            </a:r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(() =&gt; this.loading = false)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16AA62E-F8D1-4AA3-A823-CD5225C4E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catch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finally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60EE63-9C6D-4BFB-8EBB-38A79FC0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Errors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8F2BE6C-B08E-4883-B75D-301EEA83A4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994D76D-9276-4AA8-ADA9-7105A5C54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Interceptors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request/response right </a:t>
            </a:r>
            <a:br>
              <a:rPr lang="en-US" dirty="0"/>
            </a:br>
            <a:r>
              <a:rPr lang="en-US" dirty="0"/>
              <a:t>before/after it is sent/received</a:t>
            </a:r>
          </a:p>
          <a:p>
            <a:r>
              <a:rPr lang="en-US" dirty="0"/>
              <a:t>Can add a specific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to every request 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transform the data </a:t>
            </a:r>
            <a:r>
              <a:rPr lang="en-US" dirty="0"/>
              <a:t>in a response before </a:t>
            </a:r>
            <a:br>
              <a:rPr lang="en-US" dirty="0"/>
            </a:br>
            <a:r>
              <a:rPr lang="en-US" dirty="0"/>
              <a:t>returning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save a token </a:t>
            </a:r>
            <a:r>
              <a:rPr lang="en-US" dirty="0"/>
              <a:t>after successful login and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4C2DBC-4FC1-4508-9E07-E55A1E2C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470A746-7F73-4413-8C6B-3A9E3246AB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F895C9E-E5AD-4375-9CB4-D9569BC48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629000"/>
            <a:ext cx="8685000" cy="37245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axios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interceptors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request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use</a:t>
            </a:r>
            <a:r>
              <a:rPr lang="en-US" dirty="0"/>
              <a:t>(function (config)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Do something before request is sent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config;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}, function (error)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Do something with request error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Promise.reject(error);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16A04EB-FF4B-4833-B383-FD547AE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EBBC670C-1789-4C68-9678-3BCB18E854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6000" y="1764000"/>
            <a:ext cx="9239761" cy="37245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axios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bg1"/>
                </a:solidFill>
              </a:rPr>
              <a:t>interceptors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bg1"/>
                </a:solidFill>
              </a:rPr>
              <a:t>response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bg1"/>
                </a:solidFill>
              </a:rPr>
              <a:t>use</a:t>
            </a:r>
            <a:r>
              <a:rPr lang="en-US" dirty="0" smtClean="0"/>
              <a:t>(function (response)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  // Do something with response data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return response;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}, function (error)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// Do something with response error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 return Promise.reject(error);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Responses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4110600"/>
            <a:ext cx="5701098" cy="2544900"/>
          </a:xfrm>
        </p:spPr>
        <p:txBody>
          <a:bodyPr/>
          <a:lstStyle/>
          <a:p>
            <a:r>
              <a:rPr lang="en-US" sz="2400" dirty="0" smtClean="0"/>
              <a:t>import {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} from ...;</a:t>
            </a:r>
          </a:p>
          <a:p>
            <a:endParaRPr lang="en-US" sz="2400" dirty="0"/>
          </a:p>
          <a:p>
            <a:r>
              <a:rPr lang="en-US" sz="2400" dirty="0"/>
              <a:t>new </a:t>
            </a:r>
            <a:r>
              <a:rPr lang="en-US" sz="2400" dirty="0" err="1"/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mixins</a:t>
            </a:r>
            <a:r>
              <a:rPr lang="en-US" sz="2400" dirty="0"/>
              <a:t>: </a:t>
            </a:r>
            <a:r>
              <a:rPr lang="en-US" sz="2400" dirty="0" smtClean="0"/>
              <a:t>[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],</a:t>
            </a:r>
            <a:endParaRPr lang="en-US" sz="2400" dirty="0"/>
          </a:p>
          <a:p>
            <a:r>
              <a:rPr lang="en-US" sz="2400" dirty="0"/>
              <a:t>  ...</a:t>
            </a:r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000" y="1246407"/>
            <a:ext cx="10080000" cy="25449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userService</a:t>
            </a:r>
            <a:r>
              <a:rPr lang="en-US" sz="2400" dirty="0"/>
              <a:t> = {</a:t>
            </a:r>
          </a:p>
          <a:p>
            <a:r>
              <a:rPr lang="en-US" sz="2400" dirty="0" smtClean="0"/>
              <a:t>created</a:t>
            </a:r>
            <a:r>
              <a:rPr lang="en-US" sz="2400" dirty="0"/>
              <a:t>()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customActions</a:t>
            </a:r>
            <a:r>
              <a:rPr lang="en-US" sz="2400" dirty="0"/>
              <a:t> = { </a:t>
            </a:r>
            <a:r>
              <a:rPr lang="en-US" sz="2400" i="1" dirty="0">
                <a:solidFill>
                  <a:schemeClr val="accent2"/>
                </a:solidFill>
              </a:rPr>
              <a:t>// All User Functions Here </a:t>
            </a:r>
            <a:r>
              <a:rPr lang="en-US" sz="2400" dirty="0"/>
              <a:t>};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this.userResource</a:t>
            </a:r>
            <a:r>
              <a:rPr lang="en-US" sz="2400" dirty="0"/>
              <a:t> </a:t>
            </a:r>
            <a:r>
              <a:rPr lang="en-US" sz="2400" dirty="0" smtClean="0"/>
              <a:t>= );</a:t>
            </a:r>
            <a:endParaRPr lang="en-US" sz="2400" dirty="0"/>
          </a:p>
          <a:p>
            <a:r>
              <a:rPr lang="en-US" sz="2400" dirty="0"/>
              <a:t>  }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 Mixin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3460" y="4362066"/>
            <a:ext cx="4680000" cy="2157102"/>
          </a:xfrm>
        </p:spPr>
        <p:txBody>
          <a:bodyPr/>
          <a:lstStyle/>
          <a:p>
            <a:r>
              <a:rPr lang="en-US" sz="2400" dirty="0" smtClean="0"/>
              <a:t>import {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}</a:t>
            </a:r>
            <a:endParaRPr lang="en-US" sz="2400" dirty="0"/>
          </a:p>
          <a:p>
            <a:r>
              <a:rPr lang="en-US" sz="2400" dirty="0"/>
              <a:t>new </a:t>
            </a:r>
            <a:r>
              <a:rPr lang="en-US" sz="2400" dirty="0" err="1"/>
              <a:t>Vue</a:t>
            </a:r>
            <a:r>
              <a:rPr lang="en-US" sz="2400" dirty="0"/>
              <a:t>({</a:t>
            </a:r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bg1"/>
                </a:solidFill>
              </a:rPr>
              <a:t>mixins</a:t>
            </a:r>
            <a:r>
              <a:rPr lang="en-US" sz="2400" dirty="0"/>
              <a:t>: </a:t>
            </a:r>
            <a:r>
              <a:rPr lang="en-US" sz="2400" dirty="0" smtClean="0"/>
              <a:t>[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],</a:t>
            </a:r>
            <a:endParaRPr lang="en-US" sz="2400" dirty="0"/>
          </a:p>
          <a:p>
            <a:r>
              <a:rPr lang="en-US" sz="2400" dirty="0"/>
              <a:t>  ...</a:t>
            </a:r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460" y="1239994"/>
            <a:ext cx="10080000" cy="29326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export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userService</a:t>
            </a:r>
            <a:r>
              <a:rPr lang="en-US" sz="2400" dirty="0"/>
              <a:t> = {</a:t>
            </a:r>
          </a:p>
          <a:p>
            <a:r>
              <a:rPr lang="en-US" sz="2400" dirty="0" smtClean="0"/>
              <a:t>created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bg-BG" sz="2400" dirty="0" smtClean="0"/>
              <a:t>...</a:t>
            </a:r>
            <a:r>
              <a:rPr lang="en-US" sz="2400" dirty="0" smtClean="0"/>
              <a:t>}</a:t>
            </a:r>
            <a:r>
              <a:rPr lang="bg-BG" sz="2400" dirty="0" smtClean="0"/>
              <a:t>,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ethods: {</a:t>
            </a:r>
          </a:p>
          <a:p>
            <a:r>
              <a:rPr lang="en-US" sz="2400" dirty="0" smtClean="0"/>
              <a:t>  login(data){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bg-BG" sz="2400" dirty="0" smtClean="0"/>
              <a:t>а</a:t>
            </a:r>
            <a:r>
              <a:rPr lang="en-US" sz="2400" dirty="0" err="1" smtClean="0"/>
              <a:t>xios.post</a:t>
            </a:r>
            <a:r>
              <a:rPr lang="en-US" sz="2400" dirty="0" smtClean="0"/>
              <a:t>(API_URL, { body: data })...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 smtClean="0"/>
              <a:t>}};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6E226E2-895F-4C55-8E62-F84021BA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 Mixin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7256AD12-4501-473A-A117-E628E87CEDB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12050" y="4362450"/>
            <a:ext cx="4679950" cy="215741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let </a:t>
            </a:r>
            <a:r>
              <a:rPr lang="en-US" sz="2400" dirty="0" err="1" smtClean="0"/>
              <a:t>userComponent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Vue.extend</a:t>
            </a:r>
            <a:r>
              <a:rPr lang="en-US" sz="2400" dirty="0"/>
              <a:t>({</a:t>
            </a:r>
          </a:p>
          <a:p>
            <a:r>
              <a:rPr lang="en-US" sz="2400" dirty="0"/>
              <a:t>  </a:t>
            </a:r>
            <a:r>
              <a:rPr lang="en-US" sz="2400" dirty="0" err="1">
                <a:solidFill>
                  <a:schemeClr val="bg1"/>
                </a:solidFill>
              </a:rPr>
              <a:t>mixins</a:t>
            </a:r>
            <a:r>
              <a:rPr lang="en-US" sz="2400" dirty="0"/>
              <a:t>: </a:t>
            </a:r>
            <a:r>
              <a:rPr lang="en-US" sz="2400" dirty="0" smtClean="0"/>
              <a:t>[ </a:t>
            </a:r>
            <a:r>
              <a:rPr lang="en-US" sz="2400" dirty="0" err="1" smtClean="0"/>
              <a:t>userService</a:t>
            </a:r>
            <a:r>
              <a:rPr lang="en-US" sz="2400" dirty="0" smtClean="0"/>
              <a:t> ],</a:t>
            </a:r>
          </a:p>
          <a:p>
            <a:r>
              <a:rPr lang="en-US" sz="2400" dirty="0" smtClean="0"/>
              <a:t>  ...</a:t>
            </a:r>
            <a:endParaRPr lang="en-US" sz="2400" dirty="0"/>
          </a:p>
          <a:p>
            <a:r>
              <a:rPr lang="en-US" sz="2400" dirty="0"/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5BE8909-031F-404D-BD21-4112C47D28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A239697B-B31A-4A7D-9764-5AE7654FF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271238"/>
            <a:ext cx="8635244" cy="52803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 txBox="1">
            <a:spLocks/>
          </p:cNvSpPr>
          <p:nvPr/>
        </p:nvSpPr>
        <p:spPr>
          <a:xfrm>
            <a:off x="541627" y="1924190"/>
            <a:ext cx="8015938" cy="44004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4B560B62-126F-49E0-BEA1-5BAE11559667}"/>
              </a:ext>
            </a:extLst>
          </p:cNvPr>
          <p:cNvSpPr txBox="1">
            <a:spLocks/>
          </p:cNvSpPr>
          <p:nvPr/>
        </p:nvSpPr>
        <p:spPr>
          <a:xfrm>
            <a:off x="643141" y="1813661"/>
            <a:ext cx="8048465" cy="45831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0BD7ACB7-C712-46B8-AC9D-ADB96B42BA26}"/>
              </a:ext>
            </a:extLst>
          </p:cNvPr>
          <p:cNvSpPr txBox="1">
            <a:spLocks/>
          </p:cNvSpPr>
          <p:nvPr/>
        </p:nvSpPr>
        <p:spPr>
          <a:xfrm>
            <a:off x="590133" y="1655763"/>
            <a:ext cx="8048465" cy="466949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51435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Filters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</a:p>
          <a:p>
            <a:pPr>
              <a:buClr>
                <a:schemeClr val="bg2"/>
              </a:buClr>
            </a:pPr>
            <a:r>
              <a:rPr lang="en-US" dirty="0"/>
              <a:t>Mixins extract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bg-BG" dirty="0" smtClean="0"/>
          </a:p>
          <a:p>
            <a:pPr>
              <a:buClr>
                <a:schemeClr val="bg2"/>
              </a:buClr>
            </a:pPr>
            <a:r>
              <a:rPr lang="en-US" dirty="0" smtClean="0"/>
              <a:t>Custom Directives</a:t>
            </a:r>
            <a:endParaRPr lang="en-US" dirty="0"/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HTTP </a:t>
            </a:r>
            <a:r>
              <a:rPr lang="en-US" dirty="0" smtClean="0">
                <a:solidFill>
                  <a:schemeClr val="bg2"/>
                </a:solidFill>
              </a:rPr>
              <a:t>Methods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Axios </a:t>
            </a:r>
            <a:r>
              <a:rPr lang="en-US" dirty="0" smtClean="0">
                <a:solidFill>
                  <a:schemeClr val="bg2"/>
                </a:solidFill>
              </a:rPr>
              <a:t>-</a:t>
            </a:r>
            <a:r>
              <a:rPr lang="en-US" b="1" dirty="0" smtClean="0">
                <a:solidFill>
                  <a:schemeClr val="bg1"/>
                </a:solidFill>
              </a:rPr>
              <a:t> GET</a:t>
            </a:r>
            <a:r>
              <a:rPr lang="en-US" dirty="0" smtClean="0">
                <a:solidFill>
                  <a:schemeClr val="bg2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>
                <a:solidFill>
                  <a:schemeClr val="bg2"/>
                </a:solidFill>
              </a:rPr>
              <a:t> Requests</a:t>
            </a:r>
          </a:p>
          <a:p>
            <a:pPr lvl="1">
              <a:buClr>
                <a:schemeClr val="bg2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Interceptors</a:t>
            </a:r>
          </a:p>
        </p:txBody>
      </p:sp>
    </p:spTree>
    <p:extLst>
      <p:ext uri="{BB962C8B-B14F-4D97-AF65-F5344CB8AC3E}">
        <p14:creationId xmlns:p14="http://schemas.microsoft.com/office/powerpoint/2010/main" val="32412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324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F1E452D-2BAA-496E-9FE6-A514FAAE9F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Transforming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BAD11-3A49-44F8-A9AF-5DB1215897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Filters</a:t>
            </a:r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="" xmlns:a16="http://schemas.microsoft.com/office/drawing/2014/main" id="{0F730FFB-7227-4C24-827A-562AFDF9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04" y="1582706"/>
            <a:ext cx="2141801" cy="21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</a:t>
            </a:r>
            <a:r>
              <a:rPr lang="en-US" sz="3200" dirty="0" smtClean="0"/>
              <a:t>- </a:t>
            </a:r>
            <a:r>
              <a:rPr lang="en-US" sz="3200" dirty="0"/>
              <a:t>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5336540B-237E-4AE7-B8E7-56F0B830E0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62314E3-7EAD-46BA-B52B-A404A0D2E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Used to apply common </a:t>
            </a:r>
            <a:r>
              <a:rPr lang="en-US" b="1" dirty="0">
                <a:solidFill>
                  <a:schemeClr val="bg1"/>
                </a:solidFill>
              </a:rPr>
              <a:t>text formatting </a:t>
            </a:r>
            <a:r>
              <a:rPr lang="en-US" dirty="0"/>
              <a:t>inside a </a:t>
            </a:r>
            <a:r>
              <a:rPr lang="en-US" dirty="0" smtClean="0"/>
              <a:t>template</a:t>
            </a:r>
            <a:endParaRPr lang="en-US" dirty="0"/>
          </a:p>
          <a:p>
            <a:r>
              <a:rPr lang="en-US" dirty="0"/>
              <a:t>Appended at 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 JavaScript expression</a:t>
            </a:r>
          </a:p>
          <a:p>
            <a:pPr lvl="1"/>
            <a:r>
              <a:rPr lang="en-US" dirty="0"/>
              <a:t>Denoted by the pipe </a:t>
            </a:r>
            <a:r>
              <a:rPr lang="en-US" b="1" dirty="0">
                <a:solidFill>
                  <a:schemeClr val="bg1"/>
                </a:solidFill>
              </a:rPr>
              <a:t>"|"</a:t>
            </a:r>
            <a:r>
              <a:rPr lang="en-US" dirty="0"/>
              <a:t> symbol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DBBE3C7-AB95-451F-8015-3F08CAAD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9B3B600-AFA6-423E-B904-B144A93592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6976B739-BF87-4006-8C95-42F8FF7B6573}"/>
              </a:ext>
            </a:extLst>
          </p:cNvPr>
          <p:cNvSpPr txBox="1">
            <a:spLocks/>
          </p:cNvSpPr>
          <p:nvPr/>
        </p:nvSpPr>
        <p:spPr>
          <a:xfrm>
            <a:off x="1146000" y="3429000"/>
            <a:ext cx="4457068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Reverses a string</a:t>
            </a:r>
          </a:p>
          <a:p>
            <a:r>
              <a:rPr lang="en-US" dirty="0"/>
              <a:t>  {{ text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reverse }}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6883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4D09423-4A91-465C-9E2F-E0F6B8A59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513" y="2650593"/>
            <a:ext cx="786248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filters: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reverse(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value.split('').reverse().join('');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B94F75D7-76EE-4E16-9BDB-B7A7DA26E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2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Defined inside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property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Can be used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inside the file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E232455-8A6B-45BB-9CE5-4D896ECD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Local Filters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E5914E9A-04B4-4671-8573-0E1AE615CFD4}"/>
              </a:ext>
            </a:extLst>
          </p:cNvPr>
          <p:cNvSpPr txBox="1">
            <a:spLocks/>
          </p:cNvSpPr>
          <p:nvPr/>
        </p:nvSpPr>
        <p:spPr>
          <a:xfrm>
            <a:off x="819388" y="5803499"/>
            <a:ext cx="7841612" cy="5936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{{ text | reverse 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8C6CD7B-5166-4AD2-8FEA-593DD23797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F4AEB9-84D2-4102-8B48-AAE64FF9FE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709000"/>
            <a:ext cx="7627368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Vue.filter</a:t>
            </a:r>
            <a:r>
              <a:rPr lang="en-US" dirty="0"/>
              <a:t>('reverse', function 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value.split('').reverse().join('');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AB3CEC2-214C-4494-8AFB-357DD6E7A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Register globally to use inside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Inside </a:t>
            </a:r>
            <a:r>
              <a:rPr lang="en-US" b="1" dirty="0">
                <a:solidFill>
                  <a:schemeClr val="bg1"/>
                </a:solidFill>
              </a:rPr>
              <a:t>main.js </a:t>
            </a:r>
            <a:r>
              <a:rPr lang="en-US" dirty="0"/>
              <a:t>before creating the root instance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8DD377-2B29-4094-B42E-824F207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Filter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F9AE612-79B5-4C8B-B139-553DAF9E96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D2BF17-04A4-47BE-85BC-6285F96729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3388797"/>
            <a:ext cx="6356611" cy="58789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{{ text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lowercase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en-US" dirty="0"/>
              <a:t> capitalize }}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07E9DEE-F61D-42ED-8127-EC77E7986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10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Filters can be chained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Useful for multiple transformations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The second filter will receive the </a:t>
            </a:r>
            <a:r>
              <a:rPr lang="en-US" sz="3300" b="1" dirty="0">
                <a:solidFill>
                  <a:schemeClr val="bg1"/>
                </a:solidFill>
              </a:rPr>
              <a:t>transformed data </a:t>
            </a:r>
            <a:r>
              <a:rPr lang="en-US" sz="3300" dirty="0"/>
              <a:t>from the </a:t>
            </a:r>
            <a:r>
              <a:rPr lang="en-US" sz="3300" dirty="0" smtClean="0"/>
              <a:t>first</a:t>
            </a:r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AE6629-5ABD-42A4-8BA7-77A06AF6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Filters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7E0ED40-4E81-45A6-AD7F-61AC7DE57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85EDF2E6-928D-4E2E-B23E-6D91DC8003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Computed Property</a:t>
            </a:r>
          </a:p>
          <a:p>
            <a:r>
              <a:rPr lang="en-US" dirty="0"/>
              <a:t>Is reactive</a:t>
            </a:r>
          </a:p>
          <a:p>
            <a:r>
              <a:rPr lang="en-US" dirty="0"/>
              <a:t>Re-runs only on data change</a:t>
            </a:r>
          </a:p>
          <a:p>
            <a:r>
              <a:rPr lang="en-US" dirty="0"/>
              <a:t>Attached to a single instance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ECA85D47-7FAA-4E35-9466-D5D7C2D99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Filter</a:t>
            </a:r>
          </a:p>
          <a:p>
            <a:r>
              <a:rPr lang="en-US" dirty="0"/>
              <a:t>Can be bad for performance</a:t>
            </a:r>
          </a:p>
          <a:p>
            <a:r>
              <a:rPr lang="en-US" dirty="0"/>
              <a:t>Re-runs the filter on each </a:t>
            </a:r>
            <a:br>
              <a:rPr lang="en-US" dirty="0"/>
            </a:br>
            <a:r>
              <a:rPr lang="en-US" dirty="0"/>
              <a:t>re-render</a:t>
            </a:r>
          </a:p>
          <a:p>
            <a:r>
              <a:rPr lang="en-US" dirty="0"/>
              <a:t>Can be reused if registered </a:t>
            </a:r>
            <a:br>
              <a:rPr lang="en-US" dirty="0"/>
            </a:br>
            <a:r>
              <a:rPr lang="en-US" dirty="0"/>
              <a:t>globally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AE89A305-A7FD-4670-B5A0-2BC6CA4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vs Computed Properties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251BE10-490E-43D0-B809-D7901D1E0C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3421</TotalTime>
  <Words>1317</Words>
  <Application>Microsoft Office PowerPoint</Application>
  <PresentationFormat>Widescreen</PresentationFormat>
  <Paragraphs>344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Filters, Mixins and HTTP</vt:lpstr>
      <vt:lpstr>Table of Contents</vt:lpstr>
      <vt:lpstr>Have a Question?</vt:lpstr>
      <vt:lpstr>Filters</vt:lpstr>
      <vt:lpstr>Definition</vt:lpstr>
      <vt:lpstr>Creating Local Filters</vt:lpstr>
      <vt:lpstr>Global Filter</vt:lpstr>
      <vt:lpstr>Chaining Filters</vt:lpstr>
      <vt:lpstr>Filters vs Computed Properties</vt:lpstr>
      <vt:lpstr>Mixins</vt:lpstr>
      <vt:lpstr>Definition</vt:lpstr>
      <vt:lpstr>Local Mixins</vt:lpstr>
      <vt:lpstr>Importing Local Mixins</vt:lpstr>
      <vt:lpstr>How Mixins Get Merged?</vt:lpstr>
      <vt:lpstr>How Mixins Get Merged? (2)</vt:lpstr>
      <vt:lpstr>Hook Merge Example</vt:lpstr>
      <vt:lpstr>Global Mixins</vt:lpstr>
      <vt:lpstr>Creating Custom Directives</vt:lpstr>
      <vt:lpstr>Registering Directives</vt:lpstr>
      <vt:lpstr>Hook Functions</vt:lpstr>
      <vt:lpstr>Directive Values</vt:lpstr>
      <vt:lpstr>Directive Arguments</vt:lpstr>
      <vt:lpstr>Problem: Custom V-on Directive</vt:lpstr>
      <vt:lpstr>HTTP</vt:lpstr>
      <vt:lpstr>HTTP Basics</vt:lpstr>
      <vt:lpstr>HTTP Request Methods</vt:lpstr>
      <vt:lpstr>Axios</vt:lpstr>
      <vt:lpstr>Axios - Usage</vt:lpstr>
      <vt:lpstr>Sending GET Requests</vt:lpstr>
      <vt:lpstr>Sending a POST Request</vt:lpstr>
      <vt:lpstr>Dealing with Errors</vt:lpstr>
      <vt:lpstr>Interceptors</vt:lpstr>
      <vt:lpstr>Intercepting Requests</vt:lpstr>
      <vt:lpstr>Intercepting Responses</vt:lpstr>
      <vt:lpstr>Extract a Mixin</vt:lpstr>
      <vt:lpstr>Extract a Mixin</vt:lpstr>
      <vt:lpstr>Summary</vt:lpstr>
      <vt:lpstr>Questions?</vt:lpstr>
      <vt:lpstr>SoftUni Diamond Partners</vt:lpstr>
      <vt:lpstr>SoftUni Organizational Partners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 - Filters; Mixins; HTTP</dc:title>
  <dc:subject>VueJS Fundamentals Course</dc:subject>
  <dc:creator>Software University</dc:creator>
  <cp:keywords>VueJS;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Acer</cp:lastModifiedBy>
  <cp:revision>22</cp:revision>
  <dcterms:created xsi:type="dcterms:W3CDTF">2018-05-23T13:08:44Z</dcterms:created>
  <dcterms:modified xsi:type="dcterms:W3CDTF">2021-01-26T16:47:04Z</dcterms:modified>
  <cp:category>programming;computer programming;software development;web development</cp:category>
</cp:coreProperties>
</file>