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60" r:id="rId4"/>
    <p:sldId id="257" r:id="rId5"/>
    <p:sldId id="262" r:id="rId6"/>
    <p:sldId id="263" r:id="rId7"/>
    <p:sldId id="261" r:id="rId8"/>
    <p:sldId id="265" r:id="rId9"/>
    <p:sldId id="264" r:id="rId10"/>
    <p:sldId id="259"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8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9/25/2016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9/25/2016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9/25/2016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9/25/2016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9/25/2016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9/25/2016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9/25/2016</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1881" y="4126309"/>
            <a:ext cx="4860030" cy="461665"/>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tx1">
                    <a:lumMod val="75000"/>
                    <a:lumOff val="25000"/>
                  </a:schemeClr>
                </a:solidFill>
                <a:latin typeface="Arial" pitchFamily="34" charset="0"/>
                <a:cs typeface="Arial" pitchFamily="34" charset="0"/>
              </a:rPr>
              <a:t>INSERT </a:t>
            </a:r>
            <a:r>
              <a:rPr kumimoji="0" lang="en-US" altLang="ko-KR" sz="1200" b="1" dirty="0">
                <a:solidFill>
                  <a:schemeClr val="tx1">
                    <a:lumMod val="75000"/>
                    <a:lumOff val="25000"/>
                  </a:schemeClr>
                </a:solidFill>
                <a:latin typeface="Arial" pitchFamily="34" charset="0"/>
                <a:cs typeface="Arial" pitchFamily="34" charset="0"/>
              </a:rPr>
              <a:t>THE </a:t>
            </a:r>
            <a:r>
              <a:rPr kumimoji="0" lang="en-US" altLang="ko-KR" sz="1200" b="1" dirty="0" smtClean="0">
                <a:solidFill>
                  <a:schemeClr val="tx1">
                    <a:lumMod val="75000"/>
                    <a:lumOff val="25000"/>
                  </a:schemeClr>
                </a:solidFill>
                <a:latin typeface="Arial" pitchFamily="34" charset="0"/>
                <a:cs typeface="Arial" pitchFamily="34" charset="0"/>
              </a:rPr>
              <a:t>TITLE</a:t>
            </a:r>
          </a:p>
          <a:p>
            <a:pPr algn="r" fontAlgn="auto">
              <a:spcBef>
                <a:spcPts val="0"/>
              </a:spcBef>
              <a:spcAft>
                <a:spcPts val="0"/>
              </a:spcAft>
              <a:defRPr/>
            </a:pPr>
            <a:r>
              <a:rPr kumimoji="0" lang="en-US" altLang="ko-KR" sz="1200" b="1" dirty="0" smtClean="0">
                <a:solidFill>
                  <a:schemeClr val="tx1">
                    <a:lumMod val="75000"/>
                    <a:lumOff val="25000"/>
                  </a:schemeClr>
                </a:solidFill>
                <a:latin typeface="Arial" pitchFamily="34" charset="0"/>
                <a:cs typeface="Arial" pitchFamily="34" charset="0"/>
              </a:rPr>
              <a:t>OF</a:t>
            </a:r>
            <a:r>
              <a:rPr lang="en-US" altLang="ko-KR" sz="1200" b="1" dirty="0">
                <a:solidFill>
                  <a:schemeClr val="tx1">
                    <a:lumMod val="75000"/>
                    <a:lumOff val="25000"/>
                  </a:schemeClr>
                </a:solidFill>
                <a:latin typeface="Arial" pitchFamily="34" charset="0"/>
                <a:cs typeface="Arial" pitchFamily="34" charset="0"/>
              </a:rPr>
              <a:t> </a:t>
            </a:r>
            <a:r>
              <a:rPr kumimoji="0" lang="en-US" altLang="ko-KR" sz="1200" b="1" dirty="0" smtClean="0">
                <a:solidFill>
                  <a:schemeClr val="tx1">
                    <a:lumMod val="75000"/>
                    <a:lumOff val="25000"/>
                  </a:schemeClr>
                </a:solidFill>
                <a:latin typeface="Arial" pitchFamily="34" charset="0"/>
                <a:cs typeface="Arial" pitchFamily="34" charset="0"/>
              </a:rPr>
              <a:t>YOUR PRESENTATION HERE    </a:t>
            </a:r>
            <a:endParaRPr kumimoji="0"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3491880" y="3150716"/>
            <a:ext cx="4860032" cy="1077218"/>
          </a:xfrm>
          <a:prstGeom prst="rect">
            <a:avLst/>
          </a:prstGeom>
          <a:noFill/>
          <a:ln w="9525">
            <a:noFill/>
            <a:miter lim="800000"/>
            <a:headEnd/>
            <a:tailEnd/>
          </a:ln>
        </p:spPr>
        <p:txBody>
          <a:bodyPr wrap="square">
            <a:spAutoFit/>
          </a:bodyPr>
          <a:lstStyle/>
          <a:p>
            <a:pPr algn="r"/>
            <a:r>
              <a:rPr lang="en-US" altLang="ko-KR" sz="3200" b="1" dirty="0" smtClean="0">
                <a:solidFill>
                  <a:schemeClr val="tx1">
                    <a:lumMod val="75000"/>
                    <a:lumOff val="25000"/>
                  </a:schemeClr>
                </a:solidFill>
                <a:latin typeface="Arial" pitchFamily="34" charset="0"/>
                <a:ea typeface="맑은 고딕" pitchFamily="50" charset="-127"/>
                <a:cs typeface="Arial" pitchFamily="34" charset="0"/>
              </a:rPr>
              <a:t>FREE </a:t>
            </a:r>
          </a:p>
          <a:p>
            <a:pPr algn="r"/>
            <a:r>
              <a:rPr lang="en-US" altLang="ko-KR" sz="3200" b="1" dirty="0" smtClean="0">
                <a:solidFill>
                  <a:schemeClr val="tx1">
                    <a:lumMod val="75000"/>
                    <a:lumOff val="25000"/>
                  </a:schemeClr>
                </a:solidFill>
                <a:latin typeface="Arial" pitchFamily="34" charset="0"/>
                <a:ea typeface="맑은 고딕" pitchFamily="50" charset="-127"/>
                <a:cs typeface="Arial" pitchFamily="34" charset="0"/>
              </a:rPr>
              <a:t>PPT TEMPLATES</a:t>
            </a:r>
          </a:p>
        </p:txBody>
      </p:sp>
      <p:sp>
        <p:nvSpPr>
          <p:cNvPr id="7" name="TextBox 6">
            <a:hlinkClick r:id="rId2"/>
          </p:cNvPr>
          <p:cNvSpPr txBox="1"/>
          <p:nvPr/>
        </p:nvSpPr>
        <p:spPr>
          <a:xfrm>
            <a:off x="0" y="4844068"/>
            <a:ext cx="8351911" cy="215444"/>
          </a:xfrm>
          <a:prstGeom prst="rect">
            <a:avLst/>
          </a:prstGeom>
          <a:noFill/>
        </p:spPr>
        <p:txBody>
          <a:bodyPr wrap="square" rtlCol="0">
            <a:spAutoFit/>
          </a:bodyPr>
          <a:lstStyle/>
          <a:p>
            <a:pPr algn="r"/>
            <a:r>
              <a:rPr lang="en-US" altLang="ko-KR" sz="800" dirty="0" smtClean="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79512" y="195486"/>
            <a:ext cx="1301512" cy="321849"/>
          </a:xfrm>
          <a:prstGeom prst="rect">
            <a:avLst/>
          </a:prstGeom>
        </p:spPr>
      </p:pic>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Memory model</a:t>
            </a:r>
            <a:endParaRPr lang="ko-KR" altLang="en-US" dirty="0"/>
          </a:p>
        </p:txBody>
      </p:sp>
      <p:sp>
        <p:nvSpPr>
          <p:cNvPr id="2" name="Content Placeholder 1"/>
          <p:cNvSpPr>
            <a:spLocks noGrp="1"/>
          </p:cNvSpPr>
          <p:nvPr>
            <p:ph idx="1"/>
          </p:nvPr>
        </p:nvSpPr>
        <p:spPr/>
        <p:txBody>
          <a:bodyPr/>
          <a:lstStyle/>
          <a:p>
            <a:r>
              <a:rPr lang="en-US" dirty="0" smtClean="0"/>
              <a:t>Thesaurus</a:t>
            </a:r>
            <a:endParaRPr lang="en-US" dirty="0"/>
          </a:p>
        </p:txBody>
      </p:sp>
      <p:sp>
        <p:nvSpPr>
          <p:cNvPr id="5" name="Content Placeholder 4"/>
          <p:cNvSpPr>
            <a:spLocks noGrp="1"/>
          </p:cNvSpPr>
          <p:nvPr>
            <p:ph idx="10"/>
          </p:nvPr>
        </p:nvSpPr>
        <p:spPr/>
        <p:txBody>
          <a:bodyPr/>
          <a:lstStyle/>
          <a:p>
            <a:r>
              <a:rPr lang="en-US" altLang="ko-KR" dirty="0" smtClean="0">
                <a:latin typeface="Arial" pitchFamily="34" charset="0"/>
                <a:cs typeface="Arial" pitchFamily="34" charset="0"/>
              </a:rPr>
              <a:t>Imagine we have a piece of knowledge that requires much memorizing. This could be a foreign language, the </a:t>
            </a:r>
            <a:r>
              <a:rPr lang="en-US" altLang="ko-KR" dirty="0">
                <a:latin typeface="Arial" pitchFamily="34" charset="0"/>
                <a:cs typeface="Arial" pitchFamily="34" charset="0"/>
              </a:rPr>
              <a:t>L</a:t>
            </a:r>
            <a:r>
              <a:rPr lang="en-US" altLang="ko-KR" dirty="0" smtClean="0">
                <a:latin typeface="Arial" pitchFamily="34" charset="0"/>
                <a:cs typeface="Arial" pitchFamily="34" charset="0"/>
              </a:rPr>
              <a:t>atin names of bones that medical students have to study, or the laws which wording the jurists need to know literally. The foreign language is the best example, so let it be Spanish.</a:t>
            </a:r>
          </a:p>
          <a:p>
            <a:r>
              <a:rPr lang="en-US" altLang="ko-KR" dirty="0" smtClean="0">
                <a:latin typeface="Arial" pitchFamily="34" charset="0"/>
                <a:cs typeface="Arial" pitchFamily="34" charset="0"/>
              </a:rPr>
              <a:t>Lets call this knowledge Thesaurus</a:t>
            </a:r>
            <a:r>
              <a:rPr lang="en-US" altLang="ko-KR" dirty="0">
                <a:latin typeface="Arial" pitchFamily="34" charset="0"/>
                <a:cs typeface="Arial" pitchFamily="34" charset="0"/>
              </a:rPr>
              <a:t>. The word "</a:t>
            </a:r>
            <a:r>
              <a:rPr lang="en-US" altLang="ko-KR" dirty="0" smtClean="0">
                <a:latin typeface="Arial" pitchFamily="34" charset="0"/>
                <a:cs typeface="Arial" pitchFamily="34" charset="0"/>
              </a:rPr>
              <a:t>thesaurus“</a:t>
            </a:r>
            <a:br>
              <a:rPr lang="en-US" altLang="ko-KR" dirty="0" smtClean="0">
                <a:latin typeface="Arial" pitchFamily="34" charset="0"/>
                <a:cs typeface="Arial" pitchFamily="34" charset="0"/>
              </a:rPr>
            </a:br>
            <a:r>
              <a:rPr lang="en-US" altLang="ko-KR" dirty="0" smtClean="0">
                <a:latin typeface="Arial" pitchFamily="34" charset="0"/>
                <a:cs typeface="Arial" pitchFamily="34" charset="0"/>
              </a:rPr>
              <a:t>is derived from </a:t>
            </a:r>
            <a:r>
              <a:rPr lang="en-US" altLang="ko-KR" dirty="0">
                <a:latin typeface="Arial" pitchFamily="34" charset="0"/>
                <a:cs typeface="Arial" pitchFamily="34" charset="0"/>
              </a:rPr>
              <a:t>16th-century New Latin, in turn from </a:t>
            </a:r>
            <a:r>
              <a:rPr lang="en-US" altLang="ko-KR" dirty="0" smtClean="0">
                <a:latin typeface="Arial" pitchFamily="34" charset="0"/>
                <a:cs typeface="Arial" pitchFamily="34" charset="0"/>
              </a:rPr>
              <a:t>Latin</a:t>
            </a:r>
            <a:br>
              <a:rPr lang="en-US" altLang="ko-KR" dirty="0" smtClean="0">
                <a:latin typeface="Arial" pitchFamily="34" charset="0"/>
                <a:cs typeface="Arial" pitchFamily="34" charset="0"/>
              </a:rPr>
            </a:br>
            <a:r>
              <a:rPr lang="en-US" altLang="ko-KR" dirty="0" err="1" smtClean="0">
                <a:latin typeface="Arial" pitchFamily="34" charset="0"/>
                <a:cs typeface="Arial" pitchFamily="34" charset="0"/>
              </a:rPr>
              <a:t>thēsaurus</a:t>
            </a:r>
            <a:r>
              <a:rPr lang="en-US" altLang="ko-KR" dirty="0" smtClean="0">
                <a:latin typeface="Arial" pitchFamily="34" charset="0"/>
                <a:cs typeface="Arial" pitchFamily="34" charset="0"/>
              </a:rPr>
              <a:t>, which </a:t>
            </a:r>
            <a:r>
              <a:rPr lang="en-US" altLang="ko-KR" dirty="0">
                <a:latin typeface="Arial" pitchFamily="34" charset="0"/>
                <a:cs typeface="Arial" pitchFamily="34" charset="0"/>
              </a:rPr>
              <a:t>is the </a:t>
            </a:r>
            <a:r>
              <a:rPr lang="en-US" altLang="ko-KR" dirty="0" err="1">
                <a:latin typeface="Arial" pitchFamily="34" charset="0"/>
                <a:cs typeface="Arial" pitchFamily="34" charset="0"/>
              </a:rPr>
              <a:t>Latinisation</a:t>
            </a:r>
            <a:r>
              <a:rPr lang="en-US" altLang="ko-KR" dirty="0">
                <a:latin typeface="Arial" pitchFamily="34" charset="0"/>
                <a:cs typeface="Arial" pitchFamily="34" charset="0"/>
              </a:rPr>
              <a:t> of the Greek </a:t>
            </a:r>
            <a:r>
              <a:rPr lang="en-US" altLang="ko-KR" dirty="0" err="1" smtClean="0">
                <a:latin typeface="Arial" pitchFamily="34" charset="0"/>
                <a:cs typeface="Arial" pitchFamily="34" charset="0"/>
              </a:rPr>
              <a:t>θησ</a:t>
            </a:r>
            <a:r>
              <a:rPr lang="en-US" altLang="ko-KR" dirty="0" smtClean="0">
                <a:latin typeface="Arial" pitchFamily="34" charset="0"/>
                <a:cs typeface="Arial" pitchFamily="34" charset="0"/>
              </a:rPr>
              <a:t>αυρός</a:t>
            </a:r>
            <a:br>
              <a:rPr lang="en-US" altLang="ko-KR" dirty="0" smtClean="0">
                <a:latin typeface="Arial" pitchFamily="34" charset="0"/>
                <a:cs typeface="Arial" pitchFamily="34" charset="0"/>
              </a:rPr>
            </a:br>
            <a:r>
              <a:rPr lang="en-US" altLang="ko-KR" dirty="0" smtClean="0">
                <a:latin typeface="Arial" pitchFamily="34" charset="0"/>
                <a:cs typeface="Arial" pitchFamily="34" charset="0"/>
              </a:rPr>
              <a:t>(thēsauros), "</a:t>
            </a:r>
            <a:r>
              <a:rPr lang="en-US" altLang="ko-KR" dirty="0">
                <a:latin typeface="Arial" pitchFamily="34" charset="0"/>
                <a:cs typeface="Arial" pitchFamily="34" charset="0"/>
              </a:rPr>
              <a:t>treasure, treasury, </a:t>
            </a:r>
            <a:r>
              <a:rPr lang="en-US" altLang="ko-KR" dirty="0" smtClean="0">
                <a:latin typeface="Arial" pitchFamily="34" charset="0"/>
                <a:cs typeface="Arial" pitchFamily="34" charset="0"/>
              </a:rPr>
              <a:t>storehouse”.</a:t>
            </a:r>
          </a:p>
          <a:p>
            <a:r>
              <a:rPr lang="en-US" altLang="ko-KR" dirty="0" smtClean="0">
                <a:latin typeface="Arial" pitchFamily="34" charset="0"/>
                <a:cs typeface="Arial" pitchFamily="34" charset="0"/>
              </a:rPr>
              <a:t>By the way, there is a similar word in Spanish that has</a:t>
            </a:r>
            <a:br>
              <a:rPr lang="en-US" altLang="ko-KR" dirty="0" smtClean="0">
                <a:latin typeface="Arial" pitchFamily="34" charset="0"/>
                <a:cs typeface="Arial" pitchFamily="34" charset="0"/>
              </a:rPr>
            </a:br>
            <a:r>
              <a:rPr lang="en-US" altLang="ko-KR" dirty="0" smtClean="0">
                <a:latin typeface="Arial" pitchFamily="34" charset="0"/>
                <a:cs typeface="Arial" pitchFamily="34" charset="0"/>
              </a:rPr>
              <a:t>the same meaning: Tesoro.</a:t>
            </a:r>
          </a:p>
          <a:p>
            <a:r>
              <a:rPr lang="en-US" altLang="ko-KR" dirty="0" smtClean="0">
                <a:latin typeface="Arial" pitchFamily="34" charset="0"/>
                <a:cs typeface="Arial" pitchFamily="34" charset="0"/>
              </a:rPr>
              <a:t>I pictured the </a:t>
            </a:r>
            <a:r>
              <a:rPr lang="en-US" altLang="ko-KR" dirty="0" smtClean="0">
                <a:solidFill>
                  <a:schemeClr val="tx2"/>
                </a:solidFill>
                <a:latin typeface="Arial" pitchFamily="34" charset="0"/>
                <a:cs typeface="Arial" pitchFamily="34" charset="0"/>
              </a:rPr>
              <a:t>Thesaurus</a:t>
            </a:r>
            <a:r>
              <a:rPr lang="en-US" altLang="ko-KR" dirty="0" smtClean="0">
                <a:latin typeface="Arial" pitchFamily="34" charset="0"/>
                <a:cs typeface="Arial" pitchFamily="34" charset="0"/>
              </a:rPr>
              <a:t> as a blue square and indicated</a:t>
            </a:r>
            <a:br>
              <a:rPr lang="en-US" altLang="ko-KR" dirty="0" smtClean="0">
                <a:latin typeface="Arial" pitchFamily="34" charset="0"/>
                <a:cs typeface="Arial" pitchFamily="34" charset="0"/>
              </a:rPr>
            </a:br>
            <a:r>
              <a:rPr lang="en-US" altLang="ko-KR" dirty="0" smtClean="0">
                <a:latin typeface="Arial" pitchFamily="34" charset="0"/>
                <a:cs typeface="Arial" pitchFamily="34" charset="0"/>
              </a:rPr>
              <a:t>the word </a:t>
            </a:r>
            <a:r>
              <a:rPr lang="en-US" altLang="ko-KR" dirty="0" smtClean="0">
                <a:solidFill>
                  <a:schemeClr val="accent6">
                    <a:lumMod val="75000"/>
                  </a:schemeClr>
                </a:solidFill>
                <a:latin typeface="Arial" pitchFamily="34" charset="0"/>
                <a:cs typeface="Arial" pitchFamily="34" charset="0"/>
              </a:rPr>
              <a:t>Thesaurus</a:t>
            </a:r>
            <a:r>
              <a:rPr lang="en-US" altLang="ko-KR" dirty="0" smtClean="0">
                <a:latin typeface="Arial" pitchFamily="34" charset="0"/>
                <a:cs typeface="Arial" pitchFamily="34" charset="0"/>
              </a:rPr>
              <a:t> as a part of it.</a:t>
            </a:r>
            <a:endParaRPr lang="ko-KR" altLang="en-US" dirty="0">
              <a:latin typeface="Arial" pitchFamily="34" charset="0"/>
              <a:cs typeface="Arial" pitchFamily="34" charset="0"/>
            </a:endParaRPr>
          </a:p>
        </p:txBody>
      </p:sp>
      <p:sp>
        <p:nvSpPr>
          <p:cNvPr id="4" name="Rectangle 3"/>
          <p:cNvSpPr/>
          <p:nvPr/>
        </p:nvSpPr>
        <p:spPr>
          <a:xfrm>
            <a:off x="7164288" y="2499741"/>
            <a:ext cx="1584176" cy="2376263"/>
          </a:xfrm>
          <a:prstGeom prst="rect">
            <a:avLst/>
          </a:prstGeom>
          <a:solidFill>
            <a:schemeClr val="tx2"/>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7236296" y="2571750"/>
            <a:ext cx="864096" cy="2160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accent1">
                    <a:lumMod val="20000"/>
                    <a:lumOff val="80000"/>
                  </a:schemeClr>
                </a:solidFill>
              </a:rPr>
              <a:t>Unknown</a:t>
            </a:r>
          </a:p>
        </p:txBody>
      </p:sp>
      <p:sp>
        <p:nvSpPr>
          <p:cNvPr id="11" name="Rectangle 10"/>
          <p:cNvSpPr/>
          <p:nvPr/>
        </p:nvSpPr>
        <p:spPr>
          <a:xfrm>
            <a:off x="7740352" y="3804804"/>
            <a:ext cx="792088" cy="185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C000"/>
                </a:solidFill>
              </a:rPr>
              <a:t>Thesaurus</a:t>
            </a:r>
            <a:endParaRPr lang="ru-RU" sz="1000" dirty="0">
              <a:solidFill>
                <a:srgbClr val="FFC000"/>
              </a:solidFill>
            </a:endParaRPr>
          </a:p>
        </p:txBody>
      </p:sp>
      <p:sp>
        <p:nvSpPr>
          <p:cNvPr id="12" name="Oval 11"/>
          <p:cNvSpPr/>
          <p:nvPr/>
        </p:nvSpPr>
        <p:spPr>
          <a:xfrm>
            <a:off x="7729241" y="3833144"/>
            <a:ext cx="99089" cy="103056"/>
          </a:xfrm>
          <a:prstGeom prst="ellipse">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03286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Seen</a:t>
            </a:r>
            <a:endParaRPr lang="en-US" dirty="0"/>
          </a:p>
        </p:txBody>
      </p:sp>
      <p:sp>
        <p:nvSpPr>
          <p:cNvPr id="5" name="Content Placeholder 4"/>
          <p:cNvSpPr>
            <a:spLocks noGrp="1"/>
          </p:cNvSpPr>
          <p:nvPr>
            <p:ph idx="10"/>
          </p:nvPr>
        </p:nvSpPr>
        <p:spPr/>
        <p:txBody>
          <a:bodyPr/>
          <a:lstStyle/>
          <a:p>
            <a:r>
              <a:rPr lang="en-US" altLang="ko-KR" dirty="0" smtClean="0">
                <a:latin typeface="Arial" pitchFamily="34" charset="0"/>
                <a:cs typeface="Arial" pitchFamily="34" charset="0"/>
              </a:rPr>
              <a:t>As far as you are reading this page, I may assume that you have read the previous page already. This could happen to be a false statement, but this assumption is quite reasonable. So I think that you have had a chance to get familiar with the word </a:t>
            </a:r>
            <a:r>
              <a:rPr lang="en-US" altLang="ko-KR" dirty="0" smtClean="0">
                <a:solidFill>
                  <a:schemeClr val="accent6">
                    <a:lumMod val="75000"/>
                  </a:schemeClr>
                </a:solidFill>
                <a:latin typeface="Arial" pitchFamily="34" charset="0"/>
                <a:cs typeface="Arial" pitchFamily="34" charset="0"/>
              </a:rPr>
              <a:t>Thesaurus</a:t>
            </a:r>
            <a:r>
              <a:rPr lang="en-US" altLang="ko-KR" dirty="0" smtClean="0">
                <a:latin typeface="Arial" pitchFamily="34" charset="0"/>
                <a:cs typeface="Arial" pitchFamily="34" charset="0"/>
              </a:rPr>
              <a:t>.</a:t>
            </a:r>
          </a:p>
          <a:p>
            <a:r>
              <a:rPr lang="en-US" altLang="ko-KR" dirty="0" smtClean="0">
                <a:latin typeface="Arial" pitchFamily="34" charset="0"/>
                <a:cs typeface="Arial" pitchFamily="34" charset="0"/>
              </a:rPr>
              <a:t>Every piece of information you </a:t>
            </a:r>
            <a:r>
              <a:rPr lang="en-US" altLang="ko-KR" b="1" i="1" dirty="0" smtClean="0">
                <a:latin typeface="Arial" pitchFamily="34" charset="0"/>
                <a:cs typeface="Arial" pitchFamily="34" charset="0"/>
              </a:rPr>
              <a:t>had a chance</a:t>
            </a:r>
            <a:r>
              <a:rPr lang="en-US" altLang="ko-KR" dirty="0" smtClean="0">
                <a:latin typeface="Arial" pitchFamily="34" charset="0"/>
                <a:cs typeface="Arial" pitchFamily="34" charset="0"/>
              </a:rPr>
              <a:t> to read/hear/see (even if you did</a:t>
            </a:r>
            <a:br>
              <a:rPr lang="en-US" altLang="ko-KR" dirty="0" smtClean="0">
                <a:latin typeface="Arial" pitchFamily="34" charset="0"/>
                <a:cs typeface="Arial" pitchFamily="34" charset="0"/>
              </a:rPr>
            </a:br>
            <a:r>
              <a:rPr lang="en-US" altLang="ko-KR" dirty="0" smtClean="0">
                <a:latin typeface="Arial" pitchFamily="34" charset="0"/>
                <a:cs typeface="Arial" pitchFamily="34" charset="0"/>
              </a:rPr>
              <a:t>not) is now defined as </a:t>
            </a:r>
            <a:r>
              <a:rPr lang="en-US" altLang="ko-KR" dirty="0" smtClean="0">
                <a:solidFill>
                  <a:schemeClr val="tx2"/>
                </a:solidFill>
                <a:latin typeface="Arial" pitchFamily="34" charset="0"/>
                <a:cs typeface="Arial" pitchFamily="34" charset="0"/>
              </a:rPr>
              <a:t>Seen</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 </a:t>
            </a:r>
            <a:r>
              <a:rPr lang="en-US" altLang="ko-KR" dirty="0"/>
              <a:t>Memory model</a:t>
            </a:r>
            <a:endParaRPr lang="en-US" dirty="0"/>
          </a:p>
        </p:txBody>
      </p:sp>
      <p:sp>
        <p:nvSpPr>
          <p:cNvPr id="6" name="Rectangle 5"/>
          <p:cNvSpPr/>
          <p:nvPr/>
        </p:nvSpPr>
        <p:spPr>
          <a:xfrm>
            <a:off x="7164288" y="2499741"/>
            <a:ext cx="1584176" cy="2376263"/>
          </a:xfrm>
          <a:prstGeom prst="rect">
            <a:avLst/>
          </a:prstGeom>
          <a:solidFill>
            <a:schemeClr val="tx2"/>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7236296" y="2571750"/>
            <a:ext cx="864096" cy="2160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lumMod val="20000"/>
                    <a:lumOff val="80000"/>
                  </a:schemeClr>
                </a:solidFill>
              </a:rPr>
              <a:t>Unknown</a:t>
            </a:r>
          </a:p>
        </p:txBody>
      </p:sp>
      <p:sp>
        <p:nvSpPr>
          <p:cNvPr id="4" name="Rectangle 3"/>
          <p:cNvSpPr/>
          <p:nvPr/>
        </p:nvSpPr>
        <p:spPr>
          <a:xfrm>
            <a:off x="7380312" y="2928086"/>
            <a:ext cx="1300006" cy="187591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7452320" y="2982093"/>
            <a:ext cx="549569" cy="2340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2"/>
                </a:solidFill>
              </a:rPr>
              <a:t>Seen</a:t>
            </a:r>
          </a:p>
        </p:txBody>
      </p:sp>
      <p:sp>
        <p:nvSpPr>
          <p:cNvPr id="11" name="Rectangle 10"/>
          <p:cNvSpPr/>
          <p:nvPr/>
        </p:nvSpPr>
        <p:spPr>
          <a:xfrm>
            <a:off x="7740352" y="3804804"/>
            <a:ext cx="792088" cy="18540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C000"/>
                </a:solidFill>
              </a:rPr>
              <a:t>Thesaurus</a:t>
            </a:r>
            <a:endParaRPr lang="ru-RU" sz="1000" dirty="0">
              <a:solidFill>
                <a:srgbClr val="FFC000"/>
              </a:solidFill>
            </a:endParaRPr>
          </a:p>
        </p:txBody>
      </p:sp>
      <p:sp>
        <p:nvSpPr>
          <p:cNvPr id="12" name="Oval 11"/>
          <p:cNvSpPr/>
          <p:nvPr/>
        </p:nvSpPr>
        <p:spPr>
          <a:xfrm>
            <a:off x="7729241" y="3833144"/>
            <a:ext cx="99089" cy="103056"/>
          </a:xfrm>
          <a:prstGeom prst="ellipse">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09059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Known</a:t>
            </a:r>
            <a:endParaRPr lang="en-US" dirty="0"/>
          </a:p>
        </p:txBody>
      </p:sp>
      <p:sp>
        <p:nvSpPr>
          <p:cNvPr id="5" name="Content Placeholder 4"/>
          <p:cNvSpPr>
            <a:spLocks noGrp="1"/>
          </p:cNvSpPr>
          <p:nvPr>
            <p:ph idx="10"/>
          </p:nvPr>
        </p:nvSpPr>
        <p:spPr/>
        <p:txBody>
          <a:bodyPr/>
          <a:lstStyle/>
          <a:p>
            <a:r>
              <a:rPr lang="en-US" altLang="ko-KR" dirty="0" smtClean="0">
                <a:latin typeface="Arial" pitchFamily="34" charset="0"/>
                <a:cs typeface="Arial" pitchFamily="34" charset="0"/>
              </a:rPr>
              <a:t>Actually it is not fair to assume that you always notice everything you really have a chance to see. To assure that you really paid some attention, I should ask you explicitly. If you answer the next question correctly, the word </a:t>
            </a:r>
            <a:r>
              <a:rPr lang="en-US" altLang="ko-KR" dirty="0" smtClean="0">
                <a:solidFill>
                  <a:schemeClr val="accent6">
                    <a:lumMod val="75000"/>
                  </a:schemeClr>
                </a:solidFill>
                <a:latin typeface="Arial" pitchFamily="34" charset="0"/>
                <a:cs typeface="Arial" pitchFamily="34" charset="0"/>
              </a:rPr>
              <a:t>Thesaurus</a:t>
            </a:r>
            <a:r>
              <a:rPr lang="en-US" altLang="ko-KR" dirty="0" smtClean="0">
                <a:latin typeface="Arial" pitchFamily="34" charset="0"/>
                <a:cs typeface="Arial" pitchFamily="34" charset="0"/>
              </a:rPr>
              <a:t> could now become </a:t>
            </a:r>
            <a:r>
              <a:rPr lang="en-US" altLang="ko-KR" dirty="0" smtClean="0">
                <a:solidFill>
                  <a:schemeClr val="accent3"/>
                </a:solidFill>
                <a:latin typeface="Arial" pitchFamily="34" charset="0"/>
                <a:cs typeface="Arial" pitchFamily="34" charset="0"/>
              </a:rPr>
              <a:t>Known</a:t>
            </a:r>
            <a:r>
              <a:rPr lang="en-US" altLang="ko-KR" dirty="0" smtClean="0">
                <a:latin typeface="Arial" pitchFamily="34" charset="0"/>
                <a:cs typeface="Arial" pitchFamily="34" charset="0"/>
              </a:rPr>
              <a:t>.</a:t>
            </a:r>
          </a:p>
          <a:p>
            <a:r>
              <a:rPr lang="en-US" altLang="ko-KR" dirty="0" smtClean="0">
                <a:latin typeface="Arial" pitchFamily="34" charset="0"/>
                <a:cs typeface="Arial" pitchFamily="34" charset="0"/>
              </a:rPr>
              <a:t>So, what does the word </a:t>
            </a:r>
            <a:r>
              <a:rPr lang="en-US" altLang="ko-KR" dirty="0" smtClean="0">
                <a:solidFill>
                  <a:schemeClr val="accent6">
                    <a:lumMod val="75000"/>
                  </a:schemeClr>
                </a:solidFill>
                <a:latin typeface="Arial" pitchFamily="34" charset="0"/>
                <a:cs typeface="Arial" pitchFamily="34" charset="0"/>
              </a:rPr>
              <a:t>Thesaurus</a:t>
            </a:r>
            <a:r>
              <a:rPr lang="en-US" altLang="ko-KR" dirty="0" smtClean="0">
                <a:latin typeface="Arial" pitchFamily="34" charset="0"/>
                <a:cs typeface="Arial" pitchFamily="34" charset="0"/>
              </a:rPr>
              <a:t> mean?</a:t>
            </a:r>
          </a:p>
          <a:p>
            <a:pPr marL="285750" indent="-285750">
              <a:buFont typeface="Arial" panose="020B0604020202020204" pitchFamily="34" charset="0"/>
              <a:buChar char="•"/>
            </a:pPr>
            <a:r>
              <a:rPr lang="en-US" altLang="ko-KR" dirty="0" err="1" smtClean="0">
                <a:latin typeface="Arial" pitchFamily="34" charset="0"/>
                <a:cs typeface="Arial" pitchFamily="34" charset="0"/>
              </a:rPr>
              <a:t>Thesa</a:t>
            </a:r>
            <a:r>
              <a:rPr lang="en-US" altLang="ko-KR" dirty="0" smtClean="0">
                <a:latin typeface="Arial" pitchFamily="34" charset="0"/>
                <a:cs typeface="Arial" pitchFamily="34" charset="0"/>
              </a:rPr>
              <a:t>-u</a:t>
            </a:r>
            <a:r>
              <a:rPr lang="en-US" altLang="ko-KR" dirty="0" smtClean="0">
                <a:latin typeface="Arial" pitchFamily="34" charset="0"/>
                <a:cs typeface="Arial" pitchFamily="34" charset="0"/>
              </a:rPr>
              <a:t>-</a:t>
            </a:r>
            <a:r>
              <a:rPr lang="en-US" altLang="ko-KR" dirty="0" err="1" smtClean="0">
                <a:latin typeface="Arial" pitchFamily="34" charset="0"/>
                <a:cs typeface="Arial" pitchFamily="34" charset="0"/>
              </a:rPr>
              <a:t>Rus</a:t>
            </a:r>
            <a:r>
              <a:rPr lang="en-US" altLang="ko-KR" dirty="0" smtClean="0">
                <a:latin typeface="Arial" pitchFamily="34" charset="0"/>
                <a:cs typeface="Arial" pitchFamily="34" charset="0"/>
              </a:rPr>
              <a:t>: thesis written in Russian</a:t>
            </a:r>
          </a:p>
          <a:p>
            <a:pPr marL="285750" indent="-285750">
              <a:buFont typeface="Arial" panose="020B0604020202020204" pitchFamily="34" charset="0"/>
              <a:buChar char="•"/>
            </a:pPr>
            <a:r>
              <a:rPr lang="en-US" altLang="ko-KR" dirty="0" smtClean="0">
                <a:latin typeface="Arial" pitchFamily="34" charset="0"/>
                <a:cs typeface="Arial" pitchFamily="34" charset="0"/>
              </a:rPr>
              <a:t>“The-</a:t>
            </a:r>
            <a:r>
              <a:rPr lang="en-US" altLang="ko-KR" dirty="0" err="1" smtClean="0">
                <a:latin typeface="Arial" pitchFamily="34" charset="0"/>
                <a:cs typeface="Arial" pitchFamily="34" charset="0"/>
              </a:rPr>
              <a:t>Saurus</a:t>
            </a:r>
            <a:r>
              <a:rPr lang="en-US" altLang="ko-KR" dirty="0">
                <a:latin typeface="Arial" pitchFamily="34" charset="0"/>
                <a:cs typeface="Arial" pitchFamily="34" charset="0"/>
              </a:rPr>
              <a:t>”: </a:t>
            </a:r>
            <a:r>
              <a:rPr lang="en-US" altLang="ko-KR" dirty="0" smtClean="0">
                <a:latin typeface="Arial" pitchFamily="34" charset="0"/>
                <a:cs typeface="Arial" pitchFamily="34" charset="0"/>
              </a:rPr>
              <a:t>reptile genus </a:t>
            </a:r>
            <a:r>
              <a:rPr lang="en-US" altLang="ko-KR" dirty="0">
                <a:latin typeface="Arial" pitchFamily="34" charset="0"/>
                <a:cs typeface="Arial" pitchFamily="34" charset="0"/>
              </a:rPr>
              <a:t>(like stegosaurus</a:t>
            </a:r>
            <a:r>
              <a:rPr lang="en-US" altLang="ko-KR" dirty="0" smtClean="0">
                <a:latin typeface="Arial" pitchFamily="34" charset="0"/>
                <a:cs typeface="Arial" pitchFamily="34" charset="0"/>
              </a:rPr>
              <a:t>)</a:t>
            </a:r>
            <a:endParaRPr lang="en-US" altLang="ko-KR" dirty="0" smtClean="0">
              <a:latin typeface="Arial" pitchFamily="34" charset="0"/>
              <a:cs typeface="Arial" pitchFamily="34" charset="0"/>
            </a:endParaRPr>
          </a:p>
          <a:p>
            <a:pPr marL="285750" indent="-285750">
              <a:buFont typeface="Arial" panose="020B0604020202020204" pitchFamily="34" charset="0"/>
              <a:buChar char="•"/>
            </a:pPr>
            <a:r>
              <a:rPr lang="en-US" altLang="ko-KR" dirty="0" smtClean="0">
                <a:latin typeface="Arial" pitchFamily="34" charset="0"/>
                <a:cs typeface="Arial" pitchFamily="34" charset="0"/>
              </a:rPr>
              <a:t>Treasury in Greek</a:t>
            </a:r>
          </a:p>
        </p:txBody>
      </p:sp>
      <p:sp>
        <p:nvSpPr>
          <p:cNvPr id="3" name="Title 2"/>
          <p:cNvSpPr>
            <a:spLocks noGrp="1"/>
          </p:cNvSpPr>
          <p:nvPr>
            <p:ph type="title"/>
          </p:nvPr>
        </p:nvSpPr>
        <p:spPr/>
        <p:txBody>
          <a:bodyPr/>
          <a:lstStyle/>
          <a:p>
            <a:r>
              <a:rPr lang="en-US" dirty="0" smtClean="0"/>
              <a:t> </a:t>
            </a:r>
            <a:r>
              <a:rPr lang="en-US" altLang="ko-KR" dirty="0"/>
              <a:t>Memory model</a:t>
            </a:r>
            <a:endParaRPr lang="en-US" dirty="0"/>
          </a:p>
        </p:txBody>
      </p:sp>
      <p:sp>
        <p:nvSpPr>
          <p:cNvPr id="6" name="Rectangle 5"/>
          <p:cNvSpPr/>
          <p:nvPr/>
        </p:nvSpPr>
        <p:spPr>
          <a:xfrm>
            <a:off x="7164288" y="2499741"/>
            <a:ext cx="1584176" cy="2376263"/>
          </a:xfrm>
          <a:prstGeom prst="rect">
            <a:avLst/>
          </a:prstGeom>
          <a:solidFill>
            <a:schemeClr val="tx2"/>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7236296" y="2571750"/>
            <a:ext cx="864096" cy="2160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lumMod val="20000"/>
                    <a:lumOff val="80000"/>
                  </a:schemeClr>
                </a:solidFill>
              </a:rPr>
              <a:t>Unknown</a:t>
            </a:r>
          </a:p>
        </p:txBody>
      </p:sp>
      <p:sp>
        <p:nvSpPr>
          <p:cNvPr id="4" name="Rectangle 3"/>
          <p:cNvSpPr/>
          <p:nvPr/>
        </p:nvSpPr>
        <p:spPr>
          <a:xfrm>
            <a:off x="7380312" y="2928086"/>
            <a:ext cx="1300006" cy="187591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7452320" y="2982093"/>
            <a:ext cx="549569" cy="2340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2"/>
                </a:solidFill>
              </a:rPr>
              <a:t>Seen</a:t>
            </a:r>
          </a:p>
        </p:txBody>
      </p:sp>
      <p:sp>
        <p:nvSpPr>
          <p:cNvPr id="13" name="Rectangle 12"/>
          <p:cNvSpPr/>
          <p:nvPr/>
        </p:nvSpPr>
        <p:spPr>
          <a:xfrm>
            <a:off x="7596336" y="3270125"/>
            <a:ext cx="1043372" cy="151402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7608464" y="3308291"/>
            <a:ext cx="779959" cy="22940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2"/>
                </a:solidFill>
              </a:rPr>
              <a:t>Known</a:t>
            </a:r>
          </a:p>
        </p:txBody>
      </p:sp>
      <p:sp>
        <p:nvSpPr>
          <p:cNvPr id="17" name="Rectangle 16"/>
          <p:cNvSpPr/>
          <p:nvPr/>
        </p:nvSpPr>
        <p:spPr>
          <a:xfrm>
            <a:off x="7740352" y="3804804"/>
            <a:ext cx="792088" cy="1854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C000"/>
                </a:solidFill>
              </a:rPr>
              <a:t>Thesaurus</a:t>
            </a:r>
            <a:endParaRPr lang="ru-RU" sz="1000" dirty="0">
              <a:solidFill>
                <a:srgbClr val="FFC000"/>
              </a:solidFill>
            </a:endParaRPr>
          </a:p>
        </p:txBody>
      </p:sp>
      <p:sp>
        <p:nvSpPr>
          <p:cNvPr id="18" name="Oval 17"/>
          <p:cNvSpPr/>
          <p:nvPr/>
        </p:nvSpPr>
        <p:spPr>
          <a:xfrm>
            <a:off x="7729241" y="3833144"/>
            <a:ext cx="99089" cy="103056"/>
          </a:xfrm>
          <a:prstGeom prst="ellipse">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6195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Forgotten</a:t>
            </a:r>
            <a:endParaRPr lang="en-US" dirty="0"/>
          </a:p>
        </p:txBody>
      </p:sp>
      <p:sp>
        <p:nvSpPr>
          <p:cNvPr id="5" name="Content Placeholder 4"/>
          <p:cNvSpPr>
            <a:spLocks noGrp="1"/>
          </p:cNvSpPr>
          <p:nvPr>
            <p:ph idx="10"/>
          </p:nvPr>
        </p:nvSpPr>
        <p:spPr/>
        <p:txBody>
          <a:bodyPr/>
          <a:lstStyle/>
          <a:p>
            <a:r>
              <a:rPr lang="en-US" altLang="ko-KR" dirty="0" smtClean="0">
                <a:latin typeface="Arial" pitchFamily="34" charset="0"/>
                <a:cs typeface="Arial" pitchFamily="34" charset="0"/>
              </a:rPr>
              <a:t>Even if you answered the question on the previous page, you can forget the word in future. Moreover, you can give incorrect answer on a different question regarding the same word, for example, try to answer the question without revising the previous pages:</a:t>
            </a:r>
          </a:p>
          <a:p>
            <a:r>
              <a:rPr lang="en-US" altLang="ko-KR" dirty="0" smtClean="0">
                <a:latin typeface="Arial" pitchFamily="34" charset="0"/>
                <a:cs typeface="Arial" pitchFamily="34" charset="0"/>
              </a:rPr>
              <a:t>What is the Greek spelling of the </a:t>
            </a:r>
            <a:r>
              <a:rPr lang="en-US" altLang="ko-KR" dirty="0">
                <a:latin typeface="Arial" pitchFamily="34" charset="0"/>
                <a:cs typeface="Arial" pitchFamily="34" charset="0"/>
              </a:rPr>
              <a:t>word </a:t>
            </a:r>
            <a:r>
              <a:rPr lang="en-US" altLang="ko-KR" dirty="0" err="1">
                <a:latin typeface="Arial" pitchFamily="34" charset="0"/>
                <a:cs typeface="Arial" pitchFamily="34" charset="0"/>
              </a:rPr>
              <a:t>thēsauros</a:t>
            </a:r>
            <a:endParaRPr lang="en-US" altLang="ko-KR" dirty="0" smtClean="0">
              <a:latin typeface="Arial" pitchFamily="34" charset="0"/>
              <a:cs typeface="Arial" pitchFamily="34" charset="0"/>
            </a:endParaRPr>
          </a:p>
          <a:p>
            <a:pPr marL="285750" indent="-285750">
              <a:buFont typeface="Arial" panose="020B0604020202020204" pitchFamily="34" charset="0"/>
              <a:buChar char="•"/>
            </a:pPr>
            <a:r>
              <a:rPr lang="el-GR" dirty="0" smtClean="0"/>
              <a:t>Τ</a:t>
            </a:r>
            <a:r>
              <a:rPr lang="en-US" altLang="ko-KR" dirty="0" smtClean="0">
                <a:latin typeface="Arial" pitchFamily="34" charset="0"/>
                <a:cs typeface="Arial" pitchFamily="34" charset="0"/>
              </a:rPr>
              <a:t>η</a:t>
            </a:r>
            <a:r>
              <a:rPr lang="el-GR" altLang="ko-KR" dirty="0">
                <a:latin typeface="Arial" pitchFamily="34" charset="0"/>
                <a:cs typeface="Arial" pitchFamily="34" charset="0"/>
              </a:rPr>
              <a:t>ε</a:t>
            </a:r>
            <a:r>
              <a:rPr lang="en-US" altLang="ko-KR" dirty="0" err="1" smtClean="0">
                <a:latin typeface="Arial" pitchFamily="34" charset="0"/>
                <a:cs typeface="Arial" pitchFamily="34" charset="0"/>
              </a:rPr>
              <a:t>όυρoς</a:t>
            </a:r>
            <a:endParaRPr lang="en-US" altLang="ko-KR" dirty="0" smtClean="0">
              <a:latin typeface="Arial" pitchFamily="34" charset="0"/>
              <a:cs typeface="Arial" pitchFamily="34" charset="0"/>
            </a:endParaRPr>
          </a:p>
          <a:p>
            <a:pPr marL="285750" indent="-285750">
              <a:buFont typeface="Arial" panose="020B0604020202020204" pitchFamily="34" charset="0"/>
              <a:buChar char="•"/>
            </a:pPr>
            <a:r>
              <a:rPr lang="en-US" altLang="ko-KR" dirty="0" err="1">
                <a:latin typeface="Arial" pitchFamily="34" charset="0"/>
                <a:cs typeface="Arial" pitchFamily="34" charset="0"/>
              </a:rPr>
              <a:t>θησ</a:t>
            </a:r>
            <a:r>
              <a:rPr lang="en-US" altLang="ko-KR" dirty="0">
                <a:latin typeface="Arial" pitchFamily="34" charset="0"/>
                <a:cs typeface="Arial" pitchFamily="34" charset="0"/>
              </a:rPr>
              <a:t>αυρός</a:t>
            </a:r>
            <a:endParaRPr lang="en-US" altLang="ko-KR" dirty="0" smtClean="0">
              <a:latin typeface="Arial" pitchFamily="34" charset="0"/>
              <a:cs typeface="Arial" pitchFamily="34" charset="0"/>
            </a:endParaRPr>
          </a:p>
          <a:p>
            <a:pPr marL="285750" indent="-285750">
              <a:buFont typeface="Arial" panose="020B0604020202020204" pitchFamily="34" charset="0"/>
              <a:buChar char="•"/>
            </a:pPr>
            <a:r>
              <a:rPr lang="el-GR" altLang="ko-KR" dirty="0" smtClean="0">
                <a:latin typeface="Arial" pitchFamily="34" charset="0"/>
                <a:cs typeface="Arial" pitchFamily="34" charset="0"/>
              </a:rPr>
              <a:t>Θε</a:t>
            </a:r>
            <a:r>
              <a:rPr lang="en-US" altLang="ko-KR" dirty="0" smtClean="0">
                <a:latin typeface="Arial" pitchFamily="34" charset="0"/>
                <a:cs typeface="Arial" pitchFamily="34" charset="0"/>
              </a:rPr>
              <a:t>ό</a:t>
            </a:r>
            <a:r>
              <a:rPr lang="el-GR" altLang="ko-KR" dirty="0" smtClean="0">
                <a:latin typeface="Arial" pitchFamily="34" charset="0"/>
                <a:cs typeface="Arial" pitchFamily="34" charset="0"/>
              </a:rPr>
              <a:t>υρυσ</a:t>
            </a:r>
            <a:endParaRPr lang="en-US" altLang="ko-KR" dirty="0" smtClean="0">
              <a:latin typeface="Arial" pitchFamily="34" charset="0"/>
              <a:cs typeface="Arial" pitchFamily="34" charset="0"/>
            </a:endParaRPr>
          </a:p>
          <a:p>
            <a:r>
              <a:rPr lang="en-US" altLang="ko-KR" dirty="0" smtClean="0">
                <a:latin typeface="Arial" pitchFamily="34" charset="0"/>
                <a:cs typeface="Arial" pitchFamily="34" charset="0"/>
              </a:rPr>
              <a:t>So you see how the </a:t>
            </a:r>
            <a:r>
              <a:rPr lang="en-US" altLang="ko-KR" dirty="0" smtClean="0">
                <a:solidFill>
                  <a:schemeClr val="accent3">
                    <a:lumMod val="75000"/>
                  </a:schemeClr>
                </a:solidFill>
                <a:latin typeface="Arial" pitchFamily="34" charset="0"/>
                <a:cs typeface="Arial" pitchFamily="34" charset="0"/>
              </a:rPr>
              <a:t>Known</a:t>
            </a:r>
            <a:r>
              <a:rPr lang="en-US" altLang="ko-KR" dirty="0" smtClean="0">
                <a:latin typeface="Arial" pitchFamily="34" charset="0"/>
                <a:cs typeface="Arial" pitchFamily="34" charset="0"/>
              </a:rPr>
              <a:t> information could shrink to a smaller subset leaving</a:t>
            </a:r>
            <a:br>
              <a:rPr lang="en-US" altLang="ko-KR" dirty="0" smtClean="0">
                <a:latin typeface="Arial" pitchFamily="34" charset="0"/>
                <a:cs typeface="Arial" pitchFamily="34" charset="0"/>
              </a:rPr>
            </a:br>
            <a:r>
              <a:rPr lang="en-US" altLang="ko-KR" dirty="0" smtClean="0">
                <a:latin typeface="Arial" pitchFamily="34" charset="0"/>
                <a:cs typeface="Arial" pitchFamily="34" charset="0"/>
              </a:rPr>
              <a:t>the place for </a:t>
            </a:r>
            <a:r>
              <a:rPr lang="en-US" altLang="ko-KR" dirty="0" smtClean="0">
                <a:solidFill>
                  <a:schemeClr val="accent2"/>
                </a:solidFill>
                <a:latin typeface="Arial" pitchFamily="34" charset="0"/>
                <a:cs typeface="Arial" pitchFamily="34" charset="0"/>
              </a:rPr>
              <a:t>Forgotten</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 </a:t>
            </a:r>
            <a:r>
              <a:rPr lang="en-US" altLang="ko-KR" dirty="0"/>
              <a:t>Memory model</a:t>
            </a:r>
            <a:endParaRPr lang="en-US" dirty="0"/>
          </a:p>
        </p:txBody>
      </p:sp>
      <p:sp>
        <p:nvSpPr>
          <p:cNvPr id="6" name="Rectangle 5"/>
          <p:cNvSpPr/>
          <p:nvPr/>
        </p:nvSpPr>
        <p:spPr>
          <a:xfrm>
            <a:off x="7164288" y="2499741"/>
            <a:ext cx="1584176" cy="2376263"/>
          </a:xfrm>
          <a:prstGeom prst="rect">
            <a:avLst/>
          </a:prstGeom>
          <a:solidFill>
            <a:schemeClr val="tx2"/>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7236296" y="2571750"/>
            <a:ext cx="864096" cy="2160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lumMod val="20000"/>
                    <a:lumOff val="80000"/>
                  </a:schemeClr>
                </a:solidFill>
              </a:rPr>
              <a:t>Unknown</a:t>
            </a:r>
          </a:p>
        </p:txBody>
      </p:sp>
      <p:sp>
        <p:nvSpPr>
          <p:cNvPr id="4" name="Rectangle 3"/>
          <p:cNvSpPr/>
          <p:nvPr/>
        </p:nvSpPr>
        <p:spPr>
          <a:xfrm>
            <a:off x="7380312" y="2928086"/>
            <a:ext cx="1300006" cy="187591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7452320" y="2982093"/>
            <a:ext cx="549569" cy="23402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2"/>
                </a:solidFill>
              </a:rPr>
              <a:t>Seen</a:t>
            </a:r>
          </a:p>
        </p:txBody>
      </p:sp>
      <p:sp>
        <p:nvSpPr>
          <p:cNvPr id="11" name="Rectangle 10"/>
          <p:cNvSpPr/>
          <p:nvPr/>
        </p:nvSpPr>
        <p:spPr>
          <a:xfrm>
            <a:off x="7596336" y="3270125"/>
            <a:ext cx="1043372" cy="151402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7668344" y="4152223"/>
            <a:ext cx="864096" cy="57791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7692601" y="4162702"/>
            <a:ext cx="695822" cy="20954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2"/>
                </a:solidFill>
              </a:rPr>
              <a:t>Known</a:t>
            </a:r>
          </a:p>
        </p:txBody>
      </p:sp>
      <p:sp>
        <p:nvSpPr>
          <p:cNvPr id="14" name="Rectangle 13"/>
          <p:cNvSpPr/>
          <p:nvPr/>
        </p:nvSpPr>
        <p:spPr>
          <a:xfrm>
            <a:off x="7608464" y="3308291"/>
            <a:ext cx="779959" cy="2294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2"/>
                </a:solidFill>
              </a:rPr>
              <a:t>Forgotten</a:t>
            </a:r>
          </a:p>
        </p:txBody>
      </p:sp>
      <p:sp>
        <p:nvSpPr>
          <p:cNvPr id="15" name="Rectangle 14"/>
          <p:cNvSpPr/>
          <p:nvPr/>
        </p:nvSpPr>
        <p:spPr>
          <a:xfrm>
            <a:off x="7740352" y="3804804"/>
            <a:ext cx="792088" cy="1854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C000"/>
                </a:solidFill>
              </a:rPr>
              <a:t>Thesaurus</a:t>
            </a:r>
            <a:endParaRPr lang="ru-RU" sz="1000" dirty="0">
              <a:solidFill>
                <a:srgbClr val="FFC000"/>
              </a:solidFill>
            </a:endParaRPr>
          </a:p>
        </p:txBody>
      </p:sp>
      <p:sp>
        <p:nvSpPr>
          <p:cNvPr id="16" name="Oval 15"/>
          <p:cNvSpPr/>
          <p:nvPr/>
        </p:nvSpPr>
        <p:spPr>
          <a:xfrm>
            <a:off x="7729241" y="3833144"/>
            <a:ext cx="99089" cy="103056"/>
          </a:xfrm>
          <a:prstGeom prst="ellipse">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577396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Transitions</a:t>
            </a:r>
            <a:endParaRPr lang="en-US" dirty="0"/>
          </a:p>
        </p:txBody>
      </p:sp>
      <p:sp>
        <p:nvSpPr>
          <p:cNvPr id="5" name="Content Placeholder 4"/>
          <p:cNvSpPr>
            <a:spLocks noGrp="1"/>
          </p:cNvSpPr>
          <p:nvPr>
            <p:ph idx="10"/>
          </p:nvPr>
        </p:nvSpPr>
        <p:spPr/>
        <p:txBody>
          <a:bodyPr/>
          <a:lstStyle/>
          <a:p>
            <a:r>
              <a:rPr lang="en-US" altLang="ko-KR" dirty="0" smtClean="0">
                <a:latin typeface="Arial" pitchFamily="34" charset="0"/>
                <a:cs typeface="Arial" pitchFamily="34" charset="0"/>
              </a:rPr>
              <a:t>The transition between states is shown on this diagram.</a:t>
            </a:r>
            <a:endParaRPr lang="ko-KR" alt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altLang="ko-KR" dirty="0"/>
              <a:t>Memory model</a:t>
            </a:r>
            <a:endParaRPr lang="en-US" dirty="0"/>
          </a:p>
        </p:txBody>
      </p:sp>
      <p:sp>
        <p:nvSpPr>
          <p:cNvPr id="4" name="Rectangle 3"/>
          <p:cNvSpPr/>
          <p:nvPr/>
        </p:nvSpPr>
        <p:spPr>
          <a:xfrm>
            <a:off x="5220659" y="3013874"/>
            <a:ext cx="1181832" cy="30432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Unknown</a:t>
            </a:r>
          </a:p>
        </p:txBody>
      </p:sp>
      <p:sp>
        <p:nvSpPr>
          <p:cNvPr id="6" name="Rectangle 5"/>
          <p:cNvSpPr/>
          <p:nvPr/>
        </p:nvSpPr>
        <p:spPr>
          <a:xfrm>
            <a:off x="7463760" y="2998366"/>
            <a:ext cx="1181832" cy="30432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Seen</a:t>
            </a:r>
          </a:p>
        </p:txBody>
      </p:sp>
      <p:sp>
        <p:nvSpPr>
          <p:cNvPr id="7" name="Rectangle 6"/>
          <p:cNvSpPr/>
          <p:nvPr/>
        </p:nvSpPr>
        <p:spPr>
          <a:xfrm>
            <a:off x="7464515" y="4002883"/>
            <a:ext cx="1181832" cy="30432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Known</a:t>
            </a:r>
          </a:p>
        </p:txBody>
      </p:sp>
      <p:sp>
        <p:nvSpPr>
          <p:cNvPr id="8" name="Rectangle 7"/>
          <p:cNvSpPr/>
          <p:nvPr/>
        </p:nvSpPr>
        <p:spPr>
          <a:xfrm>
            <a:off x="5220659" y="3987374"/>
            <a:ext cx="1181832" cy="30432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Forgotten</a:t>
            </a:r>
          </a:p>
        </p:txBody>
      </p:sp>
      <p:sp>
        <p:nvSpPr>
          <p:cNvPr id="9" name="Right Arrow 8"/>
          <p:cNvSpPr/>
          <p:nvPr/>
        </p:nvSpPr>
        <p:spPr>
          <a:xfrm>
            <a:off x="6609466" y="2982857"/>
            <a:ext cx="648072" cy="3353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Left-Right Arrow 10"/>
          <p:cNvSpPr/>
          <p:nvPr/>
        </p:nvSpPr>
        <p:spPr>
          <a:xfrm>
            <a:off x="6530729" y="3987374"/>
            <a:ext cx="805547" cy="33534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Down Arrow 12"/>
          <p:cNvSpPr/>
          <p:nvPr/>
        </p:nvSpPr>
        <p:spPr>
          <a:xfrm>
            <a:off x="7897514" y="3448793"/>
            <a:ext cx="314324" cy="43296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605175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Language Model</a:t>
            </a:r>
            <a:endParaRPr lang="ko-KR" altLang="en-US" dirty="0"/>
          </a:p>
        </p:txBody>
      </p:sp>
      <p:sp>
        <p:nvSpPr>
          <p:cNvPr id="2" name="Content Placeholder 1"/>
          <p:cNvSpPr>
            <a:spLocks noGrp="1"/>
          </p:cNvSpPr>
          <p:nvPr>
            <p:ph idx="1"/>
          </p:nvPr>
        </p:nvSpPr>
        <p:spPr/>
        <p:txBody>
          <a:bodyPr/>
          <a:lstStyle/>
          <a:p>
            <a:r>
              <a:rPr lang="en-US" dirty="0" smtClean="0"/>
              <a:t>Entities</a:t>
            </a:r>
            <a:endParaRPr lang="en-US" dirty="0"/>
          </a:p>
        </p:txBody>
      </p:sp>
      <p:sp>
        <p:nvSpPr>
          <p:cNvPr id="5" name="Content Placeholder 4"/>
          <p:cNvSpPr>
            <a:spLocks noGrp="1"/>
          </p:cNvSpPr>
          <p:nvPr>
            <p:ph idx="10"/>
          </p:nvPr>
        </p:nvSpPr>
        <p:spPr/>
        <p:txBody>
          <a:bodyPr/>
          <a:lstStyle/>
          <a:p>
            <a:endParaRPr lang="en-US" altLang="ko-KR" dirty="0" smtClean="0">
              <a:latin typeface="Arial" pitchFamily="34" charset="0"/>
              <a:cs typeface="Arial" pitchFamily="34" charset="0"/>
            </a:endParaRPr>
          </a:p>
          <a:p>
            <a:pPr>
              <a:buFont typeface="Wingdings" pitchFamily="2" charset="2"/>
              <a:buChar char="ü"/>
            </a:pPr>
            <a:r>
              <a:rPr lang="en-US" altLang="ko-KR" dirty="0" smtClean="0">
                <a:latin typeface="Arial" pitchFamily="34" charset="0"/>
                <a:cs typeface="Arial" pitchFamily="34" charset="0"/>
              </a:rPr>
              <a:t>Grain</a:t>
            </a:r>
          </a:p>
          <a:p>
            <a:pPr>
              <a:buFont typeface="Wingdings" pitchFamily="2" charset="2"/>
              <a:buChar char="ü"/>
            </a:pPr>
            <a:r>
              <a:rPr lang="en-US" altLang="ko-KR" dirty="0" smtClean="0">
                <a:latin typeface="Arial" pitchFamily="34" charset="0"/>
                <a:cs typeface="Arial" pitchFamily="34" charset="0"/>
              </a:rPr>
              <a:t>Spot</a:t>
            </a:r>
            <a:endParaRPr lang="en-US" altLang="ko-KR" dirty="0" smtClean="0">
              <a:latin typeface="Arial" pitchFamily="34" charset="0"/>
              <a:cs typeface="Arial" pitchFamily="34" charset="0"/>
            </a:endParaRPr>
          </a:p>
        </p:txBody>
      </p:sp>
    </p:spTree>
    <p:extLst>
      <p:ext uri="{BB962C8B-B14F-4D97-AF65-F5344CB8AC3E}">
        <p14:creationId xmlns:p14="http://schemas.microsoft.com/office/powerpoint/2010/main" val="3482743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Widescreen(16:9)</a:t>
            </a:r>
            <a:endParaRPr lang="en-US" dirty="0"/>
          </a:p>
        </p:txBody>
      </p:sp>
      <p:sp>
        <p:nvSpPr>
          <p:cNvPr id="5" name="Content Placeholder 4"/>
          <p:cNvSpPr>
            <a:spLocks noGrp="1"/>
          </p:cNvSpPr>
          <p:nvPr>
            <p:ph idx="10"/>
          </p:nvPr>
        </p:nvSpPr>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 Click to add title</a:t>
            </a:r>
            <a:endParaRPr lang="en-US" dirty="0"/>
          </a:p>
        </p:txBody>
      </p:sp>
    </p:spTree>
    <p:extLst>
      <p:ext uri="{BB962C8B-B14F-4D97-AF65-F5344CB8AC3E}">
        <p14:creationId xmlns:p14="http://schemas.microsoft.com/office/powerpoint/2010/main" val="1674661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Click to add title</a:t>
            </a:r>
            <a:endParaRPr lang="ko-KR" altLang="en-US" dirty="0"/>
          </a:p>
        </p:txBody>
      </p:sp>
      <p:sp>
        <p:nvSpPr>
          <p:cNvPr id="2" name="Content Placeholder 1"/>
          <p:cNvSpPr>
            <a:spLocks noGrp="1"/>
          </p:cNvSpPr>
          <p:nvPr>
            <p:ph idx="1"/>
          </p:nvPr>
        </p:nvSpPr>
        <p:spPr/>
        <p:txBody>
          <a:bodyPr/>
          <a:lstStyle/>
          <a:p>
            <a:r>
              <a:rPr lang="en-US" dirty="0" smtClean="0"/>
              <a:t>Widescreen(16:9)</a:t>
            </a:r>
            <a:endParaRPr lang="en-US" dirty="0"/>
          </a:p>
        </p:txBody>
      </p:sp>
      <p:sp>
        <p:nvSpPr>
          <p:cNvPr id="5" name="Content Placeholder 4"/>
          <p:cNvSpPr>
            <a:spLocks noGrp="1"/>
          </p:cNvSpPr>
          <p:nvPr>
            <p:ph idx="10"/>
          </p:nvPr>
        </p:nvSpPr>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979107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1682</TotalTime>
  <Words>618</Words>
  <Application>Microsoft Office PowerPoint</Application>
  <PresentationFormat>On-screen Show (16:9)</PresentationFormat>
  <Paragraphs>70</Paragraphs>
  <Slides>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맑은 고딕</vt:lpstr>
      <vt:lpstr>Arial</vt:lpstr>
      <vt:lpstr>Calibri</vt:lpstr>
      <vt:lpstr>Wingdings</vt:lpstr>
      <vt:lpstr>Office Theme</vt:lpstr>
      <vt:lpstr>Custom Design</vt:lpstr>
      <vt:lpstr>PowerPoint Presentation</vt:lpstr>
      <vt:lpstr>Memory model</vt:lpstr>
      <vt:lpstr> Memory model</vt:lpstr>
      <vt:lpstr> Memory model</vt:lpstr>
      <vt:lpstr> Memory model</vt:lpstr>
      <vt:lpstr>Memory model</vt:lpstr>
      <vt:lpstr>Language Model</vt:lpstr>
      <vt:lpstr> Click to add title</vt:lpstr>
      <vt:lpstr>Click to add title</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Dmitry</cp:lastModifiedBy>
  <cp:revision>40</cp:revision>
  <dcterms:created xsi:type="dcterms:W3CDTF">2014-04-01T16:27:38Z</dcterms:created>
  <dcterms:modified xsi:type="dcterms:W3CDTF">2016-09-26T05:22:34Z</dcterms:modified>
</cp:coreProperties>
</file>