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9753600" cx="130048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iJYmpiiHlWJWyi9ylRse2eSUEJ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9224F2-E3A8-4862-95F2-749C166F61C6}">
  <a:tblStyle styleId="{499224F2-E3A8-4862-95F2-749C166F6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53e54020e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53e54020e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d83310ec5_2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cd83310ec5_2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 Light"/>
              <a:buAutoNum type="arabicPeriod"/>
            </a:pPr>
            <a:r>
              <a:rPr lang="en-US" sz="12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Import audio files and extract audio time series as a numpy array with librosa</a:t>
            </a:r>
            <a:endParaRPr sz="1200">
              <a:solidFill>
                <a:srgbClr val="74747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 Light"/>
              <a:buAutoNum type="alphaLcPeriod"/>
            </a:pPr>
            <a:r>
              <a:rPr lang="en-US" sz="12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 upsampled data: split the signal into smaller segments for more data</a:t>
            </a:r>
            <a:endParaRPr sz="1200">
              <a:solidFill>
                <a:srgbClr val="74747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 Light"/>
              <a:buAutoNum type="arabicPeriod"/>
            </a:pPr>
            <a:r>
              <a:rPr lang="en-US" sz="12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Extract spectrogram or previously defined hand-crafted features for each audio array.</a:t>
            </a:r>
            <a:endParaRPr sz="1200">
              <a:solidFill>
                <a:srgbClr val="74747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 Light"/>
              <a:buAutoNum type="arabicPeriod"/>
            </a:pPr>
            <a:r>
              <a:rPr lang="en-US" sz="12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Take the average of each feature array and save it as representative of the feature for the training example</a:t>
            </a:r>
            <a:endParaRPr sz="1200">
              <a:solidFill>
                <a:srgbClr val="74747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 Light"/>
              <a:buAutoNum type="arabicPeriod"/>
            </a:pPr>
            <a:r>
              <a:rPr lang="en-US" sz="12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Assign the genre of each audio file as a label </a:t>
            </a:r>
            <a:endParaRPr sz="1200">
              <a:solidFill>
                <a:srgbClr val="74747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 Light"/>
              <a:buAutoNum type="arabicPeriod"/>
            </a:pPr>
            <a:r>
              <a:rPr lang="en-US" sz="12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Save features in CSV file for posterior use</a:t>
            </a:r>
            <a:endParaRPr sz="1200">
              <a:solidFill>
                <a:srgbClr val="74747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 Light"/>
              <a:buAutoNum type="arabicPeriod"/>
            </a:pPr>
            <a:r>
              <a:rPr lang="en-US" sz="1200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Before splitting in sets, features are normalized by subtracting mean and dividing by variance</a:t>
            </a:r>
            <a:endParaRPr sz="1200"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53e54020e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53e54020e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 showMasterSp="0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19"/>
          <p:cNvCxnSpPr/>
          <p:nvPr/>
        </p:nvCxnSpPr>
        <p:spPr>
          <a:xfrm>
            <a:off x="7543800" y="7975599"/>
            <a:ext cx="1" cy="1422529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" name="Google Shape;12;p19"/>
          <p:cNvSpPr/>
          <p:nvPr>
            <p:ph idx="2" type="pic"/>
          </p:nvPr>
        </p:nvSpPr>
        <p:spPr>
          <a:xfrm>
            <a:off x="0" y="0"/>
            <a:ext cx="13004800" cy="7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" type="body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" type="body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2" type="body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47474"/>
              </a:buClr>
              <a:buSzPts val="4000"/>
              <a:buFont typeface="Helvetica Neue Light"/>
              <a:buNone/>
              <a:defRPr sz="4000"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22"/>
          <p:cNvCxnSpPr/>
          <p:nvPr/>
        </p:nvCxnSpPr>
        <p:spPr>
          <a:xfrm>
            <a:off x="571500" y="4749800"/>
            <a:ext cx="11868094" cy="129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5" name="Google Shape;25;p22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>
  <p:cSld name="Title - Cent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24"/>
          <p:cNvCxnSpPr/>
          <p:nvPr/>
        </p:nvCxnSpPr>
        <p:spPr>
          <a:xfrm>
            <a:off x="571500" y="4864100"/>
            <a:ext cx="5334476" cy="58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3" name="Google Shape;33;p24"/>
          <p:cNvSpPr/>
          <p:nvPr>
            <p:ph idx="2" type="pic"/>
          </p:nvPr>
        </p:nvSpPr>
        <p:spPr>
          <a:xfrm>
            <a:off x="6502400" y="0"/>
            <a:ext cx="65024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>
  <p:cSld name="Title, Bullets &amp;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25"/>
          <p:cNvCxnSpPr/>
          <p:nvPr/>
        </p:nvCxnSpPr>
        <p:spPr>
          <a:xfrm>
            <a:off x="571500" y="1968500"/>
            <a:ext cx="5073394" cy="133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9" name="Google Shape;39;p25"/>
          <p:cNvSpPr/>
          <p:nvPr>
            <p:ph idx="2" type="pic"/>
          </p:nvPr>
        </p:nvSpPr>
        <p:spPr>
          <a:xfrm>
            <a:off x="6502400" y="0"/>
            <a:ext cx="65024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0" name="Google Shape;40;p25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52425" lvl="0" marL="457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1950"/>
              <a:buChar char="•"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2425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1950"/>
              <a:buChar char="•"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2425" lvl="2" marL="1371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1950"/>
              <a:buChar char="•"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2425" lvl="3" marL="1828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1950"/>
              <a:buChar char="•"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2425" lvl="4" marL="22860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ts val="1950"/>
              <a:buChar char="•"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510743" y="9199778"/>
            <a:ext cx="312014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>
  <p:cSld name="Photo - 3 Up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27"/>
          <p:cNvCxnSpPr/>
          <p:nvPr/>
        </p:nvCxnSpPr>
        <p:spPr>
          <a:xfrm flipH="1">
            <a:off x="9055098" y="508000"/>
            <a:ext cx="128" cy="7975631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" name="Google Shape;48;p27"/>
          <p:cNvCxnSpPr/>
          <p:nvPr/>
        </p:nvCxnSpPr>
        <p:spPr>
          <a:xfrm>
            <a:off x="9055096" y="4464050"/>
            <a:ext cx="3448503" cy="59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9" name="Google Shape;49;p27"/>
          <p:cNvSpPr/>
          <p:nvPr>
            <p:ph idx="2" type="pic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0" name="Google Shape;50;p27"/>
          <p:cNvSpPr/>
          <p:nvPr>
            <p:ph idx="3" type="pic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1" name="Google Shape;51;p27"/>
          <p:cNvSpPr/>
          <p:nvPr>
            <p:ph idx="4" type="pic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600"/>
              <a:buFont typeface="Helvetica Neue"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8"/>
          <p:cNvCxnSpPr/>
          <p:nvPr/>
        </p:nvCxnSpPr>
        <p:spPr>
          <a:xfrm>
            <a:off x="571500" y="1968500"/>
            <a:ext cx="11868106" cy="129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" name="Google Shape;7;p18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8"/>
          <p:cNvSpPr txBox="1"/>
          <p:nvPr>
            <p:ph idx="1" type="body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qualizer-153212_1280.png" id="67" name="Google Shape;67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163" l="0" r="0" t="3164"/>
          <a:stretch/>
        </p:blipFill>
        <p:spPr>
          <a:xfrm>
            <a:off x="0" y="0"/>
            <a:ext cx="13004800" cy="75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>
            <p:ph type="title"/>
          </p:nvPr>
        </p:nvSpPr>
        <p:spPr>
          <a:xfrm>
            <a:off x="455166" y="7785099"/>
            <a:ext cx="6745735" cy="170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Music Genre Classification</a:t>
            </a:r>
            <a:endParaRPr/>
          </a:p>
        </p:txBody>
      </p:sp>
      <p:sp>
        <p:nvSpPr>
          <p:cNvPr id="69" name="Google Shape;69;p1"/>
          <p:cNvSpPr txBox="1"/>
          <p:nvPr>
            <p:ph idx="12" type="sldNum"/>
          </p:nvPr>
        </p:nvSpPr>
        <p:spPr>
          <a:xfrm>
            <a:off x="12367056" y="9199778"/>
            <a:ext cx="213158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7926450" y="8312077"/>
            <a:ext cx="44406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Charic Farinango Cuervo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Dmytro Kuzmyk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Jieun Yoo</a:t>
            </a:r>
            <a:endParaRPr sz="1700"/>
          </a:p>
        </p:txBody>
      </p:sp>
      <p:sp>
        <p:nvSpPr>
          <p:cNvPr id="71" name="Google Shape;71;p1"/>
          <p:cNvSpPr txBox="1"/>
          <p:nvPr/>
        </p:nvSpPr>
        <p:spPr>
          <a:xfrm>
            <a:off x="10439997" y="7627455"/>
            <a:ext cx="2488007" cy="188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 Light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https://pixabay.com/vectors/equalizer-beat-music-sound-audio-153212/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Evaluation Measures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Accuracy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lang="en-US"/>
              <a:t>F1 score</a:t>
            </a:r>
            <a:endParaRPr/>
          </a:p>
        </p:txBody>
      </p: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12367056" y="9199778"/>
            <a:ext cx="213158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571500" y="330200"/>
            <a:ext cx="11861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 sz="5400">
                <a:latin typeface="Helvetica Neue"/>
                <a:ea typeface="Helvetica Neue"/>
                <a:cs typeface="Helvetica Neue"/>
                <a:sym typeface="Helvetica Neue"/>
              </a:rPr>
              <a:t>Preliminary Results</a:t>
            </a:r>
            <a:endParaRPr sz="5400"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55" name="Google Shape;155;p10"/>
          <p:cNvSpPr txBox="1"/>
          <p:nvPr>
            <p:ph idx="4294967295" type="body"/>
          </p:nvPr>
        </p:nvSpPr>
        <p:spPr>
          <a:xfrm>
            <a:off x="571500" y="2222500"/>
            <a:ext cx="118617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lang="en-US"/>
              <a:t>Neural network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k-NN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Random Forest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Support Vector Machine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Neural Network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None/>
            </a:pPr>
            <a:r>
              <a:rPr lang="en-US"/>
              <a:t>100 Epochs, 128 Batch Size, corrected overfitting.</a:t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2779775"/>
            <a:ext cx="11696700" cy="657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175" y="5296225"/>
            <a:ext cx="5665150" cy="36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/>
          <p:nvPr/>
        </p:nvSpPr>
        <p:spPr>
          <a:xfrm>
            <a:off x="6132850" y="4925925"/>
            <a:ext cx="4632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k-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NN</a:t>
            </a:r>
            <a:endParaRPr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Best value for k: 7</a:t>
            </a:r>
            <a:endParaRPr/>
          </a:p>
          <a:p>
            <a:pPr indent="-3714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F-1 Score: 0.605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lang="en-US"/>
              <a:t>k-</a:t>
            </a: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NN accuracy</a:t>
            </a:r>
            <a:r>
              <a:rPr lang="en-US"/>
              <a:t>: </a:t>
            </a: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0.6</a:t>
            </a:r>
            <a:r>
              <a:rPr lang="en-US"/>
              <a:t>0</a:t>
            </a:r>
            <a:endParaRPr/>
          </a:p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pic>
        <p:nvPicPr>
          <p:cNvPr id="173" name="Google Shape;1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475" y="5288087"/>
            <a:ext cx="1729950" cy="36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175" y="5621750"/>
            <a:ext cx="5236800" cy="31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6050" y="2216188"/>
            <a:ext cx="4306826" cy="29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Random Forests</a:t>
            </a:r>
            <a:endParaRPr/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100 trees, with max_depth = 5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f1-score: 0.565</a:t>
            </a:r>
            <a:endParaRPr/>
          </a:p>
        </p:txBody>
      </p:sp>
      <p:sp>
        <p:nvSpPr>
          <p:cNvPr id="182" name="Google Shape;182;p13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pic>
        <p:nvPicPr>
          <p:cNvPr descr="RF.png" id="183" name="Google Shape;1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896" y="4767795"/>
            <a:ext cx="5568218" cy="3188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F2.png" id="184" name="Google Shape;1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2912" y="4732833"/>
            <a:ext cx="4279901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Random Forests</a:t>
            </a:r>
            <a:endParaRPr/>
          </a:p>
        </p:txBody>
      </p:sp>
      <p:sp>
        <p:nvSpPr>
          <p:cNvPr id="190" name="Google Shape;190;p14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pic>
        <p:nvPicPr>
          <p:cNvPr descr="Screen Shot 2021-04-26 at 9.10.37 AM.png" id="191" name="Google Shape;1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603" y="2911326"/>
            <a:ext cx="11212254" cy="616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Support Vector Machine</a:t>
            </a:r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571500" y="2053538"/>
            <a:ext cx="118617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None/>
            </a:pPr>
            <a:r>
              <a:rPr lang="en-US"/>
              <a:t>Compare linear vs non-linear kernel and find best hyperparameters using Grid search:</a:t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None/>
            </a:pPr>
            <a:r>
              <a:t/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pic>
        <p:nvPicPr>
          <p:cNvPr id="199" name="Google Shape;1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000" y="3343512"/>
            <a:ext cx="10473600" cy="7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025" y="4541881"/>
            <a:ext cx="6837926" cy="6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5"/>
          <p:cNvPicPr preferRelativeResize="0"/>
          <p:nvPr/>
        </p:nvPicPr>
        <p:blipFill rotWithShape="1">
          <a:blip r:embed="rId5">
            <a:alphaModFix/>
          </a:blip>
          <a:srcRect b="14965" l="0" r="3372" t="0"/>
          <a:stretch/>
        </p:blipFill>
        <p:spPr>
          <a:xfrm>
            <a:off x="834025" y="5339875"/>
            <a:ext cx="5657850" cy="35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53e54020e_0_27"/>
          <p:cNvSpPr txBox="1"/>
          <p:nvPr>
            <p:ph type="title"/>
          </p:nvPr>
        </p:nvSpPr>
        <p:spPr>
          <a:xfrm>
            <a:off x="571500" y="330200"/>
            <a:ext cx="11861700" cy="13971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Upsample data - Extended dataset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gd53e54020e_0_27"/>
          <p:cNvSpPr txBox="1"/>
          <p:nvPr>
            <p:ph idx="1" type="body"/>
          </p:nvPr>
        </p:nvSpPr>
        <p:spPr>
          <a:xfrm>
            <a:off x="571500" y="4293200"/>
            <a:ext cx="11861700" cy="4596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4200"/>
              </a:spcBef>
              <a:spcAft>
                <a:spcPts val="0"/>
              </a:spcAft>
              <a:buNone/>
            </a:pPr>
            <a:r>
              <a:rPr lang="en-US"/>
              <a:t>Random Forest:	</a:t>
            </a:r>
            <a:r>
              <a:rPr lang="en-US"/>
              <a:t>						SVM:</a:t>
            </a:r>
            <a:endParaRPr/>
          </a:p>
        </p:txBody>
      </p:sp>
      <p:pic>
        <p:nvPicPr>
          <p:cNvPr id="208" name="Google Shape;208;gd53e54020e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350" y="2414503"/>
            <a:ext cx="10061001" cy="15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d53e54020e_0_27"/>
          <p:cNvPicPr preferRelativeResize="0"/>
          <p:nvPr/>
        </p:nvPicPr>
        <p:blipFill rotWithShape="1">
          <a:blip r:embed="rId4">
            <a:alphaModFix/>
          </a:blip>
          <a:srcRect b="11323" l="0" r="0" t="0"/>
          <a:stretch/>
        </p:blipFill>
        <p:spPr>
          <a:xfrm>
            <a:off x="6440800" y="5521600"/>
            <a:ext cx="5524500" cy="34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d53e54020e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0800" y="4950125"/>
            <a:ext cx="482046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d53e54020e_0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072" y="5407326"/>
            <a:ext cx="5793703" cy="36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d83310ec5_2_5"/>
          <p:cNvSpPr txBox="1"/>
          <p:nvPr>
            <p:ph type="title"/>
          </p:nvPr>
        </p:nvSpPr>
        <p:spPr>
          <a:xfrm>
            <a:off x="571500" y="330200"/>
            <a:ext cx="11861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Classification Accuracy across Genres</a:t>
            </a:r>
            <a:endParaRPr/>
          </a:p>
        </p:txBody>
      </p:sp>
      <p:sp>
        <p:nvSpPr>
          <p:cNvPr id="217" name="Google Shape;217;gcd83310ec5_2_5"/>
          <p:cNvSpPr txBox="1"/>
          <p:nvPr>
            <p:ph idx="12" type="sldNum"/>
          </p:nvPr>
        </p:nvSpPr>
        <p:spPr>
          <a:xfrm>
            <a:off x="12268199" y="9199778"/>
            <a:ext cx="31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graphicFrame>
        <p:nvGraphicFramePr>
          <p:cNvPr id="218" name="Google Shape;218;gcd83310ec5_2_5"/>
          <p:cNvGraphicFramePr/>
          <p:nvPr/>
        </p:nvGraphicFramePr>
        <p:xfrm>
          <a:off x="1276200" y="2679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{499224F2-E3A8-4862-95F2-749C166F61C6}</a:tableStyleId>
              </a:tblPr>
              <a:tblGrid>
                <a:gridCol w="5388050"/>
                <a:gridCol w="5388050"/>
              </a:tblGrid>
              <a:tr h="897925">
                <a:tc>
                  <a:txBody>
                    <a:bodyPr/>
                    <a:lstStyle/>
                    <a:p>
                      <a:pPr indent="-28575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47474"/>
                        </a:buClr>
                        <a:buSzPts val="2700"/>
                        <a:buFont typeface="Arial"/>
                        <a:buNone/>
                      </a:pPr>
                      <a:r>
                        <a:rPr b="1" lang="en-US" sz="3600">
                          <a:solidFill>
                            <a:srgbClr val="747474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600">
                          <a:solidFill>
                            <a:srgbClr val="747474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9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747474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RF</a:t>
                      </a:r>
                      <a:endParaRPr sz="3600">
                        <a:solidFill>
                          <a:srgbClr val="74747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747474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0.57</a:t>
                      </a:r>
                      <a:endParaRPr sz="3600">
                        <a:solidFill>
                          <a:srgbClr val="74747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</a:tr>
              <a:tr h="89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747474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k-NN</a:t>
                      </a:r>
                      <a:endParaRPr sz="3600">
                        <a:solidFill>
                          <a:srgbClr val="74747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747474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0.60</a:t>
                      </a:r>
                      <a:endParaRPr sz="3600">
                        <a:solidFill>
                          <a:srgbClr val="74747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747474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Neural</a:t>
                      </a:r>
                      <a:endParaRPr sz="3600">
                        <a:solidFill>
                          <a:srgbClr val="74747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747474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0.62</a:t>
                      </a:r>
                      <a:endParaRPr sz="3600">
                        <a:solidFill>
                          <a:srgbClr val="74747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747474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SVM</a:t>
                      </a:r>
                      <a:endParaRPr sz="3600">
                        <a:solidFill>
                          <a:srgbClr val="74747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747474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0.64</a:t>
                      </a:r>
                      <a:endParaRPr sz="3600">
                        <a:solidFill>
                          <a:srgbClr val="74747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Lessons learned</a:t>
            </a:r>
            <a:endParaRPr/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None/>
            </a:pPr>
            <a:r>
              <a:rPr lang="en-US"/>
              <a:t>Overfitting is a very common problem when having small amount of data. In some cases, upsampling the data set is </a:t>
            </a:r>
            <a:r>
              <a:rPr lang="en-US"/>
              <a:t>necessary</a:t>
            </a:r>
            <a:r>
              <a:rPr lang="en-US"/>
              <a:t> to generalize better.</a:t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None/>
            </a:pPr>
            <a:r>
              <a:t/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None/>
            </a:pPr>
            <a:r>
              <a:rPr lang="en-US"/>
              <a:t>Classification performs betters on certain genres. 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The genre of music with best f1-score is Classical. This is consistent for K-NN, Random Forest and SVM. 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The genre of music with worst f1-score is Rock. This is consistent for </a:t>
            </a:r>
            <a:r>
              <a:rPr lang="en-US"/>
              <a:t>K-NN, Random Forest and SVM. A possible reason is that the rock category is very similar to other categories, e.g., country, disco</a:t>
            </a:r>
            <a:endParaRPr/>
          </a:p>
        </p:txBody>
      </p:sp>
      <p:sp>
        <p:nvSpPr>
          <p:cNvPr id="225" name="Google Shape;225;p16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571500" y="2222500"/>
            <a:ext cx="6196807" cy="66675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2500" lnSpcReduction="20000"/>
          </a:bodyPr>
          <a:lstStyle/>
          <a:p>
            <a:pPr indent="-413236" lvl="0" marL="4251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75000"/>
              <a:buChar char="•"/>
            </a:pPr>
            <a:r>
              <a:rPr lang="en-US" sz="3348"/>
              <a:t>We sought to build a music genre classification system.</a:t>
            </a:r>
            <a:endParaRPr/>
          </a:p>
          <a:p>
            <a:pPr indent="-413236" lvl="0" marL="425194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747474"/>
              </a:buClr>
              <a:buSzPct val="75000"/>
              <a:buChar char="•"/>
            </a:pPr>
            <a:r>
              <a:rPr lang="en-US" sz="3348"/>
              <a:t>Motivation</a:t>
            </a:r>
            <a:endParaRPr/>
          </a:p>
          <a:p>
            <a:pPr indent="-413236" lvl="1" marL="850391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747474"/>
              </a:buClr>
              <a:buSzPct val="75000"/>
              <a:buChar char="•"/>
            </a:pPr>
            <a:r>
              <a:rPr lang="en-US" sz="3348"/>
              <a:t>End users find it useful to categorize music based on genre</a:t>
            </a:r>
            <a:endParaRPr/>
          </a:p>
          <a:p>
            <a:pPr indent="-413236" lvl="1" marL="85039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747474"/>
              </a:buClr>
              <a:buSzPct val="75000"/>
              <a:buChar char="•"/>
            </a:pPr>
            <a:r>
              <a:rPr lang="en-US" sz="3348"/>
              <a:t>Manual classification requires a lot of time and expertise</a:t>
            </a:r>
            <a:endParaRPr sz="3348"/>
          </a:p>
          <a:p>
            <a:pPr indent="-568128" lvl="1" marL="914400" rtl="0" algn="l">
              <a:spcBef>
                <a:spcPts val="3900"/>
              </a:spcBef>
              <a:spcAft>
                <a:spcPts val="0"/>
              </a:spcAft>
              <a:buSzPct val="100000"/>
              <a:buChar char="•"/>
            </a:pPr>
            <a:r>
              <a:rPr lang="en-US" sz="3348"/>
              <a:t>Automatic music recommendation systems require information about music genre</a:t>
            </a:r>
            <a:endParaRPr sz="3348"/>
          </a:p>
        </p:txBody>
      </p:sp>
      <p:sp>
        <p:nvSpPr>
          <p:cNvPr id="78" name="Google Shape;78;p2"/>
          <p:cNvSpPr txBox="1"/>
          <p:nvPr>
            <p:ph idx="12" type="sldNum"/>
          </p:nvPr>
        </p:nvSpPr>
        <p:spPr>
          <a:xfrm>
            <a:off x="12367056" y="9199778"/>
            <a:ext cx="213158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pic>
        <p:nvPicPr>
          <p:cNvPr descr="mobile-605422_1280.jpg"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5961" y="2510270"/>
            <a:ext cx="5203479" cy="345543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 txBox="1"/>
          <p:nvPr/>
        </p:nvSpPr>
        <p:spPr>
          <a:xfrm>
            <a:off x="7720699" y="6106729"/>
            <a:ext cx="3851403" cy="250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https://pixabay.com/photos/mobile-phone-samsung-music-605422/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Helvetica Neue"/>
              <a:buNone/>
            </a:pP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Lessons learned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 txBox="1"/>
          <p:nvPr>
            <p:ph idx="1" type="body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None/>
            </a:pPr>
            <a:r>
              <a:rPr lang="en-US"/>
              <a:t>One of the advantages of Random Forest is that it is easily </a:t>
            </a:r>
            <a:r>
              <a:rPr lang="en-US"/>
              <a:t>interpreted</a:t>
            </a:r>
            <a:r>
              <a:rPr lang="en-US"/>
              <a:t>. As such, it helps us to understand what features </a:t>
            </a:r>
            <a:r>
              <a:rPr lang="en-US"/>
              <a:t>contribute the most during prediction. In this project the features </a:t>
            </a:r>
            <a:r>
              <a:rPr lang="en-US"/>
              <a:t>Chroma Frequencies and Root Mean Square Energy (RMSE) are the most important for genre classification.</a:t>
            </a:r>
            <a:endParaRPr b="0" i="0" sz="3600" u="none" cap="none" strike="noStrike">
              <a:solidFill>
                <a:srgbClr val="74747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" name="Google Shape;232;p17"/>
          <p:cNvSpPr txBox="1"/>
          <p:nvPr>
            <p:ph idx="12" type="sldNum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i="1" lang="en-US" sz="1800">
                <a:latin typeface="Helvetica Neue"/>
                <a:ea typeface="Helvetica Neue"/>
                <a:cs typeface="Helvetica Neue"/>
                <a:sym typeface="Helvetica Neue"/>
              </a:rPr>
              <a:t>https://www.kaggle.com/andradaolteanu/gtzan-dataset-music-genre-classification</a:t>
            </a:r>
            <a:endParaRPr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571500" y="2222500"/>
            <a:ext cx="6768852" cy="66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25194" lvl="0" marL="4251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511"/>
              <a:buChar char="•"/>
            </a:pPr>
            <a:r>
              <a:rPr lang="en-US" sz="3348"/>
              <a:t>GTZAN dataset used</a:t>
            </a:r>
            <a:endParaRPr/>
          </a:p>
          <a:p>
            <a:pPr indent="-425194" lvl="0" marL="425194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747474"/>
              </a:buClr>
              <a:buSzPts val="2511"/>
              <a:buChar char="•"/>
            </a:pPr>
            <a:r>
              <a:rPr lang="en-US" sz="3348"/>
              <a:t>1000 audio tracks, each 30 seconds long</a:t>
            </a:r>
            <a:endParaRPr/>
          </a:p>
          <a:p>
            <a:pPr indent="-425194" lvl="0" marL="425194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747474"/>
              </a:buClr>
              <a:buSzPts val="2511"/>
              <a:buChar char="•"/>
            </a:pPr>
            <a:r>
              <a:rPr lang="en-US" sz="3348"/>
              <a:t>10 genres (so 100 tracks per genre)</a:t>
            </a:r>
            <a:endParaRPr/>
          </a:p>
          <a:p>
            <a:pPr indent="-425194" lvl="0" marL="425194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747474"/>
              </a:buClr>
              <a:buSzPts val="2511"/>
              <a:buChar char="•"/>
            </a:pPr>
            <a:r>
              <a:rPr lang="en-US" sz="3348"/>
              <a:t>Genres: Blues, Classical, Country, Disco, Hip hop, Jazz, Metal, Pop, Reggae, Rock</a:t>
            </a:r>
            <a:endParaRPr/>
          </a:p>
          <a:p>
            <a:pPr indent="-425194" lvl="0" marL="425194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747474"/>
              </a:buClr>
              <a:buSzPts val="2511"/>
              <a:buChar char="•"/>
            </a:pPr>
            <a:r>
              <a:rPr lang="en-US" sz="3348"/>
              <a:t>80/20 Train/Test split</a:t>
            </a:r>
            <a:endParaRPr/>
          </a:p>
        </p:txBody>
      </p:sp>
      <p:sp>
        <p:nvSpPr>
          <p:cNvPr id="87" name="Google Shape;87;p3"/>
          <p:cNvSpPr txBox="1"/>
          <p:nvPr>
            <p:ph idx="12" type="sldNum"/>
          </p:nvPr>
        </p:nvSpPr>
        <p:spPr>
          <a:xfrm>
            <a:off x="12367056" y="9199778"/>
            <a:ext cx="213158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pic>
        <p:nvPicPr>
          <p:cNvPr descr="plate-4725349_1280.jpg"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1855" y="2407402"/>
            <a:ext cx="4020068" cy="2678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 txBox="1"/>
          <p:nvPr/>
        </p:nvSpPr>
        <p:spPr>
          <a:xfrm>
            <a:off x="8181224" y="5175924"/>
            <a:ext cx="4021329" cy="250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https://pixabay.com/photos/plate-record-records-vinyl-music-4725349/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Computational Resources</a:t>
            </a:r>
            <a:endParaRPr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Language: Python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Libraries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lang="en-US"/>
              <a:t>udio</a:t>
            </a: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Processing: Librosa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ML: Numpy, Pandas, Scikit-learn, TensorFlow</a:t>
            </a:r>
            <a:endParaRPr/>
          </a:p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12367056" y="9199778"/>
            <a:ext cx="213158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pic>
        <p:nvPicPr>
          <p:cNvPr descr="110px-Python-logo-notext.svg.png"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6192" y="6421260"/>
            <a:ext cx="1356377" cy="13563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Pandas_logo.svg.png" id="98" name="Google Shape;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65" y="7890918"/>
            <a:ext cx="3364654" cy="13563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21-04-26 at 1.05.38 PM.png" id="99" name="Google Shape;9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9415" y="6400948"/>
            <a:ext cx="2936552" cy="1397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21-04-26 at 1.06.40 PM.png" id="100" name="Google Shape;10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867" y="8124606"/>
            <a:ext cx="1651001" cy="1270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12px-NumPy_logo_2020.svg.png" id="101" name="Google Shape;10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0201" y="6400948"/>
            <a:ext cx="3109844" cy="1397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nsorflow_logo.svg.png" id="102" name="Google Shape;10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97441" y="7978556"/>
            <a:ext cx="1460501" cy="156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Audio Processing - Steps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2500" lnSpcReduction="20000"/>
          </a:bodyPr>
          <a:lstStyle/>
          <a:p>
            <a:pPr indent="-4400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Helvetica Neue Light"/>
              <a:buAutoNum type="arabicPeriod"/>
            </a:pPr>
            <a:r>
              <a:rPr lang="en-US"/>
              <a:t>Import and extract audio time series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00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Helvetica Neue Light"/>
              <a:buAutoNum type="alphaLcPeriod"/>
            </a:pPr>
            <a:r>
              <a:rPr lang="en-US"/>
              <a:t>For upsampled data: split the signal into smaller segments for more data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00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Helvetica Neue Light"/>
              <a:buAutoNum type="arabicPeriod"/>
            </a:pPr>
            <a:r>
              <a:rPr lang="en-US"/>
              <a:t>Extract </a:t>
            </a:r>
            <a:r>
              <a:rPr lang="en-US"/>
              <a:t>spectrogram</a:t>
            </a:r>
            <a:r>
              <a:rPr lang="en-US"/>
              <a:t> and other features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00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Helvetica Neue Light"/>
              <a:buAutoNum type="arabicPeriod"/>
            </a:pPr>
            <a:r>
              <a:rPr lang="en-US"/>
              <a:t>Take the average of each feature array and save it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00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Helvetica Neue Light"/>
              <a:buAutoNum type="arabicPeriod"/>
            </a:pPr>
            <a:r>
              <a:rPr lang="en-US"/>
              <a:t>Assign the genre of each audio file as a label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00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Helvetica Neue Light"/>
              <a:buAutoNum type="arabicPeriod"/>
            </a:pPr>
            <a:r>
              <a:rPr lang="en-US"/>
              <a:t>Save features in CSV file for posterior use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00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Helvetica Neue Light"/>
              <a:buAutoNum type="arabicPeriod"/>
            </a:pPr>
            <a:r>
              <a:rPr lang="en-US"/>
              <a:t>Before splitting in sets, features are normalized by </a:t>
            </a:r>
            <a:r>
              <a:rPr lang="en-US"/>
              <a:t>subtracting</a:t>
            </a:r>
            <a:r>
              <a:rPr lang="en-US"/>
              <a:t> mean and dividing by variance</a:t>
            </a:r>
            <a:endParaRPr/>
          </a:p>
        </p:txBody>
      </p:sp>
      <p:sp>
        <p:nvSpPr>
          <p:cNvPr id="109" name="Google Shape;109;p5"/>
          <p:cNvSpPr txBox="1"/>
          <p:nvPr>
            <p:ph idx="12" type="sldNum"/>
          </p:nvPr>
        </p:nvSpPr>
        <p:spPr>
          <a:xfrm>
            <a:off x="12367056" y="9199778"/>
            <a:ext cx="213158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Approaches used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Spectrograms: Neural Network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Hand-crafted features extracted for: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lang="en-US"/>
              <a:t>k-Nearest Neighbors (k-</a:t>
            </a: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NN)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Random Forests (RF</a:t>
            </a:r>
            <a:r>
              <a:rPr lang="en-US"/>
              <a:t>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b="0" i="0" lang="en-US" sz="36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lang="en-US"/>
              <a:t>upport Vector Machine (SVM)</a:t>
            </a:r>
            <a:endParaRPr/>
          </a:p>
        </p:txBody>
      </p:sp>
      <p:sp>
        <p:nvSpPr>
          <p:cNvPr id="116" name="Google Shape;116;p6"/>
          <p:cNvSpPr txBox="1"/>
          <p:nvPr>
            <p:ph idx="12" type="sldNum"/>
          </p:nvPr>
        </p:nvSpPr>
        <p:spPr>
          <a:xfrm>
            <a:off x="12367056" y="9199778"/>
            <a:ext cx="213158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Spectrograms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lang="en-US"/>
              <a:t>Librosa loads music files and outputs a signal and frequency, data a machine can read.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ts val="2700"/>
              <a:buChar char="•"/>
            </a:pPr>
            <a:r>
              <a:rPr lang="en-US"/>
              <a:t>A spectrogram:</a:t>
            </a:r>
            <a:endParaRPr/>
          </a:p>
          <a:p>
            <a:pPr indent="-371475" lvl="0" marL="457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Signal </a:t>
            </a:r>
            <a:r>
              <a:rPr lang="en-US"/>
              <a:t>strength</a:t>
            </a:r>
            <a:r>
              <a:rPr lang="en-US"/>
              <a:t> </a:t>
            </a:r>
            <a:endParaRPr/>
          </a:p>
          <a:p>
            <a:pPr indent="-371475" lvl="0" marL="457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Frequency in Hz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sz="1800"/>
              <a:t>(Spectrogram of a Reggae music segment)</a:t>
            </a:r>
            <a:endParaRPr sz="1800"/>
          </a:p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12367056" y="9199778"/>
            <a:ext cx="213158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pic>
        <p:nvPicPr>
          <p:cNvPr id="124" name="Google Shape;12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400" y="3675250"/>
            <a:ext cx="7968825" cy="55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Feature Extraction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69747" lvl="0" marL="269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593"/>
              <a:buChar char="•"/>
            </a:pPr>
            <a:r>
              <a:rPr lang="en-US" sz="2124"/>
              <a:t>Python code was written to extract 26 features </a:t>
            </a:r>
            <a:endParaRPr/>
          </a:p>
          <a:p>
            <a:pPr indent="-269746" lvl="1" marL="539494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47474"/>
              </a:buClr>
              <a:buSzPts val="1593"/>
              <a:buChar char="•"/>
            </a:pPr>
            <a:r>
              <a:rPr lang="en-US" sz="2124"/>
              <a:t>Chroma Frequencies: describes energy of pitch class (there are 12)</a:t>
            </a:r>
            <a:endParaRPr sz="2124"/>
          </a:p>
          <a:p>
            <a:pPr indent="-269746" lvl="1" marL="539494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47474"/>
              </a:buClr>
              <a:buSzPts val="1593"/>
              <a:buChar char="•"/>
            </a:pPr>
            <a:r>
              <a:rPr lang="en-US" sz="2124"/>
              <a:t>Spectral Rolloff: measures skewness of power spectrum (can help distinguish voiced vs. unvoiced music)</a:t>
            </a:r>
            <a:endParaRPr sz="2124"/>
          </a:p>
          <a:p>
            <a:pPr indent="-269746" lvl="1" marL="539494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47474"/>
              </a:buClr>
              <a:buSzPts val="1593"/>
              <a:buChar char="•"/>
            </a:pPr>
            <a:r>
              <a:rPr lang="en-US" sz="2124"/>
              <a:t>Zero Crossing Rate: rate at which signal changes sign from positive to negative in time domain</a:t>
            </a:r>
            <a:endParaRPr/>
          </a:p>
        </p:txBody>
      </p:sp>
      <p:sp>
        <p:nvSpPr>
          <p:cNvPr id="131" name="Google Shape;131;p8"/>
          <p:cNvSpPr txBox="1"/>
          <p:nvPr>
            <p:ph idx="12" type="sldNum"/>
          </p:nvPr>
        </p:nvSpPr>
        <p:spPr>
          <a:xfrm>
            <a:off x="12367056" y="9199778"/>
            <a:ext cx="213158" cy="299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50" y="5469550"/>
            <a:ext cx="6325275" cy="25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034" y="5469550"/>
            <a:ext cx="6321692" cy="25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3e54020e_0_15"/>
          <p:cNvSpPr txBox="1"/>
          <p:nvPr>
            <p:ph type="title"/>
          </p:nvPr>
        </p:nvSpPr>
        <p:spPr>
          <a:xfrm>
            <a:off x="571500" y="330200"/>
            <a:ext cx="11861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Feature Extraction</a:t>
            </a:r>
            <a:endParaRPr/>
          </a:p>
        </p:txBody>
      </p:sp>
      <p:sp>
        <p:nvSpPr>
          <p:cNvPr id="139" name="Google Shape;139;gd53e54020e_0_15"/>
          <p:cNvSpPr txBox="1"/>
          <p:nvPr>
            <p:ph idx="1" type="body"/>
          </p:nvPr>
        </p:nvSpPr>
        <p:spPr>
          <a:xfrm>
            <a:off x="571500" y="2222500"/>
            <a:ext cx="118617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69746" lvl="0" marL="2697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593"/>
              <a:buChar char="•"/>
            </a:pPr>
            <a:r>
              <a:rPr lang="en-US" sz="2124"/>
              <a:t>Python code was written to extract 26 features </a:t>
            </a:r>
            <a:endParaRPr sz="2124"/>
          </a:p>
          <a:p>
            <a:pPr indent="-269746" lvl="1" marL="539494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47474"/>
              </a:buClr>
              <a:buSzPts val="1593"/>
              <a:buChar char="•"/>
            </a:pPr>
            <a:r>
              <a:rPr lang="en-US" sz="2124"/>
              <a:t>Rmse: measures signal energies in a time window</a:t>
            </a:r>
            <a:endParaRPr sz="2124"/>
          </a:p>
          <a:p>
            <a:pPr indent="-269746" lvl="1" marL="539494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47474"/>
              </a:buClr>
              <a:buSzPts val="1593"/>
              <a:buChar char="•"/>
            </a:pPr>
            <a:r>
              <a:rPr lang="en-US" sz="2124"/>
              <a:t>Spectral Centroid: weighted mean of sound frequencies</a:t>
            </a:r>
            <a:endParaRPr/>
          </a:p>
          <a:p>
            <a:pPr indent="-269746" lvl="1" marL="539494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47474"/>
              </a:buClr>
              <a:buSzPts val="1593"/>
              <a:buChar char="•"/>
            </a:pPr>
            <a:r>
              <a:rPr lang="en-US" sz="2124"/>
              <a:t>Spectral Bandwidth: describes extent of power transfer function around center frequency</a:t>
            </a:r>
            <a:endParaRPr/>
          </a:p>
          <a:p>
            <a:pPr indent="-269746" lvl="1" marL="539494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47474"/>
              </a:buClr>
              <a:buSzPts val="1593"/>
              <a:buChar char="•"/>
            </a:pPr>
            <a:r>
              <a:rPr lang="en-US" sz="2124"/>
              <a:t>Mel-Frequency Cepstral Coefficients (MFCCs)  - 20 were extracted: Describe shape of the spectral envelope (coefficients that compose envelope of time power spectrum of sound)</a:t>
            </a:r>
            <a:endParaRPr/>
          </a:p>
        </p:txBody>
      </p:sp>
      <p:sp>
        <p:nvSpPr>
          <p:cNvPr id="140" name="Google Shape;140;gd53e54020e_0_15"/>
          <p:cNvSpPr txBox="1"/>
          <p:nvPr>
            <p:ph idx="12" type="sldNum"/>
          </p:nvPr>
        </p:nvSpPr>
        <p:spPr>
          <a:xfrm>
            <a:off x="12367056" y="9199778"/>
            <a:ext cx="213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lang="en-US" sz="14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pic>
        <p:nvPicPr>
          <p:cNvPr id="141" name="Google Shape;141;gd53e54020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6207749"/>
            <a:ext cx="11736651" cy="20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