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80" r:id="rId3"/>
    <p:sldId id="481" r:id="rId4"/>
    <p:sldId id="494" r:id="rId5"/>
    <p:sldId id="482" r:id="rId6"/>
    <p:sldId id="495" r:id="rId7"/>
    <p:sldId id="483" r:id="rId8"/>
    <p:sldId id="496" r:id="rId9"/>
    <p:sldId id="485" r:id="rId10"/>
    <p:sldId id="487" r:id="rId11"/>
    <p:sldId id="488" r:id="rId12"/>
    <p:sldId id="489" r:id="rId13"/>
    <p:sldId id="498" r:id="rId14"/>
    <p:sldId id="490" r:id="rId15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6F695"/>
    <a:srgbClr val="F6C28A"/>
    <a:srgbClr val="FF9933"/>
    <a:srgbClr val="FFB56D"/>
    <a:srgbClr val="FFC891"/>
    <a:srgbClr val="FFFFFF"/>
    <a:srgbClr val="FFD7A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5487" autoAdjust="0"/>
  </p:normalViewPr>
  <p:slideViewPr>
    <p:cSldViewPr>
      <p:cViewPr varScale="1">
        <p:scale>
          <a:sx n="88" d="100"/>
          <a:sy n="88" d="100"/>
        </p:scale>
        <p:origin x="141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953EE73-C6F1-46E7-BCBF-122FC6266E1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3321050"/>
            <a:ext cx="58674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notes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C3BFCB8-06ED-49E1-89E2-3F640AA3784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F850F26-F511-4ABB-8B14-63FA2F37D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CCC3010-92B0-42BF-B55A-EE1C41BD2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 i="1"/>
              <a:t>1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259E443-7A6A-43E4-861D-3E848CFBE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4DD5085-01FD-4665-BD5E-C503CED2B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FFC7C3AD-49BB-4FFF-90E3-6BF1E6BBF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7C2FF715-8C5C-4390-95B1-A88637C5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/>
              <a:t>1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A744FA33-89A0-4E04-9720-0FE2E91D3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726BD9A9-40A4-4478-9C2C-13F73D08E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FD683173-B02C-4803-B9BA-517E91787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C196A2BC-9E44-4D56-AA57-D1DFE2989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/>
            <a:r>
              <a:rPr lang="en-US" altLang="en-US" dirty="0"/>
              <a:t>Developed by Dr. Zinovy Radovilsky, Professor of Management</a:t>
            </a:r>
          </a:p>
          <a:p>
            <a:pPr eaLnBrk="0" hangingPunct="0"/>
            <a:r>
              <a:rPr lang="en-US" altLang="en-US" dirty="0"/>
              <a:t>California State University, East Bay</a:t>
            </a:r>
          </a:p>
          <a:p>
            <a:pPr eaLnBrk="0" hangingPunct="0"/>
            <a:r>
              <a:rPr lang="en-US" altLang="en-US" dirty="0"/>
              <a:t>@All rights reserved</a:t>
            </a:r>
          </a:p>
          <a:p>
            <a:pPr eaLnBrk="0" hangingPunct="0"/>
            <a:endParaRPr lang="en-US" altLang="en-US" dirty="0"/>
          </a:p>
          <a:p>
            <a:pPr eaLnBrk="0" hangingPunct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656EFD7D-13C5-4E7B-8C7E-E77DDE332C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3E351D0B-8A73-4965-B816-554F8266D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321050"/>
            <a:ext cx="5867400" cy="5135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99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53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33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3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AB46302C-1BB4-4B78-A843-0D1B75E86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38466235-88CB-4468-ACE6-5057411D7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 i="1"/>
              <a:t>2</a:t>
            </a:r>
          </a:p>
        </p:txBody>
      </p:sp>
      <p:sp>
        <p:nvSpPr>
          <p:cNvPr id="294916" name="Rectangle 4">
            <a:extLst>
              <a:ext uri="{FF2B5EF4-FFF2-40B4-BE49-F238E27FC236}">
                <a16:creationId xmlns:a16="http://schemas.microsoft.com/office/drawing/2014/main" id="{F9D96989-2809-427D-9ED9-F776AD95E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7" name="Rectangle 5">
            <a:extLst>
              <a:ext uri="{FF2B5EF4-FFF2-40B4-BE49-F238E27FC236}">
                <a16:creationId xmlns:a16="http://schemas.microsoft.com/office/drawing/2014/main" id="{184F17D1-BAE3-4AF5-B3A4-45D10758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8" name="Rectangle 6">
            <a:extLst>
              <a:ext uri="{FF2B5EF4-FFF2-40B4-BE49-F238E27FC236}">
                <a16:creationId xmlns:a16="http://schemas.microsoft.com/office/drawing/2014/main" id="{BE695561-6752-4911-8F67-A8CAA5F58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9" name="Rectangle 7">
            <a:extLst>
              <a:ext uri="{FF2B5EF4-FFF2-40B4-BE49-F238E27FC236}">
                <a16:creationId xmlns:a16="http://schemas.microsoft.com/office/drawing/2014/main" id="{49A764A8-0094-4C64-8F86-F03ED624E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/>
              <a:t>2</a:t>
            </a:r>
          </a:p>
        </p:txBody>
      </p:sp>
      <p:sp>
        <p:nvSpPr>
          <p:cNvPr id="294920" name="Rectangle 8">
            <a:extLst>
              <a:ext uri="{FF2B5EF4-FFF2-40B4-BE49-F238E27FC236}">
                <a16:creationId xmlns:a16="http://schemas.microsoft.com/office/drawing/2014/main" id="{7DC7BC9F-C634-44C8-B6A0-222F8DC38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1" name="Rectangle 9">
            <a:extLst>
              <a:ext uri="{FF2B5EF4-FFF2-40B4-BE49-F238E27FC236}">
                <a16:creationId xmlns:a16="http://schemas.microsoft.com/office/drawing/2014/main" id="{0FD833FD-5483-4409-815E-F52F73FB6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2" name="Rectangle 10">
            <a:extLst>
              <a:ext uri="{FF2B5EF4-FFF2-40B4-BE49-F238E27FC236}">
                <a16:creationId xmlns:a16="http://schemas.microsoft.com/office/drawing/2014/main" id="{E687F076-8808-4A4D-8206-DC23B153A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321050"/>
            <a:ext cx="5867400" cy="5135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294923" name="Rectangle 11">
            <a:extLst>
              <a:ext uri="{FF2B5EF4-FFF2-40B4-BE49-F238E27FC236}">
                <a16:creationId xmlns:a16="http://schemas.microsoft.com/office/drawing/2014/main" id="{D6758B69-2A47-48EF-BAEE-F807662FCD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541E3D60-D0DA-4B01-9834-E54841FEB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397AE31D-FB7D-42E8-AD12-99819DC67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321050"/>
            <a:ext cx="5867400" cy="5135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2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05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4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0ACBC71F-F0F8-43FC-A2B0-70EFE4E0D0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D9F37F90-3724-4446-8F3D-D93660717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321050"/>
            <a:ext cx="5867400" cy="5135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93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123890F6-BE5D-4439-BD79-50290BFF01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757C5F74-5259-4248-8FDC-054F0A618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321050"/>
            <a:ext cx="5867400" cy="5135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E725-BE28-492A-AF6B-5118D3899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55F61-29CF-4F1B-905A-B88E8662A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738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70F3-F41A-4480-B685-4284BE8B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37BA6-16DD-499F-9A3A-2CFBB0C86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A65A3-F8C9-482B-A81E-089B638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526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96D1-1E80-4EF2-8233-0D0D278E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97E07-344B-4F03-A1AF-0283DE35E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425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F7300-ACE0-4026-9F4A-D8E72FF95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69100" y="150813"/>
            <a:ext cx="2195513" cy="6402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767EE-A581-4F33-A93E-1B538A10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9388" y="150813"/>
            <a:ext cx="6437312" cy="64023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253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8D58-BD4C-47E2-98E6-EB0AAA18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351C-410A-47D7-902F-73FE0990C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05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B905-A576-4131-93FB-0588DFD5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7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1AD0-0BA8-4F3A-B549-E5903ABD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4E010-9CD0-4B3B-9A28-DEEEE8CD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39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C114-6C1E-41B1-AAC3-57D4B9FD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4189-D8C6-4292-80D5-5E0A41277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42291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F51AB-2063-4DD4-B879-FF905FBB5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2291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522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163D-868E-4F56-9E9F-E608C235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99A44-2868-46A1-A310-EAC7D7887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5A98B-1BF1-4FF6-B480-794867FE2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526F3-22AE-4AE4-9406-4926028C1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14625-CFCA-4C69-8703-F840E7F5D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820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85B7-288E-44AE-B3F4-D3932F8E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809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55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C87B-494E-4275-97AA-8F2A8F11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F6E59-47DD-4B34-865F-72C3069C5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9E994-E8FF-4F9D-BB25-6FDA3B097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977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3C29C92-BB33-4A20-AC9C-02EA9D8AA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50813"/>
            <a:ext cx="8785225" cy="11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C8032D-529E-4343-8515-03B450883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524000"/>
            <a:ext cx="8610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70E56AD-A67D-4D61-A231-798539F7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2550"/>
            <a:ext cx="9142413" cy="74613"/>
          </a:xfrm>
          <a:prstGeom prst="rect">
            <a:avLst/>
          </a:prstGeom>
          <a:gradFill rotWithShape="0">
            <a:gsLst>
              <a:gs pos="0">
                <a:srgbClr val="9234DB"/>
              </a:gs>
              <a:gs pos="50000">
                <a:srgbClr val="9234DB">
                  <a:gamma/>
                  <a:shade val="29804"/>
                  <a:invGamma/>
                </a:srgbClr>
              </a:gs>
              <a:gs pos="100000">
                <a:srgbClr val="9234DB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F79195-2E1C-4F31-88A0-904CD28A3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6554788"/>
            <a:ext cx="190182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n-US" sz="1200" b="1" i="1">
                <a:latin typeface="Book Antiqua" panose="02040602050305030304" pitchFamily="18" charset="0"/>
              </a:rPr>
              <a:t>Dr. Z. Radovilsky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E3224BDE-FF18-43F5-AC35-4D2B638D7E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63000" y="6553200"/>
            <a:ext cx="381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18EA252E-6E53-4BFF-8E1F-7E1C8668FDCC}" type="slidenum">
              <a:rPr lang="en-US" altLang="en-US" sz="1000"/>
              <a:pPr>
                <a:spcBef>
                  <a:spcPct val="50000"/>
                </a:spcBef>
              </a:pPr>
              <a:t>‹#›</a:t>
            </a:fld>
            <a:endParaRPr lang="en-US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2000"/>
        <a:buFont typeface="Monotype Sorts" pitchFamily="2" charset="2"/>
        <a:buChar char="u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.png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hyperlink" Target="https://cran.r-project.org/web/views/TimeSerie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10000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486EBEA-ABCD-4D48-A4C8-55907E2E46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686800" cy="1828800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California State University, East Bay</a:t>
            </a:r>
            <a:b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College of Business and Economics</a:t>
            </a:r>
            <a:b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BAN 673 Time Series Analytics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9288AD0-1951-4AFF-9174-120345C073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3400" y="2309019"/>
            <a:ext cx="7848600" cy="1265238"/>
          </a:xfrm>
          <a:noFill/>
          <a:ln/>
        </p:spPr>
        <p:txBody>
          <a:bodyPr/>
          <a:lstStyle/>
          <a:p>
            <a:pPr marL="342900" indent="-34290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Introduction to Time Series Analytics and Forecasting Process</a:t>
            </a:r>
          </a:p>
        </p:txBody>
      </p:sp>
      <p:sp>
        <p:nvSpPr>
          <p:cNvPr id="4125" name="Rectangle 29">
            <a:extLst>
              <a:ext uri="{FF2B5EF4-FFF2-40B4-BE49-F238E27FC236}">
                <a16:creationId xmlns:a16="http://schemas.microsoft.com/office/drawing/2014/main" id="{685D3B8E-93D3-46FA-B16E-24AB9CDEE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10200"/>
            <a:ext cx="2751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Dr. Z. Radovilsky</a:t>
            </a:r>
          </a:p>
        </p:txBody>
      </p:sp>
      <p:sp>
        <p:nvSpPr>
          <p:cNvPr id="4286" name="Rectangle 190">
            <a:extLst>
              <a:ext uri="{FF2B5EF4-FFF2-40B4-BE49-F238E27FC236}">
                <a16:creationId xmlns:a16="http://schemas.microsoft.com/office/drawing/2014/main" id="{9941BA2A-0ABB-4DB7-8507-F7353A8F2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886200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Lecture Materials</a:t>
            </a:r>
          </a:p>
        </p:txBody>
      </p:sp>
      <p:pic>
        <p:nvPicPr>
          <p:cNvPr id="4291" name="Picture 195" descr="bd07073_">
            <a:extLst>
              <a:ext uri="{FF2B5EF4-FFF2-40B4-BE49-F238E27FC236}">
                <a16:creationId xmlns:a16="http://schemas.microsoft.com/office/drawing/2014/main" id="{CF1F4202-EC71-460E-9BAF-02B7FB390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0"/>
            <a:ext cx="1797050" cy="15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92" name="Object 196">
            <a:extLst>
              <a:ext uri="{FF2B5EF4-FFF2-40B4-BE49-F238E27FC236}">
                <a16:creationId xmlns:a16="http://schemas.microsoft.com/office/drawing/2014/main" id="{BC0004D8-D3C1-40D8-A424-85ECAAB89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733800"/>
          <a:ext cx="21336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" name="Clip" r:id="rId6" imgW="761744" imgH="540724" progId="MS_ClipArt_Gallery.5">
                  <p:embed/>
                </p:oleObj>
              </mc:Choice>
              <mc:Fallback>
                <p:oleObj name="Clip" r:id="rId6" imgW="761744" imgH="540724" progId="MS_ClipArt_Gallery.5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33800"/>
                        <a:ext cx="2133600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63A2AEDE-2B19-43B1-BACF-BFDE50CA0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Principles of Time Series Forecasting</a:t>
            </a:r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D8A6B15E-BEEE-4874-A44E-BA7EB3D78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r>
              <a:rPr lang="en-US" altLang="en-US" sz="2000" dirty="0">
                <a:cs typeface="Times New Roman" panose="02020603050405020304" pitchFamily="18" charset="0"/>
              </a:rPr>
              <a:t>Main assumption:</a:t>
            </a:r>
            <a:r>
              <a:rPr lang="en-US" altLang="en-US" sz="2000" i="1" dirty="0"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en-US" sz="18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Past pattern repeats itself into the future</a:t>
            </a:r>
            <a:endParaRPr lang="en-US" altLang="en-US" sz="1800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cs typeface="Times New Roman" panose="02020603050405020304" pitchFamily="18" charset="0"/>
              </a:rPr>
              <a:t>Forecasts are rarely perfect</a:t>
            </a:r>
          </a:p>
          <a:p>
            <a:pPr lvl="1"/>
            <a:r>
              <a:rPr lang="en-US" altLang="en-US" sz="18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Don't expect forecasts to be exactly equal to the actual data.</a:t>
            </a:r>
            <a:endParaRPr lang="en-US" altLang="en-US" sz="1800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sz="2000" dirty="0">
                <a:cs typeface="Times New Roman" panose="02020603050405020304" pitchFamily="18" charset="0"/>
              </a:rPr>
              <a:t>The science and art of forecasting try to minimize, but not to eliminate, forecast errors</a:t>
            </a:r>
          </a:p>
          <a:p>
            <a:pPr lvl="1"/>
            <a:r>
              <a:rPr lang="en-US" altLang="en-US" sz="18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Forecast errors or residuals mean the difference between actual and forecasted values.</a:t>
            </a:r>
            <a:endParaRPr lang="en-US" altLang="en-US" sz="1800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altLang="en-US" sz="2000" dirty="0">
                <a:cs typeface="Times New Roman" panose="02020603050405020304" pitchFamily="18" charset="0"/>
              </a:rPr>
              <a:t>Forecast for a group of products (an aggregated forecast) is usually more accurate than forecasts for individual products</a:t>
            </a:r>
          </a:p>
          <a:p>
            <a:pPr algn="just"/>
            <a:r>
              <a:rPr lang="en-US" altLang="en-US" sz="2000" dirty="0">
                <a:cs typeface="Times New Roman" panose="02020603050405020304" pitchFamily="18" charset="0"/>
              </a:rPr>
              <a:t>Forecasts for a shorter period tend to be more accurate</a:t>
            </a:r>
          </a:p>
        </p:txBody>
      </p:sp>
      <p:pic>
        <p:nvPicPr>
          <p:cNvPr id="306180" name="Picture 4">
            <a:extLst>
              <a:ext uri="{FF2B5EF4-FFF2-40B4-BE49-F238E27FC236}">
                <a16:creationId xmlns:a16="http://schemas.microsoft.com/office/drawing/2014/main" id="{B11E8F1D-3A50-4B45-B436-7889BA555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600200"/>
            <a:ext cx="167640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0EC6AB6D-7702-4B76-802E-D1709F411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Forecasting Process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BD4E9F-8529-4B83-A7AA-872C2125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294" y="1676400"/>
            <a:ext cx="2907906" cy="49414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7E2DC02E-B385-472E-B773-FC8631AA5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1: Define Goal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DC8249A2-4F2D-445E-9FCE-04888A18D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599"/>
            <a:ext cx="8610600" cy="5454535"/>
          </a:xfrm>
        </p:spPr>
        <p:txBody>
          <a:bodyPr/>
          <a:lstStyle/>
          <a:p>
            <a:r>
              <a:rPr lang="en-US" altLang="en-US" i="1" u="sng" dirty="0"/>
              <a:t>#1: Descriptive or predictive goal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Descriptive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series analysis </a:t>
            </a:r>
          </a:p>
          <a:p>
            <a:pPr lvl="2"/>
            <a:r>
              <a:rPr lang="en-US" dirty="0"/>
              <a:t>Mean, median, mode, standard </a:t>
            </a:r>
            <a:r>
              <a:rPr lang="en-US" dirty="0" smtClean="0"/>
              <a:t>deviation, </a:t>
            </a:r>
            <a:r>
              <a:rPr lang="en-US" dirty="0"/>
              <a:t>etc.</a:t>
            </a:r>
          </a:p>
          <a:p>
            <a:pPr lvl="2"/>
            <a:r>
              <a:rPr lang="en-US" dirty="0"/>
              <a:t>Correlation of successive data </a:t>
            </a:r>
            <a:r>
              <a:rPr lang="en-US" dirty="0" smtClean="0"/>
              <a:t>points - </a:t>
            </a:r>
            <a:r>
              <a:rPr lang="en-US" i="1" dirty="0" smtClean="0"/>
              <a:t>autocorrelation</a:t>
            </a:r>
            <a:endParaRPr lang="en-US" i="1" dirty="0"/>
          </a:p>
          <a:p>
            <a:pPr lvl="2"/>
            <a:r>
              <a:rPr lang="en-US" dirty="0"/>
              <a:t>Time series data patterns: trend, seasonality, etc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Relationships to external factors</a:t>
            </a:r>
            <a:endParaRPr lang="en-US" dirty="0"/>
          </a:p>
          <a:p>
            <a:pPr lvl="1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Predictive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series forecasting</a:t>
            </a:r>
          </a:p>
          <a:p>
            <a:pPr lvl="2"/>
            <a:r>
              <a:rPr lang="en-US" dirty="0"/>
              <a:t>Predict/forecast the future time series points for which the actual time series data is not available </a:t>
            </a:r>
          </a:p>
          <a:p>
            <a:r>
              <a:rPr lang="en-US" altLang="en-US" i="1" u="sng" dirty="0"/>
              <a:t>#2: Forecast horizon</a:t>
            </a:r>
          </a:p>
          <a:p>
            <a:pPr lvl="1"/>
            <a:r>
              <a:rPr lang="en-US" sz="1800" dirty="0"/>
              <a:t>How far into the future? (</a:t>
            </a:r>
            <a:r>
              <a:rPr lang="en-US" sz="1800" i="1" dirty="0"/>
              <a:t>k</a:t>
            </a:r>
            <a:r>
              <a:rPr lang="en-US" sz="1800" dirty="0"/>
              <a:t> in </a:t>
            </a:r>
            <a:r>
              <a:rPr lang="en-US" sz="1800" i="1" dirty="0" err="1"/>
              <a:t>F</a:t>
            </a:r>
            <a:r>
              <a:rPr lang="en-US" sz="1800" i="1" baseline="-25000" dirty="0" err="1"/>
              <a:t>t+k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Long-term vs. short-term forecasting?</a:t>
            </a:r>
            <a:endParaRPr lang="en-US" sz="1800" dirty="0"/>
          </a:p>
          <a:p>
            <a:pPr lvl="1"/>
            <a:r>
              <a:rPr lang="en-US" sz="1800" dirty="0"/>
              <a:t>Rolling forward or at single time point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/>
              <a:t>How frequently the model should be examined?</a:t>
            </a:r>
            <a:endParaRPr lang="en-US" sz="1800" dirty="0"/>
          </a:p>
          <a:p>
            <a:pPr marL="457200" lvl="1" indent="0">
              <a:buNone/>
            </a:pP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7E2DC02E-B385-472E-B773-FC8631AA5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1: Define Goal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DC8249A2-4F2D-445E-9FCE-04888A18D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599"/>
            <a:ext cx="8610600" cy="5454535"/>
          </a:xfrm>
        </p:spPr>
        <p:txBody>
          <a:bodyPr/>
          <a:lstStyle/>
          <a:p>
            <a:r>
              <a:rPr lang="en-US" altLang="en-US" i="1" u="sng" dirty="0"/>
              <a:t>#3: Forecast usage</a:t>
            </a:r>
          </a:p>
          <a:p>
            <a:pPr lvl="1"/>
            <a:r>
              <a:rPr lang="en-US" sz="1800" dirty="0"/>
              <a:t>Who are stakeholders and how many?</a:t>
            </a:r>
            <a:endParaRPr lang="en-US" sz="1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800" dirty="0"/>
              <a:t>Should forecast be numerical or binary (event/non-event)?</a:t>
            </a:r>
          </a:p>
          <a:p>
            <a:pPr lvl="1"/>
            <a:r>
              <a:rPr lang="en-US" sz="1800" dirty="0"/>
              <a:t>Will forecast undergo adjustments?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altLang="en-US" i="1" u="sng" dirty="0"/>
              <a:t>#4: Forecast expertise and automation</a:t>
            </a:r>
          </a:p>
          <a:p>
            <a:pPr lvl="1"/>
            <a:r>
              <a:rPr lang="en-US" sz="1800" dirty="0"/>
              <a:t>In house forecasting or consultants?</a:t>
            </a:r>
          </a:p>
          <a:p>
            <a:pPr lvl="1"/>
            <a:r>
              <a:rPr lang="en-US" sz="1800" dirty="0"/>
              <a:t>How many series and how often will be forecasted? </a:t>
            </a:r>
          </a:p>
          <a:p>
            <a:pPr lvl="1"/>
            <a:r>
              <a:rPr lang="en-US" sz="1800" dirty="0"/>
              <a:t>One-time forecasting or ongoing task?</a:t>
            </a:r>
          </a:p>
          <a:p>
            <a:pPr lvl="1"/>
            <a:r>
              <a:rPr lang="en-US" sz="1800" dirty="0"/>
              <a:t>Which data and software will be available for forecasting?</a:t>
            </a:r>
          </a:p>
          <a:p>
            <a:pPr lvl="1"/>
            <a:r>
              <a:rPr lang="en-US" altLang="en-US" sz="1800" dirty="0"/>
              <a:t>Implications:</a:t>
            </a:r>
          </a:p>
          <a:p>
            <a:pPr lvl="2"/>
            <a:r>
              <a:rPr lang="en-US" altLang="en-US" sz="1400" dirty="0"/>
              <a:t>How much data is needed</a:t>
            </a:r>
          </a:p>
          <a:p>
            <a:pPr lvl="2"/>
            <a:r>
              <a:rPr lang="en-US" altLang="en-US" sz="1400" dirty="0"/>
              <a:t>Choice of forecasting methods</a:t>
            </a:r>
          </a:p>
          <a:p>
            <a:pPr lvl="2"/>
            <a:r>
              <a:rPr lang="en-US" altLang="en-US" sz="1400" dirty="0"/>
              <a:t>Forecasting software used</a:t>
            </a:r>
          </a:p>
          <a:p>
            <a:pPr lvl="2"/>
            <a:r>
              <a:rPr lang="en-US" altLang="en-US" sz="1400" dirty="0"/>
              <a:t>Expected levels of accuracy</a:t>
            </a:r>
          </a:p>
          <a:p>
            <a:pPr lvl="2"/>
            <a:r>
              <a:rPr lang="en-US" altLang="en-US" sz="1400" dirty="0"/>
              <a:t>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31209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D6CB2E42-0BAC-4E45-9673-DAAF05DBB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Forecasting Software</a:t>
            </a: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E4B40EE5-AADB-4278-8F8D-9254B1447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257800"/>
          </a:xfrm>
        </p:spPr>
        <p:txBody>
          <a:bodyPr/>
          <a:lstStyle/>
          <a:p>
            <a:r>
              <a:rPr lang="en-US" altLang="en-US" sz="2000" i="1" dirty="0">
                <a:cs typeface="Times New Roman" panose="02020603050405020304" pitchFamily="18" charset="0"/>
              </a:rPr>
              <a:t>Computer and software are critical parts of modern time series forecasting</a:t>
            </a:r>
          </a:p>
          <a:p>
            <a:pPr algn="just"/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Excel </a:t>
            </a:r>
            <a:r>
              <a:rPr lang="en-US" altLang="en-US" sz="2000" dirty="0">
                <a:cs typeface="Times New Roman" panose="02020603050405020304" pitchFamily="18" charset="0"/>
              </a:rPr>
              <a:t>has capabilities to perform some time-series forecasting methods</a:t>
            </a:r>
            <a:endParaRPr lang="en-US" altLang="en-US" sz="2000" i="1" dirty="0"/>
          </a:p>
          <a:p>
            <a:pPr lvl="1" algn="just"/>
            <a:r>
              <a:rPr lang="en-US" altLang="en-US" sz="1600" dirty="0"/>
              <a:t>Drawbacks of utilizing Excel</a:t>
            </a:r>
          </a:p>
          <a:p>
            <a:pPr lvl="2" algn="just"/>
            <a:r>
              <a:rPr lang="en-US" altLang="en-US" sz="1600" dirty="0"/>
              <a:t>No automation of the model construction process </a:t>
            </a:r>
          </a:p>
          <a:p>
            <a:pPr lvl="2" algn="just"/>
            <a:r>
              <a:rPr lang="en-US" altLang="en-US" sz="1600" dirty="0"/>
              <a:t>Hard to apply for complicated models</a:t>
            </a:r>
          </a:p>
          <a:p>
            <a:pPr lvl="2" algn="just"/>
            <a:r>
              <a:rPr lang="en-US" altLang="en-US" sz="1600" dirty="0"/>
              <a:t>Time-consuming to develop models</a:t>
            </a:r>
          </a:p>
          <a:p>
            <a:pPr algn="just"/>
            <a:r>
              <a:rPr lang="en-US" altLang="en-US" sz="2000" dirty="0"/>
              <a:t>General statistical (end-user) software with forecasting modules</a:t>
            </a:r>
          </a:p>
          <a:p>
            <a:pPr lvl="1" algn="just"/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JMP, SPSS, Minitab, Stata</a:t>
            </a:r>
          </a:p>
          <a:p>
            <a:pPr algn="just"/>
            <a:r>
              <a:rPr lang="en-US" altLang="en-US" sz="2000" dirty="0"/>
              <a:t>Specialized (end-user)forecasting packages for various business functions, e.g.</a:t>
            </a:r>
          </a:p>
          <a:p>
            <a:pPr lvl="1" algn="just"/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Forecast Pro </a:t>
            </a:r>
            <a:r>
              <a:rPr lang="en-US" altLang="en-US" sz="1600" dirty="0"/>
              <a:t>– for sales and demand forecasting, operations and inventory management</a:t>
            </a:r>
          </a:p>
          <a:p>
            <a:pPr lvl="1" algn="just"/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 Forecast </a:t>
            </a:r>
            <a:r>
              <a:rPr lang="en-US" altLang="en-US" sz="1600" dirty="0"/>
              <a:t>– part of AWS platform</a:t>
            </a:r>
          </a:p>
          <a:p>
            <a:pPr algn="just"/>
            <a:r>
              <a:rPr lang="en-US" altLang="en-US" sz="2000" dirty="0"/>
              <a:t>General statistical and programming languages</a:t>
            </a:r>
          </a:p>
          <a:p>
            <a:pPr lvl="1" algn="just"/>
            <a:r>
              <a:rPr lang="en-US" alt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R, Python, C++</a:t>
            </a:r>
          </a:p>
          <a:p>
            <a:pPr algn="just"/>
            <a:r>
              <a:rPr lang="en-US" altLang="en-US" sz="2000" dirty="0"/>
              <a:t>Time series analytics with R</a:t>
            </a:r>
          </a:p>
          <a:p>
            <a:pPr lvl="1" algn="just"/>
            <a:r>
              <a:rPr lang="en-US" altLang="en-US" sz="1800" dirty="0"/>
              <a:t> </a:t>
            </a:r>
            <a:r>
              <a:rPr lang="en-US" altLang="en-US" sz="1800" dirty="0">
                <a:hlinkClick r:id="rId4"/>
              </a:rPr>
              <a:t>https://cran.r-project.org/web/views/TimeSeries.html</a:t>
            </a:r>
            <a:r>
              <a:rPr lang="en-US" altLang="en-US" sz="1800" dirty="0"/>
              <a:t> </a:t>
            </a:r>
          </a:p>
        </p:txBody>
      </p:sp>
      <p:graphicFrame>
        <p:nvGraphicFramePr>
          <p:cNvPr id="310276" name="Object 4">
            <a:extLst>
              <a:ext uri="{FF2B5EF4-FFF2-40B4-BE49-F238E27FC236}">
                <a16:creationId xmlns:a16="http://schemas.microsoft.com/office/drawing/2014/main" id="{D277EECF-978D-451B-AFAC-DD109D462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873198"/>
              </p:ext>
            </p:extLst>
          </p:nvPr>
        </p:nvGraphicFramePr>
        <p:xfrm>
          <a:off x="7620000" y="5590360"/>
          <a:ext cx="1061258" cy="1116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00" name="Clip" r:id="rId5" imgW="1547640" imgH="1626120" progId="MS_ClipArt_Gallery.5">
                  <p:embed/>
                </p:oleObj>
              </mc:Choice>
              <mc:Fallback>
                <p:oleObj name="Clip" r:id="rId5" imgW="1547640" imgH="1626120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590360"/>
                        <a:ext cx="1061258" cy="1116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88F6BDBA-802E-43F1-83D2-28564D15D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55447"/>
            <a:ext cx="2628834" cy="127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FFED93BB-8C65-4F9C-B2C5-66FD02894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9D09C344-3D65-4405-A580-0B1961C84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2" name="Rectangle 4">
            <a:extLst>
              <a:ext uri="{FF2B5EF4-FFF2-40B4-BE49-F238E27FC236}">
                <a16:creationId xmlns:a16="http://schemas.microsoft.com/office/drawing/2014/main" id="{AE82D701-AE52-4D07-9490-FF5C4C708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3" name="Rectangle 5">
            <a:extLst>
              <a:ext uri="{FF2B5EF4-FFF2-40B4-BE49-F238E27FC236}">
                <a16:creationId xmlns:a16="http://schemas.microsoft.com/office/drawing/2014/main" id="{F27EB589-84E8-4084-AA70-06DB5CF0A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3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r" eaLnBrk="0" hangingPunct="0"/>
            <a:endParaRPr lang="en-US" altLang="en-US" sz="1000"/>
          </a:p>
        </p:txBody>
      </p:sp>
      <p:sp>
        <p:nvSpPr>
          <p:cNvPr id="293894" name="Rectangle 6">
            <a:extLst>
              <a:ext uri="{FF2B5EF4-FFF2-40B4-BE49-F238E27FC236}">
                <a16:creationId xmlns:a16="http://schemas.microsoft.com/office/drawing/2014/main" id="{CEB39FBC-9ABE-4154-84D9-FD513174E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5" name="Rectangle 7">
            <a:extLst>
              <a:ext uri="{FF2B5EF4-FFF2-40B4-BE49-F238E27FC236}">
                <a16:creationId xmlns:a16="http://schemas.microsoft.com/office/drawing/2014/main" id="{FB583C17-7A2A-4391-8B64-2588BA780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227013"/>
            <a:ext cx="8785225" cy="1131887"/>
          </a:xfrm>
          <a:noFill/>
          <a:ln/>
        </p:spPr>
        <p:txBody>
          <a:bodyPr/>
          <a:lstStyle/>
          <a:p>
            <a:pPr eaLnBrk="0" hangingPunct="0"/>
            <a:r>
              <a:rPr lang="en-US" altLang="en-US" i="1" dirty="0">
                <a:solidFill>
                  <a:schemeClr val="accent1"/>
                </a:solidFill>
              </a:rPr>
              <a:t>Lecture Objectives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293896" name="Rectangle 8">
            <a:extLst>
              <a:ext uri="{FF2B5EF4-FFF2-40B4-BE49-F238E27FC236}">
                <a16:creationId xmlns:a16="http://schemas.microsoft.com/office/drawing/2014/main" id="{938CCAF3-ED96-4D20-88F0-BCEC072C9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800600"/>
          </a:xfrm>
          <a:noFill/>
          <a:ln/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Provide examples of time series forecasting in business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Identify science and art of forecasting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Recognize  categories and principles of forecasting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Present and explain steps of forecasting process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Use of computer </a:t>
            </a:r>
            <a:r>
              <a:rPr lang="en-US" altLang="en-US" dirty="0" smtClean="0">
                <a:cs typeface="Times New Roman" panose="02020603050405020304" pitchFamily="18" charset="0"/>
              </a:rPr>
              <a:t>and </a:t>
            </a:r>
            <a:r>
              <a:rPr lang="en-US" altLang="en-US" dirty="0">
                <a:cs typeface="Times New Roman" panose="02020603050405020304" pitchFamily="18" charset="0"/>
              </a:rPr>
              <a:t>software in time series forecasting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FFFFFF"/>
              </a:solidFill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pic>
        <p:nvPicPr>
          <p:cNvPr id="293897" name="Picture 9" descr="AG00059_">
            <a:extLst>
              <a:ext uri="{FF2B5EF4-FFF2-40B4-BE49-F238E27FC236}">
                <a16:creationId xmlns:a16="http://schemas.microsoft.com/office/drawing/2014/main" id="{0D6A6D39-E048-4F1D-B78E-ABB15C4BBCC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86200"/>
            <a:ext cx="22860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343B70C0-A913-4A3F-84EF-EC4C25741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Time Series Analytics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118BCF77-C966-4ED8-AD4B-BC5DA20AB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5029200"/>
          </a:xfrm>
        </p:spPr>
        <p:txBody>
          <a:bodyPr/>
          <a:lstStyle/>
          <a:p>
            <a:r>
              <a:rPr lang="en-US" altLang="en-US" sz="2000" dirty="0">
                <a:cs typeface="Times New Roman" panose="02020603050405020304" pitchFamily="18" charset="0"/>
              </a:rPr>
              <a:t>Time series analytics is an important part of predictive analytics dealing with making predictions by applying time series forecasting</a:t>
            </a:r>
          </a:p>
          <a:p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series </a:t>
            </a:r>
            <a:r>
              <a:rPr lang="en-US" sz="2000" dirty="0"/>
              <a:t>is a sequence of data points taken in timely order</a:t>
            </a:r>
          </a:p>
          <a:p>
            <a:pPr lvl="1"/>
            <a:r>
              <a:rPr lang="en-US" altLang="en-US" sz="1800" dirty="0">
                <a:cs typeface="Times New Roman" panose="02020603050405020304" pitchFamily="18" charset="0"/>
              </a:rPr>
              <a:t>Uninterrupted set of successive data observations that have been ordered in time in equally spaced intervals - units of time, e.g., day, month, quarter, etc.</a:t>
            </a:r>
            <a:endParaRPr lang="en-US" sz="18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Contrary to time series, </a:t>
            </a:r>
            <a:r>
              <a:rPr lang="en-US" alt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cross-sectional data </a:t>
            </a:r>
            <a:r>
              <a:rPr lang="en-US" altLang="en-US" sz="2000" dirty="0">
                <a:cs typeface="Times New Roman" panose="02020603050405020304" pitchFamily="18" charset="0"/>
              </a:rPr>
              <a:t>records are collected at the same point of time or without regard to difference in time</a:t>
            </a:r>
          </a:p>
          <a:p>
            <a:pPr marL="0" indent="0">
              <a:buNone/>
            </a:pPr>
            <a:r>
              <a:rPr lang="en-US" sz="1200" dirty="0"/>
              <a:t>       </a:t>
            </a:r>
          </a:p>
          <a:p>
            <a:pPr marL="0" indent="0">
              <a:buNone/>
            </a:pPr>
            <a:r>
              <a:rPr lang="en-US" sz="1200" dirty="0"/>
              <a:t>   U.S. Highway Vehicle-Miles Traveled </a:t>
            </a:r>
          </a:p>
          <a:p>
            <a:pPr marL="0" indent="0">
              <a:buNone/>
            </a:pPr>
            <a:r>
              <a:rPr lang="en-US" sz="1200" dirty="0"/>
              <a:t>  (Monthly data, not seasonally adjusted)</a:t>
            </a:r>
          </a:p>
          <a:p>
            <a:pPr marL="0" indent="0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4BA318-6D18-425A-A5B2-F8C58E2DF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452764"/>
            <a:ext cx="2969294" cy="2036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A2B7E0-8E75-43F1-AA10-BA637CFE6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678" y="3758363"/>
            <a:ext cx="4525617" cy="2767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6771EE-3DEB-41FD-A682-C60304BB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Time Series Forecasting in Business?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8F483-96F2-4DA0-8685-63EC5C885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Time series forecast </a:t>
            </a:r>
            <a:r>
              <a:rPr lang="en-US" altLang="en-US" dirty="0">
                <a:cs typeface="Times New Roman" panose="02020603050405020304" pitchFamily="18" charset="0"/>
              </a:rPr>
              <a:t>means predicting the future value of a time series data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Nothing happens until somebody forecasts something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Forecasting is a necessary tool to reduce the uncertainty (risk) in decision making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Better decisions come from better forecasts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Forecasting serves as a starting point of major decisions in finance, marketing, operations, purchasing, and other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A729A256-F0D3-4007-B295-630DC0BE0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Decisions Requiring Time Series Forecasting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25F8709C-391A-4BAF-B02C-F518D8EDB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85224" cy="4953000"/>
          </a:xfrm>
        </p:spPr>
        <p:txBody>
          <a:bodyPr/>
          <a:lstStyle/>
          <a:p>
            <a:pPr algn="just"/>
            <a:r>
              <a:rPr lang="en-US" altLang="en-US" dirty="0">
                <a:cs typeface="Times New Roman" panose="02020603050405020304" pitchFamily="18" charset="0"/>
              </a:rPr>
              <a:t>Predicting demands of new and existing products in the following time period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Projecting revenues, profits, expenses, and other financial results into the future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Estimating the rate of quality improvement over a period of time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Predicting stock prices in the next day, month or year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Developing labor requirements over a period of time 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Predicting inventory requirements in the next year</a:t>
            </a: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Forecasting </a:t>
            </a:r>
            <a:r>
              <a:rPr lang="en-US" altLang="en-US" dirty="0">
                <a:cs typeface="Times New Roman" panose="02020603050405020304" pitchFamily="18" charset="0"/>
              </a:rPr>
              <a:t>number of air passengers in the </a:t>
            </a:r>
            <a:r>
              <a:rPr lang="en-US" altLang="en-US" dirty="0" smtClean="0">
                <a:cs typeface="Times New Roman" panose="02020603050405020304" pitchFamily="18" charset="0"/>
              </a:rPr>
              <a:t>future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Forecasting ridership in U.S. railway in the </a:t>
            </a:r>
            <a:r>
              <a:rPr lang="en-US" altLang="en-US" dirty="0" smtClean="0">
                <a:cs typeface="Times New Roman" panose="02020603050405020304" pitchFamily="18" charset="0"/>
              </a:rPr>
              <a:t>future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graphicFrame>
        <p:nvGraphicFramePr>
          <p:cNvPr id="297988" name="Object 4">
            <a:extLst>
              <a:ext uri="{FF2B5EF4-FFF2-40B4-BE49-F238E27FC236}">
                <a16:creationId xmlns:a16="http://schemas.microsoft.com/office/drawing/2014/main" id="{21A31139-243C-4A49-9B7F-56B95BD9B4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609412"/>
              </p:ext>
            </p:extLst>
          </p:nvPr>
        </p:nvGraphicFramePr>
        <p:xfrm>
          <a:off x="7413624" y="4267200"/>
          <a:ext cx="1600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0" name="Clip" r:id="rId4" imgW="2286000" imgH="1554480" progId="MS_ClipArt_Gallery.5">
                  <p:embed/>
                </p:oleObj>
              </mc:Choice>
              <mc:Fallback>
                <p:oleObj name="Clip" r:id="rId4" imgW="2286000" imgH="1554480" progId="MS_ClipArt_Gallery.5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24" y="4267200"/>
                        <a:ext cx="1600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A261-5A0F-406A-9DD3-BFCD7F0F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Ridership on Amtrak Trains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0A8362-8CCF-4289-9241-DDCA126E9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" y="1501141"/>
            <a:ext cx="3470563" cy="2602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CC725-FC52-4D79-AAF7-DC974A2AC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124" y="3227814"/>
            <a:ext cx="3773751" cy="402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401C7A-3061-4050-A565-5552CE786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286000"/>
            <a:ext cx="5486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F9FB4F92-1F80-4C39-996D-874FAE2F6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Forecasting Equals Science Plus Art</a:t>
            </a: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8F0EE297-8121-40A8-8048-DBDD1DBF8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534400" cy="5029200"/>
          </a:xfrm>
        </p:spPr>
        <p:txBody>
          <a:bodyPr/>
          <a:lstStyle/>
          <a:p>
            <a:pPr marL="457200" indent="-457200" eaLnBrk="0" hangingPunct="0">
              <a:spcBef>
                <a:spcPts val="500"/>
              </a:spcBef>
              <a:spcAft>
                <a:spcPts val="500"/>
              </a:spcAft>
              <a:buSzTx/>
            </a:pPr>
            <a:r>
              <a:rPr lang="en-US" altLang="en-US" dirty="0">
                <a:cs typeface="Times New Roman" panose="02020603050405020304" pitchFamily="18" charset="0"/>
              </a:rPr>
              <a:t>Successful Forecasting = Science + Art</a:t>
            </a:r>
          </a:p>
          <a:p>
            <a:pPr marL="838200" lvl="1" indent="-381000" algn="just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"Science"</a:t>
            </a:r>
            <a:r>
              <a:rPr lang="en-US" altLang="en-US" dirty="0">
                <a:cs typeface="Times New Roman" panose="02020603050405020304" pitchFamily="18" charset="0"/>
              </a:rPr>
              <a:t> implies that the body of the forecasting knowledge lies on the solid ground of quantitative forecasting methods and their correct utilization for various business situations</a:t>
            </a:r>
          </a:p>
          <a:p>
            <a:pPr marL="838200" lvl="1" indent="-381000" algn="just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"Art"</a:t>
            </a:r>
            <a:r>
              <a:rPr lang="en-US" altLang="en-US" dirty="0">
                <a:cs typeface="Times New Roman" panose="02020603050405020304" pitchFamily="18" charset="0"/>
              </a:rPr>
              <a:t> represents a combination of a decision maker's experience, logic, and intuition to supplement the forecasting quantitative analysis. </a:t>
            </a:r>
            <a:r>
              <a:rPr lang="en-US" altLang="en-US" i="1" dirty="0">
                <a:cs typeface="Times New Roman" panose="02020603050405020304" pitchFamily="18" charset="0"/>
              </a:rPr>
              <a:t>Management abilities should be involved in forecasting process</a:t>
            </a:r>
          </a:p>
          <a:p>
            <a:pPr marL="457200" indent="-457200" algn="just" eaLnBrk="0" hangingPunct="0">
              <a:spcBef>
                <a:spcPts val="500"/>
              </a:spcBef>
              <a:spcAft>
                <a:spcPts val="500"/>
              </a:spcAft>
              <a:buSzTx/>
            </a:pPr>
            <a:r>
              <a:rPr lang="en-US" altLang="en-US" dirty="0">
                <a:cs typeface="Times New Roman" panose="02020603050405020304" pitchFamily="18" charset="0"/>
              </a:rPr>
              <a:t>Both the science and art of forecasting are essential in developing accurate forecasts</a:t>
            </a:r>
          </a:p>
          <a:p>
            <a:pPr marL="457200" indent="-457200" algn="just" eaLnBrk="0" hangingPunct="0">
              <a:spcBef>
                <a:spcPts val="500"/>
              </a:spcBef>
              <a:spcAft>
                <a:spcPts val="500"/>
              </a:spcAft>
              <a:buSzTx/>
            </a:pPr>
            <a:r>
              <a:rPr lang="en-US" altLang="en-US" dirty="0">
                <a:cs typeface="Times New Roman" panose="02020603050405020304" pitchFamily="18" charset="0"/>
              </a:rPr>
              <a:t>All managers are forecasters</a:t>
            </a:r>
          </a:p>
          <a:p>
            <a:pPr marL="457200" indent="-457200" algn="just" eaLnBrk="0" hangingPunct="0">
              <a:spcBef>
                <a:spcPts val="500"/>
              </a:spcBef>
              <a:spcAft>
                <a:spcPts val="500"/>
              </a:spcAft>
              <a:buSzTx/>
            </a:pPr>
            <a:r>
              <a:rPr lang="en-US" altLang="en-US" dirty="0">
                <a:cs typeface="Times New Roman" panose="02020603050405020304" pitchFamily="18" charset="0"/>
              </a:rPr>
              <a:t>Better forecasts are even more critical today</a:t>
            </a:r>
          </a:p>
        </p:txBody>
      </p:sp>
      <p:grpSp>
        <p:nvGrpSpPr>
          <p:cNvPr id="299012" name="Group 4">
            <a:extLst>
              <a:ext uri="{FF2B5EF4-FFF2-40B4-BE49-F238E27FC236}">
                <a16:creationId xmlns:a16="http://schemas.microsoft.com/office/drawing/2014/main" id="{19839A6A-C2E4-4E2D-A7E3-2361B6804540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876800"/>
            <a:ext cx="2057400" cy="1600200"/>
            <a:chOff x="2627" y="1237"/>
            <a:chExt cx="2173" cy="2219"/>
          </a:xfrm>
        </p:grpSpPr>
        <p:sp>
          <p:nvSpPr>
            <p:cNvPr id="299013" name="Freeform 5">
              <a:extLst>
                <a:ext uri="{FF2B5EF4-FFF2-40B4-BE49-F238E27FC236}">
                  <a16:creationId xmlns:a16="http://schemas.microsoft.com/office/drawing/2014/main" id="{453FF035-B518-41C8-97A4-501421D83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" y="2206"/>
              <a:ext cx="495" cy="431"/>
            </a:xfrm>
            <a:custGeom>
              <a:avLst/>
              <a:gdLst>
                <a:gd name="T0" fmla="*/ 59 w 495"/>
                <a:gd name="T1" fmla="*/ 394 h 431"/>
                <a:gd name="T2" fmla="*/ 271 w 495"/>
                <a:gd name="T3" fmla="*/ 161 h 431"/>
                <a:gd name="T4" fmla="*/ 266 w 495"/>
                <a:gd name="T5" fmla="*/ 134 h 431"/>
                <a:gd name="T6" fmla="*/ 276 w 495"/>
                <a:gd name="T7" fmla="*/ 103 h 431"/>
                <a:gd name="T8" fmla="*/ 283 w 495"/>
                <a:gd name="T9" fmla="*/ 84 h 431"/>
                <a:gd name="T10" fmla="*/ 281 w 495"/>
                <a:gd name="T11" fmla="*/ 54 h 431"/>
                <a:gd name="T12" fmla="*/ 278 w 495"/>
                <a:gd name="T13" fmla="*/ 28 h 431"/>
                <a:gd name="T14" fmla="*/ 290 w 495"/>
                <a:gd name="T15" fmla="*/ 14 h 431"/>
                <a:gd name="T16" fmla="*/ 310 w 495"/>
                <a:gd name="T17" fmla="*/ 11 h 431"/>
                <a:gd name="T18" fmla="*/ 324 w 495"/>
                <a:gd name="T19" fmla="*/ 27 h 431"/>
                <a:gd name="T20" fmla="*/ 326 w 495"/>
                <a:gd name="T21" fmla="*/ 55 h 431"/>
                <a:gd name="T22" fmla="*/ 314 w 495"/>
                <a:gd name="T23" fmla="*/ 82 h 431"/>
                <a:gd name="T24" fmla="*/ 402 w 495"/>
                <a:gd name="T25" fmla="*/ 10 h 431"/>
                <a:gd name="T26" fmla="*/ 418 w 495"/>
                <a:gd name="T27" fmla="*/ 0 h 431"/>
                <a:gd name="T28" fmla="*/ 430 w 495"/>
                <a:gd name="T29" fmla="*/ 12 h 431"/>
                <a:gd name="T30" fmla="*/ 409 w 495"/>
                <a:gd name="T31" fmla="*/ 43 h 431"/>
                <a:gd name="T32" fmla="*/ 362 w 495"/>
                <a:gd name="T33" fmla="*/ 96 h 431"/>
                <a:gd name="T34" fmla="*/ 446 w 495"/>
                <a:gd name="T35" fmla="*/ 28 h 431"/>
                <a:gd name="T36" fmla="*/ 459 w 495"/>
                <a:gd name="T37" fmla="*/ 31 h 431"/>
                <a:gd name="T38" fmla="*/ 458 w 495"/>
                <a:gd name="T39" fmla="*/ 48 h 431"/>
                <a:gd name="T40" fmla="*/ 388 w 495"/>
                <a:gd name="T41" fmla="*/ 113 h 431"/>
                <a:gd name="T42" fmla="*/ 475 w 495"/>
                <a:gd name="T43" fmla="*/ 62 h 431"/>
                <a:gd name="T44" fmla="*/ 486 w 495"/>
                <a:gd name="T45" fmla="*/ 67 h 431"/>
                <a:gd name="T46" fmla="*/ 484 w 495"/>
                <a:gd name="T47" fmla="*/ 81 h 431"/>
                <a:gd name="T48" fmla="*/ 432 w 495"/>
                <a:gd name="T49" fmla="*/ 111 h 431"/>
                <a:gd name="T50" fmla="*/ 407 w 495"/>
                <a:gd name="T51" fmla="*/ 133 h 431"/>
                <a:gd name="T52" fmla="*/ 479 w 495"/>
                <a:gd name="T53" fmla="*/ 96 h 431"/>
                <a:gd name="T54" fmla="*/ 494 w 495"/>
                <a:gd name="T55" fmla="*/ 101 h 431"/>
                <a:gd name="T56" fmla="*/ 490 w 495"/>
                <a:gd name="T57" fmla="*/ 115 h 431"/>
                <a:gd name="T58" fmla="*/ 413 w 495"/>
                <a:gd name="T59" fmla="*/ 152 h 431"/>
                <a:gd name="T60" fmla="*/ 380 w 495"/>
                <a:gd name="T61" fmla="*/ 176 h 431"/>
                <a:gd name="T62" fmla="*/ 355 w 495"/>
                <a:gd name="T63" fmla="*/ 196 h 431"/>
                <a:gd name="T64" fmla="*/ 306 w 495"/>
                <a:gd name="T65" fmla="*/ 199 h 431"/>
                <a:gd name="T66" fmla="*/ 72 w 495"/>
                <a:gd name="T67" fmla="*/ 418 h 431"/>
                <a:gd name="T68" fmla="*/ 54 w 495"/>
                <a:gd name="T69" fmla="*/ 430 h 431"/>
                <a:gd name="T70" fmla="*/ 38 w 495"/>
                <a:gd name="T71" fmla="*/ 423 h 431"/>
                <a:gd name="T72" fmla="*/ 0 w 495"/>
                <a:gd name="T73" fmla="*/ 35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5" h="431">
                  <a:moveTo>
                    <a:pt x="14" y="316"/>
                  </a:moveTo>
                  <a:lnTo>
                    <a:pt x="59" y="394"/>
                  </a:lnTo>
                  <a:lnTo>
                    <a:pt x="275" y="176"/>
                  </a:lnTo>
                  <a:lnTo>
                    <a:pt x="271" y="161"/>
                  </a:lnTo>
                  <a:lnTo>
                    <a:pt x="267" y="149"/>
                  </a:lnTo>
                  <a:lnTo>
                    <a:pt x="266" y="134"/>
                  </a:lnTo>
                  <a:lnTo>
                    <a:pt x="269" y="119"/>
                  </a:lnTo>
                  <a:lnTo>
                    <a:pt x="276" y="103"/>
                  </a:lnTo>
                  <a:lnTo>
                    <a:pt x="283" y="92"/>
                  </a:lnTo>
                  <a:lnTo>
                    <a:pt x="283" y="84"/>
                  </a:lnTo>
                  <a:lnTo>
                    <a:pt x="284" y="66"/>
                  </a:lnTo>
                  <a:lnTo>
                    <a:pt x="281" y="54"/>
                  </a:lnTo>
                  <a:lnTo>
                    <a:pt x="278" y="40"/>
                  </a:lnTo>
                  <a:lnTo>
                    <a:pt x="278" y="28"/>
                  </a:lnTo>
                  <a:lnTo>
                    <a:pt x="282" y="20"/>
                  </a:lnTo>
                  <a:lnTo>
                    <a:pt x="290" y="14"/>
                  </a:lnTo>
                  <a:lnTo>
                    <a:pt x="301" y="11"/>
                  </a:lnTo>
                  <a:lnTo>
                    <a:pt x="310" y="11"/>
                  </a:lnTo>
                  <a:lnTo>
                    <a:pt x="317" y="16"/>
                  </a:lnTo>
                  <a:lnTo>
                    <a:pt x="324" y="27"/>
                  </a:lnTo>
                  <a:lnTo>
                    <a:pt x="327" y="43"/>
                  </a:lnTo>
                  <a:lnTo>
                    <a:pt x="326" y="55"/>
                  </a:lnTo>
                  <a:lnTo>
                    <a:pt x="323" y="67"/>
                  </a:lnTo>
                  <a:lnTo>
                    <a:pt x="314" y="82"/>
                  </a:lnTo>
                  <a:lnTo>
                    <a:pt x="323" y="88"/>
                  </a:lnTo>
                  <a:lnTo>
                    <a:pt x="402" y="10"/>
                  </a:lnTo>
                  <a:lnTo>
                    <a:pt x="408" y="3"/>
                  </a:lnTo>
                  <a:lnTo>
                    <a:pt x="418" y="0"/>
                  </a:lnTo>
                  <a:lnTo>
                    <a:pt x="427" y="4"/>
                  </a:lnTo>
                  <a:lnTo>
                    <a:pt x="430" y="12"/>
                  </a:lnTo>
                  <a:lnTo>
                    <a:pt x="430" y="20"/>
                  </a:lnTo>
                  <a:lnTo>
                    <a:pt x="409" y="43"/>
                  </a:lnTo>
                  <a:lnTo>
                    <a:pt x="358" y="91"/>
                  </a:lnTo>
                  <a:lnTo>
                    <a:pt x="362" y="96"/>
                  </a:lnTo>
                  <a:lnTo>
                    <a:pt x="436" y="34"/>
                  </a:lnTo>
                  <a:lnTo>
                    <a:pt x="446" y="28"/>
                  </a:lnTo>
                  <a:lnTo>
                    <a:pt x="453" y="27"/>
                  </a:lnTo>
                  <a:lnTo>
                    <a:pt x="459" y="31"/>
                  </a:lnTo>
                  <a:lnTo>
                    <a:pt x="461" y="38"/>
                  </a:lnTo>
                  <a:lnTo>
                    <a:pt x="458" y="48"/>
                  </a:lnTo>
                  <a:lnTo>
                    <a:pt x="384" y="109"/>
                  </a:lnTo>
                  <a:lnTo>
                    <a:pt x="388" y="113"/>
                  </a:lnTo>
                  <a:lnTo>
                    <a:pt x="465" y="65"/>
                  </a:lnTo>
                  <a:lnTo>
                    <a:pt x="475" y="62"/>
                  </a:lnTo>
                  <a:lnTo>
                    <a:pt x="480" y="62"/>
                  </a:lnTo>
                  <a:lnTo>
                    <a:pt x="486" y="67"/>
                  </a:lnTo>
                  <a:lnTo>
                    <a:pt x="487" y="74"/>
                  </a:lnTo>
                  <a:lnTo>
                    <a:pt x="484" y="81"/>
                  </a:lnTo>
                  <a:lnTo>
                    <a:pt x="479" y="86"/>
                  </a:lnTo>
                  <a:lnTo>
                    <a:pt x="432" y="111"/>
                  </a:lnTo>
                  <a:lnTo>
                    <a:pt x="403" y="128"/>
                  </a:lnTo>
                  <a:lnTo>
                    <a:pt x="407" y="133"/>
                  </a:lnTo>
                  <a:lnTo>
                    <a:pt x="458" y="106"/>
                  </a:lnTo>
                  <a:lnTo>
                    <a:pt x="479" y="96"/>
                  </a:lnTo>
                  <a:lnTo>
                    <a:pt x="492" y="96"/>
                  </a:lnTo>
                  <a:lnTo>
                    <a:pt x="494" y="101"/>
                  </a:lnTo>
                  <a:lnTo>
                    <a:pt x="494" y="108"/>
                  </a:lnTo>
                  <a:lnTo>
                    <a:pt x="490" y="115"/>
                  </a:lnTo>
                  <a:lnTo>
                    <a:pt x="456" y="133"/>
                  </a:lnTo>
                  <a:lnTo>
                    <a:pt x="413" y="152"/>
                  </a:lnTo>
                  <a:lnTo>
                    <a:pt x="396" y="162"/>
                  </a:lnTo>
                  <a:lnTo>
                    <a:pt x="380" y="176"/>
                  </a:lnTo>
                  <a:lnTo>
                    <a:pt x="368" y="190"/>
                  </a:lnTo>
                  <a:lnTo>
                    <a:pt x="355" y="196"/>
                  </a:lnTo>
                  <a:lnTo>
                    <a:pt x="337" y="201"/>
                  </a:lnTo>
                  <a:lnTo>
                    <a:pt x="306" y="199"/>
                  </a:lnTo>
                  <a:lnTo>
                    <a:pt x="296" y="194"/>
                  </a:lnTo>
                  <a:lnTo>
                    <a:pt x="72" y="418"/>
                  </a:lnTo>
                  <a:lnTo>
                    <a:pt x="62" y="427"/>
                  </a:lnTo>
                  <a:lnTo>
                    <a:pt x="54" y="430"/>
                  </a:lnTo>
                  <a:lnTo>
                    <a:pt x="45" y="428"/>
                  </a:lnTo>
                  <a:lnTo>
                    <a:pt x="38" y="423"/>
                  </a:lnTo>
                  <a:lnTo>
                    <a:pt x="32" y="412"/>
                  </a:lnTo>
                  <a:lnTo>
                    <a:pt x="0" y="353"/>
                  </a:lnTo>
                  <a:lnTo>
                    <a:pt x="14" y="316"/>
                  </a:lnTo>
                </a:path>
              </a:pathLst>
            </a:custGeom>
            <a:solidFill>
              <a:srgbClr val="FF9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14" name="Freeform 6">
              <a:extLst>
                <a:ext uri="{FF2B5EF4-FFF2-40B4-BE49-F238E27FC236}">
                  <a16:creationId xmlns:a16="http://schemas.microsoft.com/office/drawing/2014/main" id="{4768EDCD-1A0C-41EE-A333-A223CACBF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2990"/>
              <a:ext cx="473" cy="434"/>
            </a:xfrm>
            <a:custGeom>
              <a:avLst/>
              <a:gdLst>
                <a:gd name="T0" fmla="*/ 139 w 473"/>
                <a:gd name="T1" fmla="*/ 7 h 434"/>
                <a:gd name="T2" fmla="*/ 0 w 473"/>
                <a:gd name="T3" fmla="*/ 393 h 434"/>
                <a:gd name="T4" fmla="*/ 6 w 473"/>
                <a:gd name="T5" fmla="*/ 401 h 434"/>
                <a:gd name="T6" fmla="*/ 16 w 473"/>
                <a:gd name="T7" fmla="*/ 394 h 434"/>
                <a:gd name="T8" fmla="*/ 150 w 473"/>
                <a:gd name="T9" fmla="*/ 23 h 434"/>
                <a:gd name="T10" fmla="*/ 157 w 473"/>
                <a:gd name="T11" fmla="*/ 19 h 434"/>
                <a:gd name="T12" fmla="*/ 208 w 473"/>
                <a:gd name="T13" fmla="*/ 17 h 434"/>
                <a:gd name="T14" fmla="*/ 274 w 473"/>
                <a:gd name="T15" fmla="*/ 20 h 434"/>
                <a:gd name="T16" fmla="*/ 333 w 473"/>
                <a:gd name="T17" fmla="*/ 24 h 434"/>
                <a:gd name="T18" fmla="*/ 350 w 473"/>
                <a:gd name="T19" fmla="*/ 29 h 434"/>
                <a:gd name="T20" fmla="*/ 360 w 473"/>
                <a:gd name="T21" fmla="*/ 39 h 434"/>
                <a:gd name="T22" fmla="*/ 367 w 473"/>
                <a:gd name="T23" fmla="*/ 51 h 434"/>
                <a:gd name="T24" fmla="*/ 461 w 473"/>
                <a:gd name="T25" fmla="*/ 430 h 434"/>
                <a:gd name="T26" fmla="*/ 467 w 473"/>
                <a:gd name="T27" fmla="*/ 433 h 434"/>
                <a:gd name="T28" fmla="*/ 472 w 473"/>
                <a:gd name="T29" fmla="*/ 425 h 434"/>
                <a:gd name="T30" fmla="*/ 381 w 473"/>
                <a:gd name="T31" fmla="*/ 49 h 434"/>
                <a:gd name="T32" fmla="*/ 373 w 473"/>
                <a:gd name="T33" fmla="*/ 28 h 434"/>
                <a:gd name="T34" fmla="*/ 364 w 473"/>
                <a:gd name="T35" fmla="*/ 20 h 434"/>
                <a:gd name="T36" fmla="*/ 356 w 473"/>
                <a:gd name="T37" fmla="*/ 15 h 434"/>
                <a:gd name="T38" fmla="*/ 345 w 473"/>
                <a:gd name="T39" fmla="*/ 10 h 434"/>
                <a:gd name="T40" fmla="*/ 327 w 473"/>
                <a:gd name="T41" fmla="*/ 7 h 434"/>
                <a:gd name="T42" fmla="*/ 264 w 473"/>
                <a:gd name="T43" fmla="*/ 2 h 434"/>
                <a:gd name="T44" fmla="*/ 197 w 473"/>
                <a:gd name="T45" fmla="*/ 0 h 434"/>
                <a:gd name="T46" fmla="*/ 164 w 473"/>
                <a:gd name="T47" fmla="*/ 1 h 434"/>
                <a:gd name="T48" fmla="*/ 149 w 473"/>
                <a:gd name="T49" fmla="*/ 2 h 434"/>
                <a:gd name="T50" fmla="*/ 139 w 473"/>
                <a:gd name="T51" fmla="*/ 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3" h="434">
                  <a:moveTo>
                    <a:pt x="139" y="7"/>
                  </a:moveTo>
                  <a:lnTo>
                    <a:pt x="0" y="393"/>
                  </a:lnTo>
                  <a:lnTo>
                    <a:pt x="6" y="401"/>
                  </a:lnTo>
                  <a:lnTo>
                    <a:pt x="16" y="394"/>
                  </a:lnTo>
                  <a:lnTo>
                    <a:pt x="150" y="23"/>
                  </a:lnTo>
                  <a:lnTo>
                    <a:pt x="157" y="19"/>
                  </a:lnTo>
                  <a:lnTo>
                    <a:pt x="208" y="17"/>
                  </a:lnTo>
                  <a:lnTo>
                    <a:pt x="274" y="20"/>
                  </a:lnTo>
                  <a:lnTo>
                    <a:pt x="333" y="24"/>
                  </a:lnTo>
                  <a:lnTo>
                    <a:pt x="350" y="29"/>
                  </a:lnTo>
                  <a:lnTo>
                    <a:pt x="360" y="39"/>
                  </a:lnTo>
                  <a:lnTo>
                    <a:pt x="367" y="51"/>
                  </a:lnTo>
                  <a:lnTo>
                    <a:pt x="461" y="430"/>
                  </a:lnTo>
                  <a:lnTo>
                    <a:pt x="467" y="433"/>
                  </a:lnTo>
                  <a:lnTo>
                    <a:pt x="472" y="425"/>
                  </a:lnTo>
                  <a:lnTo>
                    <a:pt x="381" y="49"/>
                  </a:lnTo>
                  <a:lnTo>
                    <a:pt x="373" y="28"/>
                  </a:lnTo>
                  <a:lnTo>
                    <a:pt x="364" y="20"/>
                  </a:lnTo>
                  <a:lnTo>
                    <a:pt x="356" y="15"/>
                  </a:lnTo>
                  <a:lnTo>
                    <a:pt x="345" y="10"/>
                  </a:lnTo>
                  <a:lnTo>
                    <a:pt x="327" y="7"/>
                  </a:lnTo>
                  <a:lnTo>
                    <a:pt x="264" y="2"/>
                  </a:lnTo>
                  <a:lnTo>
                    <a:pt x="197" y="0"/>
                  </a:lnTo>
                  <a:lnTo>
                    <a:pt x="164" y="1"/>
                  </a:lnTo>
                  <a:lnTo>
                    <a:pt x="149" y="2"/>
                  </a:lnTo>
                  <a:lnTo>
                    <a:pt x="139" y="7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91919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15" name="Freeform 7">
              <a:extLst>
                <a:ext uri="{FF2B5EF4-FFF2-40B4-BE49-F238E27FC236}">
                  <a16:creationId xmlns:a16="http://schemas.microsoft.com/office/drawing/2014/main" id="{FA012A88-0ECC-45B1-B530-F5A99B15D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2499"/>
              <a:ext cx="493" cy="506"/>
            </a:xfrm>
            <a:custGeom>
              <a:avLst/>
              <a:gdLst>
                <a:gd name="T0" fmla="*/ 100 w 493"/>
                <a:gd name="T1" fmla="*/ 0 h 506"/>
                <a:gd name="T2" fmla="*/ 32 w 493"/>
                <a:gd name="T3" fmla="*/ 0 h 506"/>
                <a:gd name="T4" fmla="*/ 3 w 493"/>
                <a:gd name="T5" fmla="*/ 19 h 506"/>
                <a:gd name="T6" fmla="*/ 0 w 493"/>
                <a:gd name="T7" fmla="*/ 66 h 506"/>
                <a:gd name="T8" fmla="*/ 75 w 493"/>
                <a:gd name="T9" fmla="*/ 336 h 506"/>
                <a:gd name="T10" fmla="*/ 82 w 493"/>
                <a:gd name="T11" fmla="*/ 364 h 506"/>
                <a:gd name="T12" fmla="*/ 84 w 493"/>
                <a:gd name="T13" fmla="*/ 393 h 506"/>
                <a:gd name="T14" fmla="*/ 88 w 493"/>
                <a:gd name="T15" fmla="*/ 456 h 506"/>
                <a:gd name="T16" fmla="*/ 102 w 493"/>
                <a:gd name="T17" fmla="*/ 485 h 506"/>
                <a:gd name="T18" fmla="*/ 121 w 493"/>
                <a:gd name="T19" fmla="*/ 489 h 506"/>
                <a:gd name="T20" fmla="*/ 142 w 493"/>
                <a:gd name="T21" fmla="*/ 492 h 506"/>
                <a:gd name="T22" fmla="*/ 201 w 493"/>
                <a:gd name="T23" fmla="*/ 495 h 506"/>
                <a:gd name="T24" fmla="*/ 310 w 493"/>
                <a:gd name="T25" fmla="*/ 499 h 506"/>
                <a:gd name="T26" fmla="*/ 396 w 493"/>
                <a:gd name="T27" fmla="*/ 505 h 506"/>
                <a:gd name="T28" fmla="*/ 417 w 493"/>
                <a:gd name="T29" fmla="*/ 497 h 506"/>
                <a:gd name="T30" fmla="*/ 434 w 493"/>
                <a:gd name="T31" fmla="*/ 478 h 506"/>
                <a:gd name="T32" fmla="*/ 452 w 493"/>
                <a:gd name="T33" fmla="*/ 450 h 506"/>
                <a:gd name="T34" fmla="*/ 467 w 493"/>
                <a:gd name="T35" fmla="*/ 421 h 506"/>
                <a:gd name="T36" fmla="*/ 478 w 493"/>
                <a:gd name="T37" fmla="*/ 404 h 506"/>
                <a:gd name="T38" fmla="*/ 483 w 493"/>
                <a:gd name="T39" fmla="*/ 391 h 506"/>
                <a:gd name="T40" fmla="*/ 491 w 493"/>
                <a:gd name="T41" fmla="*/ 367 h 506"/>
                <a:gd name="T42" fmla="*/ 492 w 493"/>
                <a:gd name="T43" fmla="*/ 357 h 506"/>
                <a:gd name="T44" fmla="*/ 491 w 493"/>
                <a:gd name="T45" fmla="*/ 343 h 506"/>
                <a:gd name="T46" fmla="*/ 484 w 493"/>
                <a:gd name="T47" fmla="*/ 335 h 506"/>
                <a:gd name="T48" fmla="*/ 470 w 493"/>
                <a:gd name="T49" fmla="*/ 326 h 506"/>
                <a:gd name="T50" fmla="*/ 455 w 493"/>
                <a:gd name="T51" fmla="*/ 325 h 506"/>
                <a:gd name="T52" fmla="*/ 434 w 493"/>
                <a:gd name="T53" fmla="*/ 325 h 506"/>
                <a:gd name="T54" fmla="*/ 161 w 493"/>
                <a:gd name="T55" fmla="*/ 335 h 506"/>
                <a:gd name="T56" fmla="*/ 156 w 493"/>
                <a:gd name="T57" fmla="*/ 269 h 506"/>
                <a:gd name="T58" fmla="*/ 146 w 493"/>
                <a:gd name="T59" fmla="*/ 144 h 506"/>
                <a:gd name="T60" fmla="*/ 140 w 493"/>
                <a:gd name="T61" fmla="*/ 58 h 506"/>
                <a:gd name="T62" fmla="*/ 130 w 493"/>
                <a:gd name="T63" fmla="*/ 22 h 506"/>
                <a:gd name="T64" fmla="*/ 100 w 493"/>
                <a:gd name="T65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3" h="506">
                  <a:moveTo>
                    <a:pt x="100" y="0"/>
                  </a:moveTo>
                  <a:lnTo>
                    <a:pt x="32" y="0"/>
                  </a:lnTo>
                  <a:lnTo>
                    <a:pt x="3" y="19"/>
                  </a:lnTo>
                  <a:lnTo>
                    <a:pt x="0" y="66"/>
                  </a:lnTo>
                  <a:lnTo>
                    <a:pt x="75" y="336"/>
                  </a:lnTo>
                  <a:lnTo>
                    <a:pt x="82" y="364"/>
                  </a:lnTo>
                  <a:lnTo>
                    <a:pt x="84" y="393"/>
                  </a:lnTo>
                  <a:lnTo>
                    <a:pt x="88" y="456"/>
                  </a:lnTo>
                  <a:lnTo>
                    <a:pt x="102" y="485"/>
                  </a:lnTo>
                  <a:lnTo>
                    <a:pt x="121" y="489"/>
                  </a:lnTo>
                  <a:lnTo>
                    <a:pt x="142" y="492"/>
                  </a:lnTo>
                  <a:lnTo>
                    <a:pt x="201" y="495"/>
                  </a:lnTo>
                  <a:lnTo>
                    <a:pt x="310" y="499"/>
                  </a:lnTo>
                  <a:lnTo>
                    <a:pt x="396" y="505"/>
                  </a:lnTo>
                  <a:lnTo>
                    <a:pt x="417" y="497"/>
                  </a:lnTo>
                  <a:lnTo>
                    <a:pt x="434" y="478"/>
                  </a:lnTo>
                  <a:lnTo>
                    <a:pt x="452" y="450"/>
                  </a:lnTo>
                  <a:lnTo>
                    <a:pt x="467" y="421"/>
                  </a:lnTo>
                  <a:lnTo>
                    <a:pt x="478" y="404"/>
                  </a:lnTo>
                  <a:lnTo>
                    <a:pt x="483" y="391"/>
                  </a:lnTo>
                  <a:lnTo>
                    <a:pt x="491" y="367"/>
                  </a:lnTo>
                  <a:lnTo>
                    <a:pt x="492" y="357"/>
                  </a:lnTo>
                  <a:lnTo>
                    <a:pt x="491" y="343"/>
                  </a:lnTo>
                  <a:lnTo>
                    <a:pt x="484" y="335"/>
                  </a:lnTo>
                  <a:lnTo>
                    <a:pt x="470" y="326"/>
                  </a:lnTo>
                  <a:lnTo>
                    <a:pt x="455" y="325"/>
                  </a:lnTo>
                  <a:lnTo>
                    <a:pt x="434" y="325"/>
                  </a:lnTo>
                  <a:lnTo>
                    <a:pt x="161" y="335"/>
                  </a:lnTo>
                  <a:lnTo>
                    <a:pt x="156" y="269"/>
                  </a:lnTo>
                  <a:lnTo>
                    <a:pt x="146" y="144"/>
                  </a:lnTo>
                  <a:lnTo>
                    <a:pt x="140" y="58"/>
                  </a:lnTo>
                  <a:lnTo>
                    <a:pt x="130" y="22"/>
                  </a:lnTo>
                  <a:lnTo>
                    <a:pt x="100" y="0"/>
                  </a:lnTo>
                </a:path>
              </a:pathLst>
            </a:custGeom>
            <a:solidFill>
              <a:srgbClr val="9F7F5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16" name="Freeform 8">
              <a:extLst>
                <a:ext uri="{FF2B5EF4-FFF2-40B4-BE49-F238E27FC236}">
                  <a16:creationId xmlns:a16="http://schemas.microsoft.com/office/drawing/2014/main" id="{2C278CB3-39A6-4F7E-BB39-08206B362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" y="2340"/>
              <a:ext cx="591" cy="1063"/>
            </a:xfrm>
            <a:custGeom>
              <a:avLst/>
              <a:gdLst>
                <a:gd name="T0" fmla="*/ 357 w 591"/>
                <a:gd name="T1" fmla="*/ 20 h 1063"/>
                <a:gd name="T2" fmla="*/ 407 w 591"/>
                <a:gd name="T3" fmla="*/ 78 h 1063"/>
                <a:gd name="T4" fmla="*/ 432 w 591"/>
                <a:gd name="T5" fmla="*/ 119 h 1063"/>
                <a:gd name="T6" fmla="*/ 459 w 591"/>
                <a:gd name="T7" fmla="*/ 154 h 1063"/>
                <a:gd name="T8" fmla="*/ 452 w 591"/>
                <a:gd name="T9" fmla="*/ 202 h 1063"/>
                <a:gd name="T10" fmla="*/ 430 w 591"/>
                <a:gd name="T11" fmla="*/ 208 h 1063"/>
                <a:gd name="T12" fmla="*/ 432 w 591"/>
                <a:gd name="T13" fmla="*/ 245 h 1063"/>
                <a:gd name="T14" fmla="*/ 425 w 591"/>
                <a:gd name="T15" fmla="*/ 294 h 1063"/>
                <a:gd name="T16" fmla="*/ 382 w 591"/>
                <a:gd name="T17" fmla="*/ 315 h 1063"/>
                <a:gd name="T18" fmla="*/ 366 w 591"/>
                <a:gd name="T19" fmla="*/ 367 h 1063"/>
                <a:gd name="T20" fmla="*/ 402 w 591"/>
                <a:gd name="T21" fmla="*/ 393 h 1063"/>
                <a:gd name="T22" fmla="*/ 511 w 591"/>
                <a:gd name="T23" fmla="*/ 393 h 1063"/>
                <a:gd name="T24" fmla="*/ 571 w 591"/>
                <a:gd name="T25" fmla="*/ 415 h 1063"/>
                <a:gd name="T26" fmla="*/ 590 w 591"/>
                <a:gd name="T27" fmla="*/ 473 h 1063"/>
                <a:gd name="T28" fmla="*/ 565 w 591"/>
                <a:gd name="T29" fmla="*/ 577 h 1063"/>
                <a:gd name="T30" fmla="*/ 497 w 591"/>
                <a:gd name="T31" fmla="*/ 716 h 1063"/>
                <a:gd name="T32" fmla="*/ 427 w 591"/>
                <a:gd name="T33" fmla="*/ 912 h 1063"/>
                <a:gd name="T34" fmla="*/ 397 w 591"/>
                <a:gd name="T35" fmla="*/ 1062 h 1063"/>
                <a:gd name="T36" fmla="*/ 335 w 591"/>
                <a:gd name="T37" fmla="*/ 1021 h 1063"/>
                <a:gd name="T38" fmla="*/ 270 w 591"/>
                <a:gd name="T39" fmla="*/ 992 h 1063"/>
                <a:gd name="T40" fmla="*/ 242 w 591"/>
                <a:gd name="T41" fmla="*/ 972 h 1063"/>
                <a:gd name="T42" fmla="*/ 192 w 591"/>
                <a:gd name="T43" fmla="*/ 998 h 1063"/>
                <a:gd name="T44" fmla="*/ 164 w 591"/>
                <a:gd name="T45" fmla="*/ 1001 h 1063"/>
                <a:gd name="T46" fmla="*/ 189 w 591"/>
                <a:gd name="T47" fmla="*/ 935 h 1063"/>
                <a:gd name="T48" fmla="*/ 273 w 591"/>
                <a:gd name="T49" fmla="*/ 829 h 1063"/>
                <a:gd name="T50" fmla="*/ 284 w 591"/>
                <a:gd name="T51" fmla="*/ 747 h 1063"/>
                <a:gd name="T52" fmla="*/ 282 w 591"/>
                <a:gd name="T53" fmla="*/ 632 h 1063"/>
                <a:gd name="T54" fmla="*/ 237 w 591"/>
                <a:gd name="T55" fmla="*/ 592 h 1063"/>
                <a:gd name="T56" fmla="*/ 147 w 591"/>
                <a:gd name="T57" fmla="*/ 611 h 1063"/>
                <a:gd name="T58" fmla="*/ 76 w 591"/>
                <a:gd name="T59" fmla="*/ 626 h 1063"/>
                <a:gd name="T60" fmla="*/ 23 w 591"/>
                <a:gd name="T61" fmla="*/ 608 h 1063"/>
                <a:gd name="T62" fmla="*/ 0 w 591"/>
                <a:gd name="T63" fmla="*/ 546 h 1063"/>
                <a:gd name="T64" fmla="*/ 23 w 591"/>
                <a:gd name="T65" fmla="*/ 480 h 1063"/>
                <a:gd name="T66" fmla="*/ 87 w 591"/>
                <a:gd name="T67" fmla="*/ 354 h 1063"/>
                <a:gd name="T68" fmla="*/ 147 w 591"/>
                <a:gd name="T69" fmla="*/ 266 h 1063"/>
                <a:gd name="T70" fmla="*/ 187 w 591"/>
                <a:gd name="T71" fmla="*/ 177 h 1063"/>
                <a:gd name="T72" fmla="*/ 203 w 591"/>
                <a:gd name="T73" fmla="*/ 87 h 1063"/>
                <a:gd name="T74" fmla="*/ 225 w 591"/>
                <a:gd name="T75" fmla="*/ 24 h 1063"/>
                <a:gd name="T76" fmla="*/ 262 w 591"/>
                <a:gd name="T77" fmla="*/ 5 h 1063"/>
                <a:gd name="T78" fmla="*/ 331 w 591"/>
                <a:gd name="T79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1" h="1063">
                  <a:moveTo>
                    <a:pt x="331" y="0"/>
                  </a:moveTo>
                  <a:lnTo>
                    <a:pt x="357" y="20"/>
                  </a:lnTo>
                  <a:lnTo>
                    <a:pt x="391" y="51"/>
                  </a:lnTo>
                  <a:lnTo>
                    <a:pt x="407" y="78"/>
                  </a:lnTo>
                  <a:lnTo>
                    <a:pt x="421" y="101"/>
                  </a:lnTo>
                  <a:lnTo>
                    <a:pt x="432" y="119"/>
                  </a:lnTo>
                  <a:lnTo>
                    <a:pt x="449" y="136"/>
                  </a:lnTo>
                  <a:lnTo>
                    <a:pt x="459" y="154"/>
                  </a:lnTo>
                  <a:lnTo>
                    <a:pt x="459" y="184"/>
                  </a:lnTo>
                  <a:lnTo>
                    <a:pt x="452" y="202"/>
                  </a:lnTo>
                  <a:lnTo>
                    <a:pt x="442" y="205"/>
                  </a:lnTo>
                  <a:lnTo>
                    <a:pt x="430" y="208"/>
                  </a:lnTo>
                  <a:lnTo>
                    <a:pt x="427" y="223"/>
                  </a:lnTo>
                  <a:lnTo>
                    <a:pt x="432" y="245"/>
                  </a:lnTo>
                  <a:lnTo>
                    <a:pt x="432" y="277"/>
                  </a:lnTo>
                  <a:lnTo>
                    <a:pt x="425" y="294"/>
                  </a:lnTo>
                  <a:lnTo>
                    <a:pt x="397" y="315"/>
                  </a:lnTo>
                  <a:lnTo>
                    <a:pt x="382" y="315"/>
                  </a:lnTo>
                  <a:lnTo>
                    <a:pt x="371" y="326"/>
                  </a:lnTo>
                  <a:lnTo>
                    <a:pt x="366" y="367"/>
                  </a:lnTo>
                  <a:lnTo>
                    <a:pt x="366" y="401"/>
                  </a:lnTo>
                  <a:lnTo>
                    <a:pt x="402" y="393"/>
                  </a:lnTo>
                  <a:lnTo>
                    <a:pt x="456" y="393"/>
                  </a:lnTo>
                  <a:lnTo>
                    <a:pt x="511" y="393"/>
                  </a:lnTo>
                  <a:lnTo>
                    <a:pt x="549" y="401"/>
                  </a:lnTo>
                  <a:lnTo>
                    <a:pt x="571" y="415"/>
                  </a:lnTo>
                  <a:lnTo>
                    <a:pt x="587" y="444"/>
                  </a:lnTo>
                  <a:lnTo>
                    <a:pt x="590" y="473"/>
                  </a:lnTo>
                  <a:lnTo>
                    <a:pt x="584" y="508"/>
                  </a:lnTo>
                  <a:lnTo>
                    <a:pt x="565" y="577"/>
                  </a:lnTo>
                  <a:lnTo>
                    <a:pt x="534" y="649"/>
                  </a:lnTo>
                  <a:lnTo>
                    <a:pt x="497" y="716"/>
                  </a:lnTo>
                  <a:lnTo>
                    <a:pt x="456" y="829"/>
                  </a:lnTo>
                  <a:lnTo>
                    <a:pt x="427" y="912"/>
                  </a:lnTo>
                  <a:lnTo>
                    <a:pt x="407" y="1007"/>
                  </a:lnTo>
                  <a:lnTo>
                    <a:pt x="397" y="1062"/>
                  </a:lnTo>
                  <a:lnTo>
                    <a:pt x="366" y="1045"/>
                  </a:lnTo>
                  <a:lnTo>
                    <a:pt x="335" y="1021"/>
                  </a:lnTo>
                  <a:lnTo>
                    <a:pt x="295" y="996"/>
                  </a:lnTo>
                  <a:lnTo>
                    <a:pt x="270" y="992"/>
                  </a:lnTo>
                  <a:lnTo>
                    <a:pt x="259" y="984"/>
                  </a:lnTo>
                  <a:lnTo>
                    <a:pt x="242" y="972"/>
                  </a:lnTo>
                  <a:lnTo>
                    <a:pt x="211" y="981"/>
                  </a:lnTo>
                  <a:lnTo>
                    <a:pt x="192" y="998"/>
                  </a:lnTo>
                  <a:lnTo>
                    <a:pt x="177" y="1004"/>
                  </a:lnTo>
                  <a:lnTo>
                    <a:pt x="164" y="1001"/>
                  </a:lnTo>
                  <a:lnTo>
                    <a:pt x="172" y="987"/>
                  </a:lnTo>
                  <a:lnTo>
                    <a:pt x="189" y="935"/>
                  </a:lnTo>
                  <a:lnTo>
                    <a:pt x="232" y="872"/>
                  </a:lnTo>
                  <a:lnTo>
                    <a:pt x="273" y="829"/>
                  </a:lnTo>
                  <a:lnTo>
                    <a:pt x="279" y="800"/>
                  </a:lnTo>
                  <a:lnTo>
                    <a:pt x="284" y="747"/>
                  </a:lnTo>
                  <a:lnTo>
                    <a:pt x="287" y="681"/>
                  </a:lnTo>
                  <a:lnTo>
                    <a:pt x="282" y="632"/>
                  </a:lnTo>
                  <a:lnTo>
                    <a:pt x="273" y="606"/>
                  </a:lnTo>
                  <a:lnTo>
                    <a:pt x="237" y="592"/>
                  </a:lnTo>
                  <a:lnTo>
                    <a:pt x="200" y="597"/>
                  </a:lnTo>
                  <a:lnTo>
                    <a:pt x="147" y="611"/>
                  </a:lnTo>
                  <a:lnTo>
                    <a:pt x="97" y="621"/>
                  </a:lnTo>
                  <a:lnTo>
                    <a:pt x="76" y="626"/>
                  </a:lnTo>
                  <a:lnTo>
                    <a:pt x="42" y="621"/>
                  </a:lnTo>
                  <a:lnTo>
                    <a:pt x="23" y="608"/>
                  </a:lnTo>
                  <a:lnTo>
                    <a:pt x="7" y="580"/>
                  </a:lnTo>
                  <a:lnTo>
                    <a:pt x="0" y="546"/>
                  </a:lnTo>
                  <a:lnTo>
                    <a:pt x="12" y="503"/>
                  </a:lnTo>
                  <a:lnTo>
                    <a:pt x="23" y="480"/>
                  </a:lnTo>
                  <a:lnTo>
                    <a:pt x="54" y="415"/>
                  </a:lnTo>
                  <a:lnTo>
                    <a:pt x="87" y="354"/>
                  </a:lnTo>
                  <a:lnTo>
                    <a:pt x="119" y="305"/>
                  </a:lnTo>
                  <a:lnTo>
                    <a:pt x="147" y="266"/>
                  </a:lnTo>
                  <a:lnTo>
                    <a:pt x="169" y="216"/>
                  </a:lnTo>
                  <a:lnTo>
                    <a:pt x="187" y="177"/>
                  </a:lnTo>
                  <a:lnTo>
                    <a:pt x="192" y="134"/>
                  </a:lnTo>
                  <a:lnTo>
                    <a:pt x="203" y="87"/>
                  </a:lnTo>
                  <a:lnTo>
                    <a:pt x="211" y="49"/>
                  </a:lnTo>
                  <a:lnTo>
                    <a:pt x="225" y="24"/>
                  </a:lnTo>
                  <a:lnTo>
                    <a:pt x="242" y="5"/>
                  </a:lnTo>
                  <a:lnTo>
                    <a:pt x="262" y="5"/>
                  </a:lnTo>
                  <a:lnTo>
                    <a:pt x="301" y="20"/>
                  </a:lnTo>
                  <a:lnTo>
                    <a:pt x="331" y="0"/>
                  </a:lnTo>
                </a:path>
              </a:pathLst>
            </a:custGeom>
            <a:solidFill>
              <a:srgbClr val="9F3FD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9017" name="Group 9">
              <a:extLst>
                <a:ext uri="{FF2B5EF4-FFF2-40B4-BE49-F238E27FC236}">
                  <a16:creationId xmlns:a16="http://schemas.microsoft.com/office/drawing/2014/main" id="{6C833A2E-0001-4518-AFAC-216854501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8" y="2476"/>
              <a:ext cx="498" cy="925"/>
              <a:chOff x="4248" y="2476"/>
              <a:chExt cx="498" cy="925"/>
            </a:xfrm>
          </p:grpSpPr>
          <p:sp>
            <p:nvSpPr>
              <p:cNvPr id="299018" name="Freeform 10">
                <a:extLst>
                  <a:ext uri="{FF2B5EF4-FFF2-40B4-BE49-F238E27FC236}">
                    <a16:creationId xmlns:a16="http://schemas.microsoft.com/office/drawing/2014/main" id="{43592E33-86D9-41DA-973C-0869544C6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" y="2966"/>
                <a:ext cx="473" cy="435"/>
              </a:xfrm>
              <a:custGeom>
                <a:avLst/>
                <a:gdLst>
                  <a:gd name="T0" fmla="*/ 334 w 473"/>
                  <a:gd name="T1" fmla="*/ 8 h 435"/>
                  <a:gd name="T2" fmla="*/ 472 w 473"/>
                  <a:gd name="T3" fmla="*/ 393 h 435"/>
                  <a:gd name="T4" fmla="*/ 467 w 473"/>
                  <a:gd name="T5" fmla="*/ 401 h 435"/>
                  <a:gd name="T6" fmla="*/ 456 w 473"/>
                  <a:gd name="T7" fmla="*/ 395 h 435"/>
                  <a:gd name="T8" fmla="*/ 323 w 473"/>
                  <a:gd name="T9" fmla="*/ 23 h 435"/>
                  <a:gd name="T10" fmla="*/ 316 w 473"/>
                  <a:gd name="T11" fmla="*/ 19 h 435"/>
                  <a:gd name="T12" fmla="*/ 265 w 473"/>
                  <a:gd name="T13" fmla="*/ 17 h 435"/>
                  <a:gd name="T14" fmla="*/ 199 w 473"/>
                  <a:gd name="T15" fmla="*/ 21 h 435"/>
                  <a:gd name="T16" fmla="*/ 140 w 473"/>
                  <a:gd name="T17" fmla="*/ 24 h 435"/>
                  <a:gd name="T18" fmla="*/ 123 w 473"/>
                  <a:gd name="T19" fmla="*/ 30 h 435"/>
                  <a:gd name="T20" fmla="*/ 112 w 473"/>
                  <a:gd name="T21" fmla="*/ 39 h 435"/>
                  <a:gd name="T22" fmla="*/ 105 w 473"/>
                  <a:gd name="T23" fmla="*/ 52 h 435"/>
                  <a:gd name="T24" fmla="*/ 13 w 473"/>
                  <a:gd name="T25" fmla="*/ 431 h 435"/>
                  <a:gd name="T26" fmla="*/ 6 w 473"/>
                  <a:gd name="T27" fmla="*/ 434 h 435"/>
                  <a:gd name="T28" fmla="*/ 0 w 473"/>
                  <a:gd name="T29" fmla="*/ 425 h 435"/>
                  <a:gd name="T30" fmla="*/ 92 w 473"/>
                  <a:gd name="T31" fmla="*/ 49 h 435"/>
                  <a:gd name="T32" fmla="*/ 101 w 473"/>
                  <a:gd name="T33" fmla="*/ 29 h 435"/>
                  <a:gd name="T34" fmla="*/ 109 w 473"/>
                  <a:gd name="T35" fmla="*/ 21 h 435"/>
                  <a:gd name="T36" fmla="*/ 117 w 473"/>
                  <a:gd name="T37" fmla="*/ 15 h 435"/>
                  <a:gd name="T38" fmla="*/ 128 w 473"/>
                  <a:gd name="T39" fmla="*/ 9 h 435"/>
                  <a:gd name="T40" fmla="*/ 147 w 473"/>
                  <a:gd name="T41" fmla="*/ 8 h 435"/>
                  <a:gd name="T42" fmla="*/ 208 w 473"/>
                  <a:gd name="T43" fmla="*/ 3 h 435"/>
                  <a:gd name="T44" fmla="*/ 276 w 473"/>
                  <a:gd name="T45" fmla="*/ 0 h 435"/>
                  <a:gd name="T46" fmla="*/ 309 w 473"/>
                  <a:gd name="T47" fmla="*/ 1 h 435"/>
                  <a:gd name="T48" fmla="*/ 324 w 473"/>
                  <a:gd name="T49" fmla="*/ 3 h 435"/>
                  <a:gd name="T50" fmla="*/ 334 w 473"/>
                  <a:gd name="T51" fmla="*/ 8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3" h="435">
                    <a:moveTo>
                      <a:pt x="334" y="8"/>
                    </a:moveTo>
                    <a:lnTo>
                      <a:pt x="472" y="393"/>
                    </a:lnTo>
                    <a:lnTo>
                      <a:pt x="467" y="401"/>
                    </a:lnTo>
                    <a:lnTo>
                      <a:pt x="456" y="395"/>
                    </a:lnTo>
                    <a:lnTo>
                      <a:pt x="323" y="23"/>
                    </a:lnTo>
                    <a:lnTo>
                      <a:pt x="316" y="19"/>
                    </a:lnTo>
                    <a:lnTo>
                      <a:pt x="265" y="17"/>
                    </a:lnTo>
                    <a:lnTo>
                      <a:pt x="199" y="21"/>
                    </a:lnTo>
                    <a:lnTo>
                      <a:pt x="140" y="24"/>
                    </a:lnTo>
                    <a:lnTo>
                      <a:pt x="123" y="30"/>
                    </a:lnTo>
                    <a:lnTo>
                      <a:pt x="112" y="39"/>
                    </a:lnTo>
                    <a:lnTo>
                      <a:pt x="105" y="52"/>
                    </a:lnTo>
                    <a:lnTo>
                      <a:pt x="13" y="431"/>
                    </a:lnTo>
                    <a:lnTo>
                      <a:pt x="6" y="434"/>
                    </a:lnTo>
                    <a:lnTo>
                      <a:pt x="0" y="425"/>
                    </a:lnTo>
                    <a:lnTo>
                      <a:pt x="92" y="49"/>
                    </a:lnTo>
                    <a:lnTo>
                      <a:pt x="101" y="29"/>
                    </a:lnTo>
                    <a:lnTo>
                      <a:pt x="109" y="21"/>
                    </a:lnTo>
                    <a:lnTo>
                      <a:pt x="117" y="15"/>
                    </a:lnTo>
                    <a:lnTo>
                      <a:pt x="128" y="9"/>
                    </a:lnTo>
                    <a:lnTo>
                      <a:pt x="147" y="8"/>
                    </a:lnTo>
                    <a:lnTo>
                      <a:pt x="208" y="3"/>
                    </a:lnTo>
                    <a:lnTo>
                      <a:pt x="276" y="0"/>
                    </a:lnTo>
                    <a:lnTo>
                      <a:pt x="309" y="1"/>
                    </a:lnTo>
                    <a:lnTo>
                      <a:pt x="324" y="3"/>
                    </a:lnTo>
                    <a:lnTo>
                      <a:pt x="334" y="8"/>
                    </a:lnTo>
                  </a:path>
                </a:pathLst>
              </a:custGeom>
              <a:solidFill>
                <a:srgbClr val="3F1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19" name="Freeform 11">
                <a:extLst>
                  <a:ext uri="{FF2B5EF4-FFF2-40B4-BE49-F238E27FC236}">
                    <a16:creationId xmlns:a16="http://schemas.microsoft.com/office/drawing/2014/main" id="{8D421EDC-A3E6-4B8A-A9A3-FA556AF53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8" y="2476"/>
                <a:ext cx="493" cy="506"/>
              </a:xfrm>
              <a:custGeom>
                <a:avLst/>
                <a:gdLst>
                  <a:gd name="T0" fmla="*/ 392 w 493"/>
                  <a:gd name="T1" fmla="*/ 0 h 506"/>
                  <a:gd name="T2" fmla="*/ 459 w 493"/>
                  <a:gd name="T3" fmla="*/ 0 h 506"/>
                  <a:gd name="T4" fmla="*/ 490 w 493"/>
                  <a:gd name="T5" fmla="*/ 19 h 506"/>
                  <a:gd name="T6" fmla="*/ 492 w 493"/>
                  <a:gd name="T7" fmla="*/ 66 h 506"/>
                  <a:gd name="T8" fmla="*/ 416 w 493"/>
                  <a:gd name="T9" fmla="*/ 336 h 506"/>
                  <a:gd name="T10" fmla="*/ 411 w 493"/>
                  <a:gd name="T11" fmla="*/ 364 h 506"/>
                  <a:gd name="T12" fmla="*/ 407 w 493"/>
                  <a:gd name="T13" fmla="*/ 393 h 506"/>
                  <a:gd name="T14" fmla="*/ 404 w 493"/>
                  <a:gd name="T15" fmla="*/ 455 h 506"/>
                  <a:gd name="T16" fmla="*/ 390 w 493"/>
                  <a:gd name="T17" fmla="*/ 484 h 506"/>
                  <a:gd name="T18" fmla="*/ 371 w 493"/>
                  <a:gd name="T19" fmla="*/ 489 h 506"/>
                  <a:gd name="T20" fmla="*/ 350 w 493"/>
                  <a:gd name="T21" fmla="*/ 491 h 506"/>
                  <a:gd name="T22" fmla="*/ 292 w 493"/>
                  <a:gd name="T23" fmla="*/ 495 h 506"/>
                  <a:gd name="T24" fmla="*/ 182 w 493"/>
                  <a:gd name="T25" fmla="*/ 498 h 506"/>
                  <a:gd name="T26" fmla="*/ 96 w 493"/>
                  <a:gd name="T27" fmla="*/ 505 h 506"/>
                  <a:gd name="T28" fmla="*/ 75 w 493"/>
                  <a:gd name="T29" fmla="*/ 497 h 506"/>
                  <a:gd name="T30" fmla="*/ 59 w 493"/>
                  <a:gd name="T31" fmla="*/ 477 h 506"/>
                  <a:gd name="T32" fmla="*/ 40 w 493"/>
                  <a:gd name="T33" fmla="*/ 449 h 506"/>
                  <a:gd name="T34" fmla="*/ 24 w 493"/>
                  <a:gd name="T35" fmla="*/ 421 h 506"/>
                  <a:gd name="T36" fmla="*/ 14 w 493"/>
                  <a:gd name="T37" fmla="*/ 404 h 506"/>
                  <a:gd name="T38" fmla="*/ 9 w 493"/>
                  <a:gd name="T39" fmla="*/ 390 h 506"/>
                  <a:gd name="T40" fmla="*/ 1 w 493"/>
                  <a:gd name="T41" fmla="*/ 367 h 506"/>
                  <a:gd name="T42" fmla="*/ 0 w 493"/>
                  <a:gd name="T43" fmla="*/ 356 h 506"/>
                  <a:gd name="T44" fmla="*/ 1 w 493"/>
                  <a:gd name="T45" fmla="*/ 342 h 506"/>
                  <a:gd name="T46" fmla="*/ 8 w 493"/>
                  <a:gd name="T47" fmla="*/ 335 h 506"/>
                  <a:gd name="T48" fmla="*/ 21 w 493"/>
                  <a:gd name="T49" fmla="*/ 326 h 506"/>
                  <a:gd name="T50" fmla="*/ 38 w 493"/>
                  <a:gd name="T51" fmla="*/ 325 h 506"/>
                  <a:gd name="T52" fmla="*/ 59 w 493"/>
                  <a:gd name="T53" fmla="*/ 325 h 506"/>
                  <a:gd name="T54" fmla="*/ 331 w 493"/>
                  <a:gd name="T55" fmla="*/ 335 h 506"/>
                  <a:gd name="T56" fmla="*/ 337 w 493"/>
                  <a:gd name="T57" fmla="*/ 268 h 506"/>
                  <a:gd name="T58" fmla="*/ 346 w 493"/>
                  <a:gd name="T59" fmla="*/ 144 h 506"/>
                  <a:gd name="T60" fmla="*/ 353 w 493"/>
                  <a:gd name="T61" fmla="*/ 58 h 506"/>
                  <a:gd name="T62" fmla="*/ 362 w 493"/>
                  <a:gd name="T63" fmla="*/ 22 h 506"/>
                  <a:gd name="T64" fmla="*/ 392 w 493"/>
                  <a:gd name="T65" fmla="*/ 0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3" h="506">
                    <a:moveTo>
                      <a:pt x="392" y="0"/>
                    </a:moveTo>
                    <a:lnTo>
                      <a:pt x="459" y="0"/>
                    </a:lnTo>
                    <a:lnTo>
                      <a:pt x="490" y="19"/>
                    </a:lnTo>
                    <a:lnTo>
                      <a:pt x="492" y="66"/>
                    </a:lnTo>
                    <a:lnTo>
                      <a:pt x="416" y="336"/>
                    </a:lnTo>
                    <a:lnTo>
                      <a:pt x="411" y="364"/>
                    </a:lnTo>
                    <a:lnTo>
                      <a:pt x="407" y="393"/>
                    </a:lnTo>
                    <a:lnTo>
                      <a:pt x="404" y="455"/>
                    </a:lnTo>
                    <a:lnTo>
                      <a:pt x="390" y="484"/>
                    </a:lnTo>
                    <a:lnTo>
                      <a:pt x="371" y="489"/>
                    </a:lnTo>
                    <a:lnTo>
                      <a:pt x="350" y="491"/>
                    </a:lnTo>
                    <a:lnTo>
                      <a:pt x="292" y="495"/>
                    </a:lnTo>
                    <a:lnTo>
                      <a:pt x="182" y="498"/>
                    </a:lnTo>
                    <a:lnTo>
                      <a:pt x="96" y="505"/>
                    </a:lnTo>
                    <a:lnTo>
                      <a:pt x="75" y="497"/>
                    </a:lnTo>
                    <a:lnTo>
                      <a:pt x="59" y="477"/>
                    </a:lnTo>
                    <a:lnTo>
                      <a:pt x="40" y="449"/>
                    </a:lnTo>
                    <a:lnTo>
                      <a:pt x="24" y="421"/>
                    </a:lnTo>
                    <a:lnTo>
                      <a:pt x="14" y="404"/>
                    </a:lnTo>
                    <a:lnTo>
                      <a:pt x="9" y="390"/>
                    </a:lnTo>
                    <a:lnTo>
                      <a:pt x="1" y="367"/>
                    </a:lnTo>
                    <a:lnTo>
                      <a:pt x="0" y="356"/>
                    </a:lnTo>
                    <a:lnTo>
                      <a:pt x="1" y="342"/>
                    </a:lnTo>
                    <a:lnTo>
                      <a:pt x="8" y="335"/>
                    </a:lnTo>
                    <a:lnTo>
                      <a:pt x="21" y="326"/>
                    </a:lnTo>
                    <a:lnTo>
                      <a:pt x="38" y="325"/>
                    </a:lnTo>
                    <a:lnTo>
                      <a:pt x="59" y="325"/>
                    </a:lnTo>
                    <a:lnTo>
                      <a:pt x="331" y="335"/>
                    </a:lnTo>
                    <a:lnTo>
                      <a:pt x="337" y="268"/>
                    </a:lnTo>
                    <a:lnTo>
                      <a:pt x="346" y="144"/>
                    </a:lnTo>
                    <a:lnTo>
                      <a:pt x="353" y="58"/>
                    </a:lnTo>
                    <a:lnTo>
                      <a:pt x="362" y="22"/>
                    </a:lnTo>
                    <a:lnTo>
                      <a:pt x="392" y="0"/>
                    </a:lnTo>
                  </a:path>
                </a:pathLst>
              </a:custGeom>
              <a:solidFill>
                <a:srgbClr val="9F7F5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9020" name="Freeform 12">
              <a:extLst>
                <a:ext uri="{FF2B5EF4-FFF2-40B4-BE49-F238E27FC236}">
                  <a16:creationId xmlns:a16="http://schemas.microsoft.com/office/drawing/2014/main" id="{7362096A-9A27-4152-9F9D-D2AE25032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1237"/>
              <a:ext cx="1752" cy="878"/>
            </a:xfrm>
            <a:custGeom>
              <a:avLst/>
              <a:gdLst>
                <a:gd name="T0" fmla="*/ 767 w 1752"/>
                <a:gd name="T1" fmla="*/ 107 h 878"/>
                <a:gd name="T2" fmla="*/ 665 w 1752"/>
                <a:gd name="T3" fmla="*/ 96 h 878"/>
                <a:gd name="T4" fmla="*/ 580 w 1752"/>
                <a:gd name="T5" fmla="*/ 104 h 878"/>
                <a:gd name="T6" fmla="*/ 506 w 1752"/>
                <a:gd name="T7" fmla="*/ 125 h 878"/>
                <a:gd name="T8" fmla="*/ 432 w 1752"/>
                <a:gd name="T9" fmla="*/ 161 h 878"/>
                <a:gd name="T10" fmla="*/ 370 w 1752"/>
                <a:gd name="T11" fmla="*/ 215 h 878"/>
                <a:gd name="T12" fmla="*/ 338 w 1752"/>
                <a:gd name="T13" fmla="*/ 264 h 878"/>
                <a:gd name="T14" fmla="*/ 298 w 1752"/>
                <a:gd name="T15" fmla="*/ 288 h 878"/>
                <a:gd name="T16" fmla="*/ 227 w 1752"/>
                <a:gd name="T17" fmla="*/ 285 h 878"/>
                <a:gd name="T18" fmla="*/ 162 w 1752"/>
                <a:gd name="T19" fmla="*/ 300 h 878"/>
                <a:gd name="T20" fmla="*/ 99 w 1752"/>
                <a:gd name="T21" fmla="*/ 333 h 878"/>
                <a:gd name="T22" fmla="*/ 59 w 1752"/>
                <a:gd name="T23" fmla="*/ 371 h 878"/>
                <a:gd name="T24" fmla="*/ 23 w 1752"/>
                <a:gd name="T25" fmla="*/ 427 h 878"/>
                <a:gd name="T26" fmla="*/ 5 w 1752"/>
                <a:gd name="T27" fmla="*/ 485 h 878"/>
                <a:gd name="T28" fmla="*/ 0 w 1752"/>
                <a:gd name="T29" fmla="*/ 532 h 878"/>
                <a:gd name="T30" fmla="*/ 7 w 1752"/>
                <a:gd name="T31" fmla="*/ 587 h 878"/>
                <a:gd name="T32" fmla="*/ 24 w 1752"/>
                <a:gd name="T33" fmla="*/ 637 h 878"/>
                <a:gd name="T34" fmla="*/ 60 w 1752"/>
                <a:gd name="T35" fmla="*/ 692 h 878"/>
                <a:gd name="T36" fmla="*/ 110 w 1752"/>
                <a:gd name="T37" fmla="*/ 736 h 878"/>
                <a:gd name="T38" fmla="*/ 165 w 1752"/>
                <a:gd name="T39" fmla="*/ 763 h 878"/>
                <a:gd name="T40" fmla="*/ 217 w 1752"/>
                <a:gd name="T41" fmla="*/ 777 h 878"/>
                <a:gd name="T42" fmla="*/ 279 w 1752"/>
                <a:gd name="T43" fmla="*/ 778 h 878"/>
                <a:gd name="T44" fmla="*/ 333 w 1752"/>
                <a:gd name="T45" fmla="*/ 765 h 878"/>
                <a:gd name="T46" fmla="*/ 368 w 1752"/>
                <a:gd name="T47" fmla="*/ 779 h 878"/>
                <a:gd name="T48" fmla="*/ 418 w 1752"/>
                <a:gd name="T49" fmla="*/ 812 h 878"/>
                <a:gd name="T50" fmla="*/ 483 w 1752"/>
                <a:gd name="T51" fmla="*/ 843 h 878"/>
                <a:gd name="T52" fmla="*/ 565 w 1752"/>
                <a:gd name="T53" fmla="*/ 866 h 878"/>
                <a:gd name="T54" fmla="*/ 651 w 1752"/>
                <a:gd name="T55" fmla="*/ 877 h 878"/>
                <a:gd name="T56" fmla="*/ 722 w 1752"/>
                <a:gd name="T57" fmla="*/ 877 h 878"/>
                <a:gd name="T58" fmla="*/ 819 w 1752"/>
                <a:gd name="T59" fmla="*/ 865 h 878"/>
                <a:gd name="T60" fmla="*/ 892 w 1752"/>
                <a:gd name="T61" fmla="*/ 845 h 878"/>
                <a:gd name="T62" fmla="*/ 960 w 1752"/>
                <a:gd name="T63" fmla="*/ 816 h 878"/>
                <a:gd name="T64" fmla="*/ 1003 w 1752"/>
                <a:gd name="T65" fmla="*/ 811 h 878"/>
                <a:gd name="T66" fmla="*/ 1061 w 1752"/>
                <a:gd name="T67" fmla="*/ 831 h 878"/>
                <a:gd name="T68" fmla="*/ 1119 w 1752"/>
                <a:gd name="T69" fmla="*/ 839 h 878"/>
                <a:gd name="T70" fmla="*/ 1183 w 1752"/>
                <a:gd name="T71" fmla="*/ 834 h 878"/>
                <a:gd name="T72" fmla="*/ 1248 w 1752"/>
                <a:gd name="T73" fmla="*/ 816 h 878"/>
                <a:gd name="T74" fmla="*/ 1307 w 1752"/>
                <a:gd name="T75" fmla="*/ 782 h 878"/>
                <a:gd name="T76" fmla="*/ 1383 w 1752"/>
                <a:gd name="T77" fmla="*/ 804 h 878"/>
                <a:gd name="T78" fmla="*/ 1459 w 1752"/>
                <a:gd name="T79" fmla="*/ 808 h 878"/>
                <a:gd name="T80" fmla="*/ 1560 w 1752"/>
                <a:gd name="T81" fmla="*/ 786 h 878"/>
                <a:gd name="T82" fmla="*/ 1647 w 1752"/>
                <a:gd name="T83" fmla="*/ 734 h 878"/>
                <a:gd name="T84" fmla="*/ 1706 w 1752"/>
                <a:gd name="T85" fmla="*/ 669 h 878"/>
                <a:gd name="T86" fmla="*/ 1738 w 1752"/>
                <a:gd name="T87" fmla="*/ 600 h 878"/>
                <a:gd name="T88" fmla="*/ 1751 w 1752"/>
                <a:gd name="T89" fmla="*/ 525 h 878"/>
                <a:gd name="T90" fmla="*/ 1739 w 1752"/>
                <a:gd name="T91" fmla="*/ 455 h 878"/>
                <a:gd name="T92" fmla="*/ 1707 w 1752"/>
                <a:gd name="T93" fmla="*/ 384 h 878"/>
                <a:gd name="T94" fmla="*/ 1656 w 1752"/>
                <a:gd name="T95" fmla="*/ 324 h 878"/>
                <a:gd name="T96" fmla="*/ 1602 w 1752"/>
                <a:gd name="T97" fmla="*/ 286 h 878"/>
                <a:gd name="T98" fmla="*/ 1529 w 1752"/>
                <a:gd name="T99" fmla="*/ 253 h 878"/>
                <a:gd name="T100" fmla="*/ 1465 w 1752"/>
                <a:gd name="T101" fmla="*/ 244 h 878"/>
                <a:gd name="T102" fmla="*/ 1447 w 1752"/>
                <a:gd name="T103" fmla="*/ 193 h 878"/>
                <a:gd name="T104" fmla="*/ 1416 w 1752"/>
                <a:gd name="T105" fmla="*/ 143 h 878"/>
                <a:gd name="T106" fmla="*/ 1367 w 1752"/>
                <a:gd name="T107" fmla="*/ 91 h 878"/>
                <a:gd name="T108" fmla="*/ 1308 w 1752"/>
                <a:gd name="T109" fmla="*/ 52 h 878"/>
                <a:gd name="T110" fmla="*/ 1230 w 1752"/>
                <a:gd name="T111" fmla="*/ 18 h 878"/>
                <a:gd name="T112" fmla="*/ 1150 w 1752"/>
                <a:gd name="T113" fmla="*/ 3 h 878"/>
                <a:gd name="T114" fmla="*/ 1064 w 1752"/>
                <a:gd name="T115" fmla="*/ 1 h 878"/>
                <a:gd name="T116" fmla="*/ 977 w 1752"/>
                <a:gd name="T117" fmla="*/ 17 h 878"/>
                <a:gd name="T118" fmla="*/ 894 w 1752"/>
                <a:gd name="T119" fmla="*/ 52 h 878"/>
                <a:gd name="T120" fmla="*/ 833 w 1752"/>
                <a:gd name="T121" fmla="*/ 93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52" h="878">
                  <a:moveTo>
                    <a:pt x="808" y="116"/>
                  </a:moveTo>
                  <a:lnTo>
                    <a:pt x="767" y="107"/>
                  </a:lnTo>
                  <a:lnTo>
                    <a:pt x="712" y="99"/>
                  </a:lnTo>
                  <a:lnTo>
                    <a:pt x="665" y="96"/>
                  </a:lnTo>
                  <a:lnTo>
                    <a:pt x="616" y="100"/>
                  </a:lnTo>
                  <a:lnTo>
                    <a:pt x="580" y="104"/>
                  </a:lnTo>
                  <a:lnTo>
                    <a:pt x="544" y="112"/>
                  </a:lnTo>
                  <a:lnTo>
                    <a:pt x="506" y="125"/>
                  </a:lnTo>
                  <a:lnTo>
                    <a:pt x="470" y="140"/>
                  </a:lnTo>
                  <a:lnTo>
                    <a:pt x="432" y="161"/>
                  </a:lnTo>
                  <a:lnTo>
                    <a:pt x="395" y="189"/>
                  </a:lnTo>
                  <a:lnTo>
                    <a:pt x="370" y="215"/>
                  </a:lnTo>
                  <a:lnTo>
                    <a:pt x="353" y="238"/>
                  </a:lnTo>
                  <a:lnTo>
                    <a:pt x="338" y="264"/>
                  </a:lnTo>
                  <a:lnTo>
                    <a:pt x="328" y="297"/>
                  </a:lnTo>
                  <a:lnTo>
                    <a:pt x="298" y="288"/>
                  </a:lnTo>
                  <a:lnTo>
                    <a:pt x="260" y="285"/>
                  </a:lnTo>
                  <a:lnTo>
                    <a:pt x="227" y="285"/>
                  </a:lnTo>
                  <a:lnTo>
                    <a:pt x="192" y="292"/>
                  </a:lnTo>
                  <a:lnTo>
                    <a:pt x="162" y="300"/>
                  </a:lnTo>
                  <a:lnTo>
                    <a:pt x="132" y="313"/>
                  </a:lnTo>
                  <a:lnTo>
                    <a:pt x="99" y="333"/>
                  </a:lnTo>
                  <a:lnTo>
                    <a:pt x="80" y="352"/>
                  </a:lnTo>
                  <a:lnTo>
                    <a:pt x="59" y="371"/>
                  </a:lnTo>
                  <a:lnTo>
                    <a:pt x="40" y="394"/>
                  </a:lnTo>
                  <a:lnTo>
                    <a:pt x="23" y="427"/>
                  </a:lnTo>
                  <a:lnTo>
                    <a:pt x="12" y="455"/>
                  </a:lnTo>
                  <a:lnTo>
                    <a:pt x="5" y="485"/>
                  </a:lnTo>
                  <a:lnTo>
                    <a:pt x="3" y="509"/>
                  </a:lnTo>
                  <a:lnTo>
                    <a:pt x="0" y="532"/>
                  </a:lnTo>
                  <a:lnTo>
                    <a:pt x="3" y="561"/>
                  </a:lnTo>
                  <a:lnTo>
                    <a:pt x="7" y="587"/>
                  </a:lnTo>
                  <a:lnTo>
                    <a:pt x="14" y="612"/>
                  </a:lnTo>
                  <a:lnTo>
                    <a:pt x="24" y="637"/>
                  </a:lnTo>
                  <a:lnTo>
                    <a:pt x="40" y="666"/>
                  </a:lnTo>
                  <a:lnTo>
                    <a:pt x="60" y="692"/>
                  </a:lnTo>
                  <a:lnTo>
                    <a:pt x="82" y="714"/>
                  </a:lnTo>
                  <a:lnTo>
                    <a:pt x="110" y="736"/>
                  </a:lnTo>
                  <a:lnTo>
                    <a:pt x="139" y="752"/>
                  </a:lnTo>
                  <a:lnTo>
                    <a:pt x="165" y="763"/>
                  </a:lnTo>
                  <a:lnTo>
                    <a:pt x="189" y="771"/>
                  </a:lnTo>
                  <a:lnTo>
                    <a:pt x="217" y="777"/>
                  </a:lnTo>
                  <a:lnTo>
                    <a:pt x="247" y="778"/>
                  </a:lnTo>
                  <a:lnTo>
                    <a:pt x="279" y="778"/>
                  </a:lnTo>
                  <a:lnTo>
                    <a:pt x="309" y="772"/>
                  </a:lnTo>
                  <a:lnTo>
                    <a:pt x="333" y="765"/>
                  </a:lnTo>
                  <a:lnTo>
                    <a:pt x="350" y="760"/>
                  </a:lnTo>
                  <a:lnTo>
                    <a:pt x="368" y="779"/>
                  </a:lnTo>
                  <a:lnTo>
                    <a:pt x="392" y="797"/>
                  </a:lnTo>
                  <a:lnTo>
                    <a:pt x="418" y="812"/>
                  </a:lnTo>
                  <a:lnTo>
                    <a:pt x="447" y="828"/>
                  </a:lnTo>
                  <a:lnTo>
                    <a:pt x="483" y="843"/>
                  </a:lnTo>
                  <a:lnTo>
                    <a:pt x="520" y="855"/>
                  </a:lnTo>
                  <a:lnTo>
                    <a:pt x="565" y="866"/>
                  </a:lnTo>
                  <a:lnTo>
                    <a:pt x="606" y="873"/>
                  </a:lnTo>
                  <a:lnTo>
                    <a:pt x="651" y="877"/>
                  </a:lnTo>
                  <a:lnTo>
                    <a:pt x="687" y="877"/>
                  </a:lnTo>
                  <a:lnTo>
                    <a:pt x="722" y="877"/>
                  </a:lnTo>
                  <a:lnTo>
                    <a:pt x="773" y="872"/>
                  </a:lnTo>
                  <a:lnTo>
                    <a:pt x="819" y="865"/>
                  </a:lnTo>
                  <a:lnTo>
                    <a:pt x="851" y="857"/>
                  </a:lnTo>
                  <a:lnTo>
                    <a:pt x="892" y="845"/>
                  </a:lnTo>
                  <a:lnTo>
                    <a:pt x="935" y="828"/>
                  </a:lnTo>
                  <a:lnTo>
                    <a:pt x="960" y="816"/>
                  </a:lnTo>
                  <a:lnTo>
                    <a:pt x="981" y="801"/>
                  </a:lnTo>
                  <a:lnTo>
                    <a:pt x="1003" y="811"/>
                  </a:lnTo>
                  <a:lnTo>
                    <a:pt x="1033" y="823"/>
                  </a:lnTo>
                  <a:lnTo>
                    <a:pt x="1061" y="831"/>
                  </a:lnTo>
                  <a:lnTo>
                    <a:pt x="1088" y="835"/>
                  </a:lnTo>
                  <a:lnTo>
                    <a:pt x="1119" y="839"/>
                  </a:lnTo>
                  <a:lnTo>
                    <a:pt x="1146" y="839"/>
                  </a:lnTo>
                  <a:lnTo>
                    <a:pt x="1183" y="834"/>
                  </a:lnTo>
                  <a:lnTo>
                    <a:pt x="1217" y="826"/>
                  </a:lnTo>
                  <a:lnTo>
                    <a:pt x="1248" y="816"/>
                  </a:lnTo>
                  <a:lnTo>
                    <a:pt x="1279" y="799"/>
                  </a:lnTo>
                  <a:lnTo>
                    <a:pt x="1307" y="782"/>
                  </a:lnTo>
                  <a:lnTo>
                    <a:pt x="1347" y="797"/>
                  </a:lnTo>
                  <a:lnTo>
                    <a:pt x="1383" y="804"/>
                  </a:lnTo>
                  <a:lnTo>
                    <a:pt x="1414" y="808"/>
                  </a:lnTo>
                  <a:lnTo>
                    <a:pt x="1459" y="808"/>
                  </a:lnTo>
                  <a:lnTo>
                    <a:pt x="1506" y="803"/>
                  </a:lnTo>
                  <a:lnTo>
                    <a:pt x="1560" y="786"/>
                  </a:lnTo>
                  <a:lnTo>
                    <a:pt x="1607" y="763"/>
                  </a:lnTo>
                  <a:lnTo>
                    <a:pt x="1647" y="734"/>
                  </a:lnTo>
                  <a:lnTo>
                    <a:pt x="1685" y="699"/>
                  </a:lnTo>
                  <a:lnTo>
                    <a:pt x="1706" y="669"/>
                  </a:lnTo>
                  <a:lnTo>
                    <a:pt x="1723" y="640"/>
                  </a:lnTo>
                  <a:lnTo>
                    <a:pt x="1738" y="600"/>
                  </a:lnTo>
                  <a:lnTo>
                    <a:pt x="1747" y="566"/>
                  </a:lnTo>
                  <a:lnTo>
                    <a:pt x="1751" y="525"/>
                  </a:lnTo>
                  <a:lnTo>
                    <a:pt x="1748" y="493"/>
                  </a:lnTo>
                  <a:lnTo>
                    <a:pt x="1739" y="455"/>
                  </a:lnTo>
                  <a:lnTo>
                    <a:pt x="1727" y="417"/>
                  </a:lnTo>
                  <a:lnTo>
                    <a:pt x="1707" y="384"/>
                  </a:lnTo>
                  <a:lnTo>
                    <a:pt x="1683" y="352"/>
                  </a:lnTo>
                  <a:lnTo>
                    <a:pt x="1656" y="324"/>
                  </a:lnTo>
                  <a:lnTo>
                    <a:pt x="1629" y="303"/>
                  </a:lnTo>
                  <a:lnTo>
                    <a:pt x="1602" y="286"/>
                  </a:lnTo>
                  <a:lnTo>
                    <a:pt x="1564" y="266"/>
                  </a:lnTo>
                  <a:lnTo>
                    <a:pt x="1529" y="253"/>
                  </a:lnTo>
                  <a:lnTo>
                    <a:pt x="1499" y="248"/>
                  </a:lnTo>
                  <a:lnTo>
                    <a:pt x="1465" y="244"/>
                  </a:lnTo>
                  <a:lnTo>
                    <a:pt x="1459" y="219"/>
                  </a:lnTo>
                  <a:lnTo>
                    <a:pt x="1447" y="193"/>
                  </a:lnTo>
                  <a:lnTo>
                    <a:pt x="1434" y="170"/>
                  </a:lnTo>
                  <a:lnTo>
                    <a:pt x="1416" y="143"/>
                  </a:lnTo>
                  <a:lnTo>
                    <a:pt x="1395" y="117"/>
                  </a:lnTo>
                  <a:lnTo>
                    <a:pt x="1367" y="91"/>
                  </a:lnTo>
                  <a:lnTo>
                    <a:pt x="1340" y="69"/>
                  </a:lnTo>
                  <a:lnTo>
                    <a:pt x="1308" y="52"/>
                  </a:lnTo>
                  <a:lnTo>
                    <a:pt x="1268" y="32"/>
                  </a:lnTo>
                  <a:lnTo>
                    <a:pt x="1230" y="18"/>
                  </a:lnTo>
                  <a:lnTo>
                    <a:pt x="1191" y="9"/>
                  </a:lnTo>
                  <a:lnTo>
                    <a:pt x="1150" y="3"/>
                  </a:lnTo>
                  <a:lnTo>
                    <a:pt x="1109" y="0"/>
                  </a:lnTo>
                  <a:lnTo>
                    <a:pt x="1064" y="1"/>
                  </a:lnTo>
                  <a:lnTo>
                    <a:pt x="1025" y="6"/>
                  </a:lnTo>
                  <a:lnTo>
                    <a:pt x="977" y="17"/>
                  </a:lnTo>
                  <a:lnTo>
                    <a:pt x="926" y="36"/>
                  </a:lnTo>
                  <a:lnTo>
                    <a:pt x="894" y="52"/>
                  </a:lnTo>
                  <a:lnTo>
                    <a:pt x="861" y="71"/>
                  </a:lnTo>
                  <a:lnTo>
                    <a:pt x="833" y="93"/>
                  </a:lnTo>
                  <a:lnTo>
                    <a:pt x="808" y="116"/>
                  </a:lnTo>
                </a:path>
              </a:pathLst>
            </a:custGeom>
            <a:solidFill>
              <a:srgbClr val="B2B2B2"/>
            </a:solidFill>
            <a:ln w="254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9021" name="Group 13">
              <a:extLst>
                <a:ext uri="{FF2B5EF4-FFF2-40B4-BE49-F238E27FC236}">
                  <a16:creationId xmlns:a16="http://schemas.microsoft.com/office/drawing/2014/main" id="{7523293A-32C6-48F2-8BD2-82DB0ADFE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4" y="1776"/>
              <a:ext cx="476" cy="549"/>
              <a:chOff x="3884" y="1776"/>
              <a:chExt cx="476" cy="549"/>
            </a:xfrm>
          </p:grpSpPr>
          <p:sp>
            <p:nvSpPr>
              <p:cNvPr id="299022" name="Freeform 14">
                <a:extLst>
                  <a:ext uri="{FF2B5EF4-FFF2-40B4-BE49-F238E27FC236}">
                    <a16:creationId xmlns:a16="http://schemas.microsoft.com/office/drawing/2014/main" id="{02344281-E0C1-4B25-A8E0-A73DDBBDD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5" y="2229"/>
                <a:ext cx="77" cy="96"/>
              </a:xfrm>
              <a:custGeom>
                <a:avLst/>
                <a:gdLst>
                  <a:gd name="T0" fmla="*/ 0 w 77"/>
                  <a:gd name="T1" fmla="*/ 33 h 96"/>
                  <a:gd name="T2" fmla="*/ 6 w 77"/>
                  <a:gd name="T3" fmla="*/ 55 h 96"/>
                  <a:gd name="T4" fmla="*/ 13 w 77"/>
                  <a:gd name="T5" fmla="*/ 65 h 96"/>
                  <a:gd name="T6" fmla="*/ 25 w 77"/>
                  <a:gd name="T7" fmla="*/ 83 h 96"/>
                  <a:gd name="T8" fmla="*/ 31 w 77"/>
                  <a:gd name="T9" fmla="*/ 95 h 96"/>
                  <a:gd name="T10" fmla="*/ 76 w 77"/>
                  <a:gd name="T11" fmla="*/ 59 h 96"/>
                  <a:gd name="T12" fmla="*/ 57 w 77"/>
                  <a:gd name="T13" fmla="*/ 18 h 96"/>
                  <a:gd name="T14" fmla="*/ 49 w 77"/>
                  <a:gd name="T15" fmla="*/ 0 h 96"/>
                  <a:gd name="T16" fmla="*/ 0 w 77"/>
                  <a:gd name="T17" fmla="*/ 3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96">
                    <a:moveTo>
                      <a:pt x="0" y="33"/>
                    </a:moveTo>
                    <a:lnTo>
                      <a:pt x="6" y="55"/>
                    </a:lnTo>
                    <a:lnTo>
                      <a:pt x="13" y="65"/>
                    </a:lnTo>
                    <a:lnTo>
                      <a:pt x="25" y="83"/>
                    </a:lnTo>
                    <a:lnTo>
                      <a:pt x="31" y="95"/>
                    </a:lnTo>
                    <a:lnTo>
                      <a:pt x="76" y="59"/>
                    </a:lnTo>
                    <a:lnTo>
                      <a:pt x="57" y="18"/>
                    </a:lnTo>
                    <a:lnTo>
                      <a:pt x="49" y="0"/>
                    </a:lnTo>
                    <a:lnTo>
                      <a:pt x="0" y="33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9023" name="Group 15">
                <a:extLst>
                  <a:ext uri="{FF2B5EF4-FFF2-40B4-BE49-F238E27FC236}">
                    <a16:creationId xmlns:a16="http://schemas.microsoft.com/office/drawing/2014/main" id="{B228454F-8243-48C9-BF8A-7FD28809F0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7" y="2160"/>
                <a:ext cx="88" cy="77"/>
                <a:chOff x="3997" y="2160"/>
                <a:chExt cx="88" cy="77"/>
              </a:xfrm>
            </p:grpSpPr>
            <p:sp>
              <p:nvSpPr>
                <p:cNvPr id="299024" name="Freeform 16">
                  <a:extLst>
                    <a:ext uri="{FF2B5EF4-FFF2-40B4-BE49-F238E27FC236}">
                      <a16:creationId xmlns:a16="http://schemas.microsoft.com/office/drawing/2014/main" id="{2A516492-8F47-45DC-A380-E3C2E15A2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16" y="2182"/>
                  <a:ext cx="69" cy="55"/>
                </a:xfrm>
                <a:custGeom>
                  <a:avLst/>
                  <a:gdLst>
                    <a:gd name="T0" fmla="*/ 0 w 69"/>
                    <a:gd name="T1" fmla="*/ 0 h 55"/>
                    <a:gd name="T2" fmla="*/ 2 w 69"/>
                    <a:gd name="T3" fmla="*/ 22 h 55"/>
                    <a:gd name="T4" fmla="*/ 3 w 69"/>
                    <a:gd name="T5" fmla="*/ 35 h 55"/>
                    <a:gd name="T6" fmla="*/ 3 w 69"/>
                    <a:gd name="T7" fmla="*/ 44 h 55"/>
                    <a:gd name="T8" fmla="*/ 3 w 69"/>
                    <a:gd name="T9" fmla="*/ 54 h 55"/>
                    <a:gd name="T10" fmla="*/ 68 w 69"/>
                    <a:gd name="T11" fmla="*/ 47 h 55"/>
                    <a:gd name="T12" fmla="*/ 66 w 69"/>
                    <a:gd name="T13" fmla="*/ 3 h 55"/>
                    <a:gd name="T14" fmla="*/ 0 w 69"/>
                    <a:gd name="T1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55">
                      <a:moveTo>
                        <a:pt x="0" y="0"/>
                      </a:moveTo>
                      <a:lnTo>
                        <a:pt x="2" y="22"/>
                      </a:lnTo>
                      <a:lnTo>
                        <a:pt x="3" y="35"/>
                      </a:lnTo>
                      <a:lnTo>
                        <a:pt x="3" y="44"/>
                      </a:lnTo>
                      <a:lnTo>
                        <a:pt x="3" y="54"/>
                      </a:lnTo>
                      <a:lnTo>
                        <a:pt x="68" y="47"/>
                      </a:lnTo>
                      <a:lnTo>
                        <a:pt x="66" y="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5F3F1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025" name="Freeform 17">
                  <a:extLst>
                    <a:ext uri="{FF2B5EF4-FFF2-40B4-BE49-F238E27FC236}">
                      <a16:creationId xmlns:a16="http://schemas.microsoft.com/office/drawing/2014/main" id="{E219E71C-15E4-4A3C-8A50-93000B2BA3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7" y="2160"/>
                  <a:ext cx="69" cy="28"/>
                </a:xfrm>
                <a:custGeom>
                  <a:avLst/>
                  <a:gdLst>
                    <a:gd name="T0" fmla="*/ 0 w 69"/>
                    <a:gd name="T1" fmla="*/ 3 h 28"/>
                    <a:gd name="T2" fmla="*/ 0 w 69"/>
                    <a:gd name="T3" fmla="*/ 27 h 28"/>
                    <a:gd name="T4" fmla="*/ 68 w 69"/>
                    <a:gd name="T5" fmla="*/ 27 h 28"/>
                    <a:gd name="T6" fmla="*/ 66 w 69"/>
                    <a:gd name="T7" fmla="*/ 0 h 28"/>
                    <a:gd name="T8" fmla="*/ 0 w 69"/>
                    <a:gd name="T9" fmla="*/ 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28">
                      <a:moveTo>
                        <a:pt x="0" y="3"/>
                      </a:moveTo>
                      <a:lnTo>
                        <a:pt x="0" y="27"/>
                      </a:lnTo>
                      <a:lnTo>
                        <a:pt x="68" y="27"/>
                      </a:lnTo>
                      <a:lnTo>
                        <a:pt x="66" y="0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9026" name="Freeform 18">
                <a:extLst>
                  <a:ext uri="{FF2B5EF4-FFF2-40B4-BE49-F238E27FC236}">
                    <a16:creationId xmlns:a16="http://schemas.microsoft.com/office/drawing/2014/main" id="{15B2B9EB-3391-47A9-98CF-B597AD261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" y="1824"/>
                <a:ext cx="417" cy="493"/>
              </a:xfrm>
              <a:custGeom>
                <a:avLst/>
                <a:gdLst>
                  <a:gd name="T0" fmla="*/ 60 w 417"/>
                  <a:gd name="T1" fmla="*/ 169 h 493"/>
                  <a:gd name="T2" fmla="*/ 27 w 417"/>
                  <a:gd name="T3" fmla="*/ 177 h 493"/>
                  <a:gd name="T4" fmla="*/ 8 w 417"/>
                  <a:gd name="T5" fmla="*/ 201 h 493"/>
                  <a:gd name="T6" fmla="*/ 0 w 417"/>
                  <a:gd name="T7" fmla="*/ 231 h 493"/>
                  <a:gd name="T8" fmla="*/ 3 w 417"/>
                  <a:gd name="T9" fmla="*/ 257 h 493"/>
                  <a:gd name="T10" fmla="*/ 15 w 417"/>
                  <a:gd name="T11" fmla="*/ 277 h 493"/>
                  <a:gd name="T12" fmla="*/ 41 w 417"/>
                  <a:gd name="T13" fmla="*/ 288 h 493"/>
                  <a:gd name="T14" fmla="*/ 76 w 417"/>
                  <a:gd name="T15" fmla="*/ 286 h 493"/>
                  <a:gd name="T16" fmla="*/ 95 w 417"/>
                  <a:gd name="T17" fmla="*/ 284 h 493"/>
                  <a:gd name="T18" fmla="*/ 81 w 417"/>
                  <a:gd name="T19" fmla="*/ 333 h 493"/>
                  <a:gd name="T20" fmla="*/ 138 w 417"/>
                  <a:gd name="T21" fmla="*/ 339 h 493"/>
                  <a:gd name="T22" fmla="*/ 160 w 417"/>
                  <a:gd name="T23" fmla="*/ 345 h 493"/>
                  <a:gd name="T24" fmla="*/ 174 w 417"/>
                  <a:gd name="T25" fmla="*/ 354 h 493"/>
                  <a:gd name="T26" fmla="*/ 155 w 417"/>
                  <a:gd name="T27" fmla="*/ 398 h 493"/>
                  <a:gd name="T28" fmla="*/ 108 w 417"/>
                  <a:gd name="T29" fmla="*/ 397 h 493"/>
                  <a:gd name="T30" fmla="*/ 93 w 417"/>
                  <a:gd name="T31" fmla="*/ 422 h 493"/>
                  <a:gd name="T32" fmla="*/ 106 w 417"/>
                  <a:gd name="T33" fmla="*/ 476 h 493"/>
                  <a:gd name="T34" fmla="*/ 134 w 417"/>
                  <a:gd name="T35" fmla="*/ 492 h 493"/>
                  <a:gd name="T36" fmla="*/ 213 w 417"/>
                  <a:gd name="T37" fmla="*/ 483 h 493"/>
                  <a:gd name="T38" fmla="*/ 292 w 417"/>
                  <a:gd name="T39" fmla="*/ 444 h 493"/>
                  <a:gd name="T40" fmla="*/ 341 w 417"/>
                  <a:gd name="T41" fmla="*/ 400 h 493"/>
                  <a:gd name="T42" fmla="*/ 358 w 417"/>
                  <a:gd name="T43" fmla="*/ 366 h 493"/>
                  <a:gd name="T44" fmla="*/ 392 w 417"/>
                  <a:gd name="T45" fmla="*/ 308 h 493"/>
                  <a:gd name="T46" fmla="*/ 409 w 417"/>
                  <a:gd name="T47" fmla="*/ 250 h 493"/>
                  <a:gd name="T48" fmla="*/ 416 w 417"/>
                  <a:gd name="T49" fmla="*/ 176 h 493"/>
                  <a:gd name="T50" fmla="*/ 403 w 417"/>
                  <a:gd name="T51" fmla="*/ 95 h 493"/>
                  <a:gd name="T52" fmla="*/ 361 w 417"/>
                  <a:gd name="T53" fmla="*/ 38 h 493"/>
                  <a:gd name="T54" fmla="*/ 324 w 417"/>
                  <a:gd name="T55" fmla="*/ 14 h 493"/>
                  <a:gd name="T56" fmla="*/ 273 w 417"/>
                  <a:gd name="T57" fmla="*/ 0 h 493"/>
                  <a:gd name="T58" fmla="*/ 176 w 417"/>
                  <a:gd name="T59" fmla="*/ 16 h 493"/>
                  <a:gd name="T60" fmla="*/ 120 w 417"/>
                  <a:gd name="T61" fmla="*/ 59 h 493"/>
                  <a:gd name="T62" fmla="*/ 87 w 417"/>
                  <a:gd name="T63" fmla="*/ 112 h 493"/>
                  <a:gd name="T64" fmla="*/ 81 w 417"/>
                  <a:gd name="T65" fmla="*/ 168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7" h="493">
                    <a:moveTo>
                      <a:pt x="81" y="168"/>
                    </a:moveTo>
                    <a:lnTo>
                      <a:pt x="60" y="169"/>
                    </a:lnTo>
                    <a:lnTo>
                      <a:pt x="39" y="172"/>
                    </a:lnTo>
                    <a:lnTo>
                      <a:pt x="27" y="177"/>
                    </a:lnTo>
                    <a:lnTo>
                      <a:pt x="17" y="188"/>
                    </a:lnTo>
                    <a:lnTo>
                      <a:pt x="8" y="201"/>
                    </a:lnTo>
                    <a:lnTo>
                      <a:pt x="3" y="218"/>
                    </a:lnTo>
                    <a:lnTo>
                      <a:pt x="0" y="231"/>
                    </a:lnTo>
                    <a:lnTo>
                      <a:pt x="0" y="244"/>
                    </a:lnTo>
                    <a:lnTo>
                      <a:pt x="3" y="257"/>
                    </a:lnTo>
                    <a:lnTo>
                      <a:pt x="8" y="269"/>
                    </a:lnTo>
                    <a:lnTo>
                      <a:pt x="15" y="277"/>
                    </a:lnTo>
                    <a:lnTo>
                      <a:pt x="27" y="284"/>
                    </a:lnTo>
                    <a:lnTo>
                      <a:pt x="41" y="288"/>
                    </a:lnTo>
                    <a:lnTo>
                      <a:pt x="57" y="291"/>
                    </a:lnTo>
                    <a:lnTo>
                      <a:pt x="76" y="286"/>
                    </a:lnTo>
                    <a:lnTo>
                      <a:pt x="86" y="284"/>
                    </a:lnTo>
                    <a:lnTo>
                      <a:pt x="95" y="284"/>
                    </a:lnTo>
                    <a:lnTo>
                      <a:pt x="82" y="288"/>
                    </a:lnTo>
                    <a:lnTo>
                      <a:pt x="81" y="333"/>
                    </a:lnTo>
                    <a:lnTo>
                      <a:pt x="116" y="337"/>
                    </a:lnTo>
                    <a:lnTo>
                      <a:pt x="138" y="339"/>
                    </a:lnTo>
                    <a:lnTo>
                      <a:pt x="148" y="339"/>
                    </a:lnTo>
                    <a:lnTo>
                      <a:pt x="160" y="345"/>
                    </a:lnTo>
                    <a:lnTo>
                      <a:pt x="168" y="351"/>
                    </a:lnTo>
                    <a:lnTo>
                      <a:pt x="174" y="354"/>
                    </a:lnTo>
                    <a:lnTo>
                      <a:pt x="176" y="387"/>
                    </a:lnTo>
                    <a:lnTo>
                      <a:pt x="155" y="398"/>
                    </a:lnTo>
                    <a:lnTo>
                      <a:pt x="136" y="398"/>
                    </a:lnTo>
                    <a:lnTo>
                      <a:pt x="108" y="397"/>
                    </a:lnTo>
                    <a:lnTo>
                      <a:pt x="88" y="393"/>
                    </a:lnTo>
                    <a:lnTo>
                      <a:pt x="93" y="422"/>
                    </a:lnTo>
                    <a:lnTo>
                      <a:pt x="95" y="455"/>
                    </a:lnTo>
                    <a:lnTo>
                      <a:pt x="106" y="476"/>
                    </a:lnTo>
                    <a:lnTo>
                      <a:pt x="115" y="483"/>
                    </a:lnTo>
                    <a:lnTo>
                      <a:pt x="134" y="492"/>
                    </a:lnTo>
                    <a:lnTo>
                      <a:pt x="183" y="488"/>
                    </a:lnTo>
                    <a:lnTo>
                      <a:pt x="213" y="483"/>
                    </a:lnTo>
                    <a:lnTo>
                      <a:pt x="256" y="462"/>
                    </a:lnTo>
                    <a:lnTo>
                      <a:pt x="292" y="444"/>
                    </a:lnTo>
                    <a:lnTo>
                      <a:pt x="330" y="419"/>
                    </a:lnTo>
                    <a:lnTo>
                      <a:pt x="341" y="400"/>
                    </a:lnTo>
                    <a:lnTo>
                      <a:pt x="349" y="382"/>
                    </a:lnTo>
                    <a:lnTo>
                      <a:pt x="358" y="366"/>
                    </a:lnTo>
                    <a:lnTo>
                      <a:pt x="379" y="337"/>
                    </a:lnTo>
                    <a:lnTo>
                      <a:pt x="392" y="308"/>
                    </a:lnTo>
                    <a:lnTo>
                      <a:pt x="403" y="279"/>
                    </a:lnTo>
                    <a:lnTo>
                      <a:pt x="409" y="250"/>
                    </a:lnTo>
                    <a:lnTo>
                      <a:pt x="414" y="216"/>
                    </a:lnTo>
                    <a:lnTo>
                      <a:pt x="416" y="176"/>
                    </a:lnTo>
                    <a:lnTo>
                      <a:pt x="412" y="134"/>
                    </a:lnTo>
                    <a:lnTo>
                      <a:pt x="403" y="95"/>
                    </a:lnTo>
                    <a:lnTo>
                      <a:pt x="386" y="70"/>
                    </a:lnTo>
                    <a:lnTo>
                      <a:pt x="361" y="38"/>
                    </a:lnTo>
                    <a:lnTo>
                      <a:pt x="342" y="24"/>
                    </a:lnTo>
                    <a:lnTo>
                      <a:pt x="324" y="14"/>
                    </a:lnTo>
                    <a:lnTo>
                      <a:pt x="301" y="5"/>
                    </a:lnTo>
                    <a:lnTo>
                      <a:pt x="273" y="0"/>
                    </a:lnTo>
                    <a:lnTo>
                      <a:pt x="231" y="2"/>
                    </a:lnTo>
                    <a:lnTo>
                      <a:pt x="176" y="16"/>
                    </a:lnTo>
                    <a:lnTo>
                      <a:pt x="141" y="38"/>
                    </a:lnTo>
                    <a:lnTo>
                      <a:pt x="120" y="59"/>
                    </a:lnTo>
                    <a:lnTo>
                      <a:pt x="100" y="86"/>
                    </a:lnTo>
                    <a:lnTo>
                      <a:pt x="87" y="112"/>
                    </a:lnTo>
                    <a:lnTo>
                      <a:pt x="81" y="147"/>
                    </a:lnTo>
                    <a:lnTo>
                      <a:pt x="81" y="168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9027" name="Group 19">
                <a:extLst>
                  <a:ext uri="{FF2B5EF4-FFF2-40B4-BE49-F238E27FC236}">
                    <a16:creationId xmlns:a16="http://schemas.microsoft.com/office/drawing/2014/main" id="{73BB48D1-06E9-4450-8337-0A2FE366D5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3" y="1969"/>
                <a:ext cx="87" cy="115"/>
                <a:chOff x="3993" y="1969"/>
                <a:chExt cx="87" cy="115"/>
              </a:xfrm>
            </p:grpSpPr>
            <p:sp>
              <p:nvSpPr>
                <p:cNvPr id="299028" name="Freeform 20">
                  <a:extLst>
                    <a:ext uri="{FF2B5EF4-FFF2-40B4-BE49-F238E27FC236}">
                      <a16:creationId xmlns:a16="http://schemas.microsoft.com/office/drawing/2014/main" id="{48D3E0FC-0AB5-435C-8A95-DE4EB1CFC3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3" y="1969"/>
                  <a:ext cx="87" cy="115"/>
                </a:xfrm>
                <a:custGeom>
                  <a:avLst/>
                  <a:gdLst>
                    <a:gd name="T0" fmla="*/ 43 w 87"/>
                    <a:gd name="T1" fmla="*/ 0 h 115"/>
                    <a:gd name="T2" fmla="*/ 47 w 87"/>
                    <a:gd name="T3" fmla="*/ 0 h 115"/>
                    <a:gd name="T4" fmla="*/ 54 w 87"/>
                    <a:gd name="T5" fmla="*/ 2 h 115"/>
                    <a:gd name="T6" fmla="*/ 61 w 87"/>
                    <a:gd name="T7" fmla="*/ 4 h 115"/>
                    <a:gd name="T8" fmla="*/ 67 w 87"/>
                    <a:gd name="T9" fmla="*/ 10 h 115"/>
                    <a:gd name="T10" fmla="*/ 73 w 87"/>
                    <a:gd name="T11" fmla="*/ 17 h 115"/>
                    <a:gd name="T12" fmla="*/ 78 w 87"/>
                    <a:gd name="T13" fmla="*/ 25 h 115"/>
                    <a:gd name="T14" fmla="*/ 84 w 87"/>
                    <a:gd name="T15" fmla="*/ 36 h 115"/>
                    <a:gd name="T16" fmla="*/ 85 w 87"/>
                    <a:gd name="T17" fmla="*/ 46 h 115"/>
                    <a:gd name="T18" fmla="*/ 86 w 87"/>
                    <a:gd name="T19" fmla="*/ 57 h 115"/>
                    <a:gd name="T20" fmla="*/ 85 w 87"/>
                    <a:gd name="T21" fmla="*/ 71 h 115"/>
                    <a:gd name="T22" fmla="*/ 83 w 87"/>
                    <a:gd name="T23" fmla="*/ 83 h 115"/>
                    <a:gd name="T24" fmla="*/ 78 w 87"/>
                    <a:gd name="T25" fmla="*/ 92 h 115"/>
                    <a:gd name="T26" fmla="*/ 72 w 87"/>
                    <a:gd name="T27" fmla="*/ 99 h 115"/>
                    <a:gd name="T28" fmla="*/ 67 w 87"/>
                    <a:gd name="T29" fmla="*/ 106 h 115"/>
                    <a:gd name="T30" fmla="*/ 59 w 87"/>
                    <a:gd name="T31" fmla="*/ 111 h 115"/>
                    <a:gd name="T32" fmla="*/ 50 w 87"/>
                    <a:gd name="T33" fmla="*/ 113 h 115"/>
                    <a:gd name="T34" fmla="*/ 43 w 87"/>
                    <a:gd name="T35" fmla="*/ 114 h 115"/>
                    <a:gd name="T36" fmla="*/ 35 w 87"/>
                    <a:gd name="T37" fmla="*/ 113 h 115"/>
                    <a:gd name="T38" fmla="*/ 26 w 87"/>
                    <a:gd name="T39" fmla="*/ 110 h 115"/>
                    <a:gd name="T40" fmla="*/ 17 w 87"/>
                    <a:gd name="T41" fmla="*/ 104 h 115"/>
                    <a:gd name="T42" fmla="*/ 12 w 87"/>
                    <a:gd name="T43" fmla="*/ 99 h 115"/>
                    <a:gd name="T44" fmla="*/ 9 w 87"/>
                    <a:gd name="T45" fmla="*/ 92 h 115"/>
                    <a:gd name="T46" fmla="*/ 5 w 87"/>
                    <a:gd name="T47" fmla="*/ 85 h 115"/>
                    <a:gd name="T48" fmla="*/ 2 w 87"/>
                    <a:gd name="T49" fmla="*/ 75 h 115"/>
                    <a:gd name="T50" fmla="*/ 0 w 87"/>
                    <a:gd name="T51" fmla="*/ 67 h 115"/>
                    <a:gd name="T52" fmla="*/ 0 w 87"/>
                    <a:gd name="T53" fmla="*/ 59 h 115"/>
                    <a:gd name="T54" fmla="*/ 0 w 87"/>
                    <a:gd name="T55" fmla="*/ 51 h 115"/>
                    <a:gd name="T56" fmla="*/ 1 w 87"/>
                    <a:gd name="T57" fmla="*/ 44 h 115"/>
                    <a:gd name="T58" fmla="*/ 3 w 87"/>
                    <a:gd name="T59" fmla="*/ 32 h 115"/>
                    <a:gd name="T60" fmla="*/ 8 w 87"/>
                    <a:gd name="T61" fmla="*/ 24 h 115"/>
                    <a:gd name="T62" fmla="*/ 14 w 87"/>
                    <a:gd name="T63" fmla="*/ 15 h 115"/>
                    <a:gd name="T64" fmla="*/ 20 w 87"/>
                    <a:gd name="T65" fmla="*/ 10 h 115"/>
                    <a:gd name="T66" fmla="*/ 26 w 87"/>
                    <a:gd name="T67" fmla="*/ 5 h 115"/>
                    <a:gd name="T68" fmla="*/ 34 w 87"/>
                    <a:gd name="T69" fmla="*/ 1 h 115"/>
                    <a:gd name="T70" fmla="*/ 43 w 87"/>
                    <a:gd name="T71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7" h="115">
                      <a:moveTo>
                        <a:pt x="43" y="0"/>
                      </a:moveTo>
                      <a:lnTo>
                        <a:pt x="47" y="0"/>
                      </a:lnTo>
                      <a:lnTo>
                        <a:pt x="54" y="2"/>
                      </a:lnTo>
                      <a:lnTo>
                        <a:pt x="61" y="4"/>
                      </a:lnTo>
                      <a:lnTo>
                        <a:pt x="67" y="10"/>
                      </a:lnTo>
                      <a:lnTo>
                        <a:pt x="73" y="17"/>
                      </a:lnTo>
                      <a:lnTo>
                        <a:pt x="78" y="25"/>
                      </a:lnTo>
                      <a:lnTo>
                        <a:pt x="84" y="36"/>
                      </a:lnTo>
                      <a:lnTo>
                        <a:pt x="85" y="46"/>
                      </a:lnTo>
                      <a:lnTo>
                        <a:pt x="86" y="57"/>
                      </a:lnTo>
                      <a:lnTo>
                        <a:pt x="85" y="71"/>
                      </a:lnTo>
                      <a:lnTo>
                        <a:pt x="83" y="83"/>
                      </a:lnTo>
                      <a:lnTo>
                        <a:pt x="78" y="92"/>
                      </a:lnTo>
                      <a:lnTo>
                        <a:pt x="72" y="99"/>
                      </a:lnTo>
                      <a:lnTo>
                        <a:pt x="67" y="106"/>
                      </a:lnTo>
                      <a:lnTo>
                        <a:pt x="59" y="111"/>
                      </a:lnTo>
                      <a:lnTo>
                        <a:pt x="50" y="113"/>
                      </a:lnTo>
                      <a:lnTo>
                        <a:pt x="43" y="114"/>
                      </a:lnTo>
                      <a:lnTo>
                        <a:pt x="35" y="113"/>
                      </a:lnTo>
                      <a:lnTo>
                        <a:pt x="26" y="110"/>
                      </a:lnTo>
                      <a:lnTo>
                        <a:pt x="17" y="104"/>
                      </a:lnTo>
                      <a:lnTo>
                        <a:pt x="12" y="99"/>
                      </a:lnTo>
                      <a:lnTo>
                        <a:pt x="9" y="92"/>
                      </a:lnTo>
                      <a:lnTo>
                        <a:pt x="5" y="85"/>
                      </a:lnTo>
                      <a:lnTo>
                        <a:pt x="2" y="75"/>
                      </a:lnTo>
                      <a:lnTo>
                        <a:pt x="0" y="67"/>
                      </a:lnTo>
                      <a:lnTo>
                        <a:pt x="0" y="59"/>
                      </a:lnTo>
                      <a:lnTo>
                        <a:pt x="0" y="51"/>
                      </a:lnTo>
                      <a:lnTo>
                        <a:pt x="1" y="44"/>
                      </a:lnTo>
                      <a:lnTo>
                        <a:pt x="3" y="32"/>
                      </a:lnTo>
                      <a:lnTo>
                        <a:pt x="8" y="24"/>
                      </a:lnTo>
                      <a:lnTo>
                        <a:pt x="14" y="15"/>
                      </a:lnTo>
                      <a:lnTo>
                        <a:pt x="20" y="10"/>
                      </a:lnTo>
                      <a:lnTo>
                        <a:pt x="26" y="5"/>
                      </a:lnTo>
                      <a:lnTo>
                        <a:pt x="34" y="1"/>
                      </a:lnTo>
                      <a:lnTo>
                        <a:pt x="43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029" name="Freeform 21">
                  <a:extLst>
                    <a:ext uri="{FF2B5EF4-FFF2-40B4-BE49-F238E27FC236}">
                      <a16:creationId xmlns:a16="http://schemas.microsoft.com/office/drawing/2014/main" id="{4768714F-B03E-4F8C-AF8A-F6397A870F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7" y="2017"/>
                  <a:ext cx="30" cy="43"/>
                </a:xfrm>
                <a:custGeom>
                  <a:avLst/>
                  <a:gdLst>
                    <a:gd name="T0" fmla="*/ 15 w 30"/>
                    <a:gd name="T1" fmla="*/ 0 h 43"/>
                    <a:gd name="T2" fmla="*/ 16 w 30"/>
                    <a:gd name="T3" fmla="*/ 0 h 43"/>
                    <a:gd name="T4" fmla="*/ 18 w 30"/>
                    <a:gd name="T5" fmla="*/ 1 h 43"/>
                    <a:gd name="T6" fmla="*/ 21 w 30"/>
                    <a:gd name="T7" fmla="*/ 2 h 43"/>
                    <a:gd name="T8" fmla="*/ 22 w 30"/>
                    <a:gd name="T9" fmla="*/ 4 h 43"/>
                    <a:gd name="T10" fmla="*/ 25 w 30"/>
                    <a:gd name="T11" fmla="*/ 6 h 43"/>
                    <a:gd name="T12" fmla="*/ 27 w 30"/>
                    <a:gd name="T13" fmla="*/ 11 h 43"/>
                    <a:gd name="T14" fmla="*/ 28 w 30"/>
                    <a:gd name="T15" fmla="*/ 13 h 43"/>
                    <a:gd name="T16" fmla="*/ 29 w 30"/>
                    <a:gd name="T17" fmla="*/ 18 h 43"/>
                    <a:gd name="T18" fmla="*/ 29 w 30"/>
                    <a:gd name="T19" fmla="*/ 21 h 43"/>
                    <a:gd name="T20" fmla="*/ 28 w 30"/>
                    <a:gd name="T21" fmla="*/ 26 h 43"/>
                    <a:gd name="T22" fmla="*/ 27 w 30"/>
                    <a:gd name="T23" fmla="*/ 31 h 43"/>
                    <a:gd name="T24" fmla="*/ 27 w 30"/>
                    <a:gd name="T25" fmla="*/ 34 h 43"/>
                    <a:gd name="T26" fmla="*/ 24 w 30"/>
                    <a:gd name="T27" fmla="*/ 37 h 43"/>
                    <a:gd name="T28" fmla="*/ 22 w 30"/>
                    <a:gd name="T29" fmla="*/ 39 h 43"/>
                    <a:gd name="T30" fmla="*/ 20 w 30"/>
                    <a:gd name="T31" fmla="*/ 41 h 43"/>
                    <a:gd name="T32" fmla="*/ 17 w 30"/>
                    <a:gd name="T33" fmla="*/ 42 h 43"/>
                    <a:gd name="T34" fmla="*/ 15 w 30"/>
                    <a:gd name="T35" fmla="*/ 42 h 43"/>
                    <a:gd name="T36" fmla="*/ 11 w 30"/>
                    <a:gd name="T37" fmla="*/ 42 h 43"/>
                    <a:gd name="T38" fmla="*/ 9 w 30"/>
                    <a:gd name="T39" fmla="*/ 40 h 43"/>
                    <a:gd name="T40" fmla="*/ 6 w 30"/>
                    <a:gd name="T41" fmla="*/ 39 h 43"/>
                    <a:gd name="T42" fmla="*/ 4 w 30"/>
                    <a:gd name="T43" fmla="*/ 37 h 43"/>
                    <a:gd name="T44" fmla="*/ 3 w 30"/>
                    <a:gd name="T45" fmla="*/ 34 h 43"/>
                    <a:gd name="T46" fmla="*/ 2 w 30"/>
                    <a:gd name="T47" fmla="*/ 32 h 43"/>
                    <a:gd name="T48" fmla="*/ 0 w 30"/>
                    <a:gd name="T49" fmla="*/ 28 h 43"/>
                    <a:gd name="T50" fmla="*/ 0 w 30"/>
                    <a:gd name="T51" fmla="*/ 25 h 43"/>
                    <a:gd name="T52" fmla="*/ 0 w 30"/>
                    <a:gd name="T53" fmla="*/ 22 h 43"/>
                    <a:gd name="T54" fmla="*/ 0 w 30"/>
                    <a:gd name="T55" fmla="*/ 18 h 43"/>
                    <a:gd name="T56" fmla="*/ 0 w 30"/>
                    <a:gd name="T57" fmla="*/ 17 h 43"/>
                    <a:gd name="T58" fmla="*/ 2 w 30"/>
                    <a:gd name="T59" fmla="*/ 12 h 43"/>
                    <a:gd name="T60" fmla="*/ 3 w 30"/>
                    <a:gd name="T61" fmla="*/ 9 h 43"/>
                    <a:gd name="T62" fmla="*/ 5 w 30"/>
                    <a:gd name="T63" fmla="*/ 5 h 43"/>
                    <a:gd name="T64" fmla="*/ 6 w 30"/>
                    <a:gd name="T65" fmla="*/ 4 h 43"/>
                    <a:gd name="T66" fmla="*/ 9 w 30"/>
                    <a:gd name="T67" fmla="*/ 3 h 43"/>
                    <a:gd name="T68" fmla="*/ 11 w 30"/>
                    <a:gd name="T69" fmla="*/ 1 h 43"/>
                    <a:gd name="T70" fmla="*/ 15 w 30"/>
                    <a:gd name="T7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" h="43">
                      <a:moveTo>
                        <a:pt x="15" y="0"/>
                      </a:moveTo>
                      <a:lnTo>
                        <a:pt x="16" y="0"/>
                      </a:lnTo>
                      <a:lnTo>
                        <a:pt x="18" y="1"/>
                      </a:lnTo>
                      <a:lnTo>
                        <a:pt x="21" y="2"/>
                      </a:lnTo>
                      <a:lnTo>
                        <a:pt x="22" y="4"/>
                      </a:lnTo>
                      <a:lnTo>
                        <a:pt x="25" y="6"/>
                      </a:lnTo>
                      <a:lnTo>
                        <a:pt x="27" y="11"/>
                      </a:lnTo>
                      <a:lnTo>
                        <a:pt x="28" y="13"/>
                      </a:lnTo>
                      <a:lnTo>
                        <a:pt x="29" y="18"/>
                      </a:lnTo>
                      <a:lnTo>
                        <a:pt x="29" y="21"/>
                      </a:lnTo>
                      <a:lnTo>
                        <a:pt x="28" y="26"/>
                      </a:lnTo>
                      <a:lnTo>
                        <a:pt x="27" y="31"/>
                      </a:lnTo>
                      <a:lnTo>
                        <a:pt x="27" y="34"/>
                      </a:lnTo>
                      <a:lnTo>
                        <a:pt x="24" y="37"/>
                      </a:lnTo>
                      <a:lnTo>
                        <a:pt x="22" y="39"/>
                      </a:lnTo>
                      <a:lnTo>
                        <a:pt x="20" y="41"/>
                      </a:lnTo>
                      <a:lnTo>
                        <a:pt x="17" y="42"/>
                      </a:lnTo>
                      <a:lnTo>
                        <a:pt x="15" y="42"/>
                      </a:lnTo>
                      <a:lnTo>
                        <a:pt x="11" y="42"/>
                      </a:lnTo>
                      <a:lnTo>
                        <a:pt x="9" y="40"/>
                      </a:lnTo>
                      <a:lnTo>
                        <a:pt x="6" y="39"/>
                      </a:lnTo>
                      <a:lnTo>
                        <a:pt x="4" y="37"/>
                      </a:lnTo>
                      <a:lnTo>
                        <a:pt x="3" y="34"/>
                      </a:lnTo>
                      <a:lnTo>
                        <a:pt x="2" y="32"/>
                      </a:lnTo>
                      <a:lnTo>
                        <a:pt x="0" y="28"/>
                      </a:lnTo>
                      <a:lnTo>
                        <a:pt x="0" y="25"/>
                      </a:lnTo>
                      <a:lnTo>
                        <a:pt x="0" y="22"/>
                      </a:lnTo>
                      <a:lnTo>
                        <a:pt x="0" y="18"/>
                      </a:lnTo>
                      <a:lnTo>
                        <a:pt x="0" y="17"/>
                      </a:lnTo>
                      <a:lnTo>
                        <a:pt x="2" y="12"/>
                      </a:lnTo>
                      <a:lnTo>
                        <a:pt x="3" y="9"/>
                      </a:lnTo>
                      <a:lnTo>
                        <a:pt x="5" y="5"/>
                      </a:lnTo>
                      <a:lnTo>
                        <a:pt x="6" y="4"/>
                      </a:lnTo>
                      <a:lnTo>
                        <a:pt x="9" y="3"/>
                      </a:lnTo>
                      <a:lnTo>
                        <a:pt x="11" y="1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9030" name="Group 22">
                <a:extLst>
                  <a:ext uri="{FF2B5EF4-FFF2-40B4-BE49-F238E27FC236}">
                    <a16:creationId xmlns:a16="http://schemas.microsoft.com/office/drawing/2014/main" id="{67CE0B92-06BF-438F-8009-A818328EDF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1776"/>
                <a:ext cx="376" cy="433"/>
                <a:chOff x="3984" y="1776"/>
                <a:chExt cx="376" cy="433"/>
              </a:xfrm>
            </p:grpSpPr>
            <p:sp>
              <p:nvSpPr>
                <p:cNvPr id="299031" name="Freeform 23">
                  <a:extLst>
                    <a:ext uri="{FF2B5EF4-FFF2-40B4-BE49-F238E27FC236}">
                      <a16:creationId xmlns:a16="http://schemas.microsoft.com/office/drawing/2014/main" id="{88D52593-D096-4E22-BB02-BFF962A7F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6" y="1910"/>
                  <a:ext cx="99" cy="67"/>
                </a:xfrm>
                <a:custGeom>
                  <a:avLst/>
                  <a:gdLst>
                    <a:gd name="T0" fmla="*/ 2 w 99"/>
                    <a:gd name="T1" fmla="*/ 30 h 67"/>
                    <a:gd name="T2" fmla="*/ 10 w 99"/>
                    <a:gd name="T3" fmla="*/ 21 h 67"/>
                    <a:gd name="T4" fmla="*/ 20 w 99"/>
                    <a:gd name="T5" fmla="*/ 15 h 67"/>
                    <a:gd name="T6" fmla="*/ 37 w 99"/>
                    <a:gd name="T7" fmla="*/ 4 h 67"/>
                    <a:gd name="T8" fmla="*/ 44 w 99"/>
                    <a:gd name="T9" fmla="*/ 0 h 67"/>
                    <a:gd name="T10" fmla="*/ 47 w 99"/>
                    <a:gd name="T11" fmla="*/ 0 h 67"/>
                    <a:gd name="T12" fmla="*/ 56 w 99"/>
                    <a:gd name="T13" fmla="*/ 6 h 67"/>
                    <a:gd name="T14" fmla="*/ 74 w 99"/>
                    <a:gd name="T15" fmla="*/ 23 h 67"/>
                    <a:gd name="T16" fmla="*/ 93 w 99"/>
                    <a:gd name="T17" fmla="*/ 44 h 67"/>
                    <a:gd name="T18" fmla="*/ 98 w 99"/>
                    <a:gd name="T19" fmla="*/ 54 h 67"/>
                    <a:gd name="T20" fmla="*/ 96 w 99"/>
                    <a:gd name="T21" fmla="*/ 61 h 67"/>
                    <a:gd name="T22" fmla="*/ 92 w 99"/>
                    <a:gd name="T23" fmla="*/ 64 h 67"/>
                    <a:gd name="T24" fmla="*/ 84 w 99"/>
                    <a:gd name="T25" fmla="*/ 66 h 67"/>
                    <a:gd name="T26" fmla="*/ 75 w 99"/>
                    <a:gd name="T27" fmla="*/ 60 h 67"/>
                    <a:gd name="T28" fmla="*/ 66 w 99"/>
                    <a:gd name="T29" fmla="*/ 50 h 67"/>
                    <a:gd name="T30" fmla="*/ 58 w 99"/>
                    <a:gd name="T31" fmla="*/ 37 h 67"/>
                    <a:gd name="T32" fmla="*/ 45 w 99"/>
                    <a:gd name="T33" fmla="*/ 26 h 67"/>
                    <a:gd name="T34" fmla="*/ 41 w 99"/>
                    <a:gd name="T35" fmla="*/ 23 h 67"/>
                    <a:gd name="T36" fmla="*/ 35 w 99"/>
                    <a:gd name="T37" fmla="*/ 25 h 67"/>
                    <a:gd name="T38" fmla="*/ 30 w 99"/>
                    <a:gd name="T39" fmla="*/ 30 h 67"/>
                    <a:gd name="T40" fmla="*/ 18 w 99"/>
                    <a:gd name="T41" fmla="*/ 40 h 67"/>
                    <a:gd name="T42" fmla="*/ 11 w 99"/>
                    <a:gd name="T43" fmla="*/ 44 h 67"/>
                    <a:gd name="T44" fmla="*/ 6 w 99"/>
                    <a:gd name="T45" fmla="*/ 44 h 67"/>
                    <a:gd name="T46" fmla="*/ 0 w 99"/>
                    <a:gd name="T47" fmla="*/ 40 h 67"/>
                    <a:gd name="T48" fmla="*/ 2 w 99"/>
                    <a:gd name="T49" fmla="*/ 3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9" h="67">
                      <a:moveTo>
                        <a:pt x="2" y="30"/>
                      </a:moveTo>
                      <a:lnTo>
                        <a:pt x="10" y="21"/>
                      </a:lnTo>
                      <a:lnTo>
                        <a:pt x="20" y="15"/>
                      </a:lnTo>
                      <a:lnTo>
                        <a:pt x="37" y="4"/>
                      </a:lnTo>
                      <a:lnTo>
                        <a:pt x="44" y="0"/>
                      </a:lnTo>
                      <a:lnTo>
                        <a:pt x="47" y="0"/>
                      </a:lnTo>
                      <a:lnTo>
                        <a:pt x="56" y="6"/>
                      </a:lnTo>
                      <a:lnTo>
                        <a:pt x="74" y="23"/>
                      </a:lnTo>
                      <a:lnTo>
                        <a:pt x="93" y="44"/>
                      </a:lnTo>
                      <a:lnTo>
                        <a:pt x="98" y="54"/>
                      </a:lnTo>
                      <a:lnTo>
                        <a:pt x="96" y="61"/>
                      </a:lnTo>
                      <a:lnTo>
                        <a:pt x="92" y="64"/>
                      </a:lnTo>
                      <a:lnTo>
                        <a:pt x="84" y="66"/>
                      </a:lnTo>
                      <a:lnTo>
                        <a:pt x="75" y="60"/>
                      </a:lnTo>
                      <a:lnTo>
                        <a:pt x="66" y="50"/>
                      </a:lnTo>
                      <a:lnTo>
                        <a:pt x="58" y="37"/>
                      </a:lnTo>
                      <a:lnTo>
                        <a:pt x="45" y="26"/>
                      </a:lnTo>
                      <a:lnTo>
                        <a:pt x="41" y="23"/>
                      </a:lnTo>
                      <a:lnTo>
                        <a:pt x="35" y="25"/>
                      </a:lnTo>
                      <a:lnTo>
                        <a:pt x="30" y="30"/>
                      </a:lnTo>
                      <a:lnTo>
                        <a:pt x="18" y="40"/>
                      </a:lnTo>
                      <a:lnTo>
                        <a:pt x="11" y="44"/>
                      </a:lnTo>
                      <a:lnTo>
                        <a:pt x="6" y="44"/>
                      </a:lnTo>
                      <a:lnTo>
                        <a:pt x="0" y="40"/>
                      </a:lnTo>
                      <a:lnTo>
                        <a:pt x="2" y="30"/>
                      </a:lnTo>
                    </a:path>
                  </a:pathLst>
                </a:custGeom>
                <a:solidFill>
                  <a:srgbClr val="5F3F1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032" name="Freeform 24">
                  <a:extLst>
                    <a:ext uri="{FF2B5EF4-FFF2-40B4-BE49-F238E27FC236}">
                      <a16:creationId xmlns:a16="http://schemas.microsoft.com/office/drawing/2014/main" id="{B2096BEB-C13A-4E65-952F-67B2836EFC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1776"/>
                  <a:ext cx="376" cy="433"/>
                </a:xfrm>
                <a:custGeom>
                  <a:avLst/>
                  <a:gdLst>
                    <a:gd name="T0" fmla="*/ 215 w 376"/>
                    <a:gd name="T1" fmla="*/ 312 h 433"/>
                    <a:gd name="T2" fmla="*/ 169 w 376"/>
                    <a:gd name="T3" fmla="*/ 294 h 433"/>
                    <a:gd name="T4" fmla="*/ 177 w 376"/>
                    <a:gd name="T5" fmla="*/ 243 h 433"/>
                    <a:gd name="T6" fmla="*/ 155 w 376"/>
                    <a:gd name="T7" fmla="*/ 221 h 433"/>
                    <a:gd name="T8" fmla="*/ 135 w 376"/>
                    <a:gd name="T9" fmla="*/ 196 h 433"/>
                    <a:gd name="T10" fmla="*/ 127 w 376"/>
                    <a:gd name="T11" fmla="*/ 162 h 433"/>
                    <a:gd name="T12" fmla="*/ 122 w 376"/>
                    <a:gd name="T13" fmla="*/ 129 h 433"/>
                    <a:gd name="T14" fmla="*/ 122 w 376"/>
                    <a:gd name="T15" fmla="*/ 98 h 433"/>
                    <a:gd name="T16" fmla="*/ 111 w 376"/>
                    <a:gd name="T17" fmla="*/ 94 h 433"/>
                    <a:gd name="T18" fmla="*/ 87 w 376"/>
                    <a:gd name="T19" fmla="*/ 93 h 433"/>
                    <a:gd name="T20" fmla="*/ 58 w 376"/>
                    <a:gd name="T21" fmla="*/ 101 h 433"/>
                    <a:gd name="T22" fmla="*/ 31 w 376"/>
                    <a:gd name="T23" fmla="*/ 116 h 433"/>
                    <a:gd name="T24" fmla="*/ 13 w 376"/>
                    <a:gd name="T25" fmla="*/ 129 h 433"/>
                    <a:gd name="T26" fmla="*/ 1 w 376"/>
                    <a:gd name="T27" fmla="*/ 108 h 433"/>
                    <a:gd name="T28" fmla="*/ 0 w 376"/>
                    <a:gd name="T29" fmla="*/ 87 h 433"/>
                    <a:gd name="T30" fmla="*/ 10 w 376"/>
                    <a:gd name="T31" fmla="*/ 60 h 433"/>
                    <a:gd name="T32" fmla="*/ 30 w 376"/>
                    <a:gd name="T33" fmla="*/ 36 h 433"/>
                    <a:gd name="T34" fmla="*/ 62 w 376"/>
                    <a:gd name="T35" fmla="*/ 17 h 433"/>
                    <a:gd name="T36" fmla="*/ 105 w 376"/>
                    <a:gd name="T37" fmla="*/ 4 h 433"/>
                    <a:gd name="T38" fmla="*/ 153 w 376"/>
                    <a:gd name="T39" fmla="*/ 0 h 433"/>
                    <a:gd name="T40" fmla="*/ 198 w 376"/>
                    <a:gd name="T41" fmla="*/ 5 h 433"/>
                    <a:gd name="T42" fmla="*/ 245 w 376"/>
                    <a:gd name="T43" fmla="*/ 22 h 433"/>
                    <a:gd name="T44" fmla="*/ 280 w 376"/>
                    <a:gd name="T45" fmla="*/ 46 h 433"/>
                    <a:gd name="T46" fmla="*/ 309 w 376"/>
                    <a:gd name="T47" fmla="*/ 76 h 433"/>
                    <a:gd name="T48" fmla="*/ 334 w 376"/>
                    <a:gd name="T49" fmla="*/ 117 h 433"/>
                    <a:gd name="T50" fmla="*/ 350 w 376"/>
                    <a:gd name="T51" fmla="*/ 155 h 433"/>
                    <a:gd name="T52" fmla="*/ 362 w 376"/>
                    <a:gd name="T53" fmla="*/ 195 h 433"/>
                    <a:gd name="T54" fmla="*/ 371 w 376"/>
                    <a:gd name="T55" fmla="*/ 245 h 433"/>
                    <a:gd name="T56" fmla="*/ 375 w 376"/>
                    <a:gd name="T57" fmla="*/ 277 h 433"/>
                    <a:gd name="T58" fmla="*/ 370 w 376"/>
                    <a:gd name="T59" fmla="*/ 324 h 433"/>
                    <a:gd name="T60" fmla="*/ 356 w 376"/>
                    <a:gd name="T61" fmla="*/ 372 h 433"/>
                    <a:gd name="T62" fmla="*/ 339 w 376"/>
                    <a:gd name="T63" fmla="*/ 409 h 433"/>
                    <a:gd name="T64" fmla="*/ 328 w 376"/>
                    <a:gd name="T65" fmla="*/ 425 h 433"/>
                    <a:gd name="T66" fmla="*/ 304 w 376"/>
                    <a:gd name="T67" fmla="*/ 432 h 433"/>
                    <a:gd name="T68" fmla="*/ 282 w 376"/>
                    <a:gd name="T69" fmla="*/ 432 h 433"/>
                    <a:gd name="T70" fmla="*/ 271 w 376"/>
                    <a:gd name="T71" fmla="*/ 432 h 433"/>
                    <a:gd name="T72" fmla="*/ 255 w 376"/>
                    <a:gd name="T73" fmla="*/ 427 h 433"/>
                    <a:gd name="T74" fmla="*/ 242 w 376"/>
                    <a:gd name="T75" fmla="*/ 407 h 433"/>
                    <a:gd name="T76" fmla="*/ 243 w 376"/>
                    <a:gd name="T77" fmla="*/ 398 h 433"/>
                    <a:gd name="T78" fmla="*/ 260 w 376"/>
                    <a:gd name="T79" fmla="*/ 394 h 433"/>
                    <a:gd name="T80" fmla="*/ 269 w 376"/>
                    <a:gd name="T81" fmla="*/ 383 h 433"/>
                    <a:gd name="T82" fmla="*/ 278 w 376"/>
                    <a:gd name="T83" fmla="*/ 370 h 433"/>
                    <a:gd name="T84" fmla="*/ 282 w 376"/>
                    <a:gd name="T85" fmla="*/ 353 h 433"/>
                    <a:gd name="T86" fmla="*/ 281 w 376"/>
                    <a:gd name="T87" fmla="*/ 345 h 433"/>
                    <a:gd name="T88" fmla="*/ 280 w 376"/>
                    <a:gd name="T89" fmla="*/ 331 h 433"/>
                    <a:gd name="T90" fmla="*/ 273 w 376"/>
                    <a:gd name="T91" fmla="*/ 316 h 433"/>
                    <a:gd name="T92" fmla="*/ 262 w 376"/>
                    <a:gd name="T93" fmla="*/ 304 h 433"/>
                    <a:gd name="T94" fmla="*/ 249 w 376"/>
                    <a:gd name="T95" fmla="*/ 299 h 433"/>
                    <a:gd name="T96" fmla="*/ 236 w 376"/>
                    <a:gd name="T97" fmla="*/ 299 h 433"/>
                    <a:gd name="T98" fmla="*/ 215 w 376"/>
                    <a:gd name="T99" fmla="*/ 312 h 4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76" h="433">
                      <a:moveTo>
                        <a:pt x="215" y="312"/>
                      </a:moveTo>
                      <a:lnTo>
                        <a:pt x="169" y="294"/>
                      </a:lnTo>
                      <a:lnTo>
                        <a:pt x="177" y="243"/>
                      </a:lnTo>
                      <a:lnTo>
                        <a:pt x="155" y="221"/>
                      </a:lnTo>
                      <a:lnTo>
                        <a:pt x="135" y="196"/>
                      </a:lnTo>
                      <a:lnTo>
                        <a:pt x="127" y="162"/>
                      </a:lnTo>
                      <a:lnTo>
                        <a:pt x="122" y="129"/>
                      </a:lnTo>
                      <a:lnTo>
                        <a:pt x="122" y="98"/>
                      </a:lnTo>
                      <a:lnTo>
                        <a:pt x="111" y="94"/>
                      </a:lnTo>
                      <a:lnTo>
                        <a:pt x="87" y="93"/>
                      </a:lnTo>
                      <a:lnTo>
                        <a:pt x="58" y="101"/>
                      </a:lnTo>
                      <a:lnTo>
                        <a:pt x="31" y="116"/>
                      </a:lnTo>
                      <a:lnTo>
                        <a:pt x="13" y="129"/>
                      </a:lnTo>
                      <a:lnTo>
                        <a:pt x="1" y="108"/>
                      </a:lnTo>
                      <a:lnTo>
                        <a:pt x="0" y="87"/>
                      </a:lnTo>
                      <a:lnTo>
                        <a:pt x="10" y="60"/>
                      </a:lnTo>
                      <a:lnTo>
                        <a:pt x="30" y="36"/>
                      </a:lnTo>
                      <a:lnTo>
                        <a:pt x="62" y="17"/>
                      </a:lnTo>
                      <a:lnTo>
                        <a:pt x="105" y="4"/>
                      </a:lnTo>
                      <a:lnTo>
                        <a:pt x="153" y="0"/>
                      </a:lnTo>
                      <a:lnTo>
                        <a:pt x="198" y="5"/>
                      </a:lnTo>
                      <a:lnTo>
                        <a:pt x="245" y="22"/>
                      </a:lnTo>
                      <a:lnTo>
                        <a:pt x="280" y="46"/>
                      </a:lnTo>
                      <a:lnTo>
                        <a:pt x="309" y="76"/>
                      </a:lnTo>
                      <a:lnTo>
                        <a:pt x="334" y="117"/>
                      </a:lnTo>
                      <a:lnTo>
                        <a:pt x="350" y="155"/>
                      </a:lnTo>
                      <a:lnTo>
                        <a:pt x="362" y="195"/>
                      </a:lnTo>
                      <a:lnTo>
                        <a:pt x="371" y="245"/>
                      </a:lnTo>
                      <a:lnTo>
                        <a:pt x="375" y="277"/>
                      </a:lnTo>
                      <a:lnTo>
                        <a:pt x="370" y="324"/>
                      </a:lnTo>
                      <a:lnTo>
                        <a:pt x="356" y="372"/>
                      </a:lnTo>
                      <a:lnTo>
                        <a:pt x="339" y="409"/>
                      </a:lnTo>
                      <a:lnTo>
                        <a:pt x="328" y="425"/>
                      </a:lnTo>
                      <a:lnTo>
                        <a:pt x="304" y="432"/>
                      </a:lnTo>
                      <a:lnTo>
                        <a:pt x="282" y="432"/>
                      </a:lnTo>
                      <a:lnTo>
                        <a:pt x="271" y="432"/>
                      </a:lnTo>
                      <a:lnTo>
                        <a:pt x="255" y="427"/>
                      </a:lnTo>
                      <a:lnTo>
                        <a:pt x="242" y="407"/>
                      </a:lnTo>
                      <a:lnTo>
                        <a:pt x="243" y="398"/>
                      </a:lnTo>
                      <a:lnTo>
                        <a:pt x="260" y="394"/>
                      </a:lnTo>
                      <a:lnTo>
                        <a:pt x="269" y="383"/>
                      </a:lnTo>
                      <a:lnTo>
                        <a:pt x="278" y="370"/>
                      </a:lnTo>
                      <a:lnTo>
                        <a:pt x="282" y="353"/>
                      </a:lnTo>
                      <a:lnTo>
                        <a:pt x="281" y="345"/>
                      </a:lnTo>
                      <a:lnTo>
                        <a:pt x="280" y="331"/>
                      </a:lnTo>
                      <a:lnTo>
                        <a:pt x="273" y="316"/>
                      </a:lnTo>
                      <a:lnTo>
                        <a:pt x="262" y="304"/>
                      </a:lnTo>
                      <a:lnTo>
                        <a:pt x="249" y="299"/>
                      </a:lnTo>
                      <a:lnTo>
                        <a:pt x="236" y="299"/>
                      </a:lnTo>
                      <a:lnTo>
                        <a:pt x="215" y="312"/>
                      </a:lnTo>
                    </a:path>
                  </a:pathLst>
                </a:custGeom>
                <a:solidFill>
                  <a:srgbClr val="5F3F1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9033" name="Group 25">
              <a:extLst>
                <a:ext uri="{FF2B5EF4-FFF2-40B4-BE49-F238E27FC236}">
                  <a16:creationId xmlns:a16="http://schemas.microsoft.com/office/drawing/2014/main" id="{B31119C8-EBB4-47F7-BE60-FEDB7F09F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9" y="2621"/>
              <a:ext cx="956" cy="767"/>
              <a:chOff x="3169" y="2621"/>
              <a:chExt cx="956" cy="767"/>
            </a:xfrm>
          </p:grpSpPr>
          <p:sp>
            <p:nvSpPr>
              <p:cNvPr id="299034" name="Freeform 26">
                <a:extLst>
                  <a:ext uri="{FF2B5EF4-FFF2-40B4-BE49-F238E27FC236}">
                    <a16:creationId xmlns:a16="http://schemas.microsoft.com/office/drawing/2014/main" id="{7EF5F2E6-C5C9-4616-8B34-7C3C75925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8" y="2621"/>
                <a:ext cx="796" cy="135"/>
              </a:xfrm>
              <a:custGeom>
                <a:avLst/>
                <a:gdLst>
                  <a:gd name="T0" fmla="*/ 267 w 796"/>
                  <a:gd name="T1" fmla="*/ 4 h 135"/>
                  <a:gd name="T2" fmla="*/ 196 w 796"/>
                  <a:gd name="T3" fmla="*/ 10 h 135"/>
                  <a:gd name="T4" fmla="*/ 128 w 796"/>
                  <a:gd name="T5" fmla="*/ 19 h 135"/>
                  <a:gd name="T6" fmla="*/ 87 w 796"/>
                  <a:gd name="T7" fmla="*/ 26 h 135"/>
                  <a:gd name="T8" fmla="*/ 56 w 796"/>
                  <a:gd name="T9" fmla="*/ 34 h 135"/>
                  <a:gd name="T10" fmla="*/ 36 w 796"/>
                  <a:gd name="T11" fmla="*/ 41 h 135"/>
                  <a:gd name="T12" fmla="*/ 20 w 796"/>
                  <a:gd name="T13" fmla="*/ 47 h 135"/>
                  <a:gd name="T14" fmla="*/ 9 w 796"/>
                  <a:gd name="T15" fmla="*/ 56 h 135"/>
                  <a:gd name="T16" fmla="*/ 2 w 796"/>
                  <a:gd name="T17" fmla="*/ 63 h 135"/>
                  <a:gd name="T18" fmla="*/ 1 w 796"/>
                  <a:gd name="T19" fmla="*/ 72 h 135"/>
                  <a:gd name="T20" fmla="*/ 8 w 796"/>
                  <a:gd name="T21" fmla="*/ 81 h 135"/>
                  <a:gd name="T22" fmla="*/ 19 w 796"/>
                  <a:gd name="T23" fmla="*/ 89 h 135"/>
                  <a:gd name="T24" fmla="*/ 34 w 796"/>
                  <a:gd name="T25" fmla="*/ 96 h 135"/>
                  <a:gd name="T26" fmla="*/ 61 w 796"/>
                  <a:gd name="T27" fmla="*/ 105 h 135"/>
                  <a:gd name="T28" fmla="*/ 93 w 796"/>
                  <a:gd name="T29" fmla="*/ 112 h 135"/>
                  <a:gd name="T30" fmla="*/ 147 w 796"/>
                  <a:gd name="T31" fmla="*/ 121 h 135"/>
                  <a:gd name="T32" fmla="*/ 198 w 796"/>
                  <a:gd name="T33" fmla="*/ 127 h 135"/>
                  <a:gd name="T34" fmla="*/ 266 w 796"/>
                  <a:gd name="T35" fmla="*/ 132 h 135"/>
                  <a:gd name="T36" fmla="*/ 355 w 796"/>
                  <a:gd name="T37" fmla="*/ 134 h 135"/>
                  <a:gd name="T38" fmla="*/ 535 w 796"/>
                  <a:gd name="T39" fmla="*/ 132 h 135"/>
                  <a:gd name="T40" fmla="*/ 645 w 796"/>
                  <a:gd name="T41" fmla="*/ 121 h 135"/>
                  <a:gd name="T42" fmla="*/ 708 w 796"/>
                  <a:gd name="T43" fmla="*/ 111 h 135"/>
                  <a:gd name="T44" fmla="*/ 743 w 796"/>
                  <a:gd name="T45" fmla="*/ 102 h 135"/>
                  <a:gd name="T46" fmla="*/ 766 w 796"/>
                  <a:gd name="T47" fmla="*/ 94 h 135"/>
                  <a:gd name="T48" fmla="*/ 782 w 796"/>
                  <a:gd name="T49" fmla="*/ 86 h 135"/>
                  <a:gd name="T50" fmla="*/ 791 w 796"/>
                  <a:gd name="T51" fmla="*/ 79 h 135"/>
                  <a:gd name="T52" fmla="*/ 795 w 796"/>
                  <a:gd name="T53" fmla="*/ 65 h 135"/>
                  <a:gd name="T54" fmla="*/ 783 w 796"/>
                  <a:gd name="T55" fmla="*/ 51 h 135"/>
                  <a:gd name="T56" fmla="*/ 762 w 796"/>
                  <a:gd name="T57" fmla="*/ 40 h 135"/>
                  <a:gd name="T58" fmla="*/ 719 w 796"/>
                  <a:gd name="T59" fmla="*/ 27 h 135"/>
                  <a:gd name="T60" fmla="*/ 642 w 796"/>
                  <a:gd name="T61" fmla="*/ 15 h 135"/>
                  <a:gd name="T62" fmla="*/ 535 w 796"/>
                  <a:gd name="T63" fmla="*/ 3 h 135"/>
                  <a:gd name="T64" fmla="*/ 407 w 796"/>
                  <a:gd name="T6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96" h="135">
                    <a:moveTo>
                      <a:pt x="407" y="0"/>
                    </a:moveTo>
                    <a:lnTo>
                      <a:pt x="267" y="4"/>
                    </a:lnTo>
                    <a:lnTo>
                      <a:pt x="230" y="7"/>
                    </a:lnTo>
                    <a:lnTo>
                      <a:pt x="196" y="10"/>
                    </a:lnTo>
                    <a:lnTo>
                      <a:pt x="162" y="15"/>
                    </a:lnTo>
                    <a:lnTo>
                      <a:pt x="128" y="19"/>
                    </a:lnTo>
                    <a:lnTo>
                      <a:pt x="107" y="23"/>
                    </a:lnTo>
                    <a:lnTo>
                      <a:pt x="87" y="26"/>
                    </a:lnTo>
                    <a:lnTo>
                      <a:pt x="70" y="29"/>
                    </a:lnTo>
                    <a:lnTo>
                      <a:pt x="56" y="34"/>
                    </a:lnTo>
                    <a:lnTo>
                      <a:pt x="46" y="37"/>
                    </a:lnTo>
                    <a:lnTo>
                      <a:pt x="36" y="41"/>
                    </a:lnTo>
                    <a:lnTo>
                      <a:pt x="26" y="44"/>
                    </a:lnTo>
                    <a:lnTo>
                      <a:pt x="20" y="47"/>
                    </a:lnTo>
                    <a:lnTo>
                      <a:pt x="14" y="51"/>
                    </a:lnTo>
                    <a:lnTo>
                      <a:pt x="9" y="56"/>
                    </a:lnTo>
                    <a:lnTo>
                      <a:pt x="4" y="58"/>
                    </a:lnTo>
                    <a:lnTo>
                      <a:pt x="2" y="63"/>
                    </a:lnTo>
                    <a:lnTo>
                      <a:pt x="0" y="66"/>
                    </a:lnTo>
                    <a:lnTo>
                      <a:pt x="1" y="72"/>
                    </a:lnTo>
                    <a:lnTo>
                      <a:pt x="3" y="75"/>
                    </a:lnTo>
                    <a:lnTo>
                      <a:pt x="8" y="81"/>
                    </a:lnTo>
                    <a:lnTo>
                      <a:pt x="14" y="86"/>
                    </a:lnTo>
                    <a:lnTo>
                      <a:pt x="19" y="89"/>
                    </a:lnTo>
                    <a:lnTo>
                      <a:pt x="26" y="92"/>
                    </a:lnTo>
                    <a:lnTo>
                      <a:pt x="34" y="96"/>
                    </a:lnTo>
                    <a:lnTo>
                      <a:pt x="46" y="99"/>
                    </a:lnTo>
                    <a:lnTo>
                      <a:pt x="61" y="105"/>
                    </a:lnTo>
                    <a:lnTo>
                      <a:pt x="76" y="108"/>
                    </a:lnTo>
                    <a:lnTo>
                      <a:pt x="93" y="112"/>
                    </a:lnTo>
                    <a:lnTo>
                      <a:pt x="118" y="117"/>
                    </a:lnTo>
                    <a:lnTo>
                      <a:pt x="147" y="121"/>
                    </a:lnTo>
                    <a:lnTo>
                      <a:pt x="173" y="125"/>
                    </a:lnTo>
                    <a:lnTo>
                      <a:pt x="198" y="127"/>
                    </a:lnTo>
                    <a:lnTo>
                      <a:pt x="230" y="130"/>
                    </a:lnTo>
                    <a:lnTo>
                      <a:pt x="266" y="132"/>
                    </a:lnTo>
                    <a:lnTo>
                      <a:pt x="311" y="133"/>
                    </a:lnTo>
                    <a:lnTo>
                      <a:pt x="355" y="134"/>
                    </a:lnTo>
                    <a:lnTo>
                      <a:pt x="466" y="134"/>
                    </a:lnTo>
                    <a:lnTo>
                      <a:pt x="535" y="132"/>
                    </a:lnTo>
                    <a:lnTo>
                      <a:pt x="592" y="127"/>
                    </a:lnTo>
                    <a:lnTo>
                      <a:pt x="645" y="121"/>
                    </a:lnTo>
                    <a:lnTo>
                      <a:pt x="692" y="114"/>
                    </a:lnTo>
                    <a:lnTo>
                      <a:pt x="708" y="111"/>
                    </a:lnTo>
                    <a:lnTo>
                      <a:pt x="724" y="107"/>
                    </a:lnTo>
                    <a:lnTo>
                      <a:pt x="743" y="102"/>
                    </a:lnTo>
                    <a:lnTo>
                      <a:pt x="755" y="98"/>
                    </a:lnTo>
                    <a:lnTo>
                      <a:pt x="766" y="94"/>
                    </a:lnTo>
                    <a:lnTo>
                      <a:pt x="776" y="90"/>
                    </a:lnTo>
                    <a:lnTo>
                      <a:pt x="782" y="86"/>
                    </a:lnTo>
                    <a:lnTo>
                      <a:pt x="786" y="82"/>
                    </a:lnTo>
                    <a:lnTo>
                      <a:pt x="791" y="79"/>
                    </a:lnTo>
                    <a:lnTo>
                      <a:pt x="794" y="71"/>
                    </a:lnTo>
                    <a:lnTo>
                      <a:pt x="795" y="65"/>
                    </a:lnTo>
                    <a:lnTo>
                      <a:pt x="791" y="58"/>
                    </a:lnTo>
                    <a:lnTo>
                      <a:pt x="783" y="51"/>
                    </a:lnTo>
                    <a:lnTo>
                      <a:pt x="772" y="44"/>
                    </a:lnTo>
                    <a:lnTo>
                      <a:pt x="762" y="40"/>
                    </a:lnTo>
                    <a:lnTo>
                      <a:pt x="746" y="35"/>
                    </a:lnTo>
                    <a:lnTo>
                      <a:pt x="719" y="27"/>
                    </a:lnTo>
                    <a:lnTo>
                      <a:pt x="689" y="22"/>
                    </a:lnTo>
                    <a:lnTo>
                      <a:pt x="642" y="15"/>
                    </a:lnTo>
                    <a:lnTo>
                      <a:pt x="594" y="10"/>
                    </a:lnTo>
                    <a:lnTo>
                      <a:pt x="535" y="3"/>
                    </a:lnTo>
                    <a:lnTo>
                      <a:pt x="480" y="2"/>
                    </a:lnTo>
                    <a:lnTo>
                      <a:pt x="407" y="0"/>
                    </a:lnTo>
                  </a:path>
                </a:pathLst>
              </a:custGeom>
              <a:solidFill>
                <a:srgbClr val="00CC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35" name="Freeform 27">
                <a:extLst>
                  <a:ext uri="{FF2B5EF4-FFF2-40B4-BE49-F238E27FC236}">
                    <a16:creationId xmlns:a16="http://schemas.microsoft.com/office/drawing/2014/main" id="{737A9726-D691-4968-975E-4D2311761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9" y="2686"/>
                <a:ext cx="956" cy="702"/>
              </a:xfrm>
              <a:custGeom>
                <a:avLst/>
                <a:gdLst>
                  <a:gd name="T0" fmla="*/ 90 w 956"/>
                  <a:gd name="T1" fmla="*/ 7 h 702"/>
                  <a:gd name="T2" fmla="*/ 97 w 956"/>
                  <a:gd name="T3" fmla="*/ 16 h 702"/>
                  <a:gd name="T4" fmla="*/ 108 w 956"/>
                  <a:gd name="T5" fmla="*/ 24 h 702"/>
                  <a:gd name="T6" fmla="*/ 123 w 956"/>
                  <a:gd name="T7" fmla="*/ 31 h 702"/>
                  <a:gd name="T8" fmla="*/ 150 w 956"/>
                  <a:gd name="T9" fmla="*/ 39 h 702"/>
                  <a:gd name="T10" fmla="*/ 182 w 956"/>
                  <a:gd name="T11" fmla="*/ 47 h 702"/>
                  <a:gd name="T12" fmla="*/ 236 w 956"/>
                  <a:gd name="T13" fmla="*/ 56 h 702"/>
                  <a:gd name="T14" fmla="*/ 287 w 956"/>
                  <a:gd name="T15" fmla="*/ 62 h 702"/>
                  <a:gd name="T16" fmla="*/ 355 w 956"/>
                  <a:gd name="T17" fmla="*/ 66 h 702"/>
                  <a:gd name="T18" fmla="*/ 444 w 956"/>
                  <a:gd name="T19" fmla="*/ 69 h 702"/>
                  <a:gd name="T20" fmla="*/ 624 w 956"/>
                  <a:gd name="T21" fmla="*/ 66 h 702"/>
                  <a:gd name="T22" fmla="*/ 733 w 956"/>
                  <a:gd name="T23" fmla="*/ 56 h 702"/>
                  <a:gd name="T24" fmla="*/ 796 w 956"/>
                  <a:gd name="T25" fmla="*/ 45 h 702"/>
                  <a:gd name="T26" fmla="*/ 832 w 956"/>
                  <a:gd name="T27" fmla="*/ 37 h 702"/>
                  <a:gd name="T28" fmla="*/ 855 w 956"/>
                  <a:gd name="T29" fmla="*/ 29 h 702"/>
                  <a:gd name="T30" fmla="*/ 870 w 956"/>
                  <a:gd name="T31" fmla="*/ 21 h 702"/>
                  <a:gd name="T32" fmla="*/ 880 w 956"/>
                  <a:gd name="T33" fmla="*/ 14 h 702"/>
                  <a:gd name="T34" fmla="*/ 884 w 956"/>
                  <a:gd name="T35" fmla="*/ 0 h 702"/>
                  <a:gd name="T36" fmla="*/ 919 w 956"/>
                  <a:gd name="T37" fmla="*/ 631 h 702"/>
                  <a:gd name="T38" fmla="*/ 840 w 956"/>
                  <a:gd name="T39" fmla="*/ 667 h 702"/>
                  <a:gd name="T40" fmla="*/ 776 w 956"/>
                  <a:gd name="T41" fmla="*/ 670 h 702"/>
                  <a:gd name="T42" fmla="*/ 700 w 956"/>
                  <a:gd name="T43" fmla="*/ 685 h 702"/>
                  <a:gd name="T44" fmla="*/ 649 w 956"/>
                  <a:gd name="T45" fmla="*/ 701 h 702"/>
                  <a:gd name="T46" fmla="*/ 585 w 956"/>
                  <a:gd name="T47" fmla="*/ 692 h 702"/>
                  <a:gd name="T48" fmla="*/ 520 w 956"/>
                  <a:gd name="T49" fmla="*/ 675 h 702"/>
                  <a:gd name="T50" fmla="*/ 444 w 956"/>
                  <a:gd name="T51" fmla="*/ 678 h 702"/>
                  <a:gd name="T52" fmla="*/ 376 w 956"/>
                  <a:gd name="T53" fmla="*/ 690 h 702"/>
                  <a:gd name="T54" fmla="*/ 321 w 956"/>
                  <a:gd name="T55" fmla="*/ 696 h 702"/>
                  <a:gd name="T56" fmla="*/ 237 w 956"/>
                  <a:gd name="T57" fmla="*/ 681 h 702"/>
                  <a:gd name="T58" fmla="*/ 167 w 956"/>
                  <a:gd name="T59" fmla="*/ 675 h 702"/>
                  <a:gd name="T60" fmla="*/ 102 w 956"/>
                  <a:gd name="T61" fmla="*/ 685 h 702"/>
                  <a:gd name="T62" fmla="*/ 31 w 956"/>
                  <a:gd name="T63" fmla="*/ 661 h 702"/>
                  <a:gd name="T64" fmla="*/ 9 w 956"/>
                  <a:gd name="T65" fmla="*/ 575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56" h="702">
                    <a:moveTo>
                      <a:pt x="89" y="1"/>
                    </a:moveTo>
                    <a:lnTo>
                      <a:pt x="90" y="7"/>
                    </a:lnTo>
                    <a:lnTo>
                      <a:pt x="92" y="10"/>
                    </a:lnTo>
                    <a:lnTo>
                      <a:pt x="97" y="16"/>
                    </a:lnTo>
                    <a:lnTo>
                      <a:pt x="103" y="21"/>
                    </a:lnTo>
                    <a:lnTo>
                      <a:pt x="108" y="24"/>
                    </a:lnTo>
                    <a:lnTo>
                      <a:pt x="115" y="27"/>
                    </a:lnTo>
                    <a:lnTo>
                      <a:pt x="123" y="31"/>
                    </a:lnTo>
                    <a:lnTo>
                      <a:pt x="135" y="34"/>
                    </a:lnTo>
                    <a:lnTo>
                      <a:pt x="150" y="39"/>
                    </a:lnTo>
                    <a:lnTo>
                      <a:pt x="165" y="43"/>
                    </a:lnTo>
                    <a:lnTo>
                      <a:pt x="182" y="47"/>
                    </a:lnTo>
                    <a:lnTo>
                      <a:pt x="207" y="52"/>
                    </a:lnTo>
                    <a:lnTo>
                      <a:pt x="236" y="56"/>
                    </a:lnTo>
                    <a:lnTo>
                      <a:pt x="262" y="59"/>
                    </a:lnTo>
                    <a:lnTo>
                      <a:pt x="287" y="62"/>
                    </a:lnTo>
                    <a:lnTo>
                      <a:pt x="319" y="65"/>
                    </a:lnTo>
                    <a:lnTo>
                      <a:pt x="355" y="66"/>
                    </a:lnTo>
                    <a:lnTo>
                      <a:pt x="400" y="68"/>
                    </a:lnTo>
                    <a:lnTo>
                      <a:pt x="444" y="69"/>
                    </a:lnTo>
                    <a:lnTo>
                      <a:pt x="555" y="69"/>
                    </a:lnTo>
                    <a:lnTo>
                      <a:pt x="624" y="66"/>
                    </a:lnTo>
                    <a:lnTo>
                      <a:pt x="681" y="62"/>
                    </a:lnTo>
                    <a:lnTo>
                      <a:pt x="733" y="56"/>
                    </a:lnTo>
                    <a:lnTo>
                      <a:pt x="781" y="49"/>
                    </a:lnTo>
                    <a:lnTo>
                      <a:pt x="796" y="45"/>
                    </a:lnTo>
                    <a:lnTo>
                      <a:pt x="812" y="42"/>
                    </a:lnTo>
                    <a:lnTo>
                      <a:pt x="832" y="37"/>
                    </a:lnTo>
                    <a:lnTo>
                      <a:pt x="844" y="33"/>
                    </a:lnTo>
                    <a:lnTo>
                      <a:pt x="855" y="29"/>
                    </a:lnTo>
                    <a:lnTo>
                      <a:pt x="864" y="24"/>
                    </a:lnTo>
                    <a:lnTo>
                      <a:pt x="870" y="21"/>
                    </a:lnTo>
                    <a:lnTo>
                      <a:pt x="874" y="17"/>
                    </a:lnTo>
                    <a:lnTo>
                      <a:pt x="880" y="14"/>
                    </a:lnTo>
                    <a:lnTo>
                      <a:pt x="883" y="6"/>
                    </a:lnTo>
                    <a:lnTo>
                      <a:pt x="884" y="0"/>
                    </a:lnTo>
                    <a:lnTo>
                      <a:pt x="955" y="613"/>
                    </a:lnTo>
                    <a:lnTo>
                      <a:pt x="919" y="631"/>
                    </a:lnTo>
                    <a:lnTo>
                      <a:pt x="877" y="652"/>
                    </a:lnTo>
                    <a:lnTo>
                      <a:pt x="840" y="667"/>
                    </a:lnTo>
                    <a:lnTo>
                      <a:pt x="809" y="672"/>
                    </a:lnTo>
                    <a:lnTo>
                      <a:pt x="776" y="670"/>
                    </a:lnTo>
                    <a:lnTo>
                      <a:pt x="736" y="670"/>
                    </a:lnTo>
                    <a:lnTo>
                      <a:pt x="700" y="685"/>
                    </a:lnTo>
                    <a:lnTo>
                      <a:pt x="670" y="696"/>
                    </a:lnTo>
                    <a:lnTo>
                      <a:pt x="649" y="701"/>
                    </a:lnTo>
                    <a:lnTo>
                      <a:pt x="619" y="699"/>
                    </a:lnTo>
                    <a:lnTo>
                      <a:pt x="585" y="692"/>
                    </a:lnTo>
                    <a:lnTo>
                      <a:pt x="554" y="685"/>
                    </a:lnTo>
                    <a:lnTo>
                      <a:pt x="520" y="675"/>
                    </a:lnTo>
                    <a:lnTo>
                      <a:pt x="487" y="670"/>
                    </a:lnTo>
                    <a:lnTo>
                      <a:pt x="444" y="678"/>
                    </a:lnTo>
                    <a:lnTo>
                      <a:pt x="414" y="685"/>
                    </a:lnTo>
                    <a:lnTo>
                      <a:pt x="376" y="690"/>
                    </a:lnTo>
                    <a:lnTo>
                      <a:pt x="353" y="692"/>
                    </a:lnTo>
                    <a:lnTo>
                      <a:pt x="321" y="696"/>
                    </a:lnTo>
                    <a:lnTo>
                      <a:pt x="273" y="687"/>
                    </a:lnTo>
                    <a:lnTo>
                      <a:pt x="237" y="681"/>
                    </a:lnTo>
                    <a:lnTo>
                      <a:pt x="195" y="672"/>
                    </a:lnTo>
                    <a:lnTo>
                      <a:pt x="167" y="675"/>
                    </a:lnTo>
                    <a:lnTo>
                      <a:pt x="130" y="685"/>
                    </a:lnTo>
                    <a:lnTo>
                      <a:pt x="102" y="685"/>
                    </a:lnTo>
                    <a:lnTo>
                      <a:pt x="68" y="675"/>
                    </a:lnTo>
                    <a:lnTo>
                      <a:pt x="31" y="661"/>
                    </a:lnTo>
                    <a:lnTo>
                      <a:pt x="0" y="631"/>
                    </a:lnTo>
                    <a:lnTo>
                      <a:pt x="9" y="575"/>
                    </a:lnTo>
                    <a:lnTo>
                      <a:pt x="89" y="1"/>
                    </a:lnTo>
                  </a:path>
                </a:pathLst>
              </a:custGeom>
              <a:solidFill>
                <a:srgbClr val="00CC9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9036" name="Freeform 28">
              <a:extLst>
                <a:ext uri="{FF2B5EF4-FFF2-40B4-BE49-F238E27FC236}">
                  <a16:creationId xmlns:a16="http://schemas.microsoft.com/office/drawing/2014/main" id="{572C97A8-B566-463E-9B82-55223A8D7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" y="2450"/>
              <a:ext cx="474" cy="260"/>
            </a:xfrm>
            <a:custGeom>
              <a:avLst/>
              <a:gdLst>
                <a:gd name="T0" fmla="*/ 0 w 474"/>
                <a:gd name="T1" fmla="*/ 192 h 260"/>
                <a:gd name="T2" fmla="*/ 16 w 474"/>
                <a:gd name="T3" fmla="*/ 236 h 260"/>
                <a:gd name="T4" fmla="*/ 24 w 474"/>
                <a:gd name="T5" fmla="*/ 253 h 260"/>
                <a:gd name="T6" fmla="*/ 31 w 474"/>
                <a:gd name="T7" fmla="*/ 259 h 260"/>
                <a:gd name="T8" fmla="*/ 38 w 474"/>
                <a:gd name="T9" fmla="*/ 257 h 260"/>
                <a:gd name="T10" fmla="*/ 47 w 474"/>
                <a:gd name="T11" fmla="*/ 253 h 260"/>
                <a:gd name="T12" fmla="*/ 281 w 474"/>
                <a:gd name="T13" fmla="*/ 114 h 260"/>
                <a:gd name="T14" fmla="*/ 292 w 474"/>
                <a:gd name="T15" fmla="*/ 113 h 260"/>
                <a:gd name="T16" fmla="*/ 307 w 474"/>
                <a:gd name="T17" fmla="*/ 121 h 260"/>
                <a:gd name="T18" fmla="*/ 322 w 474"/>
                <a:gd name="T19" fmla="*/ 121 h 260"/>
                <a:gd name="T20" fmla="*/ 340 w 474"/>
                <a:gd name="T21" fmla="*/ 118 h 260"/>
                <a:gd name="T22" fmla="*/ 366 w 474"/>
                <a:gd name="T23" fmla="*/ 112 h 260"/>
                <a:gd name="T24" fmla="*/ 380 w 474"/>
                <a:gd name="T25" fmla="*/ 104 h 260"/>
                <a:gd name="T26" fmla="*/ 456 w 474"/>
                <a:gd name="T27" fmla="*/ 96 h 260"/>
                <a:gd name="T28" fmla="*/ 470 w 474"/>
                <a:gd name="T29" fmla="*/ 92 h 260"/>
                <a:gd name="T30" fmla="*/ 466 w 474"/>
                <a:gd name="T31" fmla="*/ 84 h 260"/>
                <a:gd name="T32" fmla="*/ 460 w 474"/>
                <a:gd name="T33" fmla="*/ 79 h 260"/>
                <a:gd name="T34" fmla="*/ 430 w 474"/>
                <a:gd name="T35" fmla="*/ 74 h 260"/>
                <a:gd name="T36" fmla="*/ 394 w 474"/>
                <a:gd name="T37" fmla="*/ 77 h 260"/>
                <a:gd name="T38" fmla="*/ 395 w 474"/>
                <a:gd name="T39" fmla="*/ 72 h 260"/>
                <a:gd name="T40" fmla="*/ 430 w 474"/>
                <a:gd name="T41" fmla="*/ 69 h 260"/>
                <a:gd name="T42" fmla="*/ 461 w 474"/>
                <a:gd name="T43" fmla="*/ 61 h 260"/>
                <a:gd name="T44" fmla="*/ 472 w 474"/>
                <a:gd name="T45" fmla="*/ 56 h 260"/>
                <a:gd name="T46" fmla="*/ 473 w 474"/>
                <a:gd name="T47" fmla="*/ 44 h 260"/>
                <a:gd name="T48" fmla="*/ 456 w 474"/>
                <a:gd name="T49" fmla="*/ 38 h 260"/>
                <a:gd name="T50" fmla="*/ 387 w 474"/>
                <a:gd name="T51" fmla="*/ 51 h 260"/>
                <a:gd name="T52" fmla="*/ 387 w 474"/>
                <a:gd name="T53" fmla="*/ 44 h 260"/>
                <a:gd name="T54" fmla="*/ 451 w 474"/>
                <a:gd name="T55" fmla="*/ 25 h 260"/>
                <a:gd name="T56" fmla="*/ 466 w 474"/>
                <a:gd name="T57" fmla="*/ 18 h 260"/>
                <a:gd name="T58" fmla="*/ 466 w 474"/>
                <a:gd name="T59" fmla="*/ 7 h 260"/>
                <a:gd name="T60" fmla="*/ 457 w 474"/>
                <a:gd name="T61" fmla="*/ 1 h 260"/>
                <a:gd name="T62" fmla="*/ 449 w 474"/>
                <a:gd name="T63" fmla="*/ 0 h 260"/>
                <a:gd name="T64" fmla="*/ 373 w 474"/>
                <a:gd name="T65" fmla="*/ 2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4" h="260">
                  <a:moveTo>
                    <a:pt x="0" y="192"/>
                  </a:moveTo>
                  <a:lnTo>
                    <a:pt x="16" y="236"/>
                  </a:lnTo>
                  <a:lnTo>
                    <a:pt x="24" y="253"/>
                  </a:lnTo>
                  <a:lnTo>
                    <a:pt x="31" y="259"/>
                  </a:lnTo>
                  <a:lnTo>
                    <a:pt x="38" y="257"/>
                  </a:lnTo>
                  <a:lnTo>
                    <a:pt x="47" y="253"/>
                  </a:lnTo>
                  <a:lnTo>
                    <a:pt x="281" y="114"/>
                  </a:lnTo>
                  <a:lnTo>
                    <a:pt x="292" y="113"/>
                  </a:lnTo>
                  <a:lnTo>
                    <a:pt x="307" y="121"/>
                  </a:lnTo>
                  <a:lnTo>
                    <a:pt x="322" y="121"/>
                  </a:lnTo>
                  <a:lnTo>
                    <a:pt x="340" y="118"/>
                  </a:lnTo>
                  <a:lnTo>
                    <a:pt x="366" y="112"/>
                  </a:lnTo>
                  <a:lnTo>
                    <a:pt x="380" y="104"/>
                  </a:lnTo>
                  <a:lnTo>
                    <a:pt x="456" y="96"/>
                  </a:lnTo>
                  <a:lnTo>
                    <a:pt x="470" y="92"/>
                  </a:lnTo>
                  <a:lnTo>
                    <a:pt x="466" y="84"/>
                  </a:lnTo>
                  <a:lnTo>
                    <a:pt x="460" y="79"/>
                  </a:lnTo>
                  <a:lnTo>
                    <a:pt x="430" y="74"/>
                  </a:lnTo>
                  <a:lnTo>
                    <a:pt x="394" y="77"/>
                  </a:lnTo>
                  <a:lnTo>
                    <a:pt x="395" y="72"/>
                  </a:lnTo>
                  <a:lnTo>
                    <a:pt x="430" y="69"/>
                  </a:lnTo>
                  <a:lnTo>
                    <a:pt x="461" y="61"/>
                  </a:lnTo>
                  <a:lnTo>
                    <a:pt x="472" y="56"/>
                  </a:lnTo>
                  <a:lnTo>
                    <a:pt x="473" y="44"/>
                  </a:lnTo>
                  <a:lnTo>
                    <a:pt x="456" y="38"/>
                  </a:lnTo>
                  <a:lnTo>
                    <a:pt x="387" y="51"/>
                  </a:lnTo>
                  <a:lnTo>
                    <a:pt x="387" y="44"/>
                  </a:lnTo>
                  <a:lnTo>
                    <a:pt x="451" y="25"/>
                  </a:lnTo>
                  <a:lnTo>
                    <a:pt x="466" y="18"/>
                  </a:lnTo>
                  <a:lnTo>
                    <a:pt x="466" y="7"/>
                  </a:lnTo>
                  <a:lnTo>
                    <a:pt x="457" y="1"/>
                  </a:lnTo>
                  <a:lnTo>
                    <a:pt x="449" y="0"/>
                  </a:lnTo>
                  <a:lnTo>
                    <a:pt x="373" y="2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37" name="Freeform 29">
              <a:extLst>
                <a:ext uri="{FF2B5EF4-FFF2-40B4-BE49-F238E27FC236}">
                  <a16:creationId xmlns:a16="http://schemas.microsoft.com/office/drawing/2014/main" id="{80D97A3E-2CC9-45E3-B64C-23ECA319E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2993"/>
              <a:ext cx="580" cy="463"/>
            </a:xfrm>
            <a:custGeom>
              <a:avLst/>
              <a:gdLst>
                <a:gd name="T0" fmla="*/ 172 w 580"/>
                <a:gd name="T1" fmla="*/ 10 h 463"/>
                <a:gd name="T2" fmla="*/ 0 w 580"/>
                <a:gd name="T3" fmla="*/ 419 h 463"/>
                <a:gd name="T4" fmla="*/ 7 w 580"/>
                <a:gd name="T5" fmla="*/ 428 h 463"/>
                <a:gd name="T6" fmla="*/ 20 w 580"/>
                <a:gd name="T7" fmla="*/ 420 h 463"/>
                <a:gd name="T8" fmla="*/ 183 w 580"/>
                <a:gd name="T9" fmla="*/ 24 h 463"/>
                <a:gd name="T10" fmla="*/ 193 w 580"/>
                <a:gd name="T11" fmla="*/ 20 h 463"/>
                <a:gd name="T12" fmla="*/ 256 w 580"/>
                <a:gd name="T13" fmla="*/ 19 h 463"/>
                <a:gd name="T14" fmla="*/ 336 w 580"/>
                <a:gd name="T15" fmla="*/ 22 h 463"/>
                <a:gd name="T16" fmla="*/ 408 w 580"/>
                <a:gd name="T17" fmla="*/ 26 h 463"/>
                <a:gd name="T18" fmla="*/ 429 w 580"/>
                <a:gd name="T19" fmla="*/ 32 h 463"/>
                <a:gd name="T20" fmla="*/ 442 w 580"/>
                <a:gd name="T21" fmla="*/ 42 h 463"/>
                <a:gd name="T22" fmla="*/ 450 w 580"/>
                <a:gd name="T23" fmla="*/ 56 h 463"/>
                <a:gd name="T24" fmla="*/ 563 w 580"/>
                <a:gd name="T25" fmla="*/ 459 h 463"/>
                <a:gd name="T26" fmla="*/ 572 w 580"/>
                <a:gd name="T27" fmla="*/ 462 h 463"/>
                <a:gd name="T28" fmla="*/ 579 w 580"/>
                <a:gd name="T29" fmla="*/ 454 h 463"/>
                <a:gd name="T30" fmla="*/ 467 w 580"/>
                <a:gd name="T31" fmla="*/ 52 h 463"/>
                <a:gd name="T32" fmla="*/ 455 w 580"/>
                <a:gd name="T33" fmla="*/ 31 h 463"/>
                <a:gd name="T34" fmla="*/ 446 w 580"/>
                <a:gd name="T35" fmla="*/ 22 h 463"/>
                <a:gd name="T36" fmla="*/ 436 w 580"/>
                <a:gd name="T37" fmla="*/ 17 h 463"/>
                <a:gd name="T38" fmla="*/ 424 w 580"/>
                <a:gd name="T39" fmla="*/ 10 h 463"/>
                <a:gd name="T40" fmla="*/ 400 w 580"/>
                <a:gd name="T41" fmla="*/ 10 h 463"/>
                <a:gd name="T42" fmla="*/ 324 w 580"/>
                <a:gd name="T43" fmla="*/ 3 h 463"/>
                <a:gd name="T44" fmla="*/ 241 w 580"/>
                <a:gd name="T45" fmla="*/ 0 h 463"/>
                <a:gd name="T46" fmla="*/ 201 w 580"/>
                <a:gd name="T47" fmla="*/ 2 h 463"/>
                <a:gd name="T48" fmla="*/ 182 w 580"/>
                <a:gd name="T49" fmla="*/ 3 h 463"/>
                <a:gd name="T50" fmla="*/ 172 w 580"/>
                <a:gd name="T51" fmla="*/ 1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0" h="463">
                  <a:moveTo>
                    <a:pt x="172" y="10"/>
                  </a:moveTo>
                  <a:lnTo>
                    <a:pt x="0" y="419"/>
                  </a:lnTo>
                  <a:lnTo>
                    <a:pt x="7" y="428"/>
                  </a:lnTo>
                  <a:lnTo>
                    <a:pt x="20" y="420"/>
                  </a:lnTo>
                  <a:lnTo>
                    <a:pt x="183" y="24"/>
                  </a:lnTo>
                  <a:lnTo>
                    <a:pt x="193" y="20"/>
                  </a:lnTo>
                  <a:lnTo>
                    <a:pt x="256" y="19"/>
                  </a:lnTo>
                  <a:lnTo>
                    <a:pt x="336" y="22"/>
                  </a:lnTo>
                  <a:lnTo>
                    <a:pt x="408" y="26"/>
                  </a:lnTo>
                  <a:lnTo>
                    <a:pt x="429" y="32"/>
                  </a:lnTo>
                  <a:lnTo>
                    <a:pt x="442" y="42"/>
                  </a:lnTo>
                  <a:lnTo>
                    <a:pt x="450" y="56"/>
                  </a:lnTo>
                  <a:lnTo>
                    <a:pt x="563" y="459"/>
                  </a:lnTo>
                  <a:lnTo>
                    <a:pt x="572" y="462"/>
                  </a:lnTo>
                  <a:lnTo>
                    <a:pt x="579" y="454"/>
                  </a:lnTo>
                  <a:lnTo>
                    <a:pt x="467" y="52"/>
                  </a:lnTo>
                  <a:lnTo>
                    <a:pt x="455" y="31"/>
                  </a:lnTo>
                  <a:lnTo>
                    <a:pt x="446" y="22"/>
                  </a:lnTo>
                  <a:lnTo>
                    <a:pt x="436" y="17"/>
                  </a:lnTo>
                  <a:lnTo>
                    <a:pt x="424" y="10"/>
                  </a:lnTo>
                  <a:lnTo>
                    <a:pt x="400" y="10"/>
                  </a:lnTo>
                  <a:lnTo>
                    <a:pt x="324" y="3"/>
                  </a:lnTo>
                  <a:lnTo>
                    <a:pt x="241" y="0"/>
                  </a:lnTo>
                  <a:lnTo>
                    <a:pt x="201" y="2"/>
                  </a:lnTo>
                  <a:lnTo>
                    <a:pt x="182" y="3"/>
                  </a:lnTo>
                  <a:lnTo>
                    <a:pt x="172" y="10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91919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9038" name="Group 30">
              <a:extLst>
                <a:ext uri="{FF2B5EF4-FFF2-40B4-BE49-F238E27FC236}">
                  <a16:creationId xmlns:a16="http://schemas.microsoft.com/office/drawing/2014/main" id="{82A2B054-A2C3-436E-8D9F-92EB6E6E0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5" y="2842"/>
              <a:ext cx="465" cy="279"/>
              <a:chOff x="3345" y="2842"/>
              <a:chExt cx="465" cy="279"/>
            </a:xfrm>
          </p:grpSpPr>
          <p:sp>
            <p:nvSpPr>
              <p:cNvPr id="299039" name="Freeform 31">
                <a:extLst>
                  <a:ext uri="{FF2B5EF4-FFF2-40B4-BE49-F238E27FC236}">
                    <a16:creationId xmlns:a16="http://schemas.microsoft.com/office/drawing/2014/main" id="{2133EF14-B301-44E9-9C99-84DE5B5BA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9" y="2919"/>
                <a:ext cx="181" cy="202"/>
              </a:xfrm>
              <a:custGeom>
                <a:avLst/>
                <a:gdLst>
                  <a:gd name="T0" fmla="*/ 97 w 181"/>
                  <a:gd name="T1" fmla="*/ 0 h 202"/>
                  <a:gd name="T2" fmla="*/ 60 w 181"/>
                  <a:gd name="T3" fmla="*/ 50 h 202"/>
                  <a:gd name="T4" fmla="*/ 0 w 181"/>
                  <a:gd name="T5" fmla="*/ 45 h 202"/>
                  <a:gd name="T6" fmla="*/ 48 w 181"/>
                  <a:gd name="T7" fmla="*/ 102 h 202"/>
                  <a:gd name="T8" fmla="*/ 3 w 181"/>
                  <a:gd name="T9" fmla="*/ 177 h 202"/>
                  <a:gd name="T10" fmla="*/ 84 w 181"/>
                  <a:gd name="T11" fmla="*/ 130 h 202"/>
                  <a:gd name="T12" fmla="*/ 141 w 181"/>
                  <a:gd name="T13" fmla="*/ 201 h 202"/>
                  <a:gd name="T14" fmla="*/ 127 w 181"/>
                  <a:gd name="T15" fmla="*/ 111 h 202"/>
                  <a:gd name="T16" fmla="*/ 180 w 181"/>
                  <a:gd name="T17" fmla="*/ 58 h 202"/>
                  <a:gd name="T18" fmla="*/ 116 w 181"/>
                  <a:gd name="T19" fmla="*/ 59 h 202"/>
                  <a:gd name="T20" fmla="*/ 97 w 181"/>
                  <a:gd name="T2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202">
                    <a:moveTo>
                      <a:pt x="97" y="0"/>
                    </a:moveTo>
                    <a:lnTo>
                      <a:pt x="60" y="50"/>
                    </a:lnTo>
                    <a:lnTo>
                      <a:pt x="0" y="45"/>
                    </a:lnTo>
                    <a:lnTo>
                      <a:pt x="48" y="102"/>
                    </a:lnTo>
                    <a:lnTo>
                      <a:pt x="3" y="177"/>
                    </a:lnTo>
                    <a:lnTo>
                      <a:pt x="84" y="130"/>
                    </a:lnTo>
                    <a:lnTo>
                      <a:pt x="141" y="201"/>
                    </a:lnTo>
                    <a:lnTo>
                      <a:pt x="127" y="111"/>
                    </a:lnTo>
                    <a:lnTo>
                      <a:pt x="180" y="58"/>
                    </a:lnTo>
                    <a:lnTo>
                      <a:pt x="116" y="59"/>
                    </a:lnTo>
                    <a:lnTo>
                      <a:pt x="97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40" name="Freeform 32">
                <a:extLst>
                  <a:ext uri="{FF2B5EF4-FFF2-40B4-BE49-F238E27FC236}">
                    <a16:creationId xmlns:a16="http://schemas.microsoft.com/office/drawing/2014/main" id="{01BD9080-B929-48BB-A48D-BA0D6A849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5" y="2842"/>
                <a:ext cx="176" cy="200"/>
              </a:xfrm>
              <a:custGeom>
                <a:avLst/>
                <a:gdLst>
                  <a:gd name="T0" fmla="*/ 48 w 176"/>
                  <a:gd name="T1" fmla="*/ 2 h 200"/>
                  <a:gd name="T2" fmla="*/ 35 w 176"/>
                  <a:gd name="T3" fmla="*/ 10 h 200"/>
                  <a:gd name="T4" fmla="*/ 29 w 176"/>
                  <a:gd name="T5" fmla="*/ 16 h 200"/>
                  <a:gd name="T6" fmla="*/ 23 w 176"/>
                  <a:gd name="T7" fmla="*/ 22 h 200"/>
                  <a:gd name="T8" fmla="*/ 15 w 176"/>
                  <a:gd name="T9" fmla="*/ 34 h 200"/>
                  <a:gd name="T10" fmla="*/ 11 w 176"/>
                  <a:gd name="T11" fmla="*/ 45 h 200"/>
                  <a:gd name="T12" fmla="*/ 6 w 176"/>
                  <a:gd name="T13" fmla="*/ 53 h 200"/>
                  <a:gd name="T14" fmla="*/ 3 w 176"/>
                  <a:gd name="T15" fmla="*/ 70 h 200"/>
                  <a:gd name="T16" fmla="*/ 1 w 176"/>
                  <a:gd name="T17" fmla="*/ 78 h 200"/>
                  <a:gd name="T18" fmla="*/ 0 w 176"/>
                  <a:gd name="T19" fmla="*/ 85 h 200"/>
                  <a:gd name="T20" fmla="*/ 0 w 176"/>
                  <a:gd name="T21" fmla="*/ 98 h 200"/>
                  <a:gd name="T22" fmla="*/ 1 w 176"/>
                  <a:gd name="T23" fmla="*/ 111 h 200"/>
                  <a:gd name="T24" fmla="*/ 3 w 176"/>
                  <a:gd name="T25" fmla="*/ 123 h 200"/>
                  <a:gd name="T26" fmla="*/ 6 w 176"/>
                  <a:gd name="T27" fmla="*/ 132 h 200"/>
                  <a:gd name="T28" fmla="*/ 9 w 176"/>
                  <a:gd name="T29" fmla="*/ 141 h 200"/>
                  <a:gd name="T30" fmla="*/ 14 w 176"/>
                  <a:gd name="T31" fmla="*/ 150 h 200"/>
                  <a:gd name="T32" fmla="*/ 20 w 176"/>
                  <a:gd name="T33" fmla="*/ 160 h 200"/>
                  <a:gd name="T34" fmla="*/ 26 w 176"/>
                  <a:gd name="T35" fmla="*/ 166 h 200"/>
                  <a:gd name="T36" fmla="*/ 35 w 176"/>
                  <a:gd name="T37" fmla="*/ 174 h 200"/>
                  <a:gd name="T38" fmla="*/ 42 w 176"/>
                  <a:gd name="T39" fmla="*/ 179 h 200"/>
                  <a:gd name="T40" fmla="*/ 48 w 176"/>
                  <a:gd name="T41" fmla="*/ 185 h 200"/>
                  <a:gd name="T42" fmla="*/ 57 w 176"/>
                  <a:gd name="T43" fmla="*/ 190 h 200"/>
                  <a:gd name="T44" fmla="*/ 64 w 176"/>
                  <a:gd name="T45" fmla="*/ 194 h 200"/>
                  <a:gd name="T46" fmla="*/ 72 w 176"/>
                  <a:gd name="T47" fmla="*/ 197 h 200"/>
                  <a:gd name="T48" fmla="*/ 82 w 176"/>
                  <a:gd name="T49" fmla="*/ 198 h 200"/>
                  <a:gd name="T50" fmla="*/ 89 w 176"/>
                  <a:gd name="T51" fmla="*/ 199 h 200"/>
                  <a:gd name="T52" fmla="*/ 103 w 176"/>
                  <a:gd name="T53" fmla="*/ 199 h 200"/>
                  <a:gd name="T54" fmla="*/ 113 w 176"/>
                  <a:gd name="T55" fmla="*/ 198 h 200"/>
                  <a:gd name="T56" fmla="*/ 121 w 176"/>
                  <a:gd name="T57" fmla="*/ 197 h 200"/>
                  <a:gd name="T58" fmla="*/ 128 w 176"/>
                  <a:gd name="T59" fmla="*/ 196 h 200"/>
                  <a:gd name="T60" fmla="*/ 136 w 176"/>
                  <a:gd name="T61" fmla="*/ 193 h 200"/>
                  <a:gd name="T62" fmla="*/ 145 w 176"/>
                  <a:gd name="T63" fmla="*/ 190 h 200"/>
                  <a:gd name="T64" fmla="*/ 153 w 176"/>
                  <a:gd name="T65" fmla="*/ 184 h 200"/>
                  <a:gd name="T66" fmla="*/ 160 w 176"/>
                  <a:gd name="T67" fmla="*/ 177 h 200"/>
                  <a:gd name="T68" fmla="*/ 163 w 176"/>
                  <a:gd name="T69" fmla="*/ 171 h 200"/>
                  <a:gd name="T70" fmla="*/ 167 w 176"/>
                  <a:gd name="T71" fmla="*/ 163 h 200"/>
                  <a:gd name="T72" fmla="*/ 172 w 176"/>
                  <a:gd name="T73" fmla="*/ 153 h 200"/>
                  <a:gd name="T74" fmla="*/ 174 w 176"/>
                  <a:gd name="T75" fmla="*/ 139 h 200"/>
                  <a:gd name="T76" fmla="*/ 175 w 176"/>
                  <a:gd name="T77" fmla="*/ 127 h 200"/>
                  <a:gd name="T78" fmla="*/ 162 w 176"/>
                  <a:gd name="T79" fmla="*/ 130 h 200"/>
                  <a:gd name="T80" fmla="*/ 153 w 176"/>
                  <a:gd name="T81" fmla="*/ 137 h 200"/>
                  <a:gd name="T82" fmla="*/ 139 w 176"/>
                  <a:gd name="T83" fmla="*/ 141 h 200"/>
                  <a:gd name="T84" fmla="*/ 121 w 176"/>
                  <a:gd name="T85" fmla="*/ 143 h 200"/>
                  <a:gd name="T86" fmla="*/ 104 w 176"/>
                  <a:gd name="T87" fmla="*/ 144 h 200"/>
                  <a:gd name="T88" fmla="*/ 89 w 176"/>
                  <a:gd name="T89" fmla="*/ 141 h 200"/>
                  <a:gd name="T90" fmla="*/ 71 w 176"/>
                  <a:gd name="T91" fmla="*/ 133 h 200"/>
                  <a:gd name="T92" fmla="*/ 58 w 176"/>
                  <a:gd name="T93" fmla="*/ 122 h 200"/>
                  <a:gd name="T94" fmla="*/ 48 w 176"/>
                  <a:gd name="T95" fmla="*/ 106 h 200"/>
                  <a:gd name="T96" fmla="*/ 44 w 176"/>
                  <a:gd name="T97" fmla="*/ 92 h 200"/>
                  <a:gd name="T98" fmla="*/ 43 w 176"/>
                  <a:gd name="T99" fmla="*/ 73 h 200"/>
                  <a:gd name="T100" fmla="*/ 43 w 176"/>
                  <a:gd name="T101" fmla="*/ 58 h 200"/>
                  <a:gd name="T102" fmla="*/ 46 w 176"/>
                  <a:gd name="T103" fmla="*/ 38 h 200"/>
                  <a:gd name="T104" fmla="*/ 49 w 176"/>
                  <a:gd name="T105" fmla="*/ 17 h 200"/>
                  <a:gd name="T106" fmla="*/ 60 w 176"/>
                  <a:gd name="T107" fmla="*/ 0 h 200"/>
                  <a:gd name="T108" fmla="*/ 48 w 176"/>
                  <a:gd name="T109" fmla="*/ 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6" h="200">
                    <a:moveTo>
                      <a:pt x="48" y="2"/>
                    </a:moveTo>
                    <a:lnTo>
                      <a:pt x="35" y="10"/>
                    </a:lnTo>
                    <a:lnTo>
                      <a:pt x="29" y="16"/>
                    </a:lnTo>
                    <a:lnTo>
                      <a:pt x="23" y="22"/>
                    </a:lnTo>
                    <a:lnTo>
                      <a:pt x="15" y="34"/>
                    </a:lnTo>
                    <a:lnTo>
                      <a:pt x="11" y="45"/>
                    </a:lnTo>
                    <a:lnTo>
                      <a:pt x="6" y="53"/>
                    </a:lnTo>
                    <a:lnTo>
                      <a:pt x="3" y="70"/>
                    </a:lnTo>
                    <a:lnTo>
                      <a:pt x="1" y="78"/>
                    </a:lnTo>
                    <a:lnTo>
                      <a:pt x="0" y="85"/>
                    </a:lnTo>
                    <a:lnTo>
                      <a:pt x="0" y="98"/>
                    </a:lnTo>
                    <a:lnTo>
                      <a:pt x="1" y="111"/>
                    </a:lnTo>
                    <a:lnTo>
                      <a:pt x="3" y="123"/>
                    </a:lnTo>
                    <a:lnTo>
                      <a:pt x="6" y="132"/>
                    </a:lnTo>
                    <a:lnTo>
                      <a:pt x="9" y="141"/>
                    </a:lnTo>
                    <a:lnTo>
                      <a:pt x="14" y="150"/>
                    </a:lnTo>
                    <a:lnTo>
                      <a:pt x="20" y="160"/>
                    </a:lnTo>
                    <a:lnTo>
                      <a:pt x="26" y="166"/>
                    </a:lnTo>
                    <a:lnTo>
                      <a:pt x="35" y="174"/>
                    </a:lnTo>
                    <a:lnTo>
                      <a:pt x="42" y="179"/>
                    </a:lnTo>
                    <a:lnTo>
                      <a:pt x="48" y="185"/>
                    </a:lnTo>
                    <a:lnTo>
                      <a:pt x="57" y="190"/>
                    </a:lnTo>
                    <a:lnTo>
                      <a:pt x="64" y="194"/>
                    </a:lnTo>
                    <a:lnTo>
                      <a:pt x="72" y="197"/>
                    </a:lnTo>
                    <a:lnTo>
                      <a:pt x="82" y="198"/>
                    </a:lnTo>
                    <a:lnTo>
                      <a:pt x="89" y="199"/>
                    </a:lnTo>
                    <a:lnTo>
                      <a:pt x="103" y="199"/>
                    </a:lnTo>
                    <a:lnTo>
                      <a:pt x="113" y="198"/>
                    </a:lnTo>
                    <a:lnTo>
                      <a:pt x="121" y="197"/>
                    </a:lnTo>
                    <a:lnTo>
                      <a:pt x="128" y="196"/>
                    </a:lnTo>
                    <a:lnTo>
                      <a:pt x="136" y="193"/>
                    </a:lnTo>
                    <a:lnTo>
                      <a:pt x="145" y="190"/>
                    </a:lnTo>
                    <a:lnTo>
                      <a:pt x="153" y="184"/>
                    </a:lnTo>
                    <a:lnTo>
                      <a:pt x="160" y="177"/>
                    </a:lnTo>
                    <a:lnTo>
                      <a:pt x="163" y="171"/>
                    </a:lnTo>
                    <a:lnTo>
                      <a:pt x="167" y="163"/>
                    </a:lnTo>
                    <a:lnTo>
                      <a:pt x="172" y="153"/>
                    </a:lnTo>
                    <a:lnTo>
                      <a:pt x="174" y="139"/>
                    </a:lnTo>
                    <a:lnTo>
                      <a:pt x="175" y="127"/>
                    </a:lnTo>
                    <a:lnTo>
                      <a:pt x="162" y="130"/>
                    </a:lnTo>
                    <a:lnTo>
                      <a:pt x="153" y="137"/>
                    </a:lnTo>
                    <a:lnTo>
                      <a:pt x="139" y="141"/>
                    </a:lnTo>
                    <a:lnTo>
                      <a:pt x="121" y="143"/>
                    </a:lnTo>
                    <a:lnTo>
                      <a:pt x="104" y="144"/>
                    </a:lnTo>
                    <a:lnTo>
                      <a:pt x="89" y="141"/>
                    </a:lnTo>
                    <a:lnTo>
                      <a:pt x="71" y="133"/>
                    </a:lnTo>
                    <a:lnTo>
                      <a:pt x="58" y="122"/>
                    </a:lnTo>
                    <a:lnTo>
                      <a:pt x="48" y="106"/>
                    </a:lnTo>
                    <a:lnTo>
                      <a:pt x="44" y="92"/>
                    </a:lnTo>
                    <a:lnTo>
                      <a:pt x="43" y="73"/>
                    </a:lnTo>
                    <a:lnTo>
                      <a:pt x="43" y="58"/>
                    </a:lnTo>
                    <a:lnTo>
                      <a:pt x="46" y="38"/>
                    </a:lnTo>
                    <a:lnTo>
                      <a:pt x="49" y="17"/>
                    </a:lnTo>
                    <a:lnTo>
                      <a:pt x="60" y="0"/>
                    </a:lnTo>
                    <a:lnTo>
                      <a:pt x="48" y="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9041" name="Group 33">
              <a:extLst>
                <a:ext uri="{FF2B5EF4-FFF2-40B4-BE49-F238E27FC236}">
                  <a16:creationId xmlns:a16="http://schemas.microsoft.com/office/drawing/2014/main" id="{F63601D0-E286-4557-A8FF-AB6BD43EC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3" y="2819"/>
              <a:ext cx="465" cy="279"/>
              <a:chOff x="3323" y="2819"/>
              <a:chExt cx="465" cy="279"/>
            </a:xfrm>
          </p:grpSpPr>
          <p:sp>
            <p:nvSpPr>
              <p:cNvPr id="299042" name="Freeform 34">
                <a:extLst>
                  <a:ext uri="{FF2B5EF4-FFF2-40B4-BE49-F238E27FC236}">
                    <a16:creationId xmlns:a16="http://schemas.microsoft.com/office/drawing/2014/main" id="{CA147939-E95D-4BA4-87B7-E0A267051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7" y="2897"/>
                <a:ext cx="181" cy="201"/>
              </a:xfrm>
              <a:custGeom>
                <a:avLst/>
                <a:gdLst>
                  <a:gd name="T0" fmla="*/ 97 w 181"/>
                  <a:gd name="T1" fmla="*/ 0 h 201"/>
                  <a:gd name="T2" fmla="*/ 60 w 181"/>
                  <a:gd name="T3" fmla="*/ 50 h 201"/>
                  <a:gd name="T4" fmla="*/ 0 w 181"/>
                  <a:gd name="T5" fmla="*/ 44 h 201"/>
                  <a:gd name="T6" fmla="*/ 48 w 181"/>
                  <a:gd name="T7" fmla="*/ 101 h 201"/>
                  <a:gd name="T8" fmla="*/ 3 w 181"/>
                  <a:gd name="T9" fmla="*/ 176 h 201"/>
                  <a:gd name="T10" fmla="*/ 84 w 181"/>
                  <a:gd name="T11" fmla="*/ 130 h 201"/>
                  <a:gd name="T12" fmla="*/ 141 w 181"/>
                  <a:gd name="T13" fmla="*/ 200 h 201"/>
                  <a:gd name="T14" fmla="*/ 127 w 181"/>
                  <a:gd name="T15" fmla="*/ 111 h 201"/>
                  <a:gd name="T16" fmla="*/ 180 w 181"/>
                  <a:gd name="T17" fmla="*/ 57 h 201"/>
                  <a:gd name="T18" fmla="*/ 116 w 181"/>
                  <a:gd name="T19" fmla="*/ 59 h 201"/>
                  <a:gd name="T20" fmla="*/ 97 w 181"/>
                  <a:gd name="T21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201">
                    <a:moveTo>
                      <a:pt x="97" y="0"/>
                    </a:moveTo>
                    <a:lnTo>
                      <a:pt x="60" y="50"/>
                    </a:lnTo>
                    <a:lnTo>
                      <a:pt x="0" y="44"/>
                    </a:lnTo>
                    <a:lnTo>
                      <a:pt x="48" y="101"/>
                    </a:lnTo>
                    <a:lnTo>
                      <a:pt x="3" y="176"/>
                    </a:lnTo>
                    <a:lnTo>
                      <a:pt x="84" y="130"/>
                    </a:lnTo>
                    <a:lnTo>
                      <a:pt x="141" y="200"/>
                    </a:lnTo>
                    <a:lnTo>
                      <a:pt x="127" y="111"/>
                    </a:lnTo>
                    <a:lnTo>
                      <a:pt x="180" y="57"/>
                    </a:lnTo>
                    <a:lnTo>
                      <a:pt x="116" y="59"/>
                    </a:lnTo>
                    <a:lnTo>
                      <a:pt x="97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43" name="Freeform 35">
                <a:extLst>
                  <a:ext uri="{FF2B5EF4-FFF2-40B4-BE49-F238E27FC236}">
                    <a16:creationId xmlns:a16="http://schemas.microsoft.com/office/drawing/2014/main" id="{F0EA2827-D1BC-4CA1-BC53-DD5601710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3" y="2819"/>
                <a:ext cx="176" cy="201"/>
              </a:xfrm>
              <a:custGeom>
                <a:avLst/>
                <a:gdLst>
                  <a:gd name="T0" fmla="*/ 48 w 176"/>
                  <a:gd name="T1" fmla="*/ 2 h 201"/>
                  <a:gd name="T2" fmla="*/ 35 w 176"/>
                  <a:gd name="T3" fmla="*/ 10 h 201"/>
                  <a:gd name="T4" fmla="*/ 29 w 176"/>
                  <a:gd name="T5" fmla="*/ 16 h 201"/>
                  <a:gd name="T6" fmla="*/ 23 w 176"/>
                  <a:gd name="T7" fmla="*/ 22 h 201"/>
                  <a:gd name="T8" fmla="*/ 15 w 176"/>
                  <a:gd name="T9" fmla="*/ 35 h 201"/>
                  <a:gd name="T10" fmla="*/ 11 w 176"/>
                  <a:gd name="T11" fmla="*/ 45 h 201"/>
                  <a:gd name="T12" fmla="*/ 6 w 176"/>
                  <a:gd name="T13" fmla="*/ 54 h 201"/>
                  <a:gd name="T14" fmla="*/ 3 w 176"/>
                  <a:gd name="T15" fmla="*/ 72 h 201"/>
                  <a:gd name="T16" fmla="*/ 1 w 176"/>
                  <a:gd name="T17" fmla="*/ 79 h 201"/>
                  <a:gd name="T18" fmla="*/ 0 w 176"/>
                  <a:gd name="T19" fmla="*/ 86 h 201"/>
                  <a:gd name="T20" fmla="*/ 0 w 176"/>
                  <a:gd name="T21" fmla="*/ 98 h 201"/>
                  <a:gd name="T22" fmla="*/ 1 w 176"/>
                  <a:gd name="T23" fmla="*/ 110 h 201"/>
                  <a:gd name="T24" fmla="*/ 3 w 176"/>
                  <a:gd name="T25" fmla="*/ 123 h 201"/>
                  <a:gd name="T26" fmla="*/ 6 w 176"/>
                  <a:gd name="T27" fmla="*/ 133 h 201"/>
                  <a:gd name="T28" fmla="*/ 9 w 176"/>
                  <a:gd name="T29" fmla="*/ 142 h 201"/>
                  <a:gd name="T30" fmla="*/ 14 w 176"/>
                  <a:gd name="T31" fmla="*/ 150 h 201"/>
                  <a:gd name="T32" fmla="*/ 20 w 176"/>
                  <a:gd name="T33" fmla="*/ 160 h 201"/>
                  <a:gd name="T34" fmla="*/ 26 w 176"/>
                  <a:gd name="T35" fmla="*/ 167 h 201"/>
                  <a:gd name="T36" fmla="*/ 35 w 176"/>
                  <a:gd name="T37" fmla="*/ 175 h 201"/>
                  <a:gd name="T38" fmla="*/ 42 w 176"/>
                  <a:gd name="T39" fmla="*/ 181 h 201"/>
                  <a:gd name="T40" fmla="*/ 48 w 176"/>
                  <a:gd name="T41" fmla="*/ 186 h 201"/>
                  <a:gd name="T42" fmla="*/ 57 w 176"/>
                  <a:gd name="T43" fmla="*/ 191 h 201"/>
                  <a:gd name="T44" fmla="*/ 64 w 176"/>
                  <a:gd name="T45" fmla="*/ 194 h 201"/>
                  <a:gd name="T46" fmla="*/ 72 w 176"/>
                  <a:gd name="T47" fmla="*/ 197 h 201"/>
                  <a:gd name="T48" fmla="*/ 82 w 176"/>
                  <a:gd name="T49" fmla="*/ 199 h 201"/>
                  <a:gd name="T50" fmla="*/ 89 w 176"/>
                  <a:gd name="T51" fmla="*/ 200 h 201"/>
                  <a:gd name="T52" fmla="*/ 103 w 176"/>
                  <a:gd name="T53" fmla="*/ 200 h 201"/>
                  <a:gd name="T54" fmla="*/ 113 w 176"/>
                  <a:gd name="T55" fmla="*/ 199 h 201"/>
                  <a:gd name="T56" fmla="*/ 121 w 176"/>
                  <a:gd name="T57" fmla="*/ 198 h 201"/>
                  <a:gd name="T58" fmla="*/ 128 w 176"/>
                  <a:gd name="T59" fmla="*/ 196 h 201"/>
                  <a:gd name="T60" fmla="*/ 136 w 176"/>
                  <a:gd name="T61" fmla="*/ 194 h 201"/>
                  <a:gd name="T62" fmla="*/ 145 w 176"/>
                  <a:gd name="T63" fmla="*/ 190 h 201"/>
                  <a:gd name="T64" fmla="*/ 153 w 176"/>
                  <a:gd name="T65" fmla="*/ 185 h 201"/>
                  <a:gd name="T66" fmla="*/ 160 w 176"/>
                  <a:gd name="T67" fmla="*/ 177 h 201"/>
                  <a:gd name="T68" fmla="*/ 163 w 176"/>
                  <a:gd name="T69" fmla="*/ 171 h 201"/>
                  <a:gd name="T70" fmla="*/ 167 w 176"/>
                  <a:gd name="T71" fmla="*/ 164 h 201"/>
                  <a:gd name="T72" fmla="*/ 172 w 176"/>
                  <a:gd name="T73" fmla="*/ 154 h 201"/>
                  <a:gd name="T74" fmla="*/ 174 w 176"/>
                  <a:gd name="T75" fmla="*/ 140 h 201"/>
                  <a:gd name="T76" fmla="*/ 175 w 176"/>
                  <a:gd name="T77" fmla="*/ 128 h 201"/>
                  <a:gd name="T78" fmla="*/ 162 w 176"/>
                  <a:gd name="T79" fmla="*/ 131 h 201"/>
                  <a:gd name="T80" fmla="*/ 153 w 176"/>
                  <a:gd name="T81" fmla="*/ 137 h 201"/>
                  <a:gd name="T82" fmla="*/ 139 w 176"/>
                  <a:gd name="T83" fmla="*/ 142 h 201"/>
                  <a:gd name="T84" fmla="*/ 122 w 176"/>
                  <a:gd name="T85" fmla="*/ 144 h 201"/>
                  <a:gd name="T86" fmla="*/ 104 w 176"/>
                  <a:gd name="T87" fmla="*/ 144 h 201"/>
                  <a:gd name="T88" fmla="*/ 89 w 176"/>
                  <a:gd name="T89" fmla="*/ 142 h 201"/>
                  <a:gd name="T90" fmla="*/ 71 w 176"/>
                  <a:gd name="T91" fmla="*/ 133 h 201"/>
                  <a:gd name="T92" fmla="*/ 58 w 176"/>
                  <a:gd name="T93" fmla="*/ 122 h 201"/>
                  <a:gd name="T94" fmla="*/ 48 w 176"/>
                  <a:gd name="T95" fmla="*/ 107 h 201"/>
                  <a:gd name="T96" fmla="*/ 44 w 176"/>
                  <a:gd name="T97" fmla="*/ 93 h 201"/>
                  <a:gd name="T98" fmla="*/ 43 w 176"/>
                  <a:gd name="T99" fmla="*/ 75 h 201"/>
                  <a:gd name="T100" fmla="*/ 43 w 176"/>
                  <a:gd name="T101" fmla="*/ 59 h 201"/>
                  <a:gd name="T102" fmla="*/ 46 w 176"/>
                  <a:gd name="T103" fmla="*/ 38 h 201"/>
                  <a:gd name="T104" fmla="*/ 49 w 176"/>
                  <a:gd name="T105" fmla="*/ 17 h 201"/>
                  <a:gd name="T106" fmla="*/ 60 w 176"/>
                  <a:gd name="T107" fmla="*/ 0 h 201"/>
                  <a:gd name="T108" fmla="*/ 48 w 176"/>
                  <a:gd name="T109" fmla="*/ 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6" h="201">
                    <a:moveTo>
                      <a:pt x="48" y="2"/>
                    </a:moveTo>
                    <a:lnTo>
                      <a:pt x="35" y="10"/>
                    </a:lnTo>
                    <a:lnTo>
                      <a:pt x="29" y="16"/>
                    </a:lnTo>
                    <a:lnTo>
                      <a:pt x="23" y="22"/>
                    </a:lnTo>
                    <a:lnTo>
                      <a:pt x="15" y="35"/>
                    </a:lnTo>
                    <a:lnTo>
                      <a:pt x="11" y="45"/>
                    </a:lnTo>
                    <a:lnTo>
                      <a:pt x="6" y="54"/>
                    </a:lnTo>
                    <a:lnTo>
                      <a:pt x="3" y="72"/>
                    </a:lnTo>
                    <a:lnTo>
                      <a:pt x="1" y="79"/>
                    </a:lnTo>
                    <a:lnTo>
                      <a:pt x="0" y="86"/>
                    </a:lnTo>
                    <a:lnTo>
                      <a:pt x="0" y="98"/>
                    </a:lnTo>
                    <a:lnTo>
                      <a:pt x="1" y="110"/>
                    </a:lnTo>
                    <a:lnTo>
                      <a:pt x="3" y="123"/>
                    </a:lnTo>
                    <a:lnTo>
                      <a:pt x="6" y="133"/>
                    </a:lnTo>
                    <a:lnTo>
                      <a:pt x="9" y="142"/>
                    </a:lnTo>
                    <a:lnTo>
                      <a:pt x="14" y="150"/>
                    </a:lnTo>
                    <a:lnTo>
                      <a:pt x="20" y="160"/>
                    </a:lnTo>
                    <a:lnTo>
                      <a:pt x="26" y="167"/>
                    </a:lnTo>
                    <a:lnTo>
                      <a:pt x="35" y="175"/>
                    </a:lnTo>
                    <a:lnTo>
                      <a:pt x="42" y="181"/>
                    </a:lnTo>
                    <a:lnTo>
                      <a:pt x="48" y="186"/>
                    </a:lnTo>
                    <a:lnTo>
                      <a:pt x="57" y="191"/>
                    </a:lnTo>
                    <a:lnTo>
                      <a:pt x="64" y="194"/>
                    </a:lnTo>
                    <a:lnTo>
                      <a:pt x="72" y="197"/>
                    </a:lnTo>
                    <a:lnTo>
                      <a:pt x="82" y="199"/>
                    </a:lnTo>
                    <a:lnTo>
                      <a:pt x="89" y="200"/>
                    </a:lnTo>
                    <a:lnTo>
                      <a:pt x="103" y="200"/>
                    </a:lnTo>
                    <a:lnTo>
                      <a:pt x="113" y="199"/>
                    </a:lnTo>
                    <a:lnTo>
                      <a:pt x="121" y="198"/>
                    </a:lnTo>
                    <a:lnTo>
                      <a:pt x="128" y="196"/>
                    </a:lnTo>
                    <a:lnTo>
                      <a:pt x="136" y="194"/>
                    </a:lnTo>
                    <a:lnTo>
                      <a:pt x="145" y="190"/>
                    </a:lnTo>
                    <a:lnTo>
                      <a:pt x="153" y="185"/>
                    </a:lnTo>
                    <a:lnTo>
                      <a:pt x="160" y="177"/>
                    </a:lnTo>
                    <a:lnTo>
                      <a:pt x="163" y="171"/>
                    </a:lnTo>
                    <a:lnTo>
                      <a:pt x="167" y="164"/>
                    </a:lnTo>
                    <a:lnTo>
                      <a:pt x="172" y="154"/>
                    </a:lnTo>
                    <a:lnTo>
                      <a:pt x="174" y="140"/>
                    </a:lnTo>
                    <a:lnTo>
                      <a:pt x="175" y="128"/>
                    </a:lnTo>
                    <a:lnTo>
                      <a:pt x="162" y="131"/>
                    </a:lnTo>
                    <a:lnTo>
                      <a:pt x="153" y="137"/>
                    </a:lnTo>
                    <a:lnTo>
                      <a:pt x="139" y="142"/>
                    </a:lnTo>
                    <a:lnTo>
                      <a:pt x="122" y="144"/>
                    </a:lnTo>
                    <a:lnTo>
                      <a:pt x="104" y="144"/>
                    </a:lnTo>
                    <a:lnTo>
                      <a:pt x="89" y="142"/>
                    </a:lnTo>
                    <a:lnTo>
                      <a:pt x="71" y="133"/>
                    </a:lnTo>
                    <a:lnTo>
                      <a:pt x="58" y="122"/>
                    </a:lnTo>
                    <a:lnTo>
                      <a:pt x="48" y="107"/>
                    </a:lnTo>
                    <a:lnTo>
                      <a:pt x="44" y="93"/>
                    </a:lnTo>
                    <a:lnTo>
                      <a:pt x="43" y="75"/>
                    </a:lnTo>
                    <a:lnTo>
                      <a:pt x="43" y="59"/>
                    </a:lnTo>
                    <a:lnTo>
                      <a:pt x="46" y="38"/>
                    </a:lnTo>
                    <a:lnTo>
                      <a:pt x="49" y="17"/>
                    </a:lnTo>
                    <a:lnTo>
                      <a:pt x="60" y="0"/>
                    </a:lnTo>
                    <a:lnTo>
                      <a:pt x="48" y="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9044" name="Group 36">
              <a:extLst>
                <a:ext uri="{FF2B5EF4-FFF2-40B4-BE49-F238E27FC236}">
                  <a16:creationId xmlns:a16="http://schemas.microsoft.com/office/drawing/2014/main" id="{7EBB1598-6708-4415-AC0C-2EB79FC2DA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0" y="2708"/>
              <a:ext cx="404" cy="656"/>
              <a:chOff x="3960" y="2708"/>
              <a:chExt cx="404" cy="656"/>
            </a:xfrm>
          </p:grpSpPr>
          <p:sp>
            <p:nvSpPr>
              <p:cNvPr id="299045" name="Freeform 37">
                <a:extLst>
                  <a:ext uri="{FF2B5EF4-FFF2-40B4-BE49-F238E27FC236}">
                    <a16:creationId xmlns:a16="http://schemas.microsoft.com/office/drawing/2014/main" id="{9D3DB256-9F56-46B3-923E-F808E2218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" y="2708"/>
                <a:ext cx="332" cy="572"/>
              </a:xfrm>
              <a:custGeom>
                <a:avLst/>
                <a:gdLst>
                  <a:gd name="T0" fmla="*/ 306 w 332"/>
                  <a:gd name="T1" fmla="*/ 552 h 572"/>
                  <a:gd name="T2" fmla="*/ 267 w 332"/>
                  <a:gd name="T3" fmla="*/ 564 h 572"/>
                  <a:gd name="T4" fmla="*/ 214 w 332"/>
                  <a:gd name="T5" fmla="*/ 571 h 572"/>
                  <a:gd name="T6" fmla="*/ 160 w 332"/>
                  <a:gd name="T7" fmla="*/ 571 h 572"/>
                  <a:gd name="T8" fmla="*/ 124 w 332"/>
                  <a:gd name="T9" fmla="*/ 560 h 572"/>
                  <a:gd name="T10" fmla="*/ 104 w 332"/>
                  <a:gd name="T11" fmla="*/ 557 h 572"/>
                  <a:gd name="T12" fmla="*/ 82 w 332"/>
                  <a:gd name="T13" fmla="*/ 473 h 572"/>
                  <a:gd name="T14" fmla="*/ 67 w 332"/>
                  <a:gd name="T15" fmla="*/ 378 h 572"/>
                  <a:gd name="T16" fmla="*/ 48 w 332"/>
                  <a:gd name="T17" fmla="*/ 271 h 572"/>
                  <a:gd name="T18" fmla="*/ 25 w 332"/>
                  <a:gd name="T19" fmla="*/ 153 h 572"/>
                  <a:gd name="T20" fmla="*/ 3 w 332"/>
                  <a:gd name="T21" fmla="*/ 104 h 572"/>
                  <a:gd name="T22" fmla="*/ 0 w 332"/>
                  <a:gd name="T23" fmla="*/ 75 h 572"/>
                  <a:gd name="T24" fmla="*/ 6 w 332"/>
                  <a:gd name="T25" fmla="*/ 64 h 572"/>
                  <a:gd name="T26" fmla="*/ 22 w 332"/>
                  <a:gd name="T27" fmla="*/ 50 h 572"/>
                  <a:gd name="T28" fmla="*/ 34 w 332"/>
                  <a:gd name="T29" fmla="*/ 41 h 572"/>
                  <a:gd name="T30" fmla="*/ 67 w 332"/>
                  <a:gd name="T31" fmla="*/ 31 h 572"/>
                  <a:gd name="T32" fmla="*/ 129 w 332"/>
                  <a:gd name="T33" fmla="*/ 31 h 572"/>
                  <a:gd name="T34" fmla="*/ 186 w 332"/>
                  <a:gd name="T35" fmla="*/ 21 h 572"/>
                  <a:gd name="T36" fmla="*/ 241 w 332"/>
                  <a:gd name="T37" fmla="*/ 9 h 572"/>
                  <a:gd name="T38" fmla="*/ 289 w 332"/>
                  <a:gd name="T39" fmla="*/ 0 h 572"/>
                  <a:gd name="T40" fmla="*/ 331 w 332"/>
                  <a:gd name="T41" fmla="*/ 139 h 572"/>
                  <a:gd name="T42" fmla="*/ 155 w 332"/>
                  <a:gd name="T43" fmla="*/ 136 h 572"/>
                  <a:gd name="T44" fmla="*/ 129 w 332"/>
                  <a:gd name="T45" fmla="*/ 131 h 572"/>
                  <a:gd name="T46" fmla="*/ 129 w 332"/>
                  <a:gd name="T47" fmla="*/ 147 h 572"/>
                  <a:gd name="T48" fmla="*/ 149 w 332"/>
                  <a:gd name="T49" fmla="*/ 249 h 572"/>
                  <a:gd name="T50" fmla="*/ 166 w 332"/>
                  <a:gd name="T51" fmla="*/ 311 h 572"/>
                  <a:gd name="T52" fmla="*/ 200 w 332"/>
                  <a:gd name="T53" fmla="*/ 370 h 572"/>
                  <a:gd name="T54" fmla="*/ 246 w 332"/>
                  <a:gd name="T55" fmla="*/ 445 h 572"/>
                  <a:gd name="T56" fmla="*/ 306 w 332"/>
                  <a:gd name="T57" fmla="*/ 552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32" h="572">
                    <a:moveTo>
                      <a:pt x="306" y="552"/>
                    </a:moveTo>
                    <a:lnTo>
                      <a:pt x="267" y="564"/>
                    </a:lnTo>
                    <a:lnTo>
                      <a:pt x="214" y="571"/>
                    </a:lnTo>
                    <a:lnTo>
                      <a:pt x="160" y="571"/>
                    </a:lnTo>
                    <a:lnTo>
                      <a:pt x="124" y="560"/>
                    </a:lnTo>
                    <a:lnTo>
                      <a:pt x="104" y="557"/>
                    </a:lnTo>
                    <a:lnTo>
                      <a:pt x="82" y="473"/>
                    </a:lnTo>
                    <a:lnTo>
                      <a:pt x="67" y="378"/>
                    </a:lnTo>
                    <a:lnTo>
                      <a:pt x="48" y="271"/>
                    </a:lnTo>
                    <a:lnTo>
                      <a:pt x="25" y="153"/>
                    </a:lnTo>
                    <a:lnTo>
                      <a:pt x="3" y="104"/>
                    </a:lnTo>
                    <a:lnTo>
                      <a:pt x="0" y="75"/>
                    </a:lnTo>
                    <a:lnTo>
                      <a:pt x="6" y="64"/>
                    </a:lnTo>
                    <a:lnTo>
                      <a:pt x="22" y="50"/>
                    </a:lnTo>
                    <a:lnTo>
                      <a:pt x="34" y="41"/>
                    </a:lnTo>
                    <a:lnTo>
                      <a:pt x="67" y="31"/>
                    </a:lnTo>
                    <a:lnTo>
                      <a:pt x="129" y="31"/>
                    </a:lnTo>
                    <a:lnTo>
                      <a:pt x="186" y="21"/>
                    </a:lnTo>
                    <a:lnTo>
                      <a:pt x="241" y="9"/>
                    </a:lnTo>
                    <a:lnTo>
                      <a:pt x="289" y="0"/>
                    </a:lnTo>
                    <a:lnTo>
                      <a:pt x="331" y="139"/>
                    </a:lnTo>
                    <a:lnTo>
                      <a:pt x="155" y="136"/>
                    </a:lnTo>
                    <a:lnTo>
                      <a:pt x="129" y="131"/>
                    </a:lnTo>
                    <a:lnTo>
                      <a:pt x="129" y="147"/>
                    </a:lnTo>
                    <a:lnTo>
                      <a:pt x="149" y="249"/>
                    </a:lnTo>
                    <a:lnTo>
                      <a:pt x="166" y="311"/>
                    </a:lnTo>
                    <a:lnTo>
                      <a:pt x="200" y="370"/>
                    </a:lnTo>
                    <a:lnTo>
                      <a:pt x="246" y="445"/>
                    </a:lnTo>
                    <a:lnTo>
                      <a:pt x="306" y="552"/>
                    </a:lnTo>
                  </a:path>
                </a:pathLst>
              </a:custGeom>
              <a:solidFill>
                <a:srgbClr val="3F5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46" name="Freeform 38">
                <a:extLst>
                  <a:ext uri="{FF2B5EF4-FFF2-40B4-BE49-F238E27FC236}">
                    <a16:creationId xmlns:a16="http://schemas.microsoft.com/office/drawing/2014/main" id="{DA707FFA-FF3C-4E5B-9FFD-FD83A597A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0" y="3263"/>
                <a:ext cx="394" cy="101"/>
              </a:xfrm>
              <a:custGeom>
                <a:avLst/>
                <a:gdLst>
                  <a:gd name="T0" fmla="*/ 179 w 394"/>
                  <a:gd name="T1" fmla="*/ 3 h 101"/>
                  <a:gd name="T2" fmla="*/ 115 w 394"/>
                  <a:gd name="T3" fmla="*/ 12 h 101"/>
                  <a:gd name="T4" fmla="*/ 65 w 394"/>
                  <a:gd name="T5" fmla="*/ 25 h 101"/>
                  <a:gd name="T6" fmla="*/ 39 w 394"/>
                  <a:gd name="T7" fmla="*/ 32 h 101"/>
                  <a:gd name="T8" fmla="*/ 17 w 394"/>
                  <a:gd name="T9" fmla="*/ 47 h 101"/>
                  <a:gd name="T10" fmla="*/ 7 w 394"/>
                  <a:gd name="T11" fmla="*/ 58 h 101"/>
                  <a:gd name="T12" fmla="*/ 0 w 394"/>
                  <a:gd name="T13" fmla="*/ 77 h 101"/>
                  <a:gd name="T14" fmla="*/ 2 w 394"/>
                  <a:gd name="T15" fmla="*/ 91 h 101"/>
                  <a:gd name="T16" fmla="*/ 8 w 394"/>
                  <a:gd name="T17" fmla="*/ 96 h 101"/>
                  <a:gd name="T18" fmla="*/ 22 w 394"/>
                  <a:gd name="T19" fmla="*/ 99 h 101"/>
                  <a:gd name="T20" fmla="*/ 66 w 394"/>
                  <a:gd name="T21" fmla="*/ 96 h 101"/>
                  <a:gd name="T22" fmla="*/ 136 w 394"/>
                  <a:gd name="T23" fmla="*/ 90 h 101"/>
                  <a:gd name="T24" fmla="*/ 211 w 394"/>
                  <a:gd name="T25" fmla="*/ 80 h 101"/>
                  <a:gd name="T26" fmla="*/ 257 w 394"/>
                  <a:gd name="T27" fmla="*/ 77 h 101"/>
                  <a:gd name="T28" fmla="*/ 262 w 394"/>
                  <a:gd name="T29" fmla="*/ 92 h 101"/>
                  <a:gd name="T30" fmla="*/ 312 w 394"/>
                  <a:gd name="T31" fmla="*/ 99 h 101"/>
                  <a:gd name="T32" fmla="*/ 358 w 394"/>
                  <a:gd name="T33" fmla="*/ 100 h 101"/>
                  <a:gd name="T34" fmla="*/ 386 w 394"/>
                  <a:gd name="T35" fmla="*/ 98 h 101"/>
                  <a:gd name="T36" fmla="*/ 393 w 394"/>
                  <a:gd name="T37" fmla="*/ 77 h 101"/>
                  <a:gd name="T38" fmla="*/ 388 w 394"/>
                  <a:gd name="T39" fmla="*/ 44 h 101"/>
                  <a:gd name="T40" fmla="*/ 374 w 394"/>
                  <a:gd name="T41" fmla="*/ 0 h 101"/>
                  <a:gd name="T42" fmla="*/ 196 w 394"/>
                  <a:gd name="T43" fmla="*/ 0 h 101"/>
                  <a:gd name="T44" fmla="*/ 179 w 394"/>
                  <a:gd name="T45" fmla="*/ 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4" h="101">
                    <a:moveTo>
                      <a:pt x="179" y="3"/>
                    </a:moveTo>
                    <a:lnTo>
                      <a:pt x="115" y="12"/>
                    </a:lnTo>
                    <a:lnTo>
                      <a:pt x="65" y="25"/>
                    </a:lnTo>
                    <a:lnTo>
                      <a:pt x="39" y="32"/>
                    </a:lnTo>
                    <a:lnTo>
                      <a:pt x="17" y="47"/>
                    </a:lnTo>
                    <a:lnTo>
                      <a:pt x="7" y="58"/>
                    </a:lnTo>
                    <a:lnTo>
                      <a:pt x="0" y="77"/>
                    </a:lnTo>
                    <a:lnTo>
                      <a:pt x="2" y="91"/>
                    </a:lnTo>
                    <a:lnTo>
                      <a:pt x="8" y="96"/>
                    </a:lnTo>
                    <a:lnTo>
                      <a:pt x="22" y="99"/>
                    </a:lnTo>
                    <a:lnTo>
                      <a:pt x="66" y="96"/>
                    </a:lnTo>
                    <a:lnTo>
                      <a:pt x="136" y="90"/>
                    </a:lnTo>
                    <a:lnTo>
                      <a:pt x="211" y="80"/>
                    </a:lnTo>
                    <a:lnTo>
                      <a:pt x="257" y="77"/>
                    </a:lnTo>
                    <a:lnTo>
                      <a:pt x="262" y="92"/>
                    </a:lnTo>
                    <a:lnTo>
                      <a:pt x="312" y="99"/>
                    </a:lnTo>
                    <a:lnTo>
                      <a:pt x="358" y="100"/>
                    </a:lnTo>
                    <a:lnTo>
                      <a:pt x="386" y="98"/>
                    </a:lnTo>
                    <a:lnTo>
                      <a:pt x="393" y="77"/>
                    </a:lnTo>
                    <a:lnTo>
                      <a:pt x="388" y="44"/>
                    </a:lnTo>
                    <a:lnTo>
                      <a:pt x="374" y="0"/>
                    </a:lnTo>
                    <a:lnTo>
                      <a:pt x="196" y="0"/>
                    </a:lnTo>
                    <a:lnTo>
                      <a:pt x="179" y="3"/>
                    </a:lnTo>
                  </a:path>
                </a:pathLst>
              </a:custGeom>
              <a:solidFill>
                <a:srgbClr val="7F5F3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9047" name="Group 39">
              <a:extLst>
                <a:ext uri="{FF2B5EF4-FFF2-40B4-BE49-F238E27FC236}">
                  <a16:creationId xmlns:a16="http://schemas.microsoft.com/office/drawing/2014/main" id="{9F93A55C-5686-437E-8187-C10BF9722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4" y="2705"/>
              <a:ext cx="686" cy="709"/>
              <a:chOff x="3884" y="2705"/>
              <a:chExt cx="686" cy="709"/>
            </a:xfrm>
          </p:grpSpPr>
          <p:sp>
            <p:nvSpPr>
              <p:cNvPr id="299048" name="Freeform 40">
                <a:extLst>
                  <a:ext uri="{FF2B5EF4-FFF2-40B4-BE49-F238E27FC236}">
                    <a16:creationId xmlns:a16="http://schemas.microsoft.com/office/drawing/2014/main" id="{BAE64D24-999B-4C71-AD31-D0086429F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" y="3296"/>
                <a:ext cx="435" cy="118"/>
              </a:xfrm>
              <a:custGeom>
                <a:avLst/>
                <a:gdLst>
                  <a:gd name="T0" fmla="*/ 198 w 435"/>
                  <a:gd name="T1" fmla="*/ 5 h 118"/>
                  <a:gd name="T2" fmla="*/ 127 w 435"/>
                  <a:gd name="T3" fmla="*/ 17 h 118"/>
                  <a:gd name="T4" fmla="*/ 71 w 435"/>
                  <a:gd name="T5" fmla="*/ 31 h 118"/>
                  <a:gd name="T6" fmla="*/ 42 w 435"/>
                  <a:gd name="T7" fmla="*/ 39 h 118"/>
                  <a:gd name="T8" fmla="*/ 18 w 435"/>
                  <a:gd name="T9" fmla="*/ 56 h 118"/>
                  <a:gd name="T10" fmla="*/ 7 w 435"/>
                  <a:gd name="T11" fmla="*/ 68 h 118"/>
                  <a:gd name="T12" fmla="*/ 0 w 435"/>
                  <a:gd name="T13" fmla="*/ 88 h 118"/>
                  <a:gd name="T14" fmla="*/ 1 w 435"/>
                  <a:gd name="T15" fmla="*/ 105 h 118"/>
                  <a:gd name="T16" fmla="*/ 8 w 435"/>
                  <a:gd name="T17" fmla="*/ 110 h 118"/>
                  <a:gd name="T18" fmla="*/ 21 w 435"/>
                  <a:gd name="T19" fmla="*/ 115 h 118"/>
                  <a:gd name="T20" fmla="*/ 66 w 435"/>
                  <a:gd name="T21" fmla="*/ 117 h 118"/>
                  <a:gd name="T22" fmla="*/ 153 w 435"/>
                  <a:gd name="T23" fmla="*/ 112 h 118"/>
                  <a:gd name="T24" fmla="*/ 234 w 435"/>
                  <a:gd name="T25" fmla="*/ 102 h 118"/>
                  <a:gd name="T26" fmla="*/ 283 w 435"/>
                  <a:gd name="T27" fmla="*/ 90 h 118"/>
                  <a:gd name="T28" fmla="*/ 289 w 435"/>
                  <a:gd name="T29" fmla="*/ 106 h 118"/>
                  <a:gd name="T30" fmla="*/ 317 w 435"/>
                  <a:gd name="T31" fmla="*/ 110 h 118"/>
                  <a:gd name="T32" fmla="*/ 343 w 435"/>
                  <a:gd name="T33" fmla="*/ 113 h 118"/>
                  <a:gd name="T34" fmla="*/ 396 w 435"/>
                  <a:gd name="T35" fmla="*/ 115 h 118"/>
                  <a:gd name="T36" fmla="*/ 427 w 435"/>
                  <a:gd name="T37" fmla="*/ 112 h 118"/>
                  <a:gd name="T38" fmla="*/ 434 w 435"/>
                  <a:gd name="T39" fmla="*/ 90 h 118"/>
                  <a:gd name="T40" fmla="*/ 428 w 435"/>
                  <a:gd name="T41" fmla="*/ 52 h 118"/>
                  <a:gd name="T42" fmla="*/ 413 w 435"/>
                  <a:gd name="T43" fmla="*/ 0 h 118"/>
                  <a:gd name="T44" fmla="*/ 215 w 435"/>
                  <a:gd name="T45" fmla="*/ 0 h 118"/>
                  <a:gd name="T46" fmla="*/ 198 w 435"/>
                  <a:gd name="T47" fmla="*/ 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5" h="118">
                    <a:moveTo>
                      <a:pt x="198" y="5"/>
                    </a:moveTo>
                    <a:lnTo>
                      <a:pt x="127" y="17"/>
                    </a:lnTo>
                    <a:lnTo>
                      <a:pt x="71" y="31"/>
                    </a:lnTo>
                    <a:lnTo>
                      <a:pt x="42" y="39"/>
                    </a:lnTo>
                    <a:lnTo>
                      <a:pt x="18" y="56"/>
                    </a:lnTo>
                    <a:lnTo>
                      <a:pt x="7" y="68"/>
                    </a:lnTo>
                    <a:lnTo>
                      <a:pt x="0" y="88"/>
                    </a:lnTo>
                    <a:lnTo>
                      <a:pt x="1" y="105"/>
                    </a:lnTo>
                    <a:lnTo>
                      <a:pt x="8" y="110"/>
                    </a:lnTo>
                    <a:lnTo>
                      <a:pt x="21" y="115"/>
                    </a:lnTo>
                    <a:lnTo>
                      <a:pt x="66" y="117"/>
                    </a:lnTo>
                    <a:lnTo>
                      <a:pt x="153" y="112"/>
                    </a:lnTo>
                    <a:lnTo>
                      <a:pt x="234" y="102"/>
                    </a:lnTo>
                    <a:lnTo>
                      <a:pt x="283" y="90"/>
                    </a:lnTo>
                    <a:lnTo>
                      <a:pt x="289" y="106"/>
                    </a:lnTo>
                    <a:lnTo>
                      <a:pt x="317" y="110"/>
                    </a:lnTo>
                    <a:lnTo>
                      <a:pt x="343" y="113"/>
                    </a:lnTo>
                    <a:lnTo>
                      <a:pt x="396" y="115"/>
                    </a:lnTo>
                    <a:lnTo>
                      <a:pt x="427" y="112"/>
                    </a:lnTo>
                    <a:lnTo>
                      <a:pt x="434" y="90"/>
                    </a:lnTo>
                    <a:lnTo>
                      <a:pt x="428" y="52"/>
                    </a:lnTo>
                    <a:lnTo>
                      <a:pt x="413" y="0"/>
                    </a:lnTo>
                    <a:lnTo>
                      <a:pt x="215" y="0"/>
                    </a:lnTo>
                    <a:lnTo>
                      <a:pt x="198" y="5"/>
                    </a:lnTo>
                  </a:path>
                </a:pathLst>
              </a:custGeom>
              <a:solidFill>
                <a:srgbClr val="7F5F3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49" name="Freeform 41">
                <a:extLst>
                  <a:ext uri="{FF2B5EF4-FFF2-40B4-BE49-F238E27FC236}">
                    <a16:creationId xmlns:a16="http://schemas.microsoft.com/office/drawing/2014/main" id="{57994F34-1D92-4106-8961-CBFE1658D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2" y="2705"/>
                <a:ext cx="558" cy="627"/>
              </a:xfrm>
              <a:custGeom>
                <a:avLst/>
                <a:gdLst>
                  <a:gd name="T0" fmla="*/ 529 w 558"/>
                  <a:gd name="T1" fmla="*/ 38 h 627"/>
                  <a:gd name="T2" fmla="*/ 551 w 558"/>
                  <a:gd name="T3" fmla="*/ 87 h 627"/>
                  <a:gd name="T4" fmla="*/ 554 w 558"/>
                  <a:gd name="T5" fmla="*/ 104 h 627"/>
                  <a:gd name="T6" fmla="*/ 557 w 558"/>
                  <a:gd name="T7" fmla="*/ 130 h 627"/>
                  <a:gd name="T8" fmla="*/ 551 w 558"/>
                  <a:gd name="T9" fmla="*/ 162 h 627"/>
                  <a:gd name="T10" fmla="*/ 534 w 558"/>
                  <a:gd name="T11" fmla="*/ 180 h 627"/>
                  <a:gd name="T12" fmla="*/ 517 w 558"/>
                  <a:gd name="T13" fmla="*/ 191 h 627"/>
                  <a:gd name="T14" fmla="*/ 492 w 558"/>
                  <a:gd name="T15" fmla="*/ 193 h 627"/>
                  <a:gd name="T16" fmla="*/ 441 w 558"/>
                  <a:gd name="T17" fmla="*/ 193 h 627"/>
                  <a:gd name="T18" fmla="*/ 390 w 558"/>
                  <a:gd name="T19" fmla="*/ 196 h 627"/>
                  <a:gd name="T20" fmla="*/ 343 w 558"/>
                  <a:gd name="T21" fmla="*/ 188 h 627"/>
                  <a:gd name="T22" fmla="*/ 314 w 558"/>
                  <a:gd name="T23" fmla="*/ 183 h 627"/>
                  <a:gd name="T24" fmla="*/ 259 w 558"/>
                  <a:gd name="T25" fmla="*/ 170 h 627"/>
                  <a:gd name="T26" fmla="*/ 217 w 558"/>
                  <a:gd name="T27" fmla="*/ 156 h 627"/>
                  <a:gd name="T28" fmla="*/ 174 w 558"/>
                  <a:gd name="T29" fmla="*/ 141 h 627"/>
                  <a:gd name="T30" fmla="*/ 135 w 558"/>
                  <a:gd name="T31" fmla="*/ 119 h 627"/>
                  <a:gd name="T32" fmla="*/ 146 w 558"/>
                  <a:gd name="T33" fmla="*/ 150 h 627"/>
                  <a:gd name="T34" fmla="*/ 163 w 558"/>
                  <a:gd name="T35" fmla="*/ 196 h 627"/>
                  <a:gd name="T36" fmla="*/ 169 w 558"/>
                  <a:gd name="T37" fmla="*/ 259 h 627"/>
                  <a:gd name="T38" fmla="*/ 174 w 558"/>
                  <a:gd name="T39" fmla="*/ 308 h 627"/>
                  <a:gd name="T40" fmla="*/ 194 w 558"/>
                  <a:gd name="T41" fmla="*/ 376 h 627"/>
                  <a:gd name="T42" fmla="*/ 222 w 558"/>
                  <a:gd name="T43" fmla="*/ 459 h 627"/>
                  <a:gd name="T44" fmla="*/ 248 w 558"/>
                  <a:gd name="T45" fmla="*/ 527 h 627"/>
                  <a:gd name="T46" fmla="*/ 281 w 558"/>
                  <a:gd name="T47" fmla="*/ 594 h 627"/>
                  <a:gd name="T48" fmla="*/ 248 w 558"/>
                  <a:gd name="T49" fmla="*/ 621 h 627"/>
                  <a:gd name="T50" fmla="*/ 167 w 558"/>
                  <a:gd name="T51" fmla="*/ 626 h 627"/>
                  <a:gd name="T52" fmla="*/ 107 w 558"/>
                  <a:gd name="T53" fmla="*/ 621 h 627"/>
                  <a:gd name="T54" fmla="*/ 79 w 558"/>
                  <a:gd name="T55" fmla="*/ 611 h 627"/>
                  <a:gd name="T56" fmla="*/ 65 w 558"/>
                  <a:gd name="T57" fmla="*/ 603 h 627"/>
                  <a:gd name="T58" fmla="*/ 73 w 558"/>
                  <a:gd name="T59" fmla="*/ 537 h 627"/>
                  <a:gd name="T60" fmla="*/ 68 w 558"/>
                  <a:gd name="T61" fmla="*/ 448 h 627"/>
                  <a:gd name="T62" fmla="*/ 59 w 558"/>
                  <a:gd name="T63" fmla="*/ 320 h 627"/>
                  <a:gd name="T64" fmla="*/ 54 w 558"/>
                  <a:gd name="T65" fmla="*/ 239 h 627"/>
                  <a:gd name="T66" fmla="*/ 42 w 558"/>
                  <a:gd name="T67" fmla="*/ 183 h 627"/>
                  <a:gd name="T68" fmla="*/ 37 w 558"/>
                  <a:gd name="T69" fmla="*/ 170 h 627"/>
                  <a:gd name="T70" fmla="*/ 14 w 558"/>
                  <a:gd name="T71" fmla="*/ 156 h 627"/>
                  <a:gd name="T72" fmla="*/ 3 w 558"/>
                  <a:gd name="T73" fmla="*/ 127 h 627"/>
                  <a:gd name="T74" fmla="*/ 0 w 558"/>
                  <a:gd name="T75" fmla="*/ 87 h 627"/>
                  <a:gd name="T76" fmla="*/ 3 w 558"/>
                  <a:gd name="T77" fmla="*/ 55 h 627"/>
                  <a:gd name="T78" fmla="*/ 14 w 558"/>
                  <a:gd name="T79" fmla="*/ 34 h 627"/>
                  <a:gd name="T80" fmla="*/ 79 w 558"/>
                  <a:gd name="T81" fmla="*/ 26 h 627"/>
                  <a:gd name="T82" fmla="*/ 217 w 558"/>
                  <a:gd name="T83" fmla="*/ 14 h 627"/>
                  <a:gd name="T84" fmla="*/ 276 w 558"/>
                  <a:gd name="T85" fmla="*/ 0 h 627"/>
                  <a:gd name="T86" fmla="*/ 371 w 558"/>
                  <a:gd name="T87" fmla="*/ 9 h 627"/>
                  <a:gd name="T88" fmla="*/ 449 w 558"/>
                  <a:gd name="T89" fmla="*/ 14 h 627"/>
                  <a:gd name="T90" fmla="*/ 529 w 558"/>
                  <a:gd name="T91" fmla="*/ 38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58" h="627">
                    <a:moveTo>
                      <a:pt x="529" y="38"/>
                    </a:moveTo>
                    <a:lnTo>
                      <a:pt x="551" y="87"/>
                    </a:lnTo>
                    <a:lnTo>
                      <a:pt x="554" y="104"/>
                    </a:lnTo>
                    <a:lnTo>
                      <a:pt x="557" y="130"/>
                    </a:lnTo>
                    <a:lnTo>
                      <a:pt x="551" y="162"/>
                    </a:lnTo>
                    <a:lnTo>
                      <a:pt x="534" y="180"/>
                    </a:lnTo>
                    <a:lnTo>
                      <a:pt x="517" y="191"/>
                    </a:lnTo>
                    <a:lnTo>
                      <a:pt x="492" y="193"/>
                    </a:lnTo>
                    <a:lnTo>
                      <a:pt x="441" y="193"/>
                    </a:lnTo>
                    <a:lnTo>
                      <a:pt x="390" y="196"/>
                    </a:lnTo>
                    <a:lnTo>
                      <a:pt x="343" y="188"/>
                    </a:lnTo>
                    <a:lnTo>
                      <a:pt x="314" y="183"/>
                    </a:lnTo>
                    <a:lnTo>
                      <a:pt x="259" y="170"/>
                    </a:lnTo>
                    <a:lnTo>
                      <a:pt x="217" y="156"/>
                    </a:lnTo>
                    <a:lnTo>
                      <a:pt x="174" y="141"/>
                    </a:lnTo>
                    <a:lnTo>
                      <a:pt x="135" y="119"/>
                    </a:lnTo>
                    <a:lnTo>
                      <a:pt x="146" y="150"/>
                    </a:lnTo>
                    <a:lnTo>
                      <a:pt x="163" y="196"/>
                    </a:lnTo>
                    <a:lnTo>
                      <a:pt x="169" y="259"/>
                    </a:lnTo>
                    <a:lnTo>
                      <a:pt x="174" y="308"/>
                    </a:lnTo>
                    <a:lnTo>
                      <a:pt x="194" y="376"/>
                    </a:lnTo>
                    <a:lnTo>
                      <a:pt x="222" y="459"/>
                    </a:lnTo>
                    <a:lnTo>
                      <a:pt x="248" y="527"/>
                    </a:lnTo>
                    <a:lnTo>
                      <a:pt x="281" y="594"/>
                    </a:lnTo>
                    <a:lnTo>
                      <a:pt x="248" y="621"/>
                    </a:lnTo>
                    <a:lnTo>
                      <a:pt x="167" y="626"/>
                    </a:lnTo>
                    <a:lnTo>
                      <a:pt x="107" y="621"/>
                    </a:lnTo>
                    <a:lnTo>
                      <a:pt x="79" y="611"/>
                    </a:lnTo>
                    <a:lnTo>
                      <a:pt x="65" y="603"/>
                    </a:lnTo>
                    <a:lnTo>
                      <a:pt x="73" y="537"/>
                    </a:lnTo>
                    <a:lnTo>
                      <a:pt x="68" y="448"/>
                    </a:lnTo>
                    <a:lnTo>
                      <a:pt x="59" y="320"/>
                    </a:lnTo>
                    <a:lnTo>
                      <a:pt x="54" y="239"/>
                    </a:lnTo>
                    <a:lnTo>
                      <a:pt x="42" y="183"/>
                    </a:lnTo>
                    <a:lnTo>
                      <a:pt x="37" y="170"/>
                    </a:lnTo>
                    <a:lnTo>
                      <a:pt x="14" y="156"/>
                    </a:lnTo>
                    <a:lnTo>
                      <a:pt x="3" y="127"/>
                    </a:lnTo>
                    <a:lnTo>
                      <a:pt x="0" y="87"/>
                    </a:lnTo>
                    <a:lnTo>
                      <a:pt x="3" y="55"/>
                    </a:lnTo>
                    <a:lnTo>
                      <a:pt x="14" y="34"/>
                    </a:lnTo>
                    <a:lnTo>
                      <a:pt x="79" y="26"/>
                    </a:lnTo>
                    <a:lnTo>
                      <a:pt x="217" y="14"/>
                    </a:lnTo>
                    <a:lnTo>
                      <a:pt x="276" y="0"/>
                    </a:lnTo>
                    <a:lnTo>
                      <a:pt x="371" y="9"/>
                    </a:lnTo>
                    <a:lnTo>
                      <a:pt x="449" y="14"/>
                    </a:lnTo>
                    <a:lnTo>
                      <a:pt x="529" y="38"/>
                    </a:lnTo>
                  </a:path>
                </a:pathLst>
              </a:custGeom>
              <a:solidFill>
                <a:srgbClr val="3F5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9050" name="Freeform 42">
              <a:extLst>
                <a:ext uri="{FF2B5EF4-FFF2-40B4-BE49-F238E27FC236}">
                  <a16:creationId xmlns:a16="http://schemas.microsoft.com/office/drawing/2014/main" id="{0BFF7471-E133-4C25-AE2B-CF17A9A23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" y="2971"/>
              <a:ext cx="579" cy="462"/>
            </a:xfrm>
            <a:custGeom>
              <a:avLst/>
              <a:gdLst>
                <a:gd name="T0" fmla="*/ 408 w 579"/>
                <a:gd name="T1" fmla="*/ 9 h 462"/>
                <a:gd name="T2" fmla="*/ 578 w 579"/>
                <a:gd name="T3" fmla="*/ 418 h 462"/>
                <a:gd name="T4" fmla="*/ 572 w 579"/>
                <a:gd name="T5" fmla="*/ 427 h 462"/>
                <a:gd name="T6" fmla="*/ 559 w 579"/>
                <a:gd name="T7" fmla="*/ 419 h 462"/>
                <a:gd name="T8" fmla="*/ 396 w 579"/>
                <a:gd name="T9" fmla="*/ 24 h 462"/>
                <a:gd name="T10" fmla="*/ 386 w 579"/>
                <a:gd name="T11" fmla="*/ 20 h 462"/>
                <a:gd name="T12" fmla="*/ 323 w 579"/>
                <a:gd name="T13" fmla="*/ 18 h 462"/>
                <a:gd name="T14" fmla="*/ 242 w 579"/>
                <a:gd name="T15" fmla="*/ 21 h 462"/>
                <a:gd name="T16" fmla="*/ 171 w 579"/>
                <a:gd name="T17" fmla="*/ 25 h 462"/>
                <a:gd name="T18" fmla="*/ 149 w 579"/>
                <a:gd name="T19" fmla="*/ 32 h 462"/>
                <a:gd name="T20" fmla="*/ 137 w 579"/>
                <a:gd name="T21" fmla="*/ 42 h 462"/>
                <a:gd name="T22" fmla="*/ 128 w 579"/>
                <a:gd name="T23" fmla="*/ 55 h 462"/>
                <a:gd name="T24" fmla="*/ 15 w 579"/>
                <a:gd name="T25" fmla="*/ 457 h 462"/>
                <a:gd name="T26" fmla="*/ 7 w 579"/>
                <a:gd name="T27" fmla="*/ 461 h 462"/>
                <a:gd name="T28" fmla="*/ 0 w 579"/>
                <a:gd name="T29" fmla="*/ 452 h 462"/>
                <a:gd name="T30" fmla="*/ 112 w 579"/>
                <a:gd name="T31" fmla="*/ 52 h 462"/>
                <a:gd name="T32" fmla="*/ 123 w 579"/>
                <a:gd name="T33" fmla="*/ 31 h 462"/>
                <a:gd name="T34" fmla="*/ 133 w 579"/>
                <a:gd name="T35" fmla="*/ 21 h 462"/>
                <a:gd name="T36" fmla="*/ 143 w 579"/>
                <a:gd name="T37" fmla="*/ 16 h 462"/>
                <a:gd name="T38" fmla="*/ 155 w 579"/>
                <a:gd name="T39" fmla="*/ 10 h 462"/>
                <a:gd name="T40" fmla="*/ 179 w 579"/>
                <a:gd name="T41" fmla="*/ 9 h 462"/>
                <a:gd name="T42" fmla="*/ 255 w 579"/>
                <a:gd name="T43" fmla="*/ 3 h 462"/>
                <a:gd name="T44" fmla="*/ 338 w 579"/>
                <a:gd name="T45" fmla="*/ 0 h 462"/>
                <a:gd name="T46" fmla="*/ 377 w 579"/>
                <a:gd name="T47" fmla="*/ 1 h 462"/>
                <a:gd name="T48" fmla="*/ 396 w 579"/>
                <a:gd name="T49" fmla="*/ 3 h 462"/>
                <a:gd name="T50" fmla="*/ 408 w 579"/>
                <a:gd name="T51" fmla="*/ 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9" h="462">
                  <a:moveTo>
                    <a:pt x="408" y="9"/>
                  </a:moveTo>
                  <a:lnTo>
                    <a:pt x="578" y="418"/>
                  </a:lnTo>
                  <a:lnTo>
                    <a:pt x="572" y="427"/>
                  </a:lnTo>
                  <a:lnTo>
                    <a:pt x="559" y="419"/>
                  </a:lnTo>
                  <a:lnTo>
                    <a:pt x="396" y="24"/>
                  </a:lnTo>
                  <a:lnTo>
                    <a:pt x="386" y="20"/>
                  </a:lnTo>
                  <a:lnTo>
                    <a:pt x="323" y="18"/>
                  </a:lnTo>
                  <a:lnTo>
                    <a:pt x="242" y="21"/>
                  </a:lnTo>
                  <a:lnTo>
                    <a:pt x="171" y="25"/>
                  </a:lnTo>
                  <a:lnTo>
                    <a:pt x="149" y="32"/>
                  </a:lnTo>
                  <a:lnTo>
                    <a:pt x="137" y="42"/>
                  </a:lnTo>
                  <a:lnTo>
                    <a:pt x="128" y="55"/>
                  </a:lnTo>
                  <a:lnTo>
                    <a:pt x="15" y="457"/>
                  </a:lnTo>
                  <a:lnTo>
                    <a:pt x="7" y="461"/>
                  </a:lnTo>
                  <a:lnTo>
                    <a:pt x="0" y="452"/>
                  </a:lnTo>
                  <a:lnTo>
                    <a:pt x="112" y="52"/>
                  </a:lnTo>
                  <a:lnTo>
                    <a:pt x="123" y="31"/>
                  </a:lnTo>
                  <a:lnTo>
                    <a:pt x="133" y="21"/>
                  </a:lnTo>
                  <a:lnTo>
                    <a:pt x="143" y="16"/>
                  </a:lnTo>
                  <a:lnTo>
                    <a:pt x="155" y="10"/>
                  </a:lnTo>
                  <a:lnTo>
                    <a:pt x="179" y="9"/>
                  </a:lnTo>
                  <a:lnTo>
                    <a:pt x="255" y="3"/>
                  </a:lnTo>
                  <a:lnTo>
                    <a:pt x="338" y="0"/>
                  </a:lnTo>
                  <a:lnTo>
                    <a:pt x="377" y="1"/>
                  </a:lnTo>
                  <a:lnTo>
                    <a:pt x="396" y="3"/>
                  </a:lnTo>
                  <a:lnTo>
                    <a:pt x="408" y="9"/>
                  </a:lnTo>
                </a:path>
              </a:pathLst>
            </a:custGeom>
            <a:solidFill>
              <a:srgbClr val="919191"/>
            </a:solidFill>
            <a:ln w="12700" cap="rnd" cmpd="sng">
              <a:solidFill>
                <a:srgbClr val="91919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9051" name="Group 43">
              <a:extLst>
                <a:ext uri="{FF2B5EF4-FFF2-40B4-BE49-F238E27FC236}">
                  <a16:creationId xmlns:a16="http://schemas.microsoft.com/office/drawing/2014/main" id="{D0661A62-1552-4CEC-9258-68E5BDEA0E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5" y="2237"/>
              <a:ext cx="460" cy="465"/>
              <a:chOff x="3425" y="2237"/>
              <a:chExt cx="460" cy="465"/>
            </a:xfrm>
          </p:grpSpPr>
          <p:grpSp>
            <p:nvGrpSpPr>
              <p:cNvPr id="299052" name="Group 44">
                <a:extLst>
                  <a:ext uri="{FF2B5EF4-FFF2-40B4-BE49-F238E27FC236}">
                    <a16:creationId xmlns:a16="http://schemas.microsoft.com/office/drawing/2014/main" id="{445EFCAA-9921-468F-A85D-C5BFA687CE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5" y="2237"/>
                <a:ext cx="460" cy="465"/>
                <a:chOff x="3425" y="2237"/>
                <a:chExt cx="460" cy="465"/>
              </a:xfrm>
            </p:grpSpPr>
            <p:sp>
              <p:nvSpPr>
                <p:cNvPr id="299053" name="Oval 45">
                  <a:extLst>
                    <a:ext uri="{FF2B5EF4-FFF2-40B4-BE49-F238E27FC236}">
                      <a16:creationId xmlns:a16="http://schemas.microsoft.com/office/drawing/2014/main" id="{6969BE5C-0ADB-46E3-94B3-6D3C20DAC3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5" y="2237"/>
                  <a:ext cx="460" cy="465"/>
                </a:xfrm>
                <a:prstGeom prst="ellipse">
                  <a:avLst/>
                </a:prstGeom>
                <a:solidFill>
                  <a:srgbClr val="9F9FB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54" name="Oval 46">
                  <a:extLst>
                    <a:ext uri="{FF2B5EF4-FFF2-40B4-BE49-F238E27FC236}">
                      <a16:creationId xmlns:a16="http://schemas.microsoft.com/office/drawing/2014/main" id="{00A4B34C-5EB0-4902-AD57-E77DD5D623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5" y="2241"/>
                  <a:ext cx="411" cy="413"/>
                </a:xfrm>
                <a:prstGeom prst="ellipse">
                  <a:avLst/>
                </a:prstGeom>
                <a:solidFill>
                  <a:srgbClr val="BFBFD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055" name="Oval 47">
                  <a:extLst>
                    <a:ext uri="{FF2B5EF4-FFF2-40B4-BE49-F238E27FC236}">
                      <a16:creationId xmlns:a16="http://schemas.microsoft.com/office/drawing/2014/main" id="{1E94217E-0BA5-4D4C-9EF6-6F49EF56FC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9" y="2265"/>
                  <a:ext cx="319" cy="313"/>
                </a:xfrm>
                <a:prstGeom prst="ellipse">
                  <a:avLst/>
                </a:prstGeom>
                <a:solidFill>
                  <a:srgbClr val="DFD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9056" name="Oval 48">
                <a:extLst>
                  <a:ext uri="{FF2B5EF4-FFF2-40B4-BE49-F238E27FC236}">
                    <a16:creationId xmlns:a16="http://schemas.microsoft.com/office/drawing/2014/main" id="{D22D019A-DF07-4F14-B67F-005E082E2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1" y="2312"/>
                <a:ext cx="78" cy="7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9057" name="Group 49">
              <a:extLst>
                <a:ext uri="{FF2B5EF4-FFF2-40B4-BE49-F238E27FC236}">
                  <a16:creationId xmlns:a16="http://schemas.microsoft.com/office/drawing/2014/main" id="{BC87620A-FE0A-4EED-83CB-CEF9CED67C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2" y="2393"/>
              <a:ext cx="657" cy="338"/>
              <a:chOff x="3102" y="2393"/>
              <a:chExt cx="657" cy="338"/>
            </a:xfrm>
          </p:grpSpPr>
          <p:sp>
            <p:nvSpPr>
              <p:cNvPr id="299058" name="Freeform 50">
                <a:extLst>
                  <a:ext uri="{FF2B5EF4-FFF2-40B4-BE49-F238E27FC236}">
                    <a16:creationId xmlns:a16="http://schemas.microsoft.com/office/drawing/2014/main" id="{BD3F3521-98E2-4921-A93F-03A6CE0F6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6" y="2393"/>
                <a:ext cx="503" cy="318"/>
              </a:xfrm>
              <a:custGeom>
                <a:avLst/>
                <a:gdLst>
                  <a:gd name="T0" fmla="*/ 18 w 503"/>
                  <a:gd name="T1" fmla="*/ 304 h 318"/>
                  <a:gd name="T2" fmla="*/ 25 w 503"/>
                  <a:gd name="T3" fmla="*/ 315 h 318"/>
                  <a:gd name="T4" fmla="*/ 39 w 503"/>
                  <a:gd name="T5" fmla="*/ 317 h 318"/>
                  <a:gd name="T6" fmla="*/ 286 w 503"/>
                  <a:gd name="T7" fmla="*/ 174 h 318"/>
                  <a:gd name="T8" fmla="*/ 309 w 503"/>
                  <a:gd name="T9" fmla="*/ 177 h 318"/>
                  <a:gd name="T10" fmla="*/ 351 w 503"/>
                  <a:gd name="T11" fmla="*/ 179 h 318"/>
                  <a:gd name="T12" fmla="*/ 400 w 503"/>
                  <a:gd name="T13" fmla="*/ 162 h 318"/>
                  <a:gd name="T14" fmla="*/ 482 w 503"/>
                  <a:gd name="T15" fmla="*/ 153 h 318"/>
                  <a:gd name="T16" fmla="*/ 484 w 503"/>
                  <a:gd name="T17" fmla="*/ 138 h 318"/>
                  <a:gd name="T18" fmla="*/ 404 w 503"/>
                  <a:gd name="T19" fmla="*/ 139 h 318"/>
                  <a:gd name="T20" fmla="*/ 487 w 503"/>
                  <a:gd name="T21" fmla="*/ 126 h 318"/>
                  <a:gd name="T22" fmla="*/ 500 w 503"/>
                  <a:gd name="T23" fmla="*/ 114 h 318"/>
                  <a:gd name="T24" fmla="*/ 458 w 503"/>
                  <a:gd name="T25" fmla="*/ 108 h 318"/>
                  <a:gd name="T26" fmla="*/ 403 w 503"/>
                  <a:gd name="T27" fmla="*/ 108 h 318"/>
                  <a:gd name="T28" fmla="*/ 500 w 503"/>
                  <a:gd name="T29" fmla="*/ 89 h 318"/>
                  <a:gd name="T30" fmla="*/ 498 w 503"/>
                  <a:gd name="T31" fmla="*/ 76 h 318"/>
                  <a:gd name="T32" fmla="*/ 468 w 503"/>
                  <a:gd name="T33" fmla="*/ 71 h 318"/>
                  <a:gd name="T34" fmla="*/ 394 w 503"/>
                  <a:gd name="T35" fmla="*/ 90 h 318"/>
                  <a:gd name="T36" fmla="*/ 472 w 503"/>
                  <a:gd name="T37" fmla="*/ 54 h 318"/>
                  <a:gd name="T38" fmla="*/ 477 w 503"/>
                  <a:gd name="T39" fmla="*/ 34 h 318"/>
                  <a:gd name="T40" fmla="*/ 458 w 503"/>
                  <a:gd name="T41" fmla="*/ 25 h 318"/>
                  <a:gd name="T42" fmla="*/ 371 w 503"/>
                  <a:gd name="T43" fmla="*/ 64 h 318"/>
                  <a:gd name="T44" fmla="*/ 349 w 503"/>
                  <a:gd name="T45" fmla="*/ 74 h 318"/>
                  <a:gd name="T46" fmla="*/ 361 w 503"/>
                  <a:gd name="T47" fmla="*/ 50 h 318"/>
                  <a:gd name="T48" fmla="*/ 359 w 503"/>
                  <a:gd name="T49" fmla="*/ 10 h 318"/>
                  <a:gd name="T50" fmla="*/ 322 w 503"/>
                  <a:gd name="T51" fmla="*/ 3 h 318"/>
                  <a:gd name="T52" fmla="*/ 310 w 503"/>
                  <a:gd name="T53" fmla="*/ 55 h 318"/>
                  <a:gd name="T54" fmla="*/ 286 w 503"/>
                  <a:gd name="T55" fmla="*/ 89 h 318"/>
                  <a:gd name="T56" fmla="*/ 271 w 503"/>
                  <a:gd name="T57" fmla="*/ 123 h 318"/>
                  <a:gd name="T58" fmla="*/ 271 w 503"/>
                  <a:gd name="T59" fmla="*/ 149 h 318"/>
                  <a:gd name="T60" fmla="*/ 41 w 503"/>
                  <a:gd name="T61" fmla="*/ 276 h 318"/>
                  <a:gd name="T62" fmla="*/ 33 w 503"/>
                  <a:gd name="T63" fmla="*/ 24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3" h="318">
                    <a:moveTo>
                      <a:pt x="0" y="261"/>
                    </a:moveTo>
                    <a:lnTo>
                      <a:pt x="18" y="304"/>
                    </a:lnTo>
                    <a:lnTo>
                      <a:pt x="21" y="312"/>
                    </a:lnTo>
                    <a:lnTo>
                      <a:pt x="25" y="315"/>
                    </a:lnTo>
                    <a:lnTo>
                      <a:pt x="30" y="317"/>
                    </a:lnTo>
                    <a:lnTo>
                      <a:pt x="39" y="317"/>
                    </a:lnTo>
                    <a:lnTo>
                      <a:pt x="48" y="314"/>
                    </a:lnTo>
                    <a:lnTo>
                      <a:pt x="286" y="174"/>
                    </a:lnTo>
                    <a:lnTo>
                      <a:pt x="300" y="170"/>
                    </a:lnTo>
                    <a:lnTo>
                      <a:pt x="309" y="177"/>
                    </a:lnTo>
                    <a:lnTo>
                      <a:pt x="325" y="183"/>
                    </a:lnTo>
                    <a:lnTo>
                      <a:pt x="351" y="179"/>
                    </a:lnTo>
                    <a:lnTo>
                      <a:pt x="380" y="170"/>
                    </a:lnTo>
                    <a:lnTo>
                      <a:pt x="400" y="162"/>
                    </a:lnTo>
                    <a:lnTo>
                      <a:pt x="464" y="156"/>
                    </a:lnTo>
                    <a:lnTo>
                      <a:pt x="482" y="153"/>
                    </a:lnTo>
                    <a:lnTo>
                      <a:pt x="489" y="147"/>
                    </a:lnTo>
                    <a:lnTo>
                      <a:pt x="484" y="138"/>
                    </a:lnTo>
                    <a:lnTo>
                      <a:pt x="464" y="135"/>
                    </a:lnTo>
                    <a:lnTo>
                      <a:pt x="404" y="139"/>
                    </a:lnTo>
                    <a:lnTo>
                      <a:pt x="403" y="133"/>
                    </a:lnTo>
                    <a:lnTo>
                      <a:pt x="487" y="126"/>
                    </a:lnTo>
                    <a:lnTo>
                      <a:pt x="500" y="121"/>
                    </a:lnTo>
                    <a:lnTo>
                      <a:pt x="500" y="114"/>
                    </a:lnTo>
                    <a:lnTo>
                      <a:pt x="491" y="107"/>
                    </a:lnTo>
                    <a:lnTo>
                      <a:pt x="458" y="108"/>
                    </a:lnTo>
                    <a:lnTo>
                      <a:pt x="403" y="114"/>
                    </a:lnTo>
                    <a:lnTo>
                      <a:pt x="403" y="108"/>
                    </a:lnTo>
                    <a:lnTo>
                      <a:pt x="494" y="91"/>
                    </a:lnTo>
                    <a:lnTo>
                      <a:pt x="500" y="89"/>
                    </a:lnTo>
                    <a:lnTo>
                      <a:pt x="502" y="83"/>
                    </a:lnTo>
                    <a:lnTo>
                      <a:pt x="498" y="76"/>
                    </a:lnTo>
                    <a:lnTo>
                      <a:pt x="490" y="72"/>
                    </a:lnTo>
                    <a:lnTo>
                      <a:pt x="468" y="71"/>
                    </a:lnTo>
                    <a:lnTo>
                      <a:pt x="422" y="81"/>
                    </a:lnTo>
                    <a:lnTo>
                      <a:pt x="394" y="90"/>
                    </a:lnTo>
                    <a:lnTo>
                      <a:pt x="393" y="85"/>
                    </a:lnTo>
                    <a:lnTo>
                      <a:pt x="472" y="54"/>
                    </a:lnTo>
                    <a:lnTo>
                      <a:pt x="477" y="44"/>
                    </a:lnTo>
                    <a:lnTo>
                      <a:pt x="477" y="34"/>
                    </a:lnTo>
                    <a:lnTo>
                      <a:pt x="472" y="25"/>
                    </a:lnTo>
                    <a:lnTo>
                      <a:pt x="458" y="25"/>
                    </a:lnTo>
                    <a:lnTo>
                      <a:pt x="442" y="30"/>
                    </a:lnTo>
                    <a:lnTo>
                      <a:pt x="371" y="64"/>
                    </a:lnTo>
                    <a:lnTo>
                      <a:pt x="357" y="71"/>
                    </a:lnTo>
                    <a:lnTo>
                      <a:pt x="349" y="74"/>
                    </a:lnTo>
                    <a:lnTo>
                      <a:pt x="349" y="66"/>
                    </a:lnTo>
                    <a:lnTo>
                      <a:pt x="361" y="50"/>
                    </a:lnTo>
                    <a:lnTo>
                      <a:pt x="365" y="29"/>
                    </a:lnTo>
                    <a:lnTo>
                      <a:pt x="359" y="10"/>
                    </a:lnTo>
                    <a:lnTo>
                      <a:pt x="343" y="0"/>
                    </a:lnTo>
                    <a:lnTo>
                      <a:pt x="322" y="3"/>
                    </a:lnTo>
                    <a:lnTo>
                      <a:pt x="313" y="29"/>
                    </a:lnTo>
                    <a:lnTo>
                      <a:pt x="310" y="55"/>
                    </a:lnTo>
                    <a:lnTo>
                      <a:pt x="298" y="78"/>
                    </a:lnTo>
                    <a:lnTo>
                      <a:pt x="286" y="89"/>
                    </a:lnTo>
                    <a:lnTo>
                      <a:pt x="277" y="104"/>
                    </a:lnTo>
                    <a:lnTo>
                      <a:pt x="271" y="123"/>
                    </a:lnTo>
                    <a:lnTo>
                      <a:pt x="269" y="142"/>
                    </a:lnTo>
                    <a:lnTo>
                      <a:pt x="271" y="149"/>
                    </a:lnTo>
                    <a:lnTo>
                      <a:pt x="46" y="281"/>
                    </a:lnTo>
                    <a:lnTo>
                      <a:pt x="41" y="276"/>
                    </a:lnTo>
                    <a:lnTo>
                      <a:pt x="37" y="263"/>
                    </a:lnTo>
                    <a:lnTo>
                      <a:pt x="33" y="242"/>
                    </a:lnTo>
                    <a:lnTo>
                      <a:pt x="0" y="261"/>
                    </a:lnTo>
                  </a:path>
                </a:pathLst>
              </a:custGeom>
              <a:solidFill>
                <a:srgbClr val="FF9F9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59" name="Freeform 51">
                <a:extLst>
                  <a:ext uri="{FF2B5EF4-FFF2-40B4-BE49-F238E27FC236}">
                    <a16:creationId xmlns:a16="http://schemas.microsoft.com/office/drawing/2014/main" id="{7F01D9DE-6A73-4BAA-B6D9-EC3E5B95C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2" y="2399"/>
                <a:ext cx="211" cy="332"/>
              </a:xfrm>
              <a:custGeom>
                <a:avLst/>
                <a:gdLst>
                  <a:gd name="T0" fmla="*/ 197 w 211"/>
                  <a:gd name="T1" fmla="*/ 266 h 332"/>
                  <a:gd name="T2" fmla="*/ 202 w 211"/>
                  <a:gd name="T3" fmla="*/ 241 h 332"/>
                  <a:gd name="T4" fmla="*/ 206 w 211"/>
                  <a:gd name="T5" fmla="*/ 230 h 332"/>
                  <a:gd name="T6" fmla="*/ 208 w 211"/>
                  <a:gd name="T7" fmla="*/ 224 h 332"/>
                  <a:gd name="T8" fmla="*/ 210 w 211"/>
                  <a:gd name="T9" fmla="*/ 215 h 332"/>
                  <a:gd name="T10" fmla="*/ 205 w 211"/>
                  <a:gd name="T11" fmla="*/ 205 h 332"/>
                  <a:gd name="T12" fmla="*/ 198 w 211"/>
                  <a:gd name="T13" fmla="*/ 196 h 332"/>
                  <a:gd name="T14" fmla="*/ 187 w 211"/>
                  <a:gd name="T15" fmla="*/ 189 h 332"/>
                  <a:gd name="T16" fmla="*/ 175 w 211"/>
                  <a:gd name="T17" fmla="*/ 180 h 332"/>
                  <a:gd name="T18" fmla="*/ 163 w 211"/>
                  <a:gd name="T19" fmla="*/ 165 h 332"/>
                  <a:gd name="T20" fmla="*/ 145 w 211"/>
                  <a:gd name="T21" fmla="*/ 132 h 332"/>
                  <a:gd name="T22" fmla="*/ 134 w 211"/>
                  <a:gd name="T23" fmla="*/ 109 h 332"/>
                  <a:gd name="T24" fmla="*/ 121 w 211"/>
                  <a:gd name="T25" fmla="*/ 82 h 332"/>
                  <a:gd name="T26" fmla="*/ 111 w 211"/>
                  <a:gd name="T27" fmla="*/ 56 h 332"/>
                  <a:gd name="T28" fmla="*/ 103 w 211"/>
                  <a:gd name="T29" fmla="*/ 38 h 332"/>
                  <a:gd name="T30" fmla="*/ 92 w 211"/>
                  <a:gd name="T31" fmla="*/ 27 h 332"/>
                  <a:gd name="T32" fmla="*/ 83 w 211"/>
                  <a:gd name="T33" fmla="*/ 15 h 332"/>
                  <a:gd name="T34" fmla="*/ 70 w 211"/>
                  <a:gd name="T35" fmla="*/ 5 h 332"/>
                  <a:gd name="T36" fmla="*/ 60 w 211"/>
                  <a:gd name="T37" fmla="*/ 1 h 332"/>
                  <a:gd name="T38" fmla="*/ 44 w 211"/>
                  <a:gd name="T39" fmla="*/ 0 h 332"/>
                  <a:gd name="T40" fmla="*/ 31 w 211"/>
                  <a:gd name="T41" fmla="*/ 0 h 332"/>
                  <a:gd name="T42" fmla="*/ 21 w 211"/>
                  <a:gd name="T43" fmla="*/ 5 h 332"/>
                  <a:gd name="T44" fmla="*/ 17 w 211"/>
                  <a:gd name="T45" fmla="*/ 12 h 332"/>
                  <a:gd name="T46" fmla="*/ 8 w 211"/>
                  <a:gd name="T47" fmla="*/ 24 h 332"/>
                  <a:gd name="T48" fmla="*/ 0 w 211"/>
                  <a:gd name="T49" fmla="*/ 44 h 332"/>
                  <a:gd name="T50" fmla="*/ 0 w 211"/>
                  <a:gd name="T51" fmla="*/ 61 h 332"/>
                  <a:gd name="T52" fmla="*/ 0 w 211"/>
                  <a:gd name="T53" fmla="*/ 83 h 332"/>
                  <a:gd name="T54" fmla="*/ 4 w 211"/>
                  <a:gd name="T55" fmla="*/ 105 h 332"/>
                  <a:gd name="T56" fmla="*/ 16 w 211"/>
                  <a:gd name="T57" fmla="*/ 134 h 332"/>
                  <a:gd name="T58" fmla="*/ 33 w 211"/>
                  <a:gd name="T59" fmla="*/ 176 h 332"/>
                  <a:gd name="T60" fmla="*/ 47 w 211"/>
                  <a:gd name="T61" fmla="*/ 214 h 332"/>
                  <a:gd name="T62" fmla="*/ 60 w 211"/>
                  <a:gd name="T63" fmla="*/ 232 h 332"/>
                  <a:gd name="T64" fmla="*/ 82 w 211"/>
                  <a:gd name="T65" fmla="*/ 268 h 332"/>
                  <a:gd name="T66" fmla="*/ 100 w 211"/>
                  <a:gd name="T67" fmla="*/ 297 h 332"/>
                  <a:gd name="T68" fmla="*/ 120 w 211"/>
                  <a:gd name="T69" fmla="*/ 321 h 332"/>
                  <a:gd name="T70" fmla="*/ 129 w 211"/>
                  <a:gd name="T71" fmla="*/ 331 h 332"/>
                  <a:gd name="T72" fmla="*/ 134 w 211"/>
                  <a:gd name="T73" fmla="*/ 315 h 332"/>
                  <a:gd name="T74" fmla="*/ 142 w 211"/>
                  <a:gd name="T75" fmla="*/ 286 h 332"/>
                  <a:gd name="T76" fmla="*/ 149 w 211"/>
                  <a:gd name="T77" fmla="*/ 268 h 332"/>
                  <a:gd name="T78" fmla="*/ 160 w 211"/>
                  <a:gd name="T79" fmla="*/ 254 h 332"/>
                  <a:gd name="T80" fmla="*/ 187 w 211"/>
                  <a:gd name="T81" fmla="*/ 239 h 332"/>
                  <a:gd name="T82" fmla="*/ 190 w 211"/>
                  <a:gd name="T83" fmla="*/ 237 h 332"/>
                  <a:gd name="T84" fmla="*/ 197 w 211"/>
                  <a:gd name="T85" fmla="*/ 2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1" h="332">
                    <a:moveTo>
                      <a:pt x="197" y="266"/>
                    </a:moveTo>
                    <a:lnTo>
                      <a:pt x="202" y="241"/>
                    </a:lnTo>
                    <a:lnTo>
                      <a:pt x="206" y="230"/>
                    </a:lnTo>
                    <a:lnTo>
                      <a:pt x="208" y="224"/>
                    </a:lnTo>
                    <a:lnTo>
                      <a:pt x="210" y="215"/>
                    </a:lnTo>
                    <a:lnTo>
                      <a:pt x="205" y="205"/>
                    </a:lnTo>
                    <a:lnTo>
                      <a:pt x="198" y="196"/>
                    </a:lnTo>
                    <a:lnTo>
                      <a:pt x="187" y="189"/>
                    </a:lnTo>
                    <a:lnTo>
                      <a:pt x="175" y="180"/>
                    </a:lnTo>
                    <a:lnTo>
                      <a:pt x="163" y="165"/>
                    </a:lnTo>
                    <a:lnTo>
                      <a:pt x="145" y="132"/>
                    </a:lnTo>
                    <a:lnTo>
                      <a:pt x="134" y="109"/>
                    </a:lnTo>
                    <a:lnTo>
                      <a:pt x="121" y="82"/>
                    </a:lnTo>
                    <a:lnTo>
                      <a:pt x="111" y="56"/>
                    </a:lnTo>
                    <a:lnTo>
                      <a:pt x="103" y="38"/>
                    </a:lnTo>
                    <a:lnTo>
                      <a:pt x="92" y="27"/>
                    </a:lnTo>
                    <a:lnTo>
                      <a:pt x="83" y="15"/>
                    </a:lnTo>
                    <a:lnTo>
                      <a:pt x="70" y="5"/>
                    </a:lnTo>
                    <a:lnTo>
                      <a:pt x="60" y="1"/>
                    </a:lnTo>
                    <a:lnTo>
                      <a:pt x="44" y="0"/>
                    </a:lnTo>
                    <a:lnTo>
                      <a:pt x="31" y="0"/>
                    </a:lnTo>
                    <a:lnTo>
                      <a:pt x="21" y="5"/>
                    </a:lnTo>
                    <a:lnTo>
                      <a:pt x="17" y="12"/>
                    </a:lnTo>
                    <a:lnTo>
                      <a:pt x="8" y="24"/>
                    </a:lnTo>
                    <a:lnTo>
                      <a:pt x="0" y="44"/>
                    </a:lnTo>
                    <a:lnTo>
                      <a:pt x="0" y="61"/>
                    </a:lnTo>
                    <a:lnTo>
                      <a:pt x="0" y="83"/>
                    </a:lnTo>
                    <a:lnTo>
                      <a:pt x="4" y="105"/>
                    </a:lnTo>
                    <a:lnTo>
                      <a:pt x="16" y="134"/>
                    </a:lnTo>
                    <a:lnTo>
                      <a:pt x="33" y="176"/>
                    </a:lnTo>
                    <a:lnTo>
                      <a:pt x="47" y="214"/>
                    </a:lnTo>
                    <a:lnTo>
                      <a:pt x="60" y="232"/>
                    </a:lnTo>
                    <a:lnTo>
                      <a:pt x="82" y="268"/>
                    </a:lnTo>
                    <a:lnTo>
                      <a:pt x="100" y="297"/>
                    </a:lnTo>
                    <a:lnTo>
                      <a:pt x="120" y="321"/>
                    </a:lnTo>
                    <a:lnTo>
                      <a:pt x="129" y="331"/>
                    </a:lnTo>
                    <a:lnTo>
                      <a:pt x="134" y="315"/>
                    </a:lnTo>
                    <a:lnTo>
                      <a:pt x="142" y="286"/>
                    </a:lnTo>
                    <a:lnTo>
                      <a:pt x="149" y="268"/>
                    </a:lnTo>
                    <a:lnTo>
                      <a:pt x="160" y="254"/>
                    </a:lnTo>
                    <a:lnTo>
                      <a:pt x="187" y="239"/>
                    </a:lnTo>
                    <a:lnTo>
                      <a:pt x="190" y="237"/>
                    </a:lnTo>
                    <a:lnTo>
                      <a:pt x="197" y="266"/>
                    </a:lnTo>
                  </a:path>
                </a:pathLst>
              </a:custGeom>
              <a:solidFill>
                <a:srgbClr val="9F3FD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60" name="Freeform 52">
                <a:extLst>
                  <a:ext uri="{FF2B5EF4-FFF2-40B4-BE49-F238E27FC236}">
                    <a16:creationId xmlns:a16="http://schemas.microsoft.com/office/drawing/2014/main" id="{DEE3B48E-F197-4AA1-89FA-193F3124C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1" y="2659"/>
                <a:ext cx="47" cy="71"/>
              </a:xfrm>
              <a:custGeom>
                <a:avLst/>
                <a:gdLst>
                  <a:gd name="T0" fmla="*/ 28 w 47"/>
                  <a:gd name="T1" fmla="*/ 0 h 71"/>
                  <a:gd name="T2" fmla="*/ 19 w 47"/>
                  <a:gd name="T3" fmla="*/ 12 h 71"/>
                  <a:gd name="T4" fmla="*/ 13 w 47"/>
                  <a:gd name="T5" fmla="*/ 29 h 71"/>
                  <a:gd name="T6" fmla="*/ 5 w 47"/>
                  <a:gd name="T7" fmla="*/ 55 h 71"/>
                  <a:gd name="T8" fmla="*/ 0 w 47"/>
                  <a:gd name="T9" fmla="*/ 69 h 71"/>
                  <a:gd name="T10" fmla="*/ 0 w 47"/>
                  <a:gd name="T11" fmla="*/ 70 h 71"/>
                  <a:gd name="T12" fmla="*/ 15 w 47"/>
                  <a:gd name="T13" fmla="*/ 68 h 71"/>
                  <a:gd name="T14" fmla="*/ 33 w 47"/>
                  <a:gd name="T15" fmla="*/ 55 h 71"/>
                  <a:gd name="T16" fmla="*/ 43 w 47"/>
                  <a:gd name="T17" fmla="*/ 46 h 71"/>
                  <a:gd name="T18" fmla="*/ 46 w 47"/>
                  <a:gd name="T19" fmla="*/ 41 h 71"/>
                  <a:gd name="T20" fmla="*/ 39 w 47"/>
                  <a:gd name="T21" fmla="*/ 23 h 71"/>
                  <a:gd name="T22" fmla="*/ 28 w 47"/>
                  <a:gd name="T2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71">
                    <a:moveTo>
                      <a:pt x="28" y="0"/>
                    </a:moveTo>
                    <a:lnTo>
                      <a:pt x="19" y="12"/>
                    </a:lnTo>
                    <a:lnTo>
                      <a:pt x="13" y="29"/>
                    </a:lnTo>
                    <a:lnTo>
                      <a:pt x="5" y="55"/>
                    </a:lnTo>
                    <a:lnTo>
                      <a:pt x="0" y="69"/>
                    </a:lnTo>
                    <a:lnTo>
                      <a:pt x="0" y="70"/>
                    </a:lnTo>
                    <a:lnTo>
                      <a:pt x="15" y="68"/>
                    </a:lnTo>
                    <a:lnTo>
                      <a:pt x="33" y="55"/>
                    </a:lnTo>
                    <a:lnTo>
                      <a:pt x="43" y="46"/>
                    </a:lnTo>
                    <a:lnTo>
                      <a:pt x="46" y="41"/>
                    </a:lnTo>
                    <a:lnTo>
                      <a:pt x="39" y="23"/>
                    </a:lnTo>
                    <a:lnTo>
                      <a:pt x="28" y="0"/>
                    </a:lnTo>
                  </a:path>
                </a:pathLst>
              </a:custGeom>
              <a:solidFill>
                <a:srgbClr val="7F00D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9061" name="Group 53">
              <a:extLst>
                <a:ext uri="{FF2B5EF4-FFF2-40B4-BE49-F238E27FC236}">
                  <a16:creationId xmlns:a16="http://schemas.microsoft.com/office/drawing/2014/main" id="{772C025B-3301-4552-9706-CFEE166F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6" y="2261"/>
              <a:ext cx="630" cy="573"/>
              <a:chOff x="3976" y="2261"/>
              <a:chExt cx="630" cy="573"/>
            </a:xfrm>
          </p:grpSpPr>
          <p:sp>
            <p:nvSpPr>
              <p:cNvPr id="299062" name="Freeform 54">
                <a:extLst>
                  <a:ext uri="{FF2B5EF4-FFF2-40B4-BE49-F238E27FC236}">
                    <a16:creationId xmlns:a16="http://schemas.microsoft.com/office/drawing/2014/main" id="{2FFAEEC6-3D0A-4FF8-9236-ADC30E081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2358"/>
                <a:ext cx="340" cy="346"/>
              </a:xfrm>
              <a:custGeom>
                <a:avLst/>
                <a:gdLst>
                  <a:gd name="T0" fmla="*/ 0 w 340"/>
                  <a:gd name="T1" fmla="*/ 52 h 346"/>
                  <a:gd name="T2" fmla="*/ 113 w 340"/>
                  <a:gd name="T3" fmla="*/ 0 h 346"/>
                  <a:gd name="T4" fmla="*/ 153 w 340"/>
                  <a:gd name="T5" fmla="*/ 141 h 346"/>
                  <a:gd name="T6" fmla="*/ 182 w 340"/>
                  <a:gd name="T7" fmla="*/ 215 h 346"/>
                  <a:gd name="T8" fmla="*/ 231 w 340"/>
                  <a:gd name="T9" fmla="*/ 156 h 346"/>
                  <a:gd name="T10" fmla="*/ 259 w 340"/>
                  <a:gd name="T11" fmla="*/ 119 h 346"/>
                  <a:gd name="T12" fmla="*/ 286 w 340"/>
                  <a:gd name="T13" fmla="*/ 101 h 346"/>
                  <a:gd name="T14" fmla="*/ 301 w 340"/>
                  <a:gd name="T15" fmla="*/ 96 h 346"/>
                  <a:gd name="T16" fmla="*/ 318 w 340"/>
                  <a:gd name="T17" fmla="*/ 99 h 346"/>
                  <a:gd name="T18" fmla="*/ 335 w 340"/>
                  <a:gd name="T19" fmla="*/ 114 h 346"/>
                  <a:gd name="T20" fmla="*/ 339 w 340"/>
                  <a:gd name="T21" fmla="*/ 128 h 346"/>
                  <a:gd name="T22" fmla="*/ 336 w 340"/>
                  <a:gd name="T23" fmla="*/ 186 h 346"/>
                  <a:gd name="T24" fmla="*/ 191 w 340"/>
                  <a:gd name="T25" fmla="*/ 344 h 346"/>
                  <a:gd name="T26" fmla="*/ 171 w 340"/>
                  <a:gd name="T27" fmla="*/ 345 h 346"/>
                  <a:gd name="T28" fmla="*/ 144 w 340"/>
                  <a:gd name="T29" fmla="*/ 329 h 346"/>
                  <a:gd name="T30" fmla="*/ 122 w 340"/>
                  <a:gd name="T31" fmla="*/ 306 h 346"/>
                  <a:gd name="T32" fmla="*/ 62 w 340"/>
                  <a:gd name="T33" fmla="*/ 208 h 346"/>
                  <a:gd name="T34" fmla="*/ 0 w 340"/>
                  <a:gd name="T35" fmla="*/ 52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0" h="346">
                    <a:moveTo>
                      <a:pt x="0" y="52"/>
                    </a:moveTo>
                    <a:lnTo>
                      <a:pt x="113" y="0"/>
                    </a:lnTo>
                    <a:lnTo>
                      <a:pt x="153" y="141"/>
                    </a:lnTo>
                    <a:lnTo>
                      <a:pt x="182" y="215"/>
                    </a:lnTo>
                    <a:lnTo>
                      <a:pt x="231" y="156"/>
                    </a:lnTo>
                    <a:lnTo>
                      <a:pt x="259" y="119"/>
                    </a:lnTo>
                    <a:lnTo>
                      <a:pt x="286" y="101"/>
                    </a:lnTo>
                    <a:lnTo>
                      <a:pt x="301" y="96"/>
                    </a:lnTo>
                    <a:lnTo>
                      <a:pt x="318" y="99"/>
                    </a:lnTo>
                    <a:lnTo>
                      <a:pt x="335" y="114"/>
                    </a:lnTo>
                    <a:lnTo>
                      <a:pt x="339" y="128"/>
                    </a:lnTo>
                    <a:lnTo>
                      <a:pt x="336" y="186"/>
                    </a:lnTo>
                    <a:lnTo>
                      <a:pt x="191" y="344"/>
                    </a:lnTo>
                    <a:lnTo>
                      <a:pt x="171" y="345"/>
                    </a:lnTo>
                    <a:lnTo>
                      <a:pt x="144" y="329"/>
                    </a:lnTo>
                    <a:lnTo>
                      <a:pt x="122" y="306"/>
                    </a:lnTo>
                    <a:lnTo>
                      <a:pt x="62" y="208"/>
                    </a:lnTo>
                    <a:lnTo>
                      <a:pt x="0" y="52"/>
                    </a:lnTo>
                  </a:path>
                </a:pathLst>
              </a:custGeom>
              <a:solidFill>
                <a:srgbClr val="3F5F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9063" name="Group 55">
                <a:extLst>
                  <a:ext uri="{FF2B5EF4-FFF2-40B4-BE49-F238E27FC236}">
                    <a16:creationId xmlns:a16="http://schemas.microsoft.com/office/drawing/2014/main" id="{B3027D21-11BB-45BE-AC81-BF6146AC28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53" y="2261"/>
                <a:ext cx="453" cy="573"/>
                <a:chOff x="4153" y="2261"/>
                <a:chExt cx="453" cy="573"/>
              </a:xfrm>
            </p:grpSpPr>
            <p:sp>
              <p:nvSpPr>
                <p:cNvPr id="299064" name="Freeform 56">
                  <a:extLst>
                    <a:ext uri="{FF2B5EF4-FFF2-40B4-BE49-F238E27FC236}">
                      <a16:creationId xmlns:a16="http://schemas.microsoft.com/office/drawing/2014/main" id="{3CC9E674-B704-4072-BAFF-3BE623CE0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3" y="2342"/>
                  <a:ext cx="65" cy="371"/>
                </a:xfrm>
                <a:custGeom>
                  <a:avLst/>
                  <a:gdLst>
                    <a:gd name="T0" fmla="*/ 30 w 65"/>
                    <a:gd name="T1" fmla="*/ 0 h 371"/>
                    <a:gd name="T2" fmla="*/ 11 w 65"/>
                    <a:gd name="T3" fmla="*/ 11 h 371"/>
                    <a:gd name="T4" fmla="*/ 11 w 65"/>
                    <a:gd name="T5" fmla="*/ 49 h 371"/>
                    <a:gd name="T6" fmla="*/ 28 w 65"/>
                    <a:gd name="T7" fmla="*/ 61 h 371"/>
                    <a:gd name="T8" fmla="*/ 11 w 65"/>
                    <a:gd name="T9" fmla="*/ 87 h 371"/>
                    <a:gd name="T10" fmla="*/ 0 w 65"/>
                    <a:gd name="T11" fmla="*/ 118 h 371"/>
                    <a:gd name="T12" fmla="*/ 0 w 65"/>
                    <a:gd name="T13" fmla="*/ 199 h 371"/>
                    <a:gd name="T14" fmla="*/ 11 w 65"/>
                    <a:gd name="T15" fmla="*/ 285 h 371"/>
                    <a:gd name="T16" fmla="*/ 30 w 65"/>
                    <a:gd name="T17" fmla="*/ 355 h 371"/>
                    <a:gd name="T18" fmla="*/ 52 w 65"/>
                    <a:gd name="T19" fmla="*/ 370 h 371"/>
                    <a:gd name="T20" fmla="*/ 64 w 65"/>
                    <a:gd name="T21" fmla="*/ 336 h 371"/>
                    <a:gd name="T22" fmla="*/ 50 w 65"/>
                    <a:gd name="T23" fmla="*/ 222 h 371"/>
                    <a:gd name="T24" fmla="*/ 47 w 65"/>
                    <a:gd name="T25" fmla="*/ 69 h 371"/>
                    <a:gd name="T26" fmla="*/ 30 w 65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5" h="371">
                      <a:moveTo>
                        <a:pt x="30" y="0"/>
                      </a:moveTo>
                      <a:lnTo>
                        <a:pt x="11" y="11"/>
                      </a:lnTo>
                      <a:lnTo>
                        <a:pt x="11" y="49"/>
                      </a:lnTo>
                      <a:lnTo>
                        <a:pt x="28" y="61"/>
                      </a:lnTo>
                      <a:lnTo>
                        <a:pt x="11" y="87"/>
                      </a:lnTo>
                      <a:lnTo>
                        <a:pt x="0" y="118"/>
                      </a:lnTo>
                      <a:lnTo>
                        <a:pt x="0" y="199"/>
                      </a:lnTo>
                      <a:lnTo>
                        <a:pt x="11" y="285"/>
                      </a:lnTo>
                      <a:lnTo>
                        <a:pt x="30" y="355"/>
                      </a:lnTo>
                      <a:lnTo>
                        <a:pt x="52" y="370"/>
                      </a:lnTo>
                      <a:lnTo>
                        <a:pt x="64" y="336"/>
                      </a:lnTo>
                      <a:lnTo>
                        <a:pt x="50" y="222"/>
                      </a:lnTo>
                      <a:lnTo>
                        <a:pt x="47" y="69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FF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065" name="Freeform 57">
                  <a:extLst>
                    <a:ext uri="{FF2B5EF4-FFF2-40B4-BE49-F238E27FC236}">
                      <a16:creationId xmlns:a16="http://schemas.microsoft.com/office/drawing/2014/main" id="{5E045A53-67BE-4CC4-B695-EDFB61DC84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1" y="2261"/>
                  <a:ext cx="107" cy="146"/>
                </a:xfrm>
                <a:custGeom>
                  <a:avLst/>
                  <a:gdLst>
                    <a:gd name="T0" fmla="*/ 106 w 107"/>
                    <a:gd name="T1" fmla="*/ 31 h 146"/>
                    <a:gd name="T2" fmla="*/ 70 w 107"/>
                    <a:gd name="T3" fmla="*/ 0 h 146"/>
                    <a:gd name="T4" fmla="*/ 5 w 107"/>
                    <a:gd name="T5" fmla="*/ 58 h 146"/>
                    <a:gd name="T6" fmla="*/ 0 w 107"/>
                    <a:gd name="T7" fmla="*/ 84 h 146"/>
                    <a:gd name="T8" fmla="*/ 14 w 107"/>
                    <a:gd name="T9" fmla="*/ 145 h 146"/>
                    <a:gd name="T10" fmla="*/ 106 w 107"/>
                    <a:gd name="T11" fmla="*/ 31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7" h="146">
                      <a:moveTo>
                        <a:pt x="106" y="31"/>
                      </a:moveTo>
                      <a:lnTo>
                        <a:pt x="70" y="0"/>
                      </a:lnTo>
                      <a:lnTo>
                        <a:pt x="5" y="58"/>
                      </a:lnTo>
                      <a:lnTo>
                        <a:pt x="0" y="84"/>
                      </a:lnTo>
                      <a:lnTo>
                        <a:pt x="14" y="145"/>
                      </a:lnTo>
                      <a:lnTo>
                        <a:pt x="106" y="31"/>
                      </a:lnTo>
                    </a:path>
                  </a:pathLst>
                </a:custGeom>
                <a:solidFill>
                  <a:srgbClr val="FFFFB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9066" name="Group 58">
                  <a:extLst>
                    <a:ext uri="{FF2B5EF4-FFF2-40B4-BE49-F238E27FC236}">
                      <a16:creationId xmlns:a16="http://schemas.microsoft.com/office/drawing/2014/main" id="{12CAAFB4-7D3F-4246-A2C7-E2449A53DC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81" y="2290"/>
                  <a:ext cx="425" cy="544"/>
                  <a:chOff x="4181" y="2290"/>
                  <a:chExt cx="425" cy="544"/>
                </a:xfrm>
              </p:grpSpPr>
              <p:sp>
                <p:nvSpPr>
                  <p:cNvPr id="299067" name="Freeform 59">
                    <a:extLst>
                      <a:ext uri="{FF2B5EF4-FFF2-40B4-BE49-F238E27FC236}">
                        <a16:creationId xmlns:a16="http://schemas.microsoft.com/office/drawing/2014/main" id="{6615BC77-D1DB-4030-9E89-7001656230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81" y="2290"/>
                    <a:ext cx="425" cy="544"/>
                  </a:xfrm>
                  <a:custGeom>
                    <a:avLst/>
                    <a:gdLst>
                      <a:gd name="T0" fmla="*/ 92 w 425"/>
                      <a:gd name="T1" fmla="*/ 6 h 544"/>
                      <a:gd name="T2" fmla="*/ 117 w 425"/>
                      <a:gd name="T3" fmla="*/ 0 h 544"/>
                      <a:gd name="T4" fmla="*/ 139 w 425"/>
                      <a:gd name="T5" fmla="*/ 6 h 544"/>
                      <a:gd name="T6" fmla="*/ 156 w 425"/>
                      <a:gd name="T7" fmla="*/ 21 h 544"/>
                      <a:gd name="T8" fmla="*/ 176 w 425"/>
                      <a:gd name="T9" fmla="*/ 55 h 544"/>
                      <a:gd name="T10" fmla="*/ 196 w 425"/>
                      <a:gd name="T11" fmla="*/ 124 h 544"/>
                      <a:gd name="T12" fmla="*/ 232 w 425"/>
                      <a:gd name="T13" fmla="*/ 211 h 544"/>
                      <a:gd name="T14" fmla="*/ 284 w 425"/>
                      <a:gd name="T15" fmla="*/ 320 h 544"/>
                      <a:gd name="T16" fmla="*/ 331 w 425"/>
                      <a:gd name="T17" fmla="*/ 381 h 544"/>
                      <a:gd name="T18" fmla="*/ 384 w 425"/>
                      <a:gd name="T19" fmla="*/ 442 h 544"/>
                      <a:gd name="T20" fmla="*/ 405 w 425"/>
                      <a:gd name="T21" fmla="*/ 471 h 544"/>
                      <a:gd name="T22" fmla="*/ 424 w 425"/>
                      <a:gd name="T23" fmla="*/ 497 h 544"/>
                      <a:gd name="T24" fmla="*/ 388 w 425"/>
                      <a:gd name="T25" fmla="*/ 527 h 544"/>
                      <a:gd name="T26" fmla="*/ 367 w 425"/>
                      <a:gd name="T27" fmla="*/ 541 h 544"/>
                      <a:gd name="T28" fmla="*/ 339 w 425"/>
                      <a:gd name="T29" fmla="*/ 509 h 544"/>
                      <a:gd name="T30" fmla="*/ 337 w 425"/>
                      <a:gd name="T31" fmla="*/ 543 h 544"/>
                      <a:gd name="T32" fmla="*/ 275 w 425"/>
                      <a:gd name="T33" fmla="*/ 541 h 544"/>
                      <a:gd name="T34" fmla="*/ 221 w 425"/>
                      <a:gd name="T35" fmla="*/ 543 h 544"/>
                      <a:gd name="T36" fmla="*/ 144 w 425"/>
                      <a:gd name="T37" fmla="*/ 538 h 544"/>
                      <a:gd name="T38" fmla="*/ 50 w 425"/>
                      <a:gd name="T39" fmla="*/ 520 h 544"/>
                      <a:gd name="T40" fmla="*/ 14 w 425"/>
                      <a:gd name="T41" fmla="*/ 492 h 544"/>
                      <a:gd name="T42" fmla="*/ 10 w 425"/>
                      <a:gd name="T43" fmla="*/ 471 h 544"/>
                      <a:gd name="T44" fmla="*/ 39 w 425"/>
                      <a:gd name="T45" fmla="*/ 422 h 544"/>
                      <a:gd name="T46" fmla="*/ 45 w 425"/>
                      <a:gd name="T47" fmla="*/ 378 h 544"/>
                      <a:gd name="T48" fmla="*/ 34 w 425"/>
                      <a:gd name="T49" fmla="*/ 320 h 544"/>
                      <a:gd name="T50" fmla="*/ 5 w 425"/>
                      <a:gd name="T51" fmla="*/ 242 h 544"/>
                      <a:gd name="T52" fmla="*/ 0 w 425"/>
                      <a:gd name="T53" fmla="*/ 194 h 544"/>
                      <a:gd name="T54" fmla="*/ 3 w 425"/>
                      <a:gd name="T55" fmla="*/ 160 h 544"/>
                      <a:gd name="T56" fmla="*/ 14 w 425"/>
                      <a:gd name="T57" fmla="*/ 127 h 544"/>
                      <a:gd name="T58" fmla="*/ 31 w 425"/>
                      <a:gd name="T59" fmla="*/ 90 h 544"/>
                      <a:gd name="T60" fmla="*/ 53 w 425"/>
                      <a:gd name="T61" fmla="*/ 50 h 544"/>
                      <a:gd name="T62" fmla="*/ 70 w 425"/>
                      <a:gd name="T63" fmla="*/ 26 h 544"/>
                      <a:gd name="T64" fmla="*/ 92 w 425"/>
                      <a:gd name="T65" fmla="*/ 6 h 5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25" h="544">
                        <a:moveTo>
                          <a:pt x="92" y="6"/>
                        </a:moveTo>
                        <a:lnTo>
                          <a:pt x="117" y="0"/>
                        </a:lnTo>
                        <a:lnTo>
                          <a:pt x="139" y="6"/>
                        </a:lnTo>
                        <a:lnTo>
                          <a:pt x="156" y="21"/>
                        </a:lnTo>
                        <a:lnTo>
                          <a:pt x="176" y="55"/>
                        </a:lnTo>
                        <a:lnTo>
                          <a:pt x="196" y="124"/>
                        </a:lnTo>
                        <a:lnTo>
                          <a:pt x="232" y="211"/>
                        </a:lnTo>
                        <a:lnTo>
                          <a:pt x="284" y="320"/>
                        </a:lnTo>
                        <a:lnTo>
                          <a:pt x="331" y="381"/>
                        </a:lnTo>
                        <a:lnTo>
                          <a:pt x="384" y="442"/>
                        </a:lnTo>
                        <a:lnTo>
                          <a:pt x="405" y="471"/>
                        </a:lnTo>
                        <a:lnTo>
                          <a:pt x="424" y="497"/>
                        </a:lnTo>
                        <a:lnTo>
                          <a:pt x="388" y="527"/>
                        </a:lnTo>
                        <a:lnTo>
                          <a:pt x="367" y="541"/>
                        </a:lnTo>
                        <a:lnTo>
                          <a:pt x="339" y="509"/>
                        </a:lnTo>
                        <a:lnTo>
                          <a:pt x="337" y="543"/>
                        </a:lnTo>
                        <a:lnTo>
                          <a:pt x="275" y="541"/>
                        </a:lnTo>
                        <a:lnTo>
                          <a:pt x="221" y="543"/>
                        </a:lnTo>
                        <a:lnTo>
                          <a:pt x="144" y="538"/>
                        </a:lnTo>
                        <a:lnTo>
                          <a:pt x="50" y="520"/>
                        </a:lnTo>
                        <a:lnTo>
                          <a:pt x="14" y="492"/>
                        </a:lnTo>
                        <a:lnTo>
                          <a:pt x="10" y="471"/>
                        </a:lnTo>
                        <a:lnTo>
                          <a:pt x="39" y="422"/>
                        </a:lnTo>
                        <a:lnTo>
                          <a:pt x="45" y="378"/>
                        </a:lnTo>
                        <a:lnTo>
                          <a:pt x="34" y="320"/>
                        </a:lnTo>
                        <a:lnTo>
                          <a:pt x="5" y="242"/>
                        </a:lnTo>
                        <a:lnTo>
                          <a:pt x="0" y="194"/>
                        </a:lnTo>
                        <a:lnTo>
                          <a:pt x="3" y="160"/>
                        </a:lnTo>
                        <a:lnTo>
                          <a:pt x="14" y="127"/>
                        </a:lnTo>
                        <a:lnTo>
                          <a:pt x="31" y="90"/>
                        </a:lnTo>
                        <a:lnTo>
                          <a:pt x="53" y="50"/>
                        </a:lnTo>
                        <a:lnTo>
                          <a:pt x="70" y="26"/>
                        </a:lnTo>
                        <a:lnTo>
                          <a:pt x="92" y="6"/>
                        </a:lnTo>
                      </a:path>
                    </a:pathLst>
                  </a:custGeom>
                  <a:solidFill>
                    <a:srgbClr val="3F5F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068" name="Freeform 60">
                    <a:extLst>
                      <a:ext uri="{FF2B5EF4-FFF2-40B4-BE49-F238E27FC236}">
                        <a16:creationId xmlns:a16="http://schemas.microsoft.com/office/drawing/2014/main" id="{6091108D-7A26-410E-BD40-2AB97C8116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18" y="2293"/>
                    <a:ext cx="85" cy="281"/>
                  </a:xfrm>
                  <a:custGeom>
                    <a:avLst/>
                    <a:gdLst>
                      <a:gd name="T0" fmla="*/ 84 w 85"/>
                      <a:gd name="T1" fmla="*/ 0 h 281"/>
                      <a:gd name="T2" fmla="*/ 77 w 85"/>
                      <a:gd name="T3" fmla="*/ 38 h 281"/>
                      <a:gd name="T4" fmla="*/ 58 w 85"/>
                      <a:gd name="T5" fmla="*/ 96 h 281"/>
                      <a:gd name="T6" fmla="*/ 28 w 85"/>
                      <a:gd name="T7" fmla="*/ 67 h 281"/>
                      <a:gd name="T8" fmla="*/ 42 w 85"/>
                      <a:gd name="T9" fmla="*/ 111 h 281"/>
                      <a:gd name="T10" fmla="*/ 0 w 85"/>
                      <a:gd name="T11" fmla="*/ 280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5" h="281">
                        <a:moveTo>
                          <a:pt x="84" y="0"/>
                        </a:moveTo>
                        <a:lnTo>
                          <a:pt x="77" y="38"/>
                        </a:lnTo>
                        <a:lnTo>
                          <a:pt x="58" y="96"/>
                        </a:lnTo>
                        <a:lnTo>
                          <a:pt x="28" y="67"/>
                        </a:lnTo>
                        <a:lnTo>
                          <a:pt x="42" y="111"/>
                        </a:lnTo>
                        <a:lnTo>
                          <a:pt x="0" y="28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99069" name="Group 61">
              <a:extLst>
                <a:ext uri="{FF2B5EF4-FFF2-40B4-BE49-F238E27FC236}">
                  <a16:creationId xmlns:a16="http://schemas.microsoft.com/office/drawing/2014/main" id="{A6541B31-F1AA-409C-9011-9713C9BDF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3" y="2603"/>
              <a:ext cx="244" cy="155"/>
              <a:chOff x="3753" y="2603"/>
              <a:chExt cx="244" cy="155"/>
            </a:xfrm>
          </p:grpSpPr>
          <p:sp>
            <p:nvSpPr>
              <p:cNvPr id="299070" name="Freeform 62">
                <a:extLst>
                  <a:ext uri="{FF2B5EF4-FFF2-40B4-BE49-F238E27FC236}">
                    <a16:creationId xmlns:a16="http://schemas.microsoft.com/office/drawing/2014/main" id="{08AACDD7-51DF-4D86-ACBD-EAF683CDF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3" y="2603"/>
                <a:ext cx="244" cy="155"/>
              </a:xfrm>
              <a:custGeom>
                <a:avLst/>
                <a:gdLst>
                  <a:gd name="T0" fmla="*/ 179 w 244"/>
                  <a:gd name="T1" fmla="*/ 1 h 155"/>
                  <a:gd name="T2" fmla="*/ 48 w 244"/>
                  <a:gd name="T3" fmla="*/ 18 h 155"/>
                  <a:gd name="T4" fmla="*/ 14 w 244"/>
                  <a:gd name="T5" fmla="*/ 23 h 155"/>
                  <a:gd name="T6" fmla="*/ 4 w 244"/>
                  <a:gd name="T7" fmla="*/ 26 h 155"/>
                  <a:gd name="T8" fmla="*/ 0 w 244"/>
                  <a:gd name="T9" fmla="*/ 31 h 155"/>
                  <a:gd name="T10" fmla="*/ 1 w 244"/>
                  <a:gd name="T11" fmla="*/ 42 h 155"/>
                  <a:gd name="T12" fmla="*/ 12 w 244"/>
                  <a:gd name="T13" fmla="*/ 59 h 155"/>
                  <a:gd name="T14" fmla="*/ 20 w 244"/>
                  <a:gd name="T15" fmla="*/ 74 h 155"/>
                  <a:gd name="T16" fmla="*/ 20 w 244"/>
                  <a:gd name="T17" fmla="*/ 97 h 155"/>
                  <a:gd name="T18" fmla="*/ 54 w 244"/>
                  <a:gd name="T19" fmla="*/ 122 h 155"/>
                  <a:gd name="T20" fmla="*/ 61 w 244"/>
                  <a:gd name="T21" fmla="*/ 126 h 155"/>
                  <a:gd name="T22" fmla="*/ 70 w 244"/>
                  <a:gd name="T23" fmla="*/ 125 h 155"/>
                  <a:gd name="T24" fmla="*/ 87 w 244"/>
                  <a:gd name="T25" fmla="*/ 132 h 155"/>
                  <a:gd name="T26" fmla="*/ 105 w 244"/>
                  <a:gd name="T27" fmla="*/ 143 h 155"/>
                  <a:gd name="T28" fmla="*/ 120 w 244"/>
                  <a:gd name="T29" fmla="*/ 154 h 155"/>
                  <a:gd name="T30" fmla="*/ 131 w 244"/>
                  <a:gd name="T31" fmla="*/ 153 h 155"/>
                  <a:gd name="T32" fmla="*/ 144 w 244"/>
                  <a:gd name="T33" fmla="*/ 145 h 155"/>
                  <a:gd name="T34" fmla="*/ 144 w 244"/>
                  <a:gd name="T35" fmla="*/ 133 h 155"/>
                  <a:gd name="T36" fmla="*/ 134 w 244"/>
                  <a:gd name="T37" fmla="*/ 123 h 155"/>
                  <a:gd name="T38" fmla="*/ 116 w 244"/>
                  <a:gd name="T39" fmla="*/ 114 h 155"/>
                  <a:gd name="T40" fmla="*/ 106 w 244"/>
                  <a:gd name="T41" fmla="*/ 110 h 155"/>
                  <a:gd name="T42" fmla="*/ 121 w 244"/>
                  <a:gd name="T43" fmla="*/ 92 h 155"/>
                  <a:gd name="T44" fmla="*/ 136 w 244"/>
                  <a:gd name="T45" fmla="*/ 84 h 155"/>
                  <a:gd name="T46" fmla="*/ 139 w 244"/>
                  <a:gd name="T47" fmla="*/ 88 h 155"/>
                  <a:gd name="T48" fmla="*/ 150 w 244"/>
                  <a:gd name="T49" fmla="*/ 91 h 155"/>
                  <a:gd name="T50" fmla="*/ 166 w 244"/>
                  <a:gd name="T51" fmla="*/ 91 h 155"/>
                  <a:gd name="T52" fmla="*/ 177 w 244"/>
                  <a:gd name="T53" fmla="*/ 87 h 155"/>
                  <a:gd name="T54" fmla="*/ 194 w 244"/>
                  <a:gd name="T55" fmla="*/ 79 h 155"/>
                  <a:gd name="T56" fmla="*/ 200 w 244"/>
                  <a:gd name="T57" fmla="*/ 73 h 155"/>
                  <a:gd name="T58" fmla="*/ 205 w 244"/>
                  <a:gd name="T59" fmla="*/ 61 h 155"/>
                  <a:gd name="T60" fmla="*/ 214 w 244"/>
                  <a:gd name="T61" fmla="*/ 53 h 155"/>
                  <a:gd name="T62" fmla="*/ 227 w 244"/>
                  <a:gd name="T63" fmla="*/ 50 h 155"/>
                  <a:gd name="T64" fmla="*/ 243 w 244"/>
                  <a:gd name="T65" fmla="*/ 50 h 155"/>
                  <a:gd name="T66" fmla="*/ 228 w 244"/>
                  <a:gd name="T67" fmla="*/ 0 h 155"/>
                  <a:gd name="T68" fmla="*/ 179 w 244"/>
                  <a:gd name="T69" fmla="*/ 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4" h="155">
                    <a:moveTo>
                      <a:pt x="179" y="1"/>
                    </a:moveTo>
                    <a:lnTo>
                      <a:pt x="48" y="18"/>
                    </a:lnTo>
                    <a:lnTo>
                      <a:pt x="14" y="23"/>
                    </a:lnTo>
                    <a:lnTo>
                      <a:pt x="4" y="26"/>
                    </a:lnTo>
                    <a:lnTo>
                      <a:pt x="0" y="31"/>
                    </a:lnTo>
                    <a:lnTo>
                      <a:pt x="1" y="42"/>
                    </a:lnTo>
                    <a:lnTo>
                      <a:pt x="12" y="59"/>
                    </a:lnTo>
                    <a:lnTo>
                      <a:pt x="20" y="74"/>
                    </a:lnTo>
                    <a:lnTo>
                      <a:pt x="20" y="97"/>
                    </a:lnTo>
                    <a:lnTo>
                      <a:pt x="54" y="122"/>
                    </a:lnTo>
                    <a:lnTo>
                      <a:pt x="61" y="126"/>
                    </a:lnTo>
                    <a:lnTo>
                      <a:pt x="70" y="125"/>
                    </a:lnTo>
                    <a:lnTo>
                      <a:pt x="87" y="132"/>
                    </a:lnTo>
                    <a:lnTo>
                      <a:pt x="105" y="143"/>
                    </a:lnTo>
                    <a:lnTo>
                      <a:pt x="120" y="154"/>
                    </a:lnTo>
                    <a:lnTo>
                      <a:pt x="131" y="153"/>
                    </a:lnTo>
                    <a:lnTo>
                      <a:pt x="144" y="145"/>
                    </a:lnTo>
                    <a:lnTo>
                      <a:pt x="144" y="133"/>
                    </a:lnTo>
                    <a:lnTo>
                      <a:pt x="134" y="123"/>
                    </a:lnTo>
                    <a:lnTo>
                      <a:pt x="116" y="114"/>
                    </a:lnTo>
                    <a:lnTo>
                      <a:pt x="106" y="110"/>
                    </a:lnTo>
                    <a:lnTo>
                      <a:pt x="121" y="92"/>
                    </a:lnTo>
                    <a:lnTo>
                      <a:pt x="136" y="84"/>
                    </a:lnTo>
                    <a:lnTo>
                      <a:pt x="139" y="88"/>
                    </a:lnTo>
                    <a:lnTo>
                      <a:pt x="150" y="91"/>
                    </a:lnTo>
                    <a:lnTo>
                      <a:pt x="166" y="91"/>
                    </a:lnTo>
                    <a:lnTo>
                      <a:pt x="177" y="87"/>
                    </a:lnTo>
                    <a:lnTo>
                      <a:pt x="194" y="79"/>
                    </a:lnTo>
                    <a:lnTo>
                      <a:pt x="200" y="73"/>
                    </a:lnTo>
                    <a:lnTo>
                      <a:pt x="205" y="61"/>
                    </a:lnTo>
                    <a:lnTo>
                      <a:pt x="214" y="53"/>
                    </a:lnTo>
                    <a:lnTo>
                      <a:pt x="227" y="50"/>
                    </a:lnTo>
                    <a:lnTo>
                      <a:pt x="243" y="50"/>
                    </a:lnTo>
                    <a:lnTo>
                      <a:pt x="228" y="0"/>
                    </a:lnTo>
                    <a:lnTo>
                      <a:pt x="179" y="1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9071" name="Group 63">
                <a:extLst>
                  <a:ext uri="{FF2B5EF4-FFF2-40B4-BE49-F238E27FC236}">
                    <a16:creationId xmlns:a16="http://schemas.microsoft.com/office/drawing/2014/main" id="{F72FC3EE-CEF0-4689-B2F7-587F696DE3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3" y="2637"/>
                <a:ext cx="85" cy="94"/>
                <a:chOff x="3773" y="2637"/>
                <a:chExt cx="85" cy="94"/>
              </a:xfrm>
            </p:grpSpPr>
            <p:sp>
              <p:nvSpPr>
                <p:cNvPr id="299072" name="Freeform 64">
                  <a:extLst>
                    <a:ext uri="{FF2B5EF4-FFF2-40B4-BE49-F238E27FC236}">
                      <a16:creationId xmlns:a16="http://schemas.microsoft.com/office/drawing/2014/main" id="{C54809DD-CB1D-47F2-98D6-E41E046676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73" y="2637"/>
                  <a:ext cx="70" cy="43"/>
                </a:xfrm>
                <a:custGeom>
                  <a:avLst/>
                  <a:gdLst>
                    <a:gd name="T0" fmla="*/ 69 w 70"/>
                    <a:gd name="T1" fmla="*/ 3 h 43"/>
                    <a:gd name="T2" fmla="*/ 35 w 70"/>
                    <a:gd name="T3" fmla="*/ 0 h 43"/>
                    <a:gd name="T4" fmla="*/ 3 w 70"/>
                    <a:gd name="T5" fmla="*/ 18 h 43"/>
                    <a:gd name="T6" fmla="*/ 0 w 70"/>
                    <a:gd name="T7" fmla="*/ 34 h 43"/>
                    <a:gd name="T8" fmla="*/ 2 w 70"/>
                    <a:gd name="T9" fmla="*/ 4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43">
                      <a:moveTo>
                        <a:pt x="69" y="3"/>
                      </a:moveTo>
                      <a:lnTo>
                        <a:pt x="35" y="0"/>
                      </a:lnTo>
                      <a:lnTo>
                        <a:pt x="3" y="18"/>
                      </a:lnTo>
                      <a:lnTo>
                        <a:pt x="0" y="34"/>
                      </a:lnTo>
                      <a:lnTo>
                        <a:pt x="2" y="42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073" name="Freeform 65">
                  <a:extLst>
                    <a:ext uri="{FF2B5EF4-FFF2-40B4-BE49-F238E27FC236}">
                      <a16:creationId xmlns:a16="http://schemas.microsoft.com/office/drawing/2014/main" id="{B5A5ECBC-BBD1-4A99-B590-F761D2C30E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4" y="2662"/>
                  <a:ext cx="44" cy="69"/>
                </a:xfrm>
                <a:custGeom>
                  <a:avLst/>
                  <a:gdLst>
                    <a:gd name="T0" fmla="*/ 43 w 44"/>
                    <a:gd name="T1" fmla="*/ 0 h 69"/>
                    <a:gd name="T2" fmla="*/ 4 w 44"/>
                    <a:gd name="T3" fmla="*/ 42 h 69"/>
                    <a:gd name="T4" fmla="*/ 0 w 44"/>
                    <a:gd name="T5" fmla="*/ 50 h 69"/>
                    <a:gd name="T6" fmla="*/ 4 w 44"/>
                    <a:gd name="T7" fmla="*/ 59 h 69"/>
                    <a:gd name="T8" fmla="*/ 8 w 44"/>
                    <a:gd name="T9" fmla="*/ 66 h 69"/>
                    <a:gd name="T10" fmla="*/ 10 w 44"/>
                    <a:gd name="T11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9">
                      <a:moveTo>
                        <a:pt x="43" y="0"/>
                      </a:moveTo>
                      <a:lnTo>
                        <a:pt x="4" y="42"/>
                      </a:lnTo>
                      <a:lnTo>
                        <a:pt x="0" y="50"/>
                      </a:lnTo>
                      <a:lnTo>
                        <a:pt x="4" y="59"/>
                      </a:lnTo>
                      <a:lnTo>
                        <a:pt x="8" y="66"/>
                      </a:lnTo>
                      <a:lnTo>
                        <a:pt x="10" y="68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074" name="Freeform 66">
                  <a:extLst>
                    <a:ext uri="{FF2B5EF4-FFF2-40B4-BE49-F238E27FC236}">
                      <a16:creationId xmlns:a16="http://schemas.microsoft.com/office/drawing/2014/main" id="{F7128E01-3949-49F5-B6EA-A4A31CC9F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3" y="2651"/>
                  <a:ext cx="57" cy="79"/>
                </a:xfrm>
                <a:custGeom>
                  <a:avLst/>
                  <a:gdLst>
                    <a:gd name="T0" fmla="*/ 56 w 57"/>
                    <a:gd name="T1" fmla="*/ 0 h 79"/>
                    <a:gd name="T2" fmla="*/ 30 w 57"/>
                    <a:gd name="T3" fmla="*/ 7 h 79"/>
                    <a:gd name="T4" fmla="*/ 4 w 57"/>
                    <a:gd name="T5" fmla="*/ 23 h 79"/>
                    <a:gd name="T6" fmla="*/ 0 w 57"/>
                    <a:gd name="T7" fmla="*/ 39 h 79"/>
                    <a:gd name="T8" fmla="*/ 21 w 57"/>
                    <a:gd name="T9" fmla="*/ 75 h 79"/>
                    <a:gd name="T10" fmla="*/ 29 w 57"/>
                    <a:gd name="T11" fmla="*/ 78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7" h="79">
                      <a:moveTo>
                        <a:pt x="56" y="0"/>
                      </a:moveTo>
                      <a:lnTo>
                        <a:pt x="30" y="7"/>
                      </a:lnTo>
                      <a:lnTo>
                        <a:pt x="4" y="23"/>
                      </a:lnTo>
                      <a:lnTo>
                        <a:pt x="0" y="39"/>
                      </a:lnTo>
                      <a:lnTo>
                        <a:pt x="21" y="75"/>
                      </a:lnTo>
                      <a:lnTo>
                        <a:pt x="29" y="78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99075" name="Freeform 67">
              <a:extLst>
                <a:ext uri="{FF2B5EF4-FFF2-40B4-BE49-F238E27FC236}">
                  <a16:creationId xmlns:a16="http://schemas.microsoft.com/office/drawing/2014/main" id="{ED738D12-73D9-471F-A8D5-21D1DF4D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" y="2592"/>
              <a:ext cx="72" cy="77"/>
            </a:xfrm>
            <a:custGeom>
              <a:avLst/>
              <a:gdLst>
                <a:gd name="T0" fmla="*/ 0 w 72"/>
                <a:gd name="T1" fmla="*/ 1 h 77"/>
                <a:gd name="T2" fmla="*/ 31 w 72"/>
                <a:gd name="T3" fmla="*/ 76 h 77"/>
                <a:gd name="T4" fmla="*/ 71 w 72"/>
                <a:gd name="T5" fmla="*/ 74 h 77"/>
                <a:gd name="T6" fmla="*/ 49 w 72"/>
                <a:gd name="T7" fmla="*/ 0 h 77"/>
                <a:gd name="T8" fmla="*/ 0 w 72"/>
                <a:gd name="T9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7">
                  <a:moveTo>
                    <a:pt x="0" y="1"/>
                  </a:moveTo>
                  <a:lnTo>
                    <a:pt x="31" y="76"/>
                  </a:lnTo>
                  <a:lnTo>
                    <a:pt x="71" y="74"/>
                  </a:lnTo>
                  <a:lnTo>
                    <a:pt x="49" y="0"/>
                  </a:lnTo>
                  <a:lnTo>
                    <a:pt x="0" y="1"/>
                  </a:lnTo>
                </a:path>
              </a:pathLst>
            </a:custGeom>
            <a:solidFill>
              <a:srgbClr val="FFFF9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76" name="Freeform 68">
              <a:extLst>
                <a:ext uri="{FF2B5EF4-FFF2-40B4-BE49-F238E27FC236}">
                  <a16:creationId xmlns:a16="http://schemas.microsoft.com/office/drawing/2014/main" id="{218CC076-AC96-4589-9912-44050531A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" y="2401"/>
              <a:ext cx="386" cy="291"/>
            </a:xfrm>
            <a:custGeom>
              <a:avLst/>
              <a:gdLst>
                <a:gd name="T0" fmla="*/ 3 w 386"/>
                <a:gd name="T1" fmla="*/ 191 h 291"/>
                <a:gd name="T2" fmla="*/ 8 w 386"/>
                <a:gd name="T3" fmla="*/ 218 h 291"/>
                <a:gd name="T4" fmla="*/ 18 w 386"/>
                <a:gd name="T5" fmla="*/ 247 h 291"/>
                <a:gd name="T6" fmla="*/ 24 w 386"/>
                <a:gd name="T7" fmla="*/ 271 h 291"/>
                <a:gd name="T8" fmla="*/ 88 w 386"/>
                <a:gd name="T9" fmla="*/ 273 h 291"/>
                <a:gd name="T10" fmla="*/ 140 w 386"/>
                <a:gd name="T11" fmla="*/ 277 h 291"/>
                <a:gd name="T12" fmla="*/ 196 w 386"/>
                <a:gd name="T13" fmla="*/ 286 h 291"/>
                <a:gd name="T14" fmla="*/ 225 w 386"/>
                <a:gd name="T15" fmla="*/ 290 h 291"/>
                <a:gd name="T16" fmla="*/ 270 w 386"/>
                <a:gd name="T17" fmla="*/ 253 h 291"/>
                <a:gd name="T18" fmla="*/ 326 w 386"/>
                <a:gd name="T19" fmla="*/ 175 h 291"/>
                <a:gd name="T20" fmla="*/ 362 w 386"/>
                <a:gd name="T21" fmla="*/ 116 h 291"/>
                <a:gd name="T22" fmla="*/ 381 w 386"/>
                <a:gd name="T23" fmla="*/ 73 h 291"/>
                <a:gd name="T24" fmla="*/ 385 w 386"/>
                <a:gd name="T25" fmla="*/ 33 h 291"/>
                <a:gd name="T26" fmla="*/ 372 w 386"/>
                <a:gd name="T27" fmla="*/ 12 h 291"/>
                <a:gd name="T28" fmla="*/ 346 w 386"/>
                <a:gd name="T29" fmla="*/ 0 h 291"/>
                <a:gd name="T30" fmla="*/ 316 w 386"/>
                <a:gd name="T31" fmla="*/ 7 h 291"/>
                <a:gd name="T32" fmla="*/ 288 w 386"/>
                <a:gd name="T33" fmla="*/ 32 h 291"/>
                <a:gd name="T34" fmla="*/ 259 w 386"/>
                <a:gd name="T35" fmla="*/ 71 h 291"/>
                <a:gd name="T36" fmla="*/ 233 w 386"/>
                <a:gd name="T37" fmla="*/ 102 h 291"/>
                <a:gd name="T38" fmla="*/ 207 w 386"/>
                <a:gd name="T39" fmla="*/ 138 h 291"/>
                <a:gd name="T40" fmla="*/ 197 w 386"/>
                <a:gd name="T41" fmla="*/ 160 h 291"/>
                <a:gd name="T42" fmla="*/ 200 w 386"/>
                <a:gd name="T43" fmla="*/ 172 h 291"/>
                <a:gd name="T44" fmla="*/ 194 w 386"/>
                <a:gd name="T45" fmla="*/ 179 h 291"/>
                <a:gd name="T46" fmla="*/ 186 w 386"/>
                <a:gd name="T47" fmla="*/ 184 h 291"/>
                <a:gd name="T48" fmla="*/ 162 w 386"/>
                <a:gd name="T49" fmla="*/ 186 h 291"/>
                <a:gd name="T50" fmla="*/ 82 w 386"/>
                <a:gd name="T51" fmla="*/ 176 h 291"/>
                <a:gd name="T52" fmla="*/ 0 w 386"/>
                <a:gd name="T53" fmla="*/ 170 h 291"/>
                <a:gd name="T54" fmla="*/ 3 w 386"/>
                <a:gd name="T55" fmla="*/ 1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6" h="291">
                  <a:moveTo>
                    <a:pt x="3" y="191"/>
                  </a:moveTo>
                  <a:lnTo>
                    <a:pt x="8" y="218"/>
                  </a:lnTo>
                  <a:lnTo>
                    <a:pt x="18" y="247"/>
                  </a:lnTo>
                  <a:lnTo>
                    <a:pt x="24" y="271"/>
                  </a:lnTo>
                  <a:lnTo>
                    <a:pt x="88" y="273"/>
                  </a:lnTo>
                  <a:lnTo>
                    <a:pt x="140" y="277"/>
                  </a:lnTo>
                  <a:lnTo>
                    <a:pt x="196" y="286"/>
                  </a:lnTo>
                  <a:lnTo>
                    <a:pt x="225" y="290"/>
                  </a:lnTo>
                  <a:lnTo>
                    <a:pt x="270" y="253"/>
                  </a:lnTo>
                  <a:lnTo>
                    <a:pt x="326" y="175"/>
                  </a:lnTo>
                  <a:lnTo>
                    <a:pt x="362" y="116"/>
                  </a:lnTo>
                  <a:lnTo>
                    <a:pt x="381" y="73"/>
                  </a:lnTo>
                  <a:lnTo>
                    <a:pt x="385" y="33"/>
                  </a:lnTo>
                  <a:lnTo>
                    <a:pt x="372" y="12"/>
                  </a:lnTo>
                  <a:lnTo>
                    <a:pt x="346" y="0"/>
                  </a:lnTo>
                  <a:lnTo>
                    <a:pt x="316" y="7"/>
                  </a:lnTo>
                  <a:lnTo>
                    <a:pt x="288" y="32"/>
                  </a:lnTo>
                  <a:lnTo>
                    <a:pt x="259" y="71"/>
                  </a:lnTo>
                  <a:lnTo>
                    <a:pt x="233" y="102"/>
                  </a:lnTo>
                  <a:lnTo>
                    <a:pt x="207" y="138"/>
                  </a:lnTo>
                  <a:lnTo>
                    <a:pt x="197" y="160"/>
                  </a:lnTo>
                  <a:lnTo>
                    <a:pt x="200" y="172"/>
                  </a:lnTo>
                  <a:lnTo>
                    <a:pt x="194" y="179"/>
                  </a:lnTo>
                  <a:lnTo>
                    <a:pt x="186" y="184"/>
                  </a:lnTo>
                  <a:lnTo>
                    <a:pt x="162" y="186"/>
                  </a:lnTo>
                  <a:lnTo>
                    <a:pt x="82" y="176"/>
                  </a:lnTo>
                  <a:lnTo>
                    <a:pt x="0" y="170"/>
                  </a:lnTo>
                  <a:lnTo>
                    <a:pt x="3" y="191"/>
                  </a:lnTo>
                </a:path>
              </a:pathLst>
            </a:custGeom>
            <a:solidFill>
              <a:srgbClr val="3F5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9077" name="Group 69">
              <a:extLst>
                <a:ext uri="{FF2B5EF4-FFF2-40B4-BE49-F238E27FC236}">
                  <a16:creationId xmlns:a16="http://schemas.microsoft.com/office/drawing/2014/main" id="{78F5FFA2-EE56-4ABB-A9CF-B2D8F37838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1" y="2182"/>
              <a:ext cx="179" cy="196"/>
              <a:chOff x="3901" y="2182"/>
              <a:chExt cx="179" cy="196"/>
            </a:xfrm>
          </p:grpSpPr>
          <p:sp>
            <p:nvSpPr>
              <p:cNvPr id="299078" name="Freeform 70">
                <a:extLst>
                  <a:ext uri="{FF2B5EF4-FFF2-40B4-BE49-F238E27FC236}">
                    <a16:creationId xmlns:a16="http://schemas.microsoft.com/office/drawing/2014/main" id="{A1DB7483-3112-44A2-B7B1-EFF9C97CF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1" y="2182"/>
                <a:ext cx="179" cy="196"/>
              </a:xfrm>
              <a:custGeom>
                <a:avLst/>
                <a:gdLst>
                  <a:gd name="T0" fmla="*/ 81 w 179"/>
                  <a:gd name="T1" fmla="*/ 184 h 196"/>
                  <a:gd name="T2" fmla="*/ 77 w 179"/>
                  <a:gd name="T3" fmla="*/ 176 h 196"/>
                  <a:gd name="T4" fmla="*/ 61 w 179"/>
                  <a:gd name="T5" fmla="*/ 170 h 196"/>
                  <a:gd name="T6" fmla="*/ 44 w 179"/>
                  <a:gd name="T7" fmla="*/ 161 h 196"/>
                  <a:gd name="T8" fmla="*/ 20 w 179"/>
                  <a:gd name="T9" fmla="*/ 112 h 196"/>
                  <a:gd name="T10" fmla="*/ 0 w 179"/>
                  <a:gd name="T11" fmla="*/ 66 h 196"/>
                  <a:gd name="T12" fmla="*/ 0 w 179"/>
                  <a:gd name="T13" fmla="*/ 44 h 196"/>
                  <a:gd name="T14" fmla="*/ 35 w 179"/>
                  <a:gd name="T15" fmla="*/ 7 h 196"/>
                  <a:gd name="T16" fmla="*/ 61 w 179"/>
                  <a:gd name="T17" fmla="*/ 4 h 196"/>
                  <a:gd name="T18" fmla="*/ 69 w 179"/>
                  <a:gd name="T19" fmla="*/ 10 h 196"/>
                  <a:gd name="T20" fmla="*/ 93 w 179"/>
                  <a:gd name="T21" fmla="*/ 0 h 196"/>
                  <a:gd name="T22" fmla="*/ 102 w 179"/>
                  <a:gd name="T23" fmla="*/ 1 h 196"/>
                  <a:gd name="T24" fmla="*/ 109 w 179"/>
                  <a:gd name="T25" fmla="*/ 8 h 196"/>
                  <a:gd name="T26" fmla="*/ 113 w 179"/>
                  <a:gd name="T27" fmla="*/ 16 h 196"/>
                  <a:gd name="T28" fmla="*/ 107 w 179"/>
                  <a:gd name="T29" fmla="*/ 24 h 196"/>
                  <a:gd name="T30" fmla="*/ 64 w 179"/>
                  <a:gd name="T31" fmla="*/ 46 h 196"/>
                  <a:gd name="T32" fmla="*/ 55 w 179"/>
                  <a:gd name="T33" fmla="*/ 79 h 196"/>
                  <a:gd name="T34" fmla="*/ 71 w 179"/>
                  <a:gd name="T35" fmla="*/ 55 h 196"/>
                  <a:gd name="T36" fmla="*/ 112 w 179"/>
                  <a:gd name="T37" fmla="*/ 42 h 196"/>
                  <a:gd name="T38" fmla="*/ 117 w 179"/>
                  <a:gd name="T39" fmla="*/ 42 h 196"/>
                  <a:gd name="T40" fmla="*/ 123 w 179"/>
                  <a:gd name="T41" fmla="*/ 47 h 196"/>
                  <a:gd name="T42" fmla="*/ 126 w 179"/>
                  <a:gd name="T43" fmla="*/ 60 h 196"/>
                  <a:gd name="T44" fmla="*/ 121 w 179"/>
                  <a:gd name="T45" fmla="*/ 68 h 196"/>
                  <a:gd name="T46" fmla="*/ 89 w 179"/>
                  <a:gd name="T47" fmla="*/ 82 h 196"/>
                  <a:gd name="T48" fmla="*/ 87 w 179"/>
                  <a:gd name="T49" fmla="*/ 95 h 196"/>
                  <a:gd name="T50" fmla="*/ 108 w 179"/>
                  <a:gd name="T51" fmla="*/ 123 h 196"/>
                  <a:gd name="T52" fmla="*/ 118 w 179"/>
                  <a:gd name="T53" fmla="*/ 122 h 196"/>
                  <a:gd name="T54" fmla="*/ 128 w 179"/>
                  <a:gd name="T55" fmla="*/ 120 h 196"/>
                  <a:gd name="T56" fmla="*/ 141 w 179"/>
                  <a:gd name="T57" fmla="*/ 112 h 196"/>
                  <a:gd name="T58" fmla="*/ 147 w 179"/>
                  <a:gd name="T59" fmla="*/ 103 h 196"/>
                  <a:gd name="T60" fmla="*/ 158 w 179"/>
                  <a:gd name="T61" fmla="*/ 97 h 196"/>
                  <a:gd name="T62" fmla="*/ 167 w 179"/>
                  <a:gd name="T63" fmla="*/ 98 h 196"/>
                  <a:gd name="T64" fmla="*/ 174 w 179"/>
                  <a:gd name="T65" fmla="*/ 102 h 196"/>
                  <a:gd name="T66" fmla="*/ 177 w 179"/>
                  <a:gd name="T67" fmla="*/ 112 h 196"/>
                  <a:gd name="T68" fmla="*/ 178 w 179"/>
                  <a:gd name="T69" fmla="*/ 120 h 196"/>
                  <a:gd name="T70" fmla="*/ 174 w 179"/>
                  <a:gd name="T71" fmla="*/ 127 h 196"/>
                  <a:gd name="T72" fmla="*/ 159 w 179"/>
                  <a:gd name="T73" fmla="*/ 134 h 196"/>
                  <a:gd name="T74" fmla="*/ 141 w 179"/>
                  <a:gd name="T75" fmla="*/ 140 h 196"/>
                  <a:gd name="T76" fmla="*/ 132 w 179"/>
                  <a:gd name="T77" fmla="*/ 147 h 196"/>
                  <a:gd name="T78" fmla="*/ 146 w 179"/>
                  <a:gd name="T79" fmla="*/ 173 h 196"/>
                  <a:gd name="T80" fmla="*/ 87 w 179"/>
                  <a:gd name="T81" fmla="*/ 195 h 196"/>
                  <a:gd name="T82" fmla="*/ 81 w 179"/>
                  <a:gd name="T83" fmla="*/ 18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96">
                    <a:moveTo>
                      <a:pt x="81" y="184"/>
                    </a:moveTo>
                    <a:lnTo>
                      <a:pt x="77" y="176"/>
                    </a:lnTo>
                    <a:lnTo>
                      <a:pt x="61" y="170"/>
                    </a:lnTo>
                    <a:lnTo>
                      <a:pt x="44" y="161"/>
                    </a:lnTo>
                    <a:lnTo>
                      <a:pt x="20" y="112"/>
                    </a:lnTo>
                    <a:lnTo>
                      <a:pt x="0" y="66"/>
                    </a:lnTo>
                    <a:lnTo>
                      <a:pt x="0" y="44"/>
                    </a:lnTo>
                    <a:lnTo>
                      <a:pt x="35" y="7"/>
                    </a:lnTo>
                    <a:lnTo>
                      <a:pt x="61" y="4"/>
                    </a:lnTo>
                    <a:lnTo>
                      <a:pt x="69" y="10"/>
                    </a:lnTo>
                    <a:lnTo>
                      <a:pt x="93" y="0"/>
                    </a:lnTo>
                    <a:lnTo>
                      <a:pt x="102" y="1"/>
                    </a:lnTo>
                    <a:lnTo>
                      <a:pt x="109" y="8"/>
                    </a:lnTo>
                    <a:lnTo>
                      <a:pt x="113" y="16"/>
                    </a:lnTo>
                    <a:lnTo>
                      <a:pt x="107" y="24"/>
                    </a:lnTo>
                    <a:lnTo>
                      <a:pt x="64" y="46"/>
                    </a:lnTo>
                    <a:lnTo>
                      <a:pt x="55" y="79"/>
                    </a:lnTo>
                    <a:lnTo>
                      <a:pt x="71" y="55"/>
                    </a:lnTo>
                    <a:lnTo>
                      <a:pt x="112" y="42"/>
                    </a:lnTo>
                    <a:lnTo>
                      <a:pt x="117" y="42"/>
                    </a:lnTo>
                    <a:lnTo>
                      <a:pt x="123" y="47"/>
                    </a:lnTo>
                    <a:lnTo>
                      <a:pt x="126" y="60"/>
                    </a:lnTo>
                    <a:lnTo>
                      <a:pt x="121" y="68"/>
                    </a:lnTo>
                    <a:lnTo>
                      <a:pt x="89" y="82"/>
                    </a:lnTo>
                    <a:lnTo>
                      <a:pt x="87" y="95"/>
                    </a:lnTo>
                    <a:lnTo>
                      <a:pt x="108" y="123"/>
                    </a:lnTo>
                    <a:lnTo>
                      <a:pt x="118" y="122"/>
                    </a:lnTo>
                    <a:lnTo>
                      <a:pt x="128" y="120"/>
                    </a:lnTo>
                    <a:lnTo>
                      <a:pt x="141" y="112"/>
                    </a:lnTo>
                    <a:lnTo>
                      <a:pt x="147" y="103"/>
                    </a:lnTo>
                    <a:lnTo>
                      <a:pt x="158" y="97"/>
                    </a:lnTo>
                    <a:lnTo>
                      <a:pt x="167" y="98"/>
                    </a:lnTo>
                    <a:lnTo>
                      <a:pt x="174" y="102"/>
                    </a:lnTo>
                    <a:lnTo>
                      <a:pt x="177" y="112"/>
                    </a:lnTo>
                    <a:lnTo>
                      <a:pt x="178" y="120"/>
                    </a:lnTo>
                    <a:lnTo>
                      <a:pt x="174" y="127"/>
                    </a:lnTo>
                    <a:lnTo>
                      <a:pt x="159" y="134"/>
                    </a:lnTo>
                    <a:lnTo>
                      <a:pt x="141" y="140"/>
                    </a:lnTo>
                    <a:lnTo>
                      <a:pt x="132" y="147"/>
                    </a:lnTo>
                    <a:lnTo>
                      <a:pt x="146" y="173"/>
                    </a:lnTo>
                    <a:lnTo>
                      <a:pt x="87" y="195"/>
                    </a:lnTo>
                    <a:lnTo>
                      <a:pt x="81" y="184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79" name="Freeform 71">
                <a:extLst>
                  <a:ext uri="{FF2B5EF4-FFF2-40B4-BE49-F238E27FC236}">
                    <a16:creationId xmlns:a16="http://schemas.microsoft.com/office/drawing/2014/main" id="{1079EB29-9D38-4924-B9E5-76C18527C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4" y="2291"/>
                <a:ext cx="9" cy="18"/>
              </a:xfrm>
              <a:custGeom>
                <a:avLst/>
                <a:gdLst>
                  <a:gd name="T0" fmla="*/ 0 w 9"/>
                  <a:gd name="T1" fmla="*/ 0 h 18"/>
                  <a:gd name="T2" fmla="*/ 1 w 9"/>
                  <a:gd name="T3" fmla="*/ 8 h 18"/>
                  <a:gd name="T4" fmla="*/ 5 w 9"/>
                  <a:gd name="T5" fmla="*/ 13 h 18"/>
                  <a:gd name="T6" fmla="*/ 8 w 9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8">
                    <a:moveTo>
                      <a:pt x="0" y="0"/>
                    </a:moveTo>
                    <a:lnTo>
                      <a:pt x="1" y="8"/>
                    </a:lnTo>
                    <a:lnTo>
                      <a:pt x="5" y="13"/>
                    </a:lnTo>
                    <a:lnTo>
                      <a:pt x="8" y="1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80" name="Freeform 72">
                <a:extLst>
                  <a:ext uri="{FF2B5EF4-FFF2-40B4-BE49-F238E27FC236}">
                    <a16:creationId xmlns:a16="http://schemas.microsoft.com/office/drawing/2014/main" id="{4B1A66E4-47F1-4195-A3E3-9BC37D124B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2194"/>
                <a:ext cx="41" cy="50"/>
              </a:xfrm>
              <a:custGeom>
                <a:avLst/>
                <a:gdLst>
                  <a:gd name="T0" fmla="*/ 40 w 41"/>
                  <a:gd name="T1" fmla="*/ 0 h 50"/>
                  <a:gd name="T2" fmla="*/ 16 w 41"/>
                  <a:gd name="T3" fmla="*/ 10 h 50"/>
                  <a:gd name="T4" fmla="*/ 9 w 41"/>
                  <a:gd name="T5" fmla="*/ 19 h 50"/>
                  <a:gd name="T6" fmla="*/ 4 w 41"/>
                  <a:gd name="T7" fmla="*/ 32 h 50"/>
                  <a:gd name="T8" fmla="*/ 0 w 41"/>
                  <a:gd name="T9" fmla="*/ 46 h 50"/>
                  <a:gd name="T10" fmla="*/ 0 w 41"/>
                  <a:gd name="T11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50">
                    <a:moveTo>
                      <a:pt x="40" y="0"/>
                    </a:moveTo>
                    <a:lnTo>
                      <a:pt x="16" y="10"/>
                    </a:lnTo>
                    <a:lnTo>
                      <a:pt x="9" y="19"/>
                    </a:lnTo>
                    <a:lnTo>
                      <a:pt x="4" y="32"/>
                    </a:lnTo>
                    <a:lnTo>
                      <a:pt x="0" y="46"/>
                    </a:lnTo>
                    <a:lnTo>
                      <a:pt x="0" y="4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9081" name="Freeform 73">
              <a:extLst>
                <a:ext uri="{FF2B5EF4-FFF2-40B4-BE49-F238E27FC236}">
                  <a16:creationId xmlns:a16="http://schemas.microsoft.com/office/drawing/2014/main" id="{32D2DF40-4559-4FA5-BC0D-D6CDAC2BF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2331"/>
              <a:ext cx="106" cy="74"/>
            </a:xfrm>
            <a:custGeom>
              <a:avLst/>
              <a:gdLst>
                <a:gd name="T0" fmla="*/ 15 w 106"/>
                <a:gd name="T1" fmla="*/ 73 h 74"/>
                <a:gd name="T2" fmla="*/ 0 w 106"/>
                <a:gd name="T3" fmla="*/ 36 h 74"/>
                <a:gd name="T4" fmla="*/ 89 w 106"/>
                <a:gd name="T5" fmla="*/ 0 h 74"/>
                <a:gd name="T6" fmla="*/ 105 w 106"/>
                <a:gd name="T7" fmla="*/ 31 h 74"/>
                <a:gd name="T8" fmla="*/ 15 w 106"/>
                <a:gd name="T9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74">
                  <a:moveTo>
                    <a:pt x="15" y="73"/>
                  </a:moveTo>
                  <a:lnTo>
                    <a:pt x="0" y="36"/>
                  </a:lnTo>
                  <a:lnTo>
                    <a:pt x="89" y="0"/>
                  </a:lnTo>
                  <a:lnTo>
                    <a:pt x="105" y="31"/>
                  </a:lnTo>
                  <a:lnTo>
                    <a:pt x="15" y="73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9082" name="Group 74">
              <a:extLst>
                <a:ext uri="{FF2B5EF4-FFF2-40B4-BE49-F238E27FC236}">
                  <a16:creationId xmlns:a16="http://schemas.microsoft.com/office/drawing/2014/main" id="{A568E9EE-4036-4FD9-A175-B7FBB110C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2" y="1787"/>
              <a:ext cx="736" cy="1047"/>
              <a:chOff x="2752" y="1787"/>
              <a:chExt cx="736" cy="1047"/>
            </a:xfrm>
          </p:grpSpPr>
          <p:grpSp>
            <p:nvGrpSpPr>
              <p:cNvPr id="299083" name="Group 75">
                <a:extLst>
                  <a:ext uri="{FF2B5EF4-FFF2-40B4-BE49-F238E27FC236}">
                    <a16:creationId xmlns:a16="http://schemas.microsoft.com/office/drawing/2014/main" id="{0E3DFE29-D535-49E5-983C-55DEE513B7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6" y="1853"/>
                <a:ext cx="412" cy="523"/>
                <a:chOff x="3076" y="1853"/>
                <a:chExt cx="412" cy="523"/>
              </a:xfrm>
            </p:grpSpPr>
            <p:sp>
              <p:nvSpPr>
                <p:cNvPr id="299084" name="Freeform 76">
                  <a:extLst>
                    <a:ext uri="{FF2B5EF4-FFF2-40B4-BE49-F238E27FC236}">
                      <a16:creationId xmlns:a16="http://schemas.microsoft.com/office/drawing/2014/main" id="{53BAEB1F-F978-4DE2-B1C9-7AD20D864A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4" y="2232"/>
                  <a:ext cx="90" cy="144"/>
                </a:xfrm>
                <a:custGeom>
                  <a:avLst/>
                  <a:gdLst>
                    <a:gd name="T0" fmla="*/ 34 w 90"/>
                    <a:gd name="T1" fmla="*/ 0 h 144"/>
                    <a:gd name="T2" fmla="*/ 30 w 90"/>
                    <a:gd name="T3" fmla="*/ 51 h 144"/>
                    <a:gd name="T4" fmla="*/ 14 w 90"/>
                    <a:gd name="T5" fmla="*/ 97 h 144"/>
                    <a:gd name="T6" fmla="*/ 0 w 90"/>
                    <a:gd name="T7" fmla="*/ 120 h 144"/>
                    <a:gd name="T8" fmla="*/ 45 w 90"/>
                    <a:gd name="T9" fmla="*/ 143 h 144"/>
                    <a:gd name="T10" fmla="*/ 70 w 90"/>
                    <a:gd name="T11" fmla="*/ 89 h 144"/>
                    <a:gd name="T12" fmla="*/ 78 w 90"/>
                    <a:gd name="T13" fmla="*/ 54 h 144"/>
                    <a:gd name="T14" fmla="*/ 89 w 90"/>
                    <a:gd name="T15" fmla="*/ 8 h 144"/>
                    <a:gd name="T16" fmla="*/ 34 w 90"/>
                    <a:gd name="T17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0" h="144">
                      <a:moveTo>
                        <a:pt x="34" y="0"/>
                      </a:moveTo>
                      <a:lnTo>
                        <a:pt x="30" y="51"/>
                      </a:lnTo>
                      <a:lnTo>
                        <a:pt x="14" y="97"/>
                      </a:lnTo>
                      <a:lnTo>
                        <a:pt x="0" y="120"/>
                      </a:lnTo>
                      <a:lnTo>
                        <a:pt x="45" y="143"/>
                      </a:lnTo>
                      <a:lnTo>
                        <a:pt x="70" y="89"/>
                      </a:lnTo>
                      <a:lnTo>
                        <a:pt x="78" y="54"/>
                      </a:lnTo>
                      <a:lnTo>
                        <a:pt x="89" y="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rgbClr val="FF9F9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9085" name="Group 77">
                  <a:extLst>
                    <a:ext uri="{FF2B5EF4-FFF2-40B4-BE49-F238E27FC236}">
                      <a16:creationId xmlns:a16="http://schemas.microsoft.com/office/drawing/2014/main" id="{A4DB056B-E306-40DE-AFE2-99EB7FEA92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76" y="1853"/>
                  <a:ext cx="412" cy="492"/>
                  <a:chOff x="3076" y="1853"/>
                  <a:chExt cx="412" cy="492"/>
                </a:xfrm>
              </p:grpSpPr>
              <p:grpSp>
                <p:nvGrpSpPr>
                  <p:cNvPr id="299086" name="Group 78">
                    <a:extLst>
                      <a:ext uri="{FF2B5EF4-FFF2-40B4-BE49-F238E27FC236}">
                        <a16:creationId xmlns:a16="http://schemas.microsoft.com/office/drawing/2014/main" id="{D366910B-0100-470D-B2A8-28810D6C10C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60" y="2176"/>
                    <a:ext cx="56" cy="70"/>
                    <a:chOff x="3260" y="2176"/>
                    <a:chExt cx="56" cy="70"/>
                  </a:xfrm>
                </p:grpSpPr>
                <p:sp>
                  <p:nvSpPr>
                    <p:cNvPr id="299087" name="Freeform 79">
                      <a:extLst>
                        <a:ext uri="{FF2B5EF4-FFF2-40B4-BE49-F238E27FC236}">
                          <a16:creationId xmlns:a16="http://schemas.microsoft.com/office/drawing/2014/main" id="{3DBCCE31-95B4-473C-BB4C-966A73C3F18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60" y="2176"/>
                      <a:ext cx="56" cy="32"/>
                    </a:xfrm>
                    <a:custGeom>
                      <a:avLst/>
                      <a:gdLst>
                        <a:gd name="T0" fmla="*/ 55 w 56"/>
                        <a:gd name="T1" fmla="*/ 4 h 32"/>
                        <a:gd name="T2" fmla="*/ 53 w 56"/>
                        <a:gd name="T3" fmla="*/ 31 h 32"/>
                        <a:gd name="T4" fmla="*/ 0 w 56"/>
                        <a:gd name="T5" fmla="*/ 24 h 32"/>
                        <a:gd name="T6" fmla="*/ 9 w 56"/>
                        <a:gd name="T7" fmla="*/ 0 h 32"/>
                        <a:gd name="T8" fmla="*/ 55 w 56"/>
                        <a:gd name="T9" fmla="*/ 4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6" h="32">
                          <a:moveTo>
                            <a:pt x="55" y="4"/>
                          </a:moveTo>
                          <a:lnTo>
                            <a:pt x="53" y="31"/>
                          </a:lnTo>
                          <a:lnTo>
                            <a:pt x="0" y="24"/>
                          </a:lnTo>
                          <a:lnTo>
                            <a:pt x="9" y="0"/>
                          </a:lnTo>
                          <a:lnTo>
                            <a:pt x="55" y="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9088" name="Freeform 80">
                      <a:extLst>
                        <a:ext uri="{FF2B5EF4-FFF2-40B4-BE49-F238E27FC236}">
                          <a16:creationId xmlns:a16="http://schemas.microsoft.com/office/drawing/2014/main" id="{C6D38E2A-F932-4C74-8BB9-9787380C894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60" y="2204"/>
                      <a:ext cx="40" cy="42"/>
                    </a:xfrm>
                    <a:custGeom>
                      <a:avLst/>
                      <a:gdLst>
                        <a:gd name="T0" fmla="*/ 39 w 40"/>
                        <a:gd name="T1" fmla="*/ 2 h 42"/>
                        <a:gd name="T2" fmla="*/ 37 w 40"/>
                        <a:gd name="T3" fmla="*/ 14 h 42"/>
                        <a:gd name="T4" fmla="*/ 37 w 40"/>
                        <a:gd name="T5" fmla="*/ 20 h 42"/>
                        <a:gd name="T6" fmla="*/ 37 w 40"/>
                        <a:gd name="T7" fmla="*/ 26 h 42"/>
                        <a:gd name="T8" fmla="*/ 39 w 40"/>
                        <a:gd name="T9" fmla="*/ 41 h 42"/>
                        <a:gd name="T10" fmla="*/ 2 w 40"/>
                        <a:gd name="T11" fmla="*/ 23 h 42"/>
                        <a:gd name="T12" fmla="*/ 0 w 40"/>
                        <a:gd name="T13" fmla="*/ 0 h 42"/>
                        <a:gd name="T14" fmla="*/ 39 w 40"/>
                        <a:gd name="T15" fmla="*/ 2 h 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40" h="42">
                          <a:moveTo>
                            <a:pt x="39" y="2"/>
                          </a:moveTo>
                          <a:lnTo>
                            <a:pt x="37" y="14"/>
                          </a:lnTo>
                          <a:lnTo>
                            <a:pt x="37" y="20"/>
                          </a:lnTo>
                          <a:lnTo>
                            <a:pt x="37" y="26"/>
                          </a:lnTo>
                          <a:lnTo>
                            <a:pt x="39" y="41"/>
                          </a:lnTo>
                          <a:lnTo>
                            <a:pt x="2" y="23"/>
                          </a:lnTo>
                          <a:lnTo>
                            <a:pt x="0" y="0"/>
                          </a:lnTo>
                          <a:lnTo>
                            <a:pt x="39" y="2"/>
                          </a:lnTo>
                        </a:path>
                      </a:pathLst>
                    </a:custGeom>
                    <a:solidFill>
                      <a:srgbClr val="3F1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99089" name="Group 81">
                    <a:extLst>
                      <a:ext uri="{FF2B5EF4-FFF2-40B4-BE49-F238E27FC236}">
                        <a16:creationId xmlns:a16="http://schemas.microsoft.com/office/drawing/2014/main" id="{1E57BB1C-4501-409C-9A11-B483DC26AF1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76" y="1853"/>
                    <a:ext cx="412" cy="492"/>
                    <a:chOff x="3076" y="1853"/>
                    <a:chExt cx="412" cy="492"/>
                  </a:xfrm>
                </p:grpSpPr>
                <p:sp>
                  <p:nvSpPr>
                    <p:cNvPr id="299090" name="Freeform 82">
                      <a:extLst>
                        <a:ext uri="{FF2B5EF4-FFF2-40B4-BE49-F238E27FC236}">
                          <a16:creationId xmlns:a16="http://schemas.microsoft.com/office/drawing/2014/main" id="{E8DB324D-85A5-441D-BFEB-EAC52A17DA9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76" y="1853"/>
                      <a:ext cx="412" cy="492"/>
                    </a:xfrm>
                    <a:custGeom>
                      <a:avLst/>
                      <a:gdLst>
                        <a:gd name="T0" fmla="*/ 281 w 412"/>
                        <a:gd name="T1" fmla="*/ 40 h 492"/>
                        <a:gd name="T2" fmla="*/ 312 w 412"/>
                        <a:gd name="T3" fmla="*/ 66 h 492"/>
                        <a:gd name="T4" fmla="*/ 340 w 412"/>
                        <a:gd name="T5" fmla="*/ 107 h 492"/>
                        <a:gd name="T6" fmla="*/ 342 w 412"/>
                        <a:gd name="T7" fmla="*/ 152 h 492"/>
                        <a:gd name="T8" fmla="*/ 341 w 412"/>
                        <a:gd name="T9" fmla="*/ 178 h 492"/>
                        <a:gd name="T10" fmla="*/ 366 w 412"/>
                        <a:gd name="T11" fmla="*/ 214 h 492"/>
                        <a:gd name="T12" fmla="*/ 392 w 412"/>
                        <a:gd name="T13" fmla="*/ 256 h 492"/>
                        <a:gd name="T14" fmla="*/ 409 w 412"/>
                        <a:gd name="T15" fmla="*/ 291 h 492"/>
                        <a:gd name="T16" fmla="*/ 407 w 412"/>
                        <a:gd name="T17" fmla="*/ 326 h 492"/>
                        <a:gd name="T18" fmla="*/ 398 w 412"/>
                        <a:gd name="T19" fmla="*/ 343 h 492"/>
                        <a:gd name="T20" fmla="*/ 374 w 412"/>
                        <a:gd name="T21" fmla="*/ 350 h 492"/>
                        <a:gd name="T22" fmla="*/ 333 w 412"/>
                        <a:gd name="T23" fmla="*/ 328 h 492"/>
                        <a:gd name="T24" fmla="*/ 312 w 412"/>
                        <a:gd name="T25" fmla="*/ 294 h 492"/>
                        <a:gd name="T26" fmla="*/ 296 w 412"/>
                        <a:gd name="T27" fmla="*/ 350 h 492"/>
                        <a:gd name="T28" fmla="*/ 262 w 412"/>
                        <a:gd name="T29" fmla="*/ 328 h 492"/>
                        <a:gd name="T30" fmla="*/ 213 w 412"/>
                        <a:gd name="T31" fmla="*/ 329 h 492"/>
                        <a:gd name="T32" fmla="*/ 189 w 412"/>
                        <a:gd name="T33" fmla="*/ 350 h 492"/>
                        <a:gd name="T34" fmla="*/ 194 w 412"/>
                        <a:gd name="T35" fmla="*/ 368 h 492"/>
                        <a:gd name="T36" fmla="*/ 239 w 412"/>
                        <a:gd name="T37" fmla="*/ 385 h 492"/>
                        <a:gd name="T38" fmla="*/ 279 w 412"/>
                        <a:gd name="T39" fmla="*/ 392 h 492"/>
                        <a:gd name="T40" fmla="*/ 276 w 412"/>
                        <a:gd name="T41" fmla="*/ 436 h 492"/>
                        <a:gd name="T42" fmla="*/ 268 w 412"/>
                        <a:gd name="T43" fmla="*/ 477 h 492"/>
                        <a:gd name="T44" fmla="*/ 252 w 412"/>
                        <a:gd name="T45" fmla="*/ 491 h 492"/>
                        <a:gd name="T46" fmla="*/ 220 w 412"/>
                        <a:gd name="T47" fmla="*/ 480 h 492"/>
                        <a:gd name="T48" fmla="*/ 129 w 412"/>
                        <a:gd name="T49" fmla="*/ 420 h 492"/>
                        <a:gd name="T50" fmla="*/ 86 w 412"/>
                        <a:gd name="T51" fmla="*/ 385 h 492"/>
                        <a:gd name="T52" fmla="*/ 81 w 412"/>
                        <a:gd name="T53" fmla="*/ 368 h 492"/>
                        <a:gd name="T54" fmla="*/ 52 w 412"/>
                        <a:gd name="T55" fmla="*/ 370 h 492"/>
                        <a:gd name="T56" fmla="*/ 33 w 412"/>
                        <a:gd name="T57" fmla="*/ 353 h 492"/>
                        <a:gd name="T58" fmla="*/ 28 w 412"/>
                        <a:gd name="T59" fmla="*/ 309 h 492"/>
                        <a:gd name="T60" fmla="*/ 14 w 412"/>
                        <a:gd name="T61" fmla="*/ 264 h 492"/>
                        <a:gd name="T62" fmla="*/ 0 w 412"/>
                        <a:gd name="T63" fmla="*/ 183 h 492"/>
                        <a:gd name="T64" fmla="*/ 20 w 412"/>
                        <a:gd name="T65" fmla="*/ 87 h 492"/>
                        <a:gd name="T66" fmla="*/ 50 w 412"/>
                        <a:gd name="T67" fmla="*/ 42 h 492"/>
                        <a:gd name="T68" fmla="*/ 101 w 412"/>
                        <a:gd name="T69" fmla="*/ 10 h 492"/>
                        <a:gd name="T70" fmla="*/ 156 w 412"/>
                        <a:gd name="T71" fmla="*/ 0 h 492"/>
                        <a:gd name="T72" fmla="*/ 203 w 412"/>
                        <a:gd name="T73" fmla="*/ 5 h 492"/>
                        <a:gd name="T74" fmla="*/ 250 w 412"/>
                        <a:gd name="T75" fmla="*/ 23 h 4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12" h="492">
                          <a:moveTo>
                            <a:pt x="250" y="23"/>
                          </a:moveTo>
                          <a:lnTo>
                            <a:pt x="281" y="40"/>
                          </a:lnTo>
                          <a:lnTo>
                            <a:pt x="298" y="54"/>
                          </a:lnTo>
                          <a:lnTo>
                            <a:pt x="312" y="66"/>
                          </a:lnTo>
                          <a:lnTo>
                            <a:pt x="330" y="88"/>
                          </a:lnTo>
                          <a:lnTo>
                            <a:pt x="340" y="107"/>
                          </a:lnTo>
                          <a:lnTo>
                            <a:pt x="343" y="125"/>
                          </a:lnTo>
                          <a:lnTo>
                            <a:pt x="342" y="152"/>
                          </a:lnTo>
                          <a:lnTo>
                            <a:pt x="338" y="166"/>
                          </a:lnTo>
                          <a:lnTo>
                            <a:pt x="341" y="178"/>
                          </a:lnTo>
                          <a:lnTo>
                            <a:pt x="350" y="193"/>
                          </a:lnTo>
                          <a:lnTo>
                            <a:pt x="366" y="214"/>
                          </a:lnTo>
                          <a:lnTo>
                            <a:pt x="381" y="234"/>
                          </a:lnTo>
                          <a:lnTo>
                            <a:pt x="392" y="256"/>
                          </a:lnTo>
                          <a:lnTo>
                            <a:pt x="404" y="276"/>
                          </a:lnTo>
                          <a:lnTo>
                            <a:pt x="409" y="291"/>
                          </a:lnTo>
                          <a:lnTo>
                            <a:pt x="411" y="306"/>
                          </a:lnTo>
                          <a:lnTo>
                            <a:pt x="407" y="326"/>
                          </a:lnTo>
                          <a:lnTo>
                            <a:pt x="403" y="336"/>
                          </a:lnTo>
                          <a:lnTo>
                            <a:pt x="398" y="343"/>
                          </a:lnTo>
                          <a:lnTo>
                            <a:pt x="387" y="350"/>
                          </a:lnTo>
                          <a:lnTo>
                            <a:pt x="374" y="350"/>
                          </a:lnTo>
                          <a:lnTo>
                            <a:pt x="355" y="341"/>
                          </a:lnTo>
                          <a:lnTo>
                            <a:pt x="333" y="328"/>
                          </a:lnTo>
                          <a:lnTo>
                            <a:pt x="310" y="315"/>
                          </a:lnTo>
                          <a:lnTo>
                            <a:pt x="312" y="294"/>
                          </a:lnTo>
                          <a:lnTo>
                            <a:pt x="308" y="346"/>
                          </a:lnTo>
                          <a:lnTo>
                            <a:pt x="296" y="350"/>
                          </a:lnTo>
                          <a:lnTo>
                            <a:pt x="285" y="339"/>
                          </a:lnTo>
                          <a:lnTo>
                            <a:pt x="262" y="328"/>
                          </a:lnTo>
                          <a:lnTo>
                            <a:pt x="241" y="324"/>
                          </a:lnTo>
                          <a:lnTo>
                            <a:pt x="213" y="329"/>
                          </a:lnTo>
                          <a:lnTo>
                            <a:pt x="196" y="336"/>
                          </a:lnTo>
                          <a:lnTo>
                            <a:pt x="189" y="350"/>
                          </a:lnTo>
                          <a:lnTo>
                            <a:pt x="189" y="361"/>
                          </a:lnTo>
                          <a:lnTo>
                            <a:pt x="194" y="368"/>
                          </a:lnTo>
                          <a:lnTo>
                            <a:pt x="216" y="379"/>
                          </a:lnTo>
                          <a:lnTo>
                            <a:pt x="239" y="385"/>
                          </a:lnTo>
                          <a:lnTo>
                            <a:pt x="261" y="392"/>
                          </a:lnTo>
                          <a:lnTo>
                            <a:pt x="279" y="392"/>
                          </a:lnTo>
                          <a:lnTo>
                            <a:pt x="282" y="387"/>
                          </a:lnTo>
                          <a:lnTo>
                            <a:pt x="276" y="436"/>
                          </a:lnTo>
                          <a:lnTo>
                            <a:pt x="270" y="462"/>
                          </a:lnTo>
                          <a:lnTo>
                            <a:pt x="268" y="477"/>
                          </a:lnTo>
                          <a:lnTo>
                            <a:pt x="264" y="484"/>
                          </a:lnTo>
                          <a:lnTo>
                            <a:pt x="252" y="491"/>
                          </a:lnTo>
                          <a:lnTo>
                            <a:pt x="240" y="489"/>
                          </a:lnTo>
                          <a:lnTo>
                            <a:pt x="220" y="480"/>
                          </a:lnTo>
                          <a:lnTo>
                            <a:pt x="174" y="450"/>
                          </a:lnTo>
                          <a:lnTo>
                            <a:pt x="129" y="420"/>
                          </a:lnTo>
                          <a:lnTo>
                            <a:pt x="93" y="396"/>
                          </a:lnTo>
                          <a:lnTo>
                            <a:pt x="86" y="385"/>
                          </a:lnTo>
                          <a:lnTo>
                            <a:pt x="82" y="374"/>
                          </a:lnTo>
                          <a:lnTo>
                            <a:pt x="81" y="368"/>
                          </a:lnTo>
                          <a:lnTo>
                            <a:pt x="66" y="370"/>
                          </a:lnTo>
                          <a:lnTo>
                            <a:pt x="52" y="370"/>
                          </a:lnTo>
                          <a:lnTo>
                            <a:pt x="42" y="367"/>
                          </a:lnTo>
                          <a:lnTo>
                            <a:pt x="33" y="353"/>
                          </a:lnTo>
                          <a:lnTo>
                            <a:pt x="26" y="336"/>
                          </a:lnTo>
                          <a:lnTo>
                            <a:pt x="28" y="309"/>
                          </a:lnTo>
                          <a:lnTo>
                            <a:pt x="25" y="291"/>
                          </a:lnTo>
                          <a:lnTo>
                            <a:pt x="14" y="264"/>
                          </a:lnTo>
                          <a:lnTo>
                            <a:pt x="3" y="236"/>
                          </a:lnTo>
                          <a:lnTo>
                            <a:pt x="0" y="183"/>
                          </a:lnTo>
                          <a:lnTo>
                            <a:pt x="4" y="133"/>
                          </a:lnTo>
                          <a:lnTo>
                            <a:pt x="20" y="87"/>
                          </a:lnTo>
                          <a:lnTo>
                            <a:pt x="34" y="62"/>
                          </a:lnTo>
                          <a:lnTo>
                            <a:pt x="50" y="42"/>
                          </a:lnTo>
                          <a:lnTo>
                            <a:pt x="71" y="23"/>
                          </a:lnTo>
                          <a:lnTo>
                            <a:pt x="101" y="10"/>
                          </a:lnTo>
                          <a:lnTo>
                            <a:pt x="126" y="3"/>
                          </a:lnTo>
                          <a:lnTo>
                            <a:pt x="156" y="0"/>
                          </a:lnTo>
                          <a:lnTo>
                            <a:pt x="183" y="3"/>
                          </a:lnTo>
                          <a:lnTo>
                            <a:pt x="203" y="5"/>
                          </a:lnTo>
                          <a:lnTo>
                            <a:pt x="224" y="13"/>
                          </a:lnTo>
                          <a:lnTo>
                            <a:pt x="250" y="23"/>
                          </a:lnTo>
                        </a:path>
                      </a:pathLst>
                    </a:custGeom>
                    <a:solidFill>
                      <a:srgbClr val="FF9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9091" name="Freeform 83">
                      <a:extLst>
                        <a:ext uri="{FF2B5EF4-FFF2-40B4-BE49-F238E27FC236}">
                          <a16:creationId xmlns:a16="http://schemas.microsoft.com/office/drawing/2014/main" id="{1D257F81-3467-4699-A7EF-B481E2331D7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62" y="1942"/>
                      <a:ext cx="99" cy="66"/>
                    </a:xfrm>
                    <a:custGeom>
                      <a:avLst/>
                      <a:gdLst>
                        <a:gd name="T0" fmla="*/ 3 w 99"/>
                        <a:gd name="T1" fmla="*/ 41 h 66"/>
                        <a:gd name="T2" fmla="*/ 24 w 99"/>
                        <a:gd name="T3" fmla="*/ 24 h 66"/>
                        <a:gd name="T4" fmla="*/ 48 w 99"/>
                        <a:gd name="T5" fmla="*/ 9 h 66"/>
                        <a:gd name="T6" fmla="*/ 71 w 99"/>
                        <a:gd name="T7" fmla="*/ 2 h 66"/>
                        <a:gd name="T8" fmla="*/ 82 w 99"/>
                        <a:gd name="T9" fmla="*/ 0 h 66"/>
                        <a:gd name="T10" fmla="*/ 90 w 99"/>
                        <a:gd name="T11" fmla="*/ 0 h 66"/>
                        <a:gd name="T12" fmla="*/ 96 w 99"/>
                        <a:gd name="T13" fmla="*/ 4 h 66"/>
                        <a:gd name="T14" fmla="*/ 98 w 99"/>
                        <a:gd name="T15" fmla="*/ 11 h 66"/>
                        <a:gd name="T16" fmla="*/ 96 w 99"/>
                        <a:gd name="T17" fmla="*/ 18 h 66"/>
                        <a:gd name="T18" fmla="*/ 88 w 99"/>
                        <a:gd name="T19" fmla="*/ 22 h 66"/>
                        <a:gd name="T20" fmla="*/ 74 w 99"/>
                        <a:gd name="T21" fmla="*/ 26 h 66"/>
                        <a:gd name="T22" fmla="*/ 54 w 99"/>
                        <a:gd name="T23" fmla="*/ 35 h 66"/>
                        <a:gd name="T24" fmla="*/ 37 w 99"/>
                        <a:gd name="T25" fmla="*/ 46 h 66"/>
                        <a:gd name="T26" fmla="*/ 24 w 99"/>
                        <a:gd name="T27" fmla="*/ 54 h 66"/>
                        <a:gd name="T28" fmla="*/ 15 w 99"/>
                        <a:gd name="T29" fmla="*/ 63 h 66"/>
                        <a:gd name="T30" fmla="*/ 5 w 99"/>
                        <a:gd name="T31" fmla="*/ 65 h 66"/>
                        <a:gd name="T32" fmla="*/ 0 w 99"/>
                        <a:gd name="T33" fmla="*/ 54 h 66"/>
                        <a:gd name="T34" fmla="*/ 3 w 99"/>
                        <a:gd name="T35" fmla="*/ 41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99" h="66">
                          <a:moveTo>
                            <a:pt x="3" y="41"/>
                          </a:moveTo>
                          <a:lnTo>
                            <a:pt x="24" y="24"/>
                          </a:lnTo>
                          <a:lnTo>
                            <a:pt x="48" y="9"/>
                          </a:lnTo>
                          <a:lnTo>
                            <a:pt x="71" y="2"/>
                          </a:lnTo>
                          <a:lnTo>
                            <a:pt x="82" y="0"/>
                          </a:lnTo>
                          <a:lnTo>
                            <a:pt x="90" y="0"/>
                          </a:lnTo>
                          <a:lnTo>
                            <a:pt x="96" y="4"/>
                          </a:lnTo>
                          <a:lnTo>
                            <a:pt x="98" y="11"/>
                          </a:lnTo>
                          <a:lnTo>
                            <a:pt x="96" y="18"/>
                          </a:lnTo>
                          <a:lnTo>
                            <a:pt x="88" y="22"/>
                          </a:lnTo>
                          <a:lnTo>
                            <a:pt x="74" y="26"/>
                          </a:lnTo>
                          <a:lnTo>
                            <a:pt x="54" y="35"/>
                          </a:lnTo>
                          <a:lnTo>
                            <a:pt x="37" y="46"/>
                          </a:lnTo>
                          <a:lnTo>
                            <a:pt x="24" y="54"/>
                          </a:lnTo>
                          <a:lnTo>
                            <a:pt x="15" y="63"/>
                          </a:lnTo>
                          <a:lnTo>
                            <a:pt x="5" y="65"/>
                          </a:lnTo>
                          <a:lnTo>
                            <a:pt x="0" y="54"/>
                          </a:lnTo>
                          <a:lnTo>
                            <a:pt x="3" y="41"/>
                          </a:lnTo>
                        </a:path>
                      </a:pathLst>
                    </a:custGeom>
                    <a:solidFill>
                      <a:srgbClr val="3F1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9092" name="Freeform 84">
                      <a:extLst>
                        <a:ext uri="{FF2B5EF4-FFF2-40B4-BE49-F238E27FC236}">
                          <a16:creationId xmlns:a16="http://schemas.microsoft.com/office/drawing/2014/main" id="{3E4CDD40-F0C2-4F5B-BBA8-86D1135FB69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36" y="2082"/>
                      <a:ext cx="115" cy="133"/>
                    </a:xfrm>
                    <a:custGeom>
                      <a:avLst/>
                      <a:gdLst>
                        <a:gd name="T0" fmla="*/ 102 w 115"/>
                        <a:gd name="T1" fmla="*/ 0 h 133"/>
                        <a:gd name="T2" fmla="*/ 108 w 115"/>
                        <a:gd name="T3" fmla="*/ 25 h 133"/>
                        <a:gd name="T4" fmla="*/ 112 w 115"/>
                        <a:gd name="T5" fmla="*/ 46 h 133"/>
                        <a:gd name="T6" fmla="*/ 114 w 115"/>
                        <a:gd name="T7" fmla="*/ 73 h 133"/>
                        <a:gd name="T8" fmla="*/ 108 w 115"/>
                        <a:gd name="T9" fmla="*/ 95 h 133"/>
                        <a:gd name="T10" fmla="*/ 87 w 115"/>
                        <a:gd name="T11" fmla="*/ 80 h 133"/>
                        <a:gd name="T12" fmla="*/ 86 w 115"/>
                        <a:gd name="T13" fmla="*/ 116 h 133"/>
                        <a:gd name="T14" fmla="*/ 63 w 115"/>
                        <a:gd name="T15" fmla="*/ 102 h 133"/>
                        <a:gd name="T16" fmla="*/ 55 w 115"/>
                        <a:gd name="T17" fmla="*/ 132 h 133"/>
                        <a:gd name="T18" fmla="*/ 37 w 115"/>
                        <a:gd name="T19" fmla="*/ 126 h 133"/>
                        <a:gd name="T20" fmla="*/ 25 w 115"/>
                        <a:gd name="T21" fmla="*/ 115 h 133"/>
                        <a:gd name="T22" fmla="*/ 13 w 115"/>
                        <a:gd name="T23" fmla="*/ 97 h 133"/>
                        <a:gd name="T24" fmla="*/ 0 w 115"/>
                        <a:gd name="T25" fmla="*/ 71 h 133"/>
                        <a:gd name="T26" fmla="*/ 102 w 115"/>
                        <a:gd name="T27" fmla="*/ 0 h 1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115" h="133">
                          <a:moveTo>
                            <a:pt x="102" y="0"/>
                          </a:moveTo>
                          <a:lnTo>
                            <a:pt x="108" y="25"/>
                          </a:lnTo>
                          <a:lnTo>
                            <a:pt x="112" y="46"/>
                          </a:lnTo>
                          <a:lnTo>
                            <a:pt x="114" y="73"/>
                          </a:lnTo>
                          <a:lnTo>
                            <a:pt x="108" y="95"/>
                          </a:lnTo>
                          <a:lnTo>
                            <a:pt x="87" y="80"/>
                          </a:lnTo>
                          <a:lnTo>
                            <a:pt x="86" y="116"/>
                          </a:lnTo>
                          <a:lnTo>
                            <a:pt x="63" y="102"/>
                          </a:lnTo>
                          <a:lnTo>
                            <a:pt x="55" y="132"/>
                          </a:lnTo>
                          <a:lnTo>
                            <a:pt x="37" y="126"/>
                          </a:lnTo>
                          <a:lnTo>
                            <a:pt x="25" y="115"/>
                          </a:lnTo>
                          <a:lnTo>
                            <a:pt x="13" y="97"/>
                          </a:lnTo>
                          <a:lnTo>
                            <a:pt x="0" y="71"/>
                          </a:lnTo>
                          <a:lnTo>
                            <a:pt x="102" y="0"/>
                          </a:lnTo>
                        </a:path>
                      </a:pathLst>
                    </a:custGeom>
                    <a:solidFill>
                      <a:srgbClr val="3F1F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99093" name="Arc 85">
                    <a:extLst>
                      <a:ext uri="{FF2B5EF4-FFF2-40B4-BE49-F238E27FC236}">
                        <a16:creationId xmlns:a16="http://schemas.microsoft.com/office/drawing/2014/main" id="{EC8DFFB7-FB28-4CF5-B8FE-0964C5F007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5" y="2199"/>
                    <a:ext cx="13" cy="51"/>
                  </a:xfrm>
                  <a:custGeom>
                    <a:avLst/>
                    <a:gdLst>
                      <a:gd name="G0" fmla="+- 21600 0 0"/>
                      <a:gd name="G1" fmla="+- 21358 0 0"/>
                      <a:gd name="G2" fmla="+- 21600 0 0"/>
                      <a:gd name="T0" fmla="*/ 43089 w 43200"/>
                      <a:gd name="T1" fmla="*/ 19167 h 42958"/>
                      <a:gd name="T2" fmla="*/ 18377 w 43200"/>
                      <a:gd name="T3" fmla="*/ 0 h 42958"/>
                      <a:gd name="T4" fmla="*/ 21600 w 43200"/>
                      <a:gd name="T5" fmla="*/ 21358 h 429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3200" h="42958" fill="none" extrusionOk="0">
                        <a:moveTo>
                          <a:pt x="43088" y="19167"/>
                        </a:moveTo>
                        <a:cubicBezTo>
                          <a:pt x="43162" y="19895"/>
                          <a:pt x="43200" y="20626"/>
                          <a:pt x="43200" y="21358"/>
                        </a:cubicBezTo>
                        <a:cubicBezTo>
                          <a:pt x="43200" y="33287"/>
                          <a:pt x="33529" y="42958"/>
                          <a:pt x="21600" y="42958"/>
                        </a:cubicBezTo>
                        <a:cubicBezTo>
                          <a:pt x="9670" y="42958"/>
                          <a:pt x="0" y="33287"/>
                          <a:pt x="0" y="21358"/>
                        </a:cubicBezTo>
                        <a:cubicBezTo>
                          <a:pt x="0" y="10673"/>
                          <a:pt x="7811" y="1594"/>
                          <a:pt x="18376" y="-1"/>
                        </a:cubicBezTo>
                      </a:path>
                      <a:path w="43200" h="42958" stroke="0" extrusionOk="0">
                        <a:moveTo>
                          <a:pt x="43088" y="19167"/>
                        </a:moveTo>
                        <a:cubicBezTo>
                          <a:pt x="43162" y="19895"/>
                          <a:pt x="43200" y="20626"/>
                          <a:pt x="43200" y="21358"/>
                        </a:cubicBezTo>
                        <a:cubicBezTo>
                          <a:pt x="43200" y="33287"/>
                          <a:pt x="33529" y="42958"/>
                          <a:pt x="21600" y="42958"/>
                        </a:cubicBezTo>
                        <a:cubicBezTo>
                          <a:pt x="9670" y="42958"/>
                          <a:pt x="0" y="33287"/>
                          <a:pt x="0" y="21358"/>
                        </a:cubicBezTo>
                        <a:cubicBezTo>
                          <a:pt x="0" y="10673"/>
                          <a:pt x="7811" y="1594"/>
                          <a:pt x="18376" y="-1"/>
                        </a:cubicBezTo>
                        <a:lnTo>
                          <a:pt x="21600" y="21358"/>
                        </a:lnTo>
                        <a:close/>
                      </a:path>
                    </a:pathLst>
                  </a:custGeom>
                  <a:noFill/>
                  <a:ln w="50800" cap="rnd">
                    <a:solidFill>
                      <a:srgbClr val="FF9F1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99094" name="Group 86">
                    <a:extLst>
                      <a:ext uri="{FF2B5EF4-FFF2-40B4-BE49-F238E27FC236}">
                        <a16:creationId xmlns:a16="http://schemas.microsoft.com/office/drawing/2014/main" id="{1AE72BB4-8813-487C-95A1-13B55C064EE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92" y="1984"/>
                    <a:ext cx="99" cy="118"/>
                    <a:chOff x="3292" y="1984"/>
                    <a:chExt cx="99" cy="118"/>
                  </a:xfrm>
                </p:grpSpPr>
                <p:sp>
                  <p:nvSpPr>
                    <p:cNvPr id="299095" name="Freeform 87">
                      <a:extLst>
                        <a:ext uri="{FF2B5EF4-FFF2-40B4-BE49-F238E27FC236}">
                          <a16:creationId xmlns:a16="http://schemas.microsoft.com/office/drawing/2014/main" id="{BCBD7EC1-010D-411F-BF41-1FF2701FB55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03" y="1994"/>
                      <a:ext cx="88" cy="108"/>
                    </a:xfrm>
                    <a:custGeom>
                      <a:avLst/>
                      <a:gdLst>
                        <a:gd name="T0" fmla="*/ 78 w 88"/>
                        <a:gd name="T1" fmla="*/ 16 h 108"/>
                        <a:gd name="T2" fmla="*/ 85 w 88"/>
                        <a:gd name="T3" fmla="*/ 30 h 108"/>
                        <a:gd name="T4" fmla="*/ 87 w 88"/>
                        <a:gd name="T5" fmla="*/ 42 h 108"/>
                        <a:gd name="T6" fmla="*/ 87 w 88"/>
                        <a:gd name="T7" fmla="*/ 53 h 108"/>
                        <a:gd name="T8" fmla="*/ 85 w 88"/>
                        <a:gd name="T9" fmla="*/ 64 h 108"/>
                        <a:gd name="T10" fmla="*/ 83 w 88"/>
                        <a:gd name="T11" fmla="*/ 73 h 108"/>
                        <a:gd name="T12" fmla="*/ 78 w 88"/>
                        <a:gd name="T13" fmla="*/ 85 h 108"/>
                        <a:gd name="T14" fmla="*/ 70 w 88"/>
                        <a:gd name="T15" fmla="*/ 95 h 108"/>
                        <a:gd name="T16" fmla="*/ 62 w 88"/>
                        <a:gd name="T17" fmla="*/ 103 h 108"/>
                        <a:gd name="T18" fmla="*/ 52 w 88"/>
                        <a:gd name="T19" fmla="*/ 107 h 108"/>
                        <a:gd name="T20" fmla="*/ 40 w 88"/>
                        <a:gd name="T21" fmla="*/ 107 h 108"/>
                        <a:gd name="T22" fmla="*/ 30 w 88"/>
                        <a:gd name="T23" fmla="*/ 105 h 108"/>
                        <a:gd name="T24" fmla="*/ 22 w 88"/>
                        <a:gd name="T25" fmla="*/ 99 h 108"/>
                        <a:gd name="T26" fmla="*/ 16 w 88"/>
                        <a:gd name="T27" fmla="*/ 93 h 108"/>
                        <a:gd name="T28" fmla="*/ 9 w 88"/>
                        <a:gd name="T29" fmla="*/ 84 h 108"/>
                        <a:gd name="T30" fmla="*/ 3 w 88"/>
                        <a:gd name="T31" fmla="*/ 73 h 108"/>
                        <a:gd name="T32" fmla="*/ 0 w 88"/>
                        <a:gd name="T33" fmla="*/ 60 h 108"/>
                        <a:gd name="T34" fmla="*/ 0 w 88"/>
                        <a:gd name="T35" fmla="*/ 46 h 108"/>
                        <a:gd name="T36" fmla="*/ 3 w 88"/>
                        <a:gd name="T37" fmla="*/ 35 h 108"/>
                        <a:gd name="T38" fmla="*/ 5 w 88"/>
                        <a:gd name="T39" fmla="*/ 25 h 108"/>
                        <a:gd name="T40" fmla="*/ 12 w 88"/>
                        <a:gd name="T41" fmla="*/ 17 h 108"/>
                        <a:gd name="T42" fmla="*/ 19 w 88"/>
                        <a:gd name="T43" fmla="*/ 8 h 108"/>
                        <a:gd name="T44" fmla="*/ 33 w 88"/>
                        <a:gd name="T45" fmla="*/ 1 h 108"/>
                        <a:gd name="T46" fmla="*/ 47 w 88"/>
                        <a:gd name="T47" fmla="*/ 0 h 108"/>
                        <a:gd name="T48" fmla="*/ 60 w 88"/>
                        <a:gd name="T49" fmla="*/ 2 h 108"/>
                        <a:gd name="T50" fmla="*/ 69 w 88"/>
                        <a:gd name="T51" fmla="*/ 7 h 108"/>
                        <a:gd name="T52" fmla="*/ 78 w 88"/>
                        <a:gd name="T53" fmla="*/ 16 h 1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88" h="108">
                          <a:moveTo>
                            <a:pt x="78" y="16"/>
                          </a:moveTo>
                          <a:lnTo>
                            <a:pt x="85" y="30"/>
                          </a:lnTo>
                          <a:lnTo>
                            <a:pt x="87" y="42"/>
                          </a:lnTo>
                          <a:lnTo>
                            <a:pt x="87" y="53"/>
                          </a:lnTo>
                          <a:lnTo>
                            <a:pt x="85" y="64"/>
                          </a:lnTo>
                          <a:lnTo>
                            <a:pt x="83" y="73"/>
                          </a:lnTo>
                          <a:lnTo>
                            <a:pt x="78" y="85"/>
                          </a:lnTo>
                          <a:lnTo>
                            <a:pt x="70" y="95"/>
                          </a:lnTo>
                          <a:lnTo>
                            <a:pt x="62" y="103"/>
                          </a:lnTo>
                          <a:lnTo>
                            <a:pt x="52" y="107"/>
                          </a:lnTo>
                          <a:lnTo>
                            <a:pt x="40" y="107"/>
                          </a:lnTo>
                          <a:lnTo>
                            <a:pt x="30" y="105"/>
                          </a:lnTo>
                          <a:lnTo>
                            <a:pt x="22" y="99"/>
                          </a:lnTo>
                          <a:lnTo>
                            <a:pt x="16" y="93"/>
                          </a:lnTo>
                          <a:lnTo>
                            <a:pt x="9" y="84"/>
                          </a:lnTo>
                          <a:lnTo>
                            <a:pt x="3" y="73"/>
                          </a:lnTo>
                          <a:lnTo>
                            <a:pt x="0" y="60"/>
                          </a:lnTo>
                          <a:lnTo>
                            <a:pt x="0" y="46"/>
                          </a:lnTo>
                          <a:lnTo>
                            <a:pt x="3" y="35"/>
                          </a:lnTo>
                          <a:lnTo>
                            <a:pt x="5" y="25"/>
                          </a:lnTo>
                          <a:lnTo>
                            <a:pt x="12" y="17"/>
                          </a:lnTo>
                          <a:lnTo>
                            <a:pt x="19" y="8"/>
                          </a:lnTo>
                          <a:lnTo>
                            <a:pt x="33" y="1"/>
                          </a:lnTo>
                          <a:lnTo>
                            <a:pt x="47" y="0"/>
                          </a:lnTo>
                          <a:lnTo>
                            <a:pt x="60" y="2"/>
                          </a:lnTo>
                          <a:lnTo>
                            <a:pt x="69" y="7"/>
                          </a:lnTo>
                          <a:lnTo>
                            <a:pt x="78" y="16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9096" name="Freeform 88">
                      <a:extLst>
                        <a:ext uri="{FF2B5EF4-FFF2-40B4-BE49-F238E27FC236}">
                          <a16:creationId xmlns:a16="http://schemas.microsoft.com/office/drawing/2014/main" id="{A8A67AAA-6BF8-49AB-94A6-E7115C67932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38" y="2053"/>
                      <a:ext cx="28" cy="38"/>
                    </a:xfrm>
                    <a:custGeom>
                      <a:avLst/>
                      <a:gdLst>
                        <a:gd name="T0" fmla="*/ 25 w 28"/>
                        <a:gd name="T1" fmla="*/ 5 h 38"/>
                        <a:gd name="T2" fmla="*/ 27 w 28"/>
                        <a:gd name="T3" fmla="*/ 10 h 38"/>
                        <a:gd name="T4" fmla="*/ 27 w 28"/>
                        <a:gd name="T5" fmla="*/ 13 h 38"/>
                        <a:gd name="T6" fmla="*/ 27 w 28"/>
                        <a:gd name="T7" fmla="*/ 19 h 38"/>
                        <a:gd name="T8" fmla="*/ 27 w 28"/>
                        <a:gd name="T9" fmla="*/ 22 h 38"/>
                        <a:gd name="T10" fmla="*/ 26 w 28"/>
                        <a:gd name="T11" fmla="*/ 26 h 38"/>
                        <a:gd name="T12" fmla="*/ 25 w 28"/>
                        <a:gd name="T13" fmla="*/ 29 h 38"/>
                        <a:gd name="T14" fmla="*/ 22 w 28"/>
                        <a:gd name="T15" fmla="*/ 33 h 38"/>
                        <a:gd name="T16" fmla="*/ 20 w 28"/>
                        <a:gd name="T17" fmla="*/ 35 h 38"/>
                        <a:gd name="T18" fmla="*/ 16 w 28"/>
                        <a:gd name="T19" fmla="*/ 37 h 38"/>
                        <a:gd name="T20" fmla="*/ 12 w 28"/>
                        <a:gd name="T21" fmla="*/ 37 h 38"/>
                        <a:gd name="T22" fmla="*/ 8 w 28"/>
                        <a:gd name="T23" fmla="*/ 35 h 38"/>
                        <a:gd name="T24" fmla="*/ 7 w 28"/>
                        <a:gd name="T25" fmla="*/ 34 h 38"/>
                        <a:gd name="T26" fmla="*/ 5 w 28"/>
                        <a:gd name="T27" fmla="*/ 32 h 38"/>
                        <a:gd name="T28" fmla="*/ 2 w 28"/>
                        <a:gd name="T29" fmla="*/ 29 h 38"/>
                        <a:gd name="T30" fmla="*/ 1 w 28"/>
                        <a:gd name="T31" fmla="*/ 26 h 38"/>
                        <a:gd name="T32" fmla="*/ 0 w 28"/>
                        <a:gd name="T33" fmla="*/ 21 h 38"/>
                        <a:gd name="T34" fmla="*/ 0 w 28"/>
                        <a:gd name="T35" fmla="*/ 15 h 38"/>
                        <a:gd name="T36" fmla="*/ 1 w 28"/>
                        <a:gd name="T37" fmla="*/ 11 h 38"/>
                        <a:gd name="T38" fmla="*/ 2 w 28"/>
                        <a:gd name="T39" fmla="*/ 9 h 38"/>
                        <a:gd name="T40" fmla="*/ 3 w 28"/>
                        <a:gd name="T41" fmla="*/ 6 h 38"/>
                        <a:gd name="T42" fmla="*/ 6 w 28"/>
                        <a:gd name="T43" fmla="*/ 3 h 38"/>
                        <a:gd name="T44" fmla="*/ 10 w 28"/>
                        <a:gd name="T45" fmla="*/ 0 h 38"/>
                        <a:gd name="T46" fmla="*/ 16 w 28"/>
                        <a:gd name="T47" fmla="*/ 0 h 38"/>
                        <a:gd name="T48" fmla="*/ 19 w 28"/>
                        <a:gd name="T49" fmla="*/ 1 h 38"/>
                        <a:gd name="T50" fmla="*/ 21 w 28"/>
                        <a:gd name="T51" fmla="*/ 3 h 38"/>
                        <a:gd name="T52" fmla="*/ 25 w 28"/>
                        <a:gd name="T53" fmla="*/ 5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28" h="38">
                          <a:moveTo>
                            <a:pt x="25" y="5"/>
                          </a:moveTo>
                          <a:lnTo>
                            <a:pt x="27" y="10"/>
                          </a:lnTo>
                          <a:lnTo>
                            <a:pt x="27" y="13"/>
                          </a:lnTo>
                          <a:lnTo>
                            <a:pt x="27" y="19"/>
                          </a:lnTo>
                          <a:lnTo>
                            <a:pt x="27" y="22"/>
                          </a:lnTo>
                          <a:lnTo>
                            <a:pt x="26" y="26"/>
                          </a:lnTo>
                          <a:lnTo>
                            <a:pt x="25" y="29"/>
                          </a:lnTo>
                          <a:lnTo>
                            <a:pt x="22" y="33"/>
                          </a:lnTo>
                          <a:lnTo>
                            <a:pt x="20" y="35"/>
                          </a:lnTo>
                          <a:lnTo>
                            <a:pt x="16" y="37"/>
                          </a:lnTo>
                          <a:lnTo>
                            <a:pt x="12" y="37"/>
                          </a:lnTo>
                          <a:lnTo>
                            <a:pt x="8" y="35"/>
                          </a:lnTo>
                          <a:lnTo>
                            <a:pt x="7" y="34"/>
                          </a:lnTo>
                          <a:lnTo>
                            <a:pt x="5" y="32"/>
                          </a:lnTo>
                          <a:lnTo>
                            <a:pt x="2" y="29"/>
                          </a:lnTo>
                          <a:lnTo>
                            <a:pt x="1" y="26"/>
                          </a:lnTo>
                          <a:lnTo>
                            <a:pt x="0" y="21"/>
                          </a:lnTo>
                          <a:lnTo>
                            <a:pt x="0" y="15"/>
                          </a:lnTo>
                          <a:lnTo>
                            <a:pt x="1" y="11"/>
                          </a:lnTo>
                          <a:lnTo>
                            <a:pt x="2" y="9"/>
                          </a:lnTo>
                          <a:lnTo>
                            <a:pt x="3" y="6"/>
                          </a:lnTo>
                          <a:lnTo>
                            <a:pt x="6" y="3"/>
                          </a:lnTo>
                          <a:lnTo>
                            <a:pt x="10" y="0"/>
                          </a:lnTo>
                          <a:lnTo>
                            <a:pt x="16" y="0"/>
                          </a:lnTo>
                          <a:lnTo>
                            <a:pt x="19" y="1"/>
                          </a:lnTo>
                          <a:lnTo>
                            <a:pt x="21" y="3"/>
                          </a:lnTo>
                          <a:lnTo>
                            <a:pt x="25" y="5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9097" name="Freeform 89">
                      <a:extLst>
                        <a:ext uri="{FF2B5EF4-FFF2-40B4-BE49-F238E27FC236}">
                          <a16:creationId xmlns:a16="http://schemas.microsoft.com/office/drawing/2014/main" id="{2332D932-7435-4DDC-8913-9E945908611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92" y="1984"/>
                      <a:ext cx="95" cy="88"/>
                    </a:xfrm>
                    <a:custGeom>
                      <a:avLst/>
                      <a:gdLst>
                        <a:gd name="T0" fmla="*/ 94 w 95"/>
                        <a:gd name="T1" fmla="*/ 22 h 88"/>
                        <a:gd name="T2" fmla="*/ 81 w 95"/>
                        <a:gd name="T3" fmla="*/ 10 h 88"/>
                        <a:gd name="T4" fmla="*/ 69 w 95"/>
                        <a:gd name="T5" fmla="*/ 3 h 88"/>
                        <a:gd name="T6" fmla="*/ 57 w 95"/>
                        <a:gd name="T7" fmla="*/ 0 h 88"/>
                        <a:gd name="T8" fmla="*/ 46 w 95"/>
                        <a:gd name="T9" fmla="*/ 0 h 88"/>
                        <a:gd name="T10" fmla="*/ 34 w 95"/>
                        <a:gd name="T11" fmla="*/ 3 h 88"/>
                        <a:gd name="T12" fmla="*/ 27 w 95"/>
                        <a:gd name="T13" fmla="*/ 6 h 88"/>
                        <a:gd name="T14" fmla="*/ 20 w 95"/>
                        <a:gd name="T15" fmla="*/ 11 h 88"/>
                        <a:gd name="T16" fmla="*/ 13 w 95"/>
                        <a:gd name="T17" fmla="*/ 20 h 88"/>
                        <a:gd name="T18" fmla="*/ 7 w 95"/>
                        <a:gd name="T19" fmla="*/ 34 h 88"/>
                        <a:gd name="T20" fmla="*/ 5 w 95"/>
                        <a:gd name="T21" fmla="*/ 46 h 88"/>
                        <a:gd name="T22" fmla="*/ 2 w 95"/>
                        <a:gd name="T23" fmla="*/ 57 h 88"/>
                        <a:gd name="T24" fmla="*/ 0 w 95"/>
                        <a:gd name="T25" fmla="*/ 67 h 88"/>
                        <a:gd name="T26" fmla="*/ 0 w 95"/>
                        <a:gd name="T27" fmla="*/ 80 h 88"/>
                        <a:gd name="T28" fmla="*/ 0 w 95"/>
                        <a:gd name="T29" fmla="*/ 87 h 88"/>
                        <a:gd name="T30" fmla="*/ 94 w 95"/>
                        <a:gd name="T31" fmla="*/ 22 h 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95" h="88">
                          <a:moveTo>
                            <a:pt x="94" y="22"/>
                          </a:moveTo>
                          <a:lnTo>
                            <a:pt x="81" y="10"/>
                          </a:lnTo>
                          <a:lnTo>
                            <a:pt x="69" y="3"/>
                          </a:lnTo>
                          <a:lnTo>
                            <a:pt x="57" y="0"/>
                          </a:lnTo>
                          <a:lnTo>
                            <a:pt x="46" y="0"/>
                          </a:lnTo>
                          <a:lnTo>
                            <a:pt x="34" y="3"/>
                          </a:lnTo>
                          <a:lnTo>
                            <a:pt x="27" y="6"/>
                          </a:lnTo>
                          <a:lnTo>
                            <a:pt x="20" y="11"/>
                          </a:lnTo>
                          <a:lnTo>
                            <a:pt x="13" y="20"/>
                          </a:lnTo>
                          <a:lnTo>
                            <a:pt x="7" y="34"/>
                          </a:lnTo>
                          <a:lnTo>
                            <a:pt x="5" y="46"/>
                          </a:lnTo>
                          <a:lnTo>
                            <a:pt x="2" y="57"/>
                          </a:lnTo>
                          <a:lnTo>
                            <a:pt x="0" y="67"/>
                          </a:lnTo>
                          <a:lnTo>
                            <a:pt x="0" y="80"/>
                          </a:lnTo>
                          <a:lnTo>
                            <a:pt x="0" y="87"/>
                          </a:lnTo>
                          <a:lnTo>
                            <a:pt x="94" y="22"/>
                          </a:lnTo>
                        </a:path>
                      </a:pathLst>
                    </a:custGeom>
                    <a:solidFill>
                      <a:srgbClr val="FF9F9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299098" name="Group 90">
                <a:extLst>
                  <a:ext uri="{FF2B5EF4-FFF2-40B4-BE49-F238E27FC236}">
                    <a16:creationId xmlns:a16="http://schemas.microsoft.com/office/drawing/2014/main" id="{BB41375F-549B-49CE-9FD2-935CB1D9EA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2" y="1787"/>
                <a:ext cx="615" cy="1047"/>
                <a:chOff x="2752" y="1787"/>
                <a:chExt cx="615" cy="1047"/>
              </a:xfrm>
            </p:grpSpPr>
            <p:sp>
              <p:nvSpPr>
                <p:cNvPr id="299099" name="Freeform 91">
                  <a:extLst>
                    <a:ext uri="{FF2B5EF4-FFF2-40B4-BE49-F238E27FC236}">
                      <a16:creationId xmlns:a16="http://schemas.microsoft.com/office/drawing/2014/main" id="{2B0DFDDE-5FB7-487A-B44A-7B14B22EA6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2" y="1787"/>
                  <a:ext cx="615" cy="1047"/>
                </a:xfrm>
                <a:custGeom>
                  <a:avLst/>
                  <a:gdLst>
                    <a:gd name="T0" fmla="*/ 602 w 615"/>
                    <a:gd name="T1" fmla="*/ 125 h 1047"/>
                    <a:gd name="T2" fmla="*/ 614 w 615"/>
                    <a:gd name="T3" fmla="*/ 105 h 1047"/>
                    <a:gd name="T4" fmla="*/ 612 w 615"/>
                    <a:gd name="T5" fmla="*/ 85 h 1047"/>
                    <a:gd name="T6" fmla="*/ 597 w 615"/>
                    <a:gd name="T7" fmla="*/ 59 h 1047"/>
                    <a:gd name="T8" fmla="*/ 567 w 615"/>
                    <a:gd name="T9" fmla="*/ 29 h 1047"/>
                    <a:gd name="T10" fmla="*/ 522 w 615"/>
                    <a:gd name="T11" fmla="*/ 12 h 1047"/>
                    <a:gd name="T12" fmla="*/ 467 w 615"/>
                    <a:gd name="T13" fmla="*/ 10 h 1047"/>
                    <a:gd name="T14" fmla="*/ 428 w 615"/>
                    <a:gd name="T15" fmla="*/ 0 h 1047"/>
                    <a:gd name="T16" fmla="*/ 379 w 615"/>
                    <a:gd name="T17" fmla="*/ 12 h 1047"/>
                    <a:gd name="T18" fmla="*/ 350 w 615"/>
                    <a:gd name="T19" fmla="*/ 17 h 1047"/>
                    <a:gd name="T20" fmla="*/ 314 w 615"/>
                    <a:gd name="T21" fmla="*/ 36 h 1047"/>
                    <a:gd name="T22" fmla="*/ 285 w 615"/>
                    <a:gd name="T23" fmla="*/ 52 h 1047"/>
                    <a:gd name="T24" fmla="*/ 267 w 615"/>
                    <a:gd name="T25" fmla="*/ 90 h 1047"/>
                    <a:gd name="T26" fmla="*/ 232 w 615"/>
                    <a:gd name="T27" fmla="*/ 151 h 1047"/>
                    <a:gd name="T28" fmla="*/ 190 w 615"/>
                    <a:gd name="T29" fmla="*/ 246 h 1047"/>
                    <a:gd name="T30" fmla="*/ 177 w 615"/>
                    <a:gd name="T31" fmla="*/ 299 h 1047"/>
                    <a:gd name="T32" fmla="*/ 172 w 615"/>
                    <a:gd name="T33" fmla="*/ 342 h 1047"/>
                    <a:gd name="T34" fmla="*/ 193 w 615"/>
                    <a:gd name="T35" fmla="*/ 403 h 1047"/>
                    <a:gd name="T36" fmla="*/ 222 w 615"/>
                    <a:gd name="T37" fmla="*/ 449 h 1047"/>
                    <a:gd name="T38" fmla="*/ 224 w 615"/>
                    <a:gd name="T39" fmla="*/ 514 h 1047"/>
                    <a:gd name="T40" fmla="*/ 212 w 615"/>
                    <a:gd name="T41" fmla="*/ 570 h 1047"/>
                    <a:gd name="T42" fmla="*/ 182 w 615"/>
                    <a:gd name="T43" fmla="*/ 671 h 1047"/>
                    <a:gd name="T44" fmla="*/ 165 w 615"/>
                    <a:gd name="T45" fmla="*/ 697 h 1047"/>
                    <a:gd name="T46" fmla="*/ 94 w 615"/>
                    <a:gd name="T47" fmla="*/ 781 h 1047"/>
                    <a:gd name="T48" fmla="*/ 33 w 615"/>
                    <a:gd name="T49" fmla="*/ 830 h 1047"/>
                    <a:gd name="T50" fmla="*/ 11 w 615"/>
                    <a:gd name="T51" fmla="*/ 852 h 1047"/>
                    <a:gd name="T52" fmla="*/ 0 w 615"/>
                    <a:gd name="T53" fmla="*/ 876 h 1047"/>
                    <a:gd name="T54" fmla="*/ 80 w 615"/>
                    <a:gd name="T55" fmla="*/ 858 h 1047"/>
                    <a:gd name="T56" fmla="*/ 22 w 615"/>
                    <a:gd name="T57" fmla="*/ 907 h 1047"/>
                    <a:gd name="T58" fmla="*/ 0 w 615"/>
                    <a:gd name="T59" fmla="*/ 966 h 1047"/>
                    <a:gd name="T60" fmla="*/ 36 w 615"/>
                    <a:gd name="T61" fmla="*/ 945 h 1047"/>
                    <a:gd name="T62" fmla="*/ 89 w 615"/>
                    <a:gd name="T63" fmla="*/ 893 h 1047"/>
                    <a:gd name="T64" fmla="*/ 125 w 615"/>
                    <a:gd name="T65" fmla="*/ 864 h 1047"/>
                    <a:gd name="T66" fmla="*/ 61 w 615"/>
                    <a:gd name="T67" fmla="*/ 968 h 1047"/>
                    <a:gd name="T68" fmla="*/ 33 w 615"/>
                    <a:gd name="T69" fmla="*/ 1046 h 1047"/>
                    <a:gd name="T70" fmla="*/ 97 w 615"/>
                    <a:gd name="T71" fmla="*/ 983 h 1047"/>
                    <a:gd name="T72" fmla="*/ 154 w 615"/>
                    <a:gd name="T73" fmla="*/ 896 h 1047"/>
                    <a:gd name="T74" fmla="*/ 154 w 615"/>
                    <a:gd name="T75" fmla="*/ 956 h 1047"/>
                    <a:gd name="T76" fmla="*/ 207 w 615"/>
                    <a:gd name="T77" fmla="*/ 847 h 1047"/>
                    <a:gd name="T78" fmla="*/ 257 w 615"/>
                    <a:gd name="T79" fmla="*/ 734 h 1047"/>
                    <a:gd name="T80" fmla="*/ 272 w 615"/>
                    <a:gd name="T81" fmla="*/ 694 h 1047"/>
                    <a:gd name="T82" fmla="*/ 291 w 615"/>
                    <a:gd name="T83" fmla="*/ 593 h 1047"/>
                    <a:gd name="T84" fmla="*/ 317 w 615"/>
                    <a:gd name="T85" fmla="*/ 538 h 1047"/>
                    <a:gd name="T86" fmla="*/ 330 w 615"/>
                    <a:gd name="T87" fmla="*/ 459 h 1047"/>
                    <a:gd name="T88" fmla="*/ 334 w 615"/>
                    <a:gd name="T89" fmla="*/ 442 h 1047"/>
                    <a:gd name="T90" fmla="*/ 347 w 615"/>
                    <a:gd name="T91" fmla="*/ 417 h 1047"/>
                    <a:gd name="T92" fmla="*/ 364 w 615"/>
                    <a:gd name="T93" fmla="*/ 410 h 1047"/>
                    <a:gd name="T94" fmla="*/ 381 w 615"/>
                    <a:gd name="T95" fmla="*/ 403 h 1047"/>
                    <a:gd name="T96" fmla="*/ 415 w 615"/>
                    <a:gd name="T97" fmla="*/ 384 h 1047"/>
                    <a:gd name="T98" fmla="*/ 442 w 615"/>
                    <a:gd name="T99" fmla="*/ 364 h 1047"/>
                    <a:gd name="T100" fmla="*/ 479 w 615"/>
                    <a:gd name="T101" fmla="*/ 336 h 1047"/>
                    <a:gd name="T102" fmla="*/ 518 w 615"/>
                    <a:gd name="T103" fmla="*/ 281 h 1047"/>
                    <a:gd name="T104" fmla="*/ 549 w 615"/>
                    <a:gd name="T105" fmla="*/ 224 h 1047"/>
                    <a:gd name="T106" fmla="*/ 591 w 615"/>
                    <a:gd name="T107" fmla="*/ 160 h 1047"/>
                    <a:gd name="T108" fmla="*/ 602 w 615"/>
                    <a:gd name="T109" fmla="*/ 125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15" h="1047">
                      <a:moveTo>
                        <a:pt x="602" y="125"/>
                      </a:moveTo>
                      <a:lnTo>
                        <a:pt x="614" y="105"/>
                      </a:lnTo>
                      <a:lnTo>
                        <a:pt x="612" y="85"/>
                      </a:lnTo>
                      <a:lnTo>
                        <a:pt x="597" y="59"/>
                      </a:lnTo>
                      <a:lnTo>
                        <a:pt x="567" y="29"/>
                      </a:lnTo>
                      <a:lnTo>
                        <a:pt x="522" y="12"/>
                      </a:lnTo>
                      <a:lnTo>
                        <a:pt x="467" y="10"/>
                      </a:lnTo>
                      <a:lnTo>
                        <a:pt x="428" y="0"/>
                      </a:lnTo>
                      <a:lnTo>
                        <a:pt x="379" y="12"/>
                      </a:lnTo>
                      <a:lnTo>
                        <a:pt x="350" y="17"/>
                      </a:lnTo>
                      <a:lnTo>
                        <a:pt x="314" y="36"/>
                      </a:lnTo>
                      <a:lnTo>
                        <a:pt x="285" y="52"/>
                      </a:lnTo>
                      <a:lnTo>
                        <a:pt x="267" y="90"/>
                      </a:lnTo>
                      <a:lnTo>
                        <a:pt x="232" y="151"/>
                      </a:lnTo>
                      <a:lnTo>
                        <a:pt x="190" y="246"/>
                      </a:lnTo>
                      <a:lnTo>
                        <a:pt x="177" y="299"/>
                      </a:lnTo>
                      <a:lnTo>
                        <a:pt x="172" y="342"/>
                      </a:lnTo>
                      <a:lnTo>
                        <a:pt x="193" y="403"/>
                      </a:lnTo>
                      <a:lnTo>
                        <a:pt x="222" y="449"/>
                      </a:lnTo>
                      <a:lnTo>
                        <a:pt x="224" y="514"/>
                      </a:lnTo>
                      <a:lnTo>
                        <a:pt x="212" y="570"/>
                      </a:lnTo>
                      <a:lnTo>
                        <a:pt x="182" y="671"/>
                      </a:lnTo>
                      <a:lnTo>
                        <a:pt x="165" y="697"/>
                      </a:lnTo>
                      <a:lnTo>
                        <a:pt x="94" y="781"/>
                      </a:lnTo>
                      <a:lnTo>
                        <a:pt x="33" y="830"/>
                      </a:lnTo>
                      <a:lnTo>
                        <a:pt x="11" y="852"/>
                      </a:lnTo>
                      <a:lnTo>
                        <a:pt x="0" y="876"/>
                      </a:lnTo>
                      <a:lnTo>
                        <a:pt x="80" y="858"/>
                      </a:lnTo>
                      <a:lnTo>
                        <a:pt x="22" y="907"/>
                      </a:lnTo>
                      <a:lnTo>
                        <a:pt x="0" y="966"/>
                      </a:lnTo>
                      <a:lnTo>
                        <a:pt x="36" y="945"/>
                      </a:lnTo>
                      <a:lnTo>
                        <a:pt x="89" y="893"/>
                      </a:lnTo>
                      <a:lnTo>
                        <a:pt x="125" y="864"/>
                      </a:lnTo>
                      <a:lnTo>
                        <a:pt x="61" y="968"/>
                      </a:lnTo>
                      <a:lnTo>
                        <a:pt x="33" y="1046"/>
                      </a:lnTo>
                      <a:lnTo>
                        <a:pt x="97" y="983"/>
                      </a:lnTo>
                      <a:lnTo>
                        <a:pt x="154" y="896"/>
                      </a:lnTo>
                      <a:lnTo>
                        <a:pt x="154" y="956"/>
                      </a:lnTo>
                      <a:lnTo>
                        <a:pt x="207" y="847"/>
                      </a:lnTo>
                      <a:lnTo>
                        <a:pt x="257" y="734"/>
                      </a:lnTo>
                      <a:lnTo>
                        <a:pt x="272" y="694"/>
                      </a:lnTo>
                      <a:lnTo>
                        <a:pt x="291" y="593"/>
                      </a:lnTo>
                      <a:lnTo>
                        <a:pt x="317" y="538"/>
                      </a:lnTo>
                      <a:lnTo>
                        <a:pt x="330" y="459"/>
                      </a:lnTo>
                      <a:lnTo>
                        <a:pt x="334" y="442"/>
                      </a:lnTo>
                      <a:lnTo>
                        <a:pt x="347" y="417"/>
                      </a:lnTo>
                      <a:lnTo>
                        <a:pt x="364" y="410"/>
                      </a:lnTo>
                      <a:lnTo>
                        <a:pt x="381" y="403"/>
                      </a:lnTo>
                      <a:lnTo>
                        <a:pt x="415" y="384"/>
                      </a:lnTo>
                      <a:lnTo>
                        <a:pt x="442" y="364"/>
                      </a:lnTo>
                      <a:lnTo>
                        <a:pt x="479" y="336"/>
                      </a:lnTo>
                      <a:lnTo>
                        <a:pt x="518" y="281"/>
                      </a:lnTo>
                      <a:lnTo>
                        <a:pt x="549" y="224"/>
                      </a:lnTo>
                      <a:lnTo>
                        <a:pt x="591" y="160"/>
                      </a:lnTo>
                      <a:lnTo>
                        <a:pt x="602" y="125"/>
                      </a:lnTo>
                    </a:path>
                  </a:pathLst>
                </a:custGeom>
                <a:solidFill>
                  <a:srgbClr val="FF0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100" name="Oval 92">
                  <a:extLst>
                    <a:ext uri="{FF2B5EF4-FFF2-40B4-BE49-F238E27FC236}">
                      <a16:creationId xmlns:a16="http://schemas.microsoft.com/office/drawing/2014/main" id="{847AC4ED-4C4D-42CD-9C19-CC751712E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3" y="2203"/>
                  <a:ext cx="133" cy="136"/>
                </a:xfrm>
                <a:prstGeom prst="ellipse">
                  <a:avLst/>
                </a:prstGeom>
                <a:solidFill>
                  <a:srgbClr val="FF00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01" name="Freeform 93">
                  <a:extLst>
                    <a:ext uri="{FF2B5EF4-FFF2-40B4-BE49-F238E27FC236}">
                      <a16:creationId xmlns:a16="http://schemas.microsoft.com/office/drawing/2014/main" id="{A8546279-8CAE-42DD-B8C2-C4451C9E5F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35" y="1808"/>
                  <a:ext cx="261" cy="388"/>
                </a:xfrm>
                <a:custGeom>
                  <a:avLst/>
                  <a:gdLst>
                    <a:gd name="T0" fmla="*/ 260 w 261"/>
                    <a:gd name="T1" fmla="*/ 0 h 388"/>
                    <a:gd name="T2" fmla="*/ 241 w 261"/>
                    <a:gd name="T3" fmla="*/ 20 h 388"/>
                    <a:gd name="T4" fmla="*/ 218 w 261"/>
                    <a:gd name="T5" fmla="*/ 43 h 388"/>
                    <a:gd name="T6" fmla="*/ 203 w 261"/>
                    <a:gd name="T7" fmla="*/ 60 h 388"/>
                    <a:gd name="T8" fmla="*/ 190 w 261"/>
                    <a:gd name="T9" fmla="*/ 81 h 388"/>
                    <a:gd name="T10" fmla="*/ 180 w 261"/>
                    <a:gd name="T11" fmla="*/ 97 h 388"/>
                    <a:gd name="T12" fmla="*/ 173 w 261"/>
                    <a:gd name="T13" fmla="*/ 118 h 388"/>
                    <a:gd name="T14" fmla="*/ 166 w 261"/>
                    <a:gd name="T15" fmla="*/ 144 h 388"/>
                    <a:gd name="T16" fmla="*/ 156 w 261"/>
                    <a:gd name="T17" fmla="*/ 183 h 388"/>
                    <a:gd name="T18" fmla="*/ 152 w 261"/>
                    <a:gd name="T19" fmla="*/ 206 h 388"/>
                    <a:gd name="T20" fmla="*/ 145 w 261"/>
                    <a:gd name="T21" fmla="*/ 232 h 388"/>
                    <a:gd name="T22" fmla="*/ 134 w 261"/>
                    <a:gd name="T23" fmla="*/ 254 h 388"/>
                    <a:gd name="T24" fmla="*/ 122 w 261"/>
                    <a:gd name="T25" fmla="*/ 276 h 388"/>
                    <a:gd name="T26" fmla="*/ 108 w 261"/>
                    <a:gd name="T27" fmla="*/ 294 h 388"/>
                    <a:gd name="T28" fmla="*/ 90 w 261"/>
                    <a:gd name="T29" fmla="*/ 309 h 388"/>
                    <a:gd name="T30" fmla="*/ 74 w 261"/>
                    <a:gd name="T31" fmla="*/ 325 h 388"/>
                    <a:gd name="T32" fmla="*/ 53 w 261"/>
                    <a:gd name="T33" fmla="*/ 342 h 388"/>
                    <a:gd name="T34" fmla="*/ 36 w 261"/>
                    <a:gd name="T35" fmla="*/ 353 h 388"/>
                    <a:gd name="T36" fmla="*/ 21 w 261"/>
                    <a:gd name="T37" fmla="*/ 364 h 388"/>
                    <a:gd name="T38" fmla="*/ 8 w 261"/>
                    <a:gd name="T39" fmla="*/ 375 h 388"/>
                    <a:gd name="T40" fmla="*/ 0 w 261"/>
                    <a:gd name="T41" fmla="*/ 387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61" h="388">
                      <a:moveTo>
                        <a:pt x="260" y="0"/>
                      </a:moveTo>
                      <a:lnTo>
                        <a:pt x="241" y="20"/>
                      </a:lnTo>
                      <a:lnTo>
                        <a:pt x="218" y="43"/>
                      </a:lnTo>
                      <a:lnTo>
                        <a:pt x="203" y="60"/>
                      </a:lnTo>
                      <a:lnTo>
                        <a:pt x="190" y="81"/>
                      </a:lnTo>
                      <a:lnTo>
                        <a:pt x="180" y="97"/>
                      </a:lnTo>
                      <a:lnTo>
                        <a:pt x="173" y="118"/>
                      </a:lnTo>
                      <a:lnTo>
                        <a:pt x="166" y="144"/>
                      </a:lnTo>
                      <a:lnTo>
                        <a:pt x="156" y="183"/>
                      </a:lnTo>
                      <a:lnTo>
                        <a:pt x="152" y="206"/>
                      </a:lnTo>
                      <a:lnTo>
                        <a:pt x="145" y="232"/>
                      </a:lnTo>
                      <a:lnTo>
                        <a:pt x="134" y="254"/>
                      </a:lnTo>
                      <a:lnTo>
                        <a:pt x="122" y="276"/>
                      </a:lnTo>
                      <a:lnTo>
                        <a:pt x="108" y="294"/>
                      </a:lnTo>
                      <a:lnTo>
                        <a:pt x="90" y="309"/>
                      </a:lnTo>
                      <a:lnTo>
                        <a:pt x="74" y="325"/>
                      </a:lnTo>
                      <a:lnTo>
                        <a:pt x="53" y="342"/>
                      </a:lnTo>
                      <a:lnTo>
                        <a:pt x="36" y="353"/>
                      </a:lnTo>
                      <a:lnTo>
                        <a:pt x="21" y="364"/>
                      </a:lnTo>
                      <a:lnTo>
                        <a:pt x="8" y="375"/>
                      </a:lnTo>
                      <a:lnTo>
                        <a:pt x="0" y="38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102" name="Freeform 94">
                  <a:extLst>
                    <a:ext uri="{FF2B5EF4-FFF2-40B4-BE49-F238E27FC236}">
                      <a16:creationId xmlns:a16="http://schemas.microsoft.com/office/drawing/2014/main" id="{BDDEE3B8-6CD6-42C0-B2B4-2AEC08D28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0" y="1793"/>
                  <a:ext cx="194" cy="400"/>
                </a:xfrm>
                <a:custGeom>
                  <a:avLst/>
                  <a:gdLst>
                    <a:gd name="T0" fmla="*/ 193 w 194"/>
                    <a:gd name="T1" fmla="*/ 0 h 400"/>
                    <a:gd name="T2" fmla="*/ 152 w 194"/>
                    <a:gd name="T3" fmla="*/ 31 h 400"/>
                    <a:gd name="T4" fmla="*/ 133 w 194"/>
                    <a:gd name="T5" fmla="*/ 51 h 400"/>
                    <a:gd name="T6" fmla="*/ 119 w 194"/>
                    <a:gd name="T7" fmla="*/ 72 h 400"/>
                    <a:gd name="T8" fmla="*/ 108 w 194"/>
                    <a:gd name="T9" fmla="*/ 93 h 400"/>
                    <a:gd name="T10" fmla="*/ 98 w 194"/>
                    <a:gd name="T11" fmla="*/ 120 h 400"/>
                    <a:gd name="T12" fmla="*/ 88 w 194"/>
                    <a:gd name="T13" fmla="*/ 159 h 400"/>
                    <a:gd name="T14" fmla="*/ 83 w 194"/>
                    <a:gd name="T15" fmla="*/ 188 h 400"/>
                    <a:gd name="T16" fmla="*/ 74 w 194"/>
                    <a:gd name="T17" fmla="*/ 213 h 400"/>
                    <a:gd name="T18" fmla="*/ 59 w 194"/>
                    <a:gd name="T19" fmla="*/ 239 h 400"/>
                    <a:gd name="T20" fmla="*/ 47 w 194"/>
                    <a:gd name="T21" fmla="*/ 264 h 400"/>
                    <a:gd name="T22" fmla="*/ 38 w 194"/>
                    <a:gd name="T23" fmla="*/ 282 h 400"/>
                    <a:gd name="T24" fmla="*/ 29 w 194"/>
                    <a:gd name="T25" fmla="*/ 310 h 400"/>
                    <a:gd name="T26" fmla="*/ 17 w 194"/>
                    <a:gd name="T27" fmla="*/ 336 h 400"/>
                    <a:gd name="T28" fmla="*/ 6 w 194"/>
                    <a:gd name="T29" fmla="*/ 369 h 400"/>
                    <a:gd name="T30" fmla="*/ 0 w 194"/>
                    <a:gd name="T31" fmla="*/ 399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4" h="400">
                      <a:moveTo>
                        <a:pt x="193" y="0"/>
                      </a:moveTo>
                      <a:lnTo>
                        <a:pt x="152" y="31"/>
                      </a:lnTo>
                      <a:lnTo>
                        <a:pt x="133" y="51"/>
                      </a:lnTo>
                      <a:lnTo>
                        <a:pt x="119" y="72"/>
                      </a:lnTo>
                      <a:lnTo>
                        <a:pt x="108" y="93"/>
                      </a:lnTo>
                      <a:lnTo>
                        <a:pt x="98" y="120"/>
                      </a:lnTo>
                      <a:lnTo>
                        <a:pt x="88" y="159"/>
                      </a:lnTo>
                      <a:lnTo>
                        <a:pt x="83" y="188"/>
                      </a:lnTo>
                      <a:lnTo>
                        <a:pt x="74" y="213"/>
                      </a:lnTo>
                      <a:lnTo>
                        <a:pt x="59" y="239"/>
                      </a:lnTo>
                      <a:lnTo>
                        <a:pt x="47" y="264"/>
                      </a:lnTo>
                      <a:lnTo>
                        <a:pt x="38" y="282"/>
                      </a:lnTo>
                      <a:lnTo>
                        <a:pt x="29" y="310"/>
                      </a:lnTo>
                      <a:lnTo>
                        <a:pt x="17" y="336"/>
                      </a:lnTo>
                      <a:lnTo>
                        <a:pt x="6" y="369"/>
                      </a:lnTo>
                      <a:lnTo>
                        <a:pt x="0" y="39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9103" name="Group 95">
              <a:extLst>
                <a:ext uri="{FF2B5EF4-FFF2-40B4-BE49-F238E27FC236}">
                  <a16:creationId xmlns:a16="http://schemas.microsoft.com/office/drawing/2014/main" id="{8E7C59FB-17E3-4C11-90C0-BC09E73004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4" y="2327"/>
              <a:ext cx="143" cy="75"/>
              <a:chOff x="3094" y="2327"/>
              <a:chExt cx="143" cy="75"/>
            </a:xfrm>
          </p:grpSpPr>
          <p:sp>
            <p:nvSpPr>
              <p:cNvPr id="299104" name="Oval 96">
                <a:extLst>
                  <a:ext uri="{FF2B5EF4-FFF2-40B4-BE49-F238E27FC236}">
                    <a16:creationId xmlns:a16="http://schemas.microsoft.com/office/drawing/2014/main" id="{B5117DB5-5A60-44E2-B432-498F75200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" y="2327"/>
                <a:ext cx="33" cy="35"/>
              </a:xfrm>
              <a:prstGeom prst="ellipse">
                <a:avLst/>
              </a:prstGeom>
              <a:solidFill>
                <a:srgbClr val="FF9F1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105" name="Oval 97">
                <a:extLst>
                  <a:ext uri="{FF2B5EF4-FFF2-40B4-BE49-F238E27FC236}">
                    <a16:creationId xmlns:a16="http://schemas.microsoft.com/office/drawing/2014/main" id="{70C6E128-4898-43F6-8BA1-59DC71145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6" y="2350"/>
                <a:ext cx="33" cy="35"/>
              </a:xfrm>
              <a:prstGeom prst="ellipse">
                <a:avLst/>
              </a:prstGeom>
              <a:solidFill>
                <a:srgbClr val="FF9F1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106" name="Oval 98">
                <a:extLst>
                  <a:ext uri="{FF2B5EF4-FFF2-40B4-BE49-F238E27FC236}">
                    <a16:creationId xmlns:a16="http://schemas.microsoft.com/office/drawing/2014/main" id="{F17EB5FB-CDF5-4C41-AB16-D27CE116B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" y="2339"/>
                <a:ext cx="34" cy="34"/>
              </a:xfrm>
              <a:prstGeom prst="ellipse">
                <a:avLst/>
              </a:prstGeom>
              <a:solidFill>
                <a:srgbClr val="FF9F1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9107" name="Oval 99">
                <a:extLst>
                  <a:ext uri="{FF2B5EF4-FFF2-40B4-BE49-F238E27FC236}">
                    <a16:creationId xmlns:a16="http://schemas.microsoft.com/office/drawing/2014/main" id="{726DBAF6-FB61-4610-8C62-50300B130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2367"/>
                <a:ext cx="34" cy="35"/>
              </a:xfrm>
              <a:prstGeom prst="ellipse">
                <a:avLst/>
              </a:prstGeom>
              <a:solidFill>
                <a:srgbClr val="FF9F1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9108" name="Rectangle 100">
              <a:extLst>
                <a:ext uri="{FF2B5EF4-FFF2-40B4-BE49-F238E27FC236}">
                  <a16:creationId xmlns:a16="http://schemas.microsoft.com/office/drawing/2014/main" id="{134BD8AB-A6E7-401C-B3B7-E09E4BD0D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1380"/>
              <a:ext cx="1195" cy="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000" b="1">
                  <a:solidFill>
                    <a:srgbClr val="000000"/>
                  </a:solidFill>
                  <a:latin typeface="Arial" panose="020B0604020202020204" pitchFamily="34" charset="0"/>
                </a:rPr>
                <a:t>Cost  will be $200 Million!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BC40-154C-406F-8EC5-C656B397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Notation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1F7FD-84F0-40DE-923C-DBDDC1EC4822}"/>
              </a:ext>
            </a:extLst>
          </p:cNvPr>
          <p:cNvSpPr/>
          <p:nvPr/>
        </p:nvSpPr>
        <p:spPr>
          <a:xfrm>
            <a:off x="533400" y="1676400"/>
            <a:ext cx="4724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i="1" dirty="0"/>
              <a:t>t=1,2,3… </a:t>
            </a:r>
            <a:r>
              <a:rPr lang="en-US" b="1" dirty="0"/>
              <a:t>= time period index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 err="1"/>
              <a:t>y</a:t>
            </a:r>
            <a:r>
              <a:rPr lang="en-US" b="1" i="1" baseline="-25000" dirty="0" err="1" smtClean="0"/>
              <a:t>t</a:t>
            </a:r>
            <a:r>
              <a:rPr lang="en-US" b="1" dirty="0" smtClean="0"/>
              <a:t> (</a:t>
            </a:r>
            <a:r>
              <a:rPr lang="en-US" b="1" i="1" dirty="0" err="1" smtClean="0"/>
              <a:t>Y</a:t>
            </a:r>
            <a:r>
              <a:rPr lang="en-US" b="1" i="1" baseline="-25000" dirty="0" err="1" smtClean="0"/>
              <a:t>t</a:t>
            </a:r>
            <a:r>
              <a:rPr lang="en-US" b="1" i="1" baseline="-25000" dirty="0" smtClean="0"/>
              <a:t> </a:t>
            </a:r>
            <a:r>
              <a:rPr lang="en-US" b="1" dirty="0" smtClean="0"/>
              <a:t>) =  </a:t>
            </a:r>
            <a:r>
              <a:rPr lang="en-US" b="1" dirty="0"/>
              <a:t>value of the series at time </a:t>
            </a:r>
          </a:p>
          <a:p>
            <a:pPr marL="0" indent="0">
              <a:buNone/>
            </a:pPr>
            <a:r>
              <a:rPr lang="en-US" b="1" dirty="0"/>
              <a:t>       period </a:t>
            </a:r>
            <a:r>
              <a:rPr lang="en-US" b="1" i="1" dirty="0"/>
              <a:t>t</a:t>
            </a:r>
          </a:p>
          <a:p>
            <a:pPr marL="0" indent="0">
              <a:buNone/>
            </a:pPr>
            <a:endParaRPr lang="en-US" b="1" i="1" dirty="0"/>
          </a:p>
          <a:p>
            <a:pPr marL="914400" indent="-914400">
              <a:buNone/>
            </a:pPr>
            <a:r>
              <a:rPr lang="en-US" b="1" i="1" dirty="0" err="1"/>
              <a:t>F</a:t>
            </a:r>
            <a:r>
              <a:rPr lang="en-US" b="1" i="1" baseline="-25000" dirty="0" err="1"/>
              <a:t>t+k</a:t>
            </a:r>
            <a:r>
              <a:rPr lang="en-US" b="1" i="1" dirty="0"/>
              <a:t> </a:t>
            </a:r>
            <a:r>
              <a:rPr lang="en-US" b="1" dirty="0"/>
              <a:t>= forecast for time period </a:t>
            </a:r>
            <a:r>
              <a:rPr lang="en-US" b="1" i="1" dirty="0" err="1"/>
              <a:t>t+k</a:t>
            </a:r>
            <a:r>
              <a:rPr lang="en-US" b="1" i="1" dirty="0"/>
              <a:t>, </a:t>
            </a:r>
            <a:r>
              <a:rPr lang="en-US" b="1" dirty="0"/>
              <a:t>given data until time </a:t>
            </a:r>
            <a:r>
              <a:rPr lang="en-US" b="1" i="1" dirty="0" smtClean="0"/>
              <a:t>t</a:t>
            </a:r>
          </a:p>
          <a:p>
            <a:pPr marL="914400" indent="-914400">
              <a:buNone/>
            </a:pPr>
            <a:r>
              <a:rPr lang="en-US" b="1" i="1" dirty="0"/>
              <a:t>	</a:t>
            </a:r>
            <a:r>
              <a:rPr lang="en-US" b="1" dirty="0" smtClean="0"/>
              <a:t>if </a:t>
            </a:r>
            <a:r>
              <a:rPr lang="en-US" b="1" i="1" dirty="0" smtClean="0"/>
              <a:t>k = 1, </a:t>
            </a:r>
            <a:r>
              <a:rPr lang="en-US" b="1" dirty="0" smtClean="0"/>
              <a:t>it will be the forecast for next period </a:t>
            </a:r>
            <a:r>
              <a:rPr lang="en-US" b="1" i="1" dirty="0" smtClean="0"/>
              <a:t>(t + 1) </a:t>
            </a:r>
            <a:r>
              <a:rPr lang="en-US" b="1" dirty="0" smtClean="0"/>
              <a:t>after</a:t>
            </a:r>
            <a:r>
              <a:rPr lang="en-US" b="1" i="1" dirty="0" smtClean="0"/>
              <a:t> t, F</a:t>
            </a:r>
            <a:r>
              <a:rPr lang="en-US" b="1" i="1" baseline="-25000" dirty="0" smtClean="0"/>
              <a:t>t+1</a:t>
            </a:r>
            <a:r>
              <a:rPr lang="en-US" b="1" i="1" dirty="0" smtClean="0"/>
              <a:t> </a:t>
            </a:r>
            <a:endParaRPr lang="en-US" b="1" i="1" dirty="0"/>
          </a:p>
          <a:p>
            <a:pPr marL="914400" indent="-914400">
              <a:buNone/>
            </a:pPr>
            <a:endParaRPr lang="en-US" b="1" i="1" baseline="-25000" dirty="0"/>
          </a:p>
          <a:p>
            <a:pPr marL="914400" indent="-914400">
              <a:buNone/>
            </a:pPr>
            <a:r>
              <a:rPr lang="en-US" b="1" i="1" dirty="0"/>
              <a:t>e</a:t>
            </a:r>
            <a:r>
              <a:rPr lang="en-US" b="1" i="1" baseline="-25000" dirty="0"/>
              <a:t>t</a:t>
            </a:r>
            <a:r>
              <a:rPr lang="en-US" b="1" dirty="0"/>
              <a:t> = forecast error for period </a:t>
            </a:r>
            <a:r>
              <a:rPr lang="en-US" b="1" i="1" dirty="0" smtClean="0"/>
              <a:t>t,</a:t>
            </a:r>
          </a:p>
          <a:p>
            <a:pPr marL="914400" indent="-914400">
              <a:buNone/>
            </a:pPr>
            <a:r>
              <a:rPr lang="en-US" b="1" i="1" baseline="-25000" dirty="0"/>
              <a:t>	</a:t>
            </a:r>
            <a:r>
              <a:rPr lang="en-US" b="1" i="1" dirty="0"/>
              <a:t> e</a:t>
            </a:r>
            <a:r>
              <a:rPr lang="en-US" b="1" i="1" baseline="-25000" dirty="0"/>
              <a:t>t</a:t>
            </a:r>
            <a:r>
              <a:rPr lang="en-US" b="1" dirty="0"/>
              <a:t> </a:t>
            </a:r>
            <a:r>
              <a:rPr lang="en-US" b="1" dirty="0" smtClean="0"/>
              <a:t>= </a:t>
            </a:r>
            <a:r>
              <a:rPr lang="en-US" b="1" i="1" dirty="0" err="1" smtClean="0"/>
              <a:t>y</a:t>
            </a:r>
            <a:r>
              <a:rPr lang="en-US" b="1" i="1" baseline="-25000" dirty="0" err="1" smtClean="0"/>
              <a:t>t</a:t>
            </a:r>
            <a:r>
              <a:rPr lang="en-US" b="1" i="1" baseline="-25000" dirty="0" smtClean="0"/>
              <a:t> </a:t>
            </a:r>
            <a:r>
              <a:rPr lang="en-US" b="1" i="1" dirty="0" smtClean="0"/>
              <a:t>- F</a:t>
            </a:r>
            <a:r>
              <a:rPr lang="en-US" b="1" i="1" baseline="-25000" dirty="0" smtClean="0"/>
              <a:t>t</a:t>
            </a:r>
            <a:endParaRPr lang="en-US" b="1" i="1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CDA97-A7A9-477A-BAA1-473EC47F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600200"/>
            <a:ext cx="1816425" cy="43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70EA00B5-BC5D-4B89-9F37-09DFEF8A6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4080"/>
                </a:solidFill>
              </a:rPr>
              <a:t>Forecasting the Future Is Always Difficult...</a:t>
            </a: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6C9148E6-C4A4-45DD-982D-AC6193882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10600" cy="48006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/>
              <a:t>"Heavier-than-air flying machines are impossible."</a:t>
            </a:r>
            <a:r>
              <a:rPr lang="en-US" altLang="en-US" sz="1800"/>
              <a:t> </a:t>
            </a:r>
            <a:br>
              <a:rPr lang="en-US" altLang="en-US" sz="1800"/>
            </a:br>
            <a:r>
              <a:rPr lang="en-US" altLang="en-US" sz="1800"/>
              <a:t>--President, Royal Society, 1895.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i="1"/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/>
              <a:t>"Everything that can be invented has been invented."</a:t>
            </a:r>
            <a:r>
              <a:rPr lang="en-US" altLang="en-US" sz="1800"/>
              <a:t> </a:t>
            </a:r>
            <a:br>
              <a:rPr lang="en-US" altLang="en-US" sz="1800"/>
            </a:br>
            <a:r>
              <a:rPr lang="en-US" altLang="en-US" sz="1800"/>
              <a:t>--Commissioner, U.S. Office of Patents, 1899.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i="1"/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/>
              <a:t>"Who the hell wants to hear actors talk?" </a:t>
            </a:r>
            <a:br>
              <a:rPr lang="en-US" altLang="en-US" sz="1800" i="1"/>
            </a:br>
            <a:r>
              <a:rPr lang="en-US" altLang="en-US" sz="1800"/>
              <a:t>--Warner Brothers, 1927.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i="1"/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/>
              <a:t>"Computers in the future may weigh no more than 1.5 tons." </a:t>
            </a:r>
            <a:br>
              <a:rPr lang="en-US" altLang="en-US" sz="1800" i="1"/>
            </a:br>
            <a:r>
              <a:rPr lang="en-US" altLang="en-US" sz="1800"/>
              <a:t>--Popular Mechanics, forecasting the relentless march of science, 1949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i="1"/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/>
              <a:t>"There is no reason anyone would want a computer in their home."</a:t>
            </a:r>
            <a:r>
              <a:rPr lang="en-US" altLang="en-US" sz="1800"/>
              <a:t> </a:t>
            </a:r>
            <a:br>
              <a:rPr lang="en-US" altLang="en-US" sz="1800"/>
            </a:br>
            <a:r>
              <a:rPr lang="en-US" altLang="en-US" sz="1800"/>
              <a:t>--President, Chairman and founder of Digital Equipment Corp., 1977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i="1">
                <a:cs typeface="Times New Roman" panose="02020603050405020304" pitchFamily="18" charset="0"/>
              </a:rPr>
              <a:t>"Home mortgage rates will never go below 10 percent in this century."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--Many financial experts, 1980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pic>
        <p:nvPicPr>
          <p:cNvPr id="302084" name="Picture 4">
            <a:extLst>
              <a:ext uri="{FF2B5EF4-FFF2-40B4-BE49-F238E27FC236}">
                <a16:creationId xmlns:a16="http://schemas.microsoft.com/office/drawing/2014/main" id="{CCDED552-64E4-48E3-BAB6-9704D5D23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1712913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081D58"/>
      </a:dk2>
      <a:lt2>
        <a:srgbClr val="9234DB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h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h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48B3D"/>
    </a:lt1>
    <a:dk2>
      <a:srgbClr val="081D58"/>
    </a:dk2>
    <a:lt2>
      <a:srgbClr val="9234DB"/>
    </a:lt2>
    <a:accent1>
      <a:srgbClr val="FC0128"/>
    </a:accent1>
    <a:accent2>
      <a:srgbClr val="063DE8"/>
    </a:accent2>
    <a:accent3>
      <a:srgbClr val="F8C4AF"/>
    </a:accent3>
    <a:accent4>
      <a:srgbClr val="000000"/>
    </a:accent4>
    <a:accent5>
      <a:srgbClr val="FDAAAC"/>
    </a:accent5>
    <a:accent6>
      <a:srgbClr val="0536D2"/>
    </a:accent6>
    <a:hlink>
      <a:srgbClr val="00DFCA"/>
    </a:hlink>
    <a:folHlink>
      <a:srgbClr val="EAEC5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D:\McGraw Hill Powerpoint Slides\Ch1.ppt</Template>
  <TotalTime>274513997</TotalTime>
  <Pages>18</Pages>
  <Words>899</Words>
  <Application>Microsoft Office PowerPoint</Application>
  <PresentationFormat>On-screen Show (4:3)</PresentationFormat>
  <Paragraphs>131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Book Antiqua</vt:lpstr>
      <vt:lpstr>Monotype Sorts</vt:lpstr>
      <vt:lpstr>Symbol</vt:lpstr>
      <vt:lpstr>Times New Roman</vt:lpstr>
      <vt:lpstr>Wingdings</vt:lpstr>
      <vt:lpstr>Ch1</vt:lpstr>
      <vt:lpstr>Clip</vt:lpstr>
      <vt:lpstr>California State University, East Bay College of Business and Economics  BAN 673 Time Series Analytics</vt:lpstr>
      <vt:lpstr>Lecture Objectives</vt:lpstr>
      <vt:lpstr>Time Series Analytics</vt:lpstr>
      <vt:lpstr>Why Time Series Forecasting in Business?</vt:lpstr>
      <vt:lpstr>Decisions Requiring Time Series Forecasting</vt:lpstr>
      <vt:lpstr>Example: Ridership on Amtrak Trains</vt:lpstr>
      <vt:lpstr>Forecasting Equals Science Plus Art</vt:lpstr>
      <vt:lpstr>Basic Notation</vt:lpstr>
      <vt:lpstr>Forecasting the Future Is Always Difficult...</vt:lpstr>
      <vt:lpstr>Principles of Time Series Forecasting</vt:lpstr>
      <vt:lpstr>Forecasting Process</vt:lpstr>
      <vt:lpstr>Step 1: Define Goal</vt:lpstr>
      <vt:lpstr>Step 1: Define Goal</vt:lpstr>
      <vt:lpstr>Forecasting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 and Operations Management: Manufacturing and  Services</dc:title>
  <dc:subject/>
  <dc:creator>Zinovy Radovilsky</dc:creator>
  <cp:keywords/>
  <dc:description/>
  <cp:lastModifiedBy>Zinovy Radovilsky</cp:lastModifiedBy>
  <cp:revision>190</cp:revision>
  <cp:lastPrinted>1997-10-07T20:29:34Z</cp:lastPrinted>
  <dcterms:created xsi:type="dcterms:W3CDTF">1997-10-07T17:24:18Z</dcterms:created>
  <dcterms:modified xsi:type="dcterms:W3CDTF">2019-02-27T22:40:35Z</dcterms:modified>
</cp:coreProperties>
</file>