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23" r:id="rId3"/>
    <p:sldId id="542" r:id="rId4"/>
    <p:sldId id="543" r:id="rId5"/>
    <p:sldId id="545" r:id="rId6"/>
    <p:sldId id="552" r:id="rId7"/>
    <p:sldId id="544" r:id="rId8"/>
    <p:sldId id="524" r:id="rId9"/>
    <p:sldId id="551" r:id="rId10"/>
    <p:sldId id="527" r:id="rId11"/>
    <p:sldId id="528" r:id="rId12"/>
    <p:sldId id="530" r:id="rId13"/>
    <p:sldId id="531" r:id="rId14"/>
    <p:sldId id="532" r:id="rId15"/>
    <p:sldId id="546" r:id="rId16"/>
    <p:sldId id="547" r:id="rId17"/>
    <p:sldId id="548" r:id="rId18"/>
    <p:sldId id="549" r:id="rId19"/>
    <p:sldId id="550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5487" autoAdjust="0"/>
  </p:normalViewPr>
  <p:slideViewPr>
    <p:cSldViewPr>
      <p:cViewPr varScale="1">
        <p:scale>
          <a:sx n="91" d="100"/>
          <a:sy n="91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2819400"/>
            <a:ext cx="8107363" cy="609600"/>
          </a:xfrm>
          <a:noFill/>
          <a:ln/>
        </p:spPr>
        <p:txBody>
          <a:bodyPr/>
          <a:lstStyle/>
          <a:p>
            <a:pPr marL="342900" indent="-342900"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Time Series Data and Data Patterns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B281F9DC-E942-446B-812D-B863E4623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Autocorrelation 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BB29BAF-1446-48B7-9B74-877F582A1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/>
          <a:lstStyle/>
          <a:p>
            <a:pPr algn="just"/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Autocorrelation</a:t>
            </a:r>
            <a:r>
              <a:rPr lang="en-US" altLang="en-US" sz="2000" dirty="0">
                <a:latin typeface="CG Times" pitchFamily="18" charset="0"/>
                <a:cs typeface="Times New Roman" panose="02020603050405020304" pitchFamily="18" charset="0"/>
              </a:rPr>
              <a:t> represents the correlation between a random variable (time series data) itself and the same variable lagged one or more periods</a:t>
            </a:r>
            <a:endParaRPr lang="en-US" altLang="en-US" sz="2000" dirty="0">
              <a:latin typeface="Courier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Autocorrelation coefficient </a:t>
            </a:r>
            <a:r>
              <a:rPr lang="en-US" altLang="en-US" sz="20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30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CG Times" pitchFamily="18" charset="0"/>
                <a:cs typeface="Times New Roman" panose="02020603050405020304" pitchFamily="18" charset="0"/>
              </a:rPr>
              <a:t> is a measure of autocorrelation between a variable itself and the same variable lagged </a:t>
            </a:r>
            <a:r>
              <a:rPr lang="en-US" altLang="en-US" sz="20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CG Times" pitchFamily="18" charset="0"/>
                <a:cs typeface="Times New Roman" panose="02020603050405020304" pitchFamily="18" charset="0"/>
              </a:rPr>
              <a:t> periods: </a:t>
            </a:r>
            <a:endParaRPr lang="en-US" altLang="en-US" sz="20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</a:t>
            </a:r>
            <a:endParaRPr lang="en-US" altLang="en-US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4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        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1"/>
                </a:solidFill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baseline="-25000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= autocorrelation coefficient for a lag of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periods (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1, 2, 3, …, 12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, …)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    = mean of the values of the series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= observation in time period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400" i="1" baseline="-25000" dirty="0">
                <a:latin typeface="CG Times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= observation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time periods earlier or at time period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t-k</a:t>
            </a: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If a time series is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random</a:t>
            </a:r>
            <a:r>
              <a:rPr lang="en-US" altLang="en-US" sz="2000" dirty="0">
                <a:cs typeface="Times New Roman" panose="02020603050405020304" pitchFamily="18" charset="0"/>
              </a:rPr>
              <a:t>, the autocorrelations for any lag are close to zero</a:t>
            </a:r>
          </a:p>
          <a:p>
            <a:pPr lvl="1" algn="just"/>
            <a:r>
              <a:rPr lang="en-US" altLang="en-US" sz="1600" dirty="0">
                <a:cs typeface="Times New Roman" panose="02020603050405020304" pitchFamily="18" charset="0"/>
              </a:rPr>
              <a:t>The successive  values of a time series are not related to each other</a:t>
            </a:r>
            <a:endParaRPr lang="en-US" altLang="en-US" sz="1000" dirty="0"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CG Times" pitchFamily="18" charset="0"/>
            </a:endParaRPr>
          </a:p>
        </p:txBody>
      </p:sp>
      <p:graphicFrame>
        <p:nvGraphicFramePr>
          <p:cNvPr id="350212" name="Object 4">
            <a:extLst>
              <a:ext uri="{FF2B5EF4-FFF2-40B4-BE49-F238E27FC236}">
                <a16:creationId xmlns:a16="http://schemas.microsoft.com/office/drawing/2014/main" id="{FFE8C414-E81E-4E2F-BD99-56F966A0A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19939"/>
              </p:ext>
            </p:extLst>
          </p:nvPr>
        </p:nvGraphicFramePr>
        <p:xfrm>
          <a:off x="2417763" y="3048000"/>
          <a:ext cx="22463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8" name="Equation" r:id="rId4" imgW="1650960" imgH="863280" progId="Equation.3">
                  <p:embed/>
                </p:oleObj>
              </mc:Choice>
              <mc:Fallback>
                <p:oleObj name="Equation" r:id="rId4" imgW="165096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048000"/>
                        <a:ext cx="2246312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>
            <a:extLst>
              <a:ext uri="{FF2B5EF4-FFF2-40B4-BE49-F238E27FC236}">
                <a16:creationId xmlns:a16="http://schemas.microsoft.com/office/drawing/2014/main" id="{813C8F06-4BDE-4073-9E67-BA00CA38F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80590"/>
              </p:ext>
            </p:extLst>
          </p:nvPr>
        </p:nvGraphicFramePr>
        <p:xfrm>
          <a:off x="2133600" y="4800600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9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28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2E577A27-60B9-4A20-AAA9-F504FC366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Autocorrelation Coefficients (Excel)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B0C90-F703-4A94-885D-A460173F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8991600" cy="49881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0F57C510-3C93-4EB8-B427-9C18825F4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Autocorrelation Function (</a:t>
            </a:r>
            <a:r>
              <a:rPr lang="en-US" altLang="en-US" dirty="0" err="1"/>
              <a:t>Acf</a:t>
            </a:r>
            <a:r>
              <a:rPr lang="en-US" altLang="en-US" dirty="0"/>
              <a:t>)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958BA046-4E72-4D99-A9BD-A6A375A29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r>
              <a:rPr lang="en-US" altLang="en-US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Autocorrelation function (</a:t>
            </a:r>
            <a:r>
              <a:rPr lang="en-US" altLang="en-US" sz="22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Acf</a:t>
            </a:r>
            <a:r>
              <a:rPr lang="en-US" altLang="en-US" sz="22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)</a:t>
            </a:r>
            <a:r>
              <a:rPr lang="en-US" altLang="en-US" sz="2200" dirty="0">
                <a:cs typeface="Times New Roman" panose="02020603050405020304" pitchFamily="18" charset="0"/>
              </a:rPr>
              <a:t> identifies and plots multiple autocorrelation coefficients for various lags of a time series data</a:t>
            </a:r>
          </a:p>
          <a:p>
            <a:pPr lvl="1"/>
            <a:r>
              <a:rPr lang="en-US" altLang="en-US" sz="2200" dirty="0">
                <a:cs typeface="Times New Roman" panose="02020603050405020304" pitchFamily="18" charset="0"/>
              </a:rPr>
              <a:t>It also calculates and plots interval (horizontal lines) to identify significant autocorrelation </a:t>
            </a:r>
          </a:p>
          <a:p>
            <a:r>
              <a:rPr lang="en-US" altLang="en-US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Correlogram</a:t>
            </a:r>
            <a:r>
              <a:rPr lang="en-US" altLang="en-US" sz="2200" dirty="0">
                <a:cs typeface="Times New Roman" panose="02020603050405020304" pitchFamily="18" charset="0"/>
              </a:rPr>
              <a:t> – is a plot of autocorrelation (autocorrelation coefficients) for various lags</a:t>
            </a:r>
          </a:p>
          <a:p>
            <a:r>
              <a:rPr lang="en-US" altLang="en-US" sz="2200" dirty="0">
                <a:cs typeface="Times New Roman" panose="02020603050405020304" pitchFamily="18" charset="0"/>
              </a:rPr>
              <a:t>Correlogram can be used to analyze the autocorrelation coefficients for different time lags and answer the following questions: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Does the time series data have a trend component?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Does the time series data have a seasonal component?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Does the time series data have a level component?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the data random?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grpSp>
        <p:nvGrpSpPr>
          <p:cNvPr id="353284" name="Group 4">
            <a:extLst>
              <a:ext uri="{FF2B5EF4-FFF2-40B4-BE49-F238E27FC236}">
                <a16:creationId xmlns:a16="http://schemas.microsoft.com/office/drawing/2014/main" id="{8C06EC00-5386-4490-B950-276B2DEE749A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2827338"/>
            <a:ext cx="6875462" cy="746125"/>
            <a:chOff x="0" y="518"/>
            <a:chExt cx="4331" cy="518"/>
          </a:xfrm>
        </p:grpSpPr>
        <p:sp>
          <p:nvSpPr>
            <p:cNvPr id="353285" name="Rectangle 5">
              <a:extLst>
                <a:ext uri="{FF2B5EF4-FFF2-40B4-BE49-F238E27FC236}">
                  <a16:creationId xmlns:a16="http://schemas.microsoft.com/office/drawing/2014/main" id="{68306A57-01B2-47E4-BA3F-BD54E53A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8"/>
              <a:ext cx="43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3286" name="Rectangle 6">
              <a:extLst>
                <a:ext uri="{FF2B5EF4-FFF2-40B4-BE49-F238E27FC236}">
                  <a16:creationId xmlns:a16="http://schemas.microsoft.com/office/drawing/2014/main" id="{AB795BD1-AFBC-44A7-B05E-3CD1E8B1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8"/>
              <a:ext cx="4331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353287" name="Picture 7">
            <a:extLst>
              <a:ext uri="{FF2B5EF4-FFF2-40B4-BE49-F238E27FC236}">
                <a16:creationId xmlns:a16="http://schemas.microsoft.com/office/drawing/2014/main" id="{740D6385-3EE4-435B-96C5-67389D6A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88011"/>
            <a:ext cx="2046849" cy="143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Correlogram Using </a:t>
            </a:r>
            <a:r>
              <a:rPr lang="en-US" altLang="en-US" dirty="0" err="1"/>
              <a:t>Acf</a:t>
            </a:r>
            <a:r>
              <a:rPr lang="en-US" altLang="en-US" dirty="0"/>
              <a:t>() Function in 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12FBBF-6520-4246-824F-515A96BA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6484924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1252A1C-F492-466E-8589-3CA8BA4BF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Analyzing Patterns with Autocorrelation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F274B3A-04BB-43B0-B9BF-6F9721EA6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Series with trends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Positive autocorrelation coefficients are significantly greater from zero for the first </a:t>
            </a:r>
            <a:r>
              <a:rPr lang="en-US" altLang="en-US" i="1" dirty="0">
                <a:latin typeface="CG Times" pitchFamily="18" charset="0"/>
                <a:cs typeface="Times New Roman" panose="02020603050405020304" pitchFamily="18" charset="0"/>
              </a:rPr>
              <a:t>lag 1</a:t>
            </a: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 or first several periods (</a:t>
            </a:r>
            <a:r>
              <a:rPr lang="en-US" altLang="en-US" i="1" dirty="0">
                <a:latin typeface="CG Times" pitchFamily="18" charset="0"/>
                <a:cs typeface="Times New Roman" panose="02020603050405020304" pitchFamily="18" charset="0"/>
              </a:rPr>
              <a:t>lag 1, lag 2</a:t>
            </a: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, etc.) and then  gradually drop toward zero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Series with seasonality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Autocorrelation coefficients are significant at the appropriate time lag: </a:t>
            </a:r>
            <a:r>
              <a:rPr lang="en-US" altLang="en-US" i="1" dirty="0">
                <a:latin typeface="CG Times" pitchFamily="18" charset="0"/>
                <a:cs typeface="Times New Roman" panose="02020603050405020304" pitchFamily="18" charset="0"/>
              </a:rPr>
              <a:t>lag 4</a:t>
            </a: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 for quarterly data, </a:t>
            </a:r>
            <a:r>
              <a:rPr lang="en-US" altLang="en-US" i="1" dirty="0">
                <a:latin typeface="CG Times" pitchFamily="18" charset="0"/>
                <a:cs typeface="Times New Roman" panose="02020603050405020304" pitchFamily="18" charset="0"/>
              </a:rPr>
              <a:t>lag 12</a:t>
            </a: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 for monthly data.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some cases, to distinguish from the trend pattern, the trend should be removed from a non-stationary data first utilizing the </a:t>
            </a:r>
            <a:r>
              <a:rPr lang="en-US" altLang="en-US" i="1" dirty="0"/>
              <a:t>differencing method: developing a data set representing differences between the actual data and the one lagged one period (lag 1)</a:t>
            </a:r>
            <a:r>
              <a:rPr lang="en-US" altLang="en-US" dirty="0">
                <a:latin typeface="CG Times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Series with level (stationary) pattern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Autocorrelation coefficients decline to zero fairly rapidly, generally after the second or third time lag.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distinguish from the trend pattern, the trend should be removed from actual data first utilizing the </a:t>
            </a:r>
            <a:r>
              <a:rPr lang="en-US" altLang="en-US" i="1" dirty="0"/>
              <a:t>differencing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 &amp; Visualize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5943600" cy="50292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series </a:t>
            </a:r>
            <a:r>
              <a:rPr lang="en-US" sz="2000" dirty="0"/>
              <a:t>step is used as an effective initial step for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characterizing the nature of time series</a:t>
            </a:r>
            <a:r>
              <a:rPr lang="en-US" sz="2000" dirty="0"/>
              <a:t> </a:t>
            </a:r>
          </a:p>
          <a:p>
            <a:r>
              <a:rPr lang="en-US" sz="2000" dirty="0"/>
              <a:t>May detect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issues with the data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 values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Unequal spacing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plot </a:t>
            </a:r>
            <a:r>
              <a:rPr lang="en-US" sz="2000" dirty="0"/>
              <a:t>is most basic but very informative plot for visualizing a time series</a:t>
            </a:r>
          </a:p>
          <a:p>
            <a:pPr lvl="1"/>
            <a:r>
              <a:rPr lang="en-US" sz="1600" dirty="0"/>
              <a:t>Line chart of the series values (</a:t>
            </a:r>
            <a:r>
              <a:rPr lang="en-US" sz="1600" i="1" dirty="0"/>
              <a:t>y</a:t>
            </a:r>
            <a:r>
              <a:rPr lang="en-US" sz="1600" i="1" baseline="-25000" dirty="0"/>
              <a:t>1</a:t>
            </a:r>
            <a:r>
              <a:rPr lang="en-US" sz="1600" i="1" dirty="0"/>
              <a:t>, y</a:t>
            </a:r>
            <a:r>
              <a:rPr lang="en-US" sz="1600" i="1" baseline="-25000" dirty="0"/>
              <a:t>2</a:t>
            </a:r>
            <a:r>
              <a:rPr lang="en-US" sz="1600" i="1" dirty="0"/>
              <a:t>, </a:t>
            </a:r>
            <a:r>
              <a:rPr lang="en-US" sz="1600" dirty="0"/>
              <a:t>…) over time (</a:t>
            </a:r>
            <a:r>
              <a:rPr lang="en-US" sz="1600" i="1" dirty="0"/>
              <a:t>t = 1, 2, </a:t>
            </a:r>
            <a:r>
              <a:rPr lang="en-US" sz="1600" dirty="0"/>
              <a:t>…) with temporal labels (e.g., calendar date) on the horizontal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2506-A392-4993-86B2-33778AB1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02" y="1676400"/>
            <a:ext cx="261541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BD5D-798B-4BE5-82BF-F73C4702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 for Amtrak Ridership Using plot() Function in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C6329-076D-4EE3-A205-B915A78D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32514"/>
            <a:ext cx="6629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7E5B-98F5-49AE-B11D-66583FDC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Plot with Trendline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7374F-776C-44C7-83CA-39B2E5F0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" y="1447800"/>
            <a:ext cx="4381528" cy="4397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4EFE71-A7CC-41E9-AEAE-5C881E7DB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09800"/>
            <a:ext cx="4724400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C16-C3D2-47E8-8981-8CF7F041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Zoom-In Time Plot Using </a:t>
            </a:r>
            <a:r>
              <a:rPr lang="en-US" dirty="0" err="1"/>
              <a:t>autoplot</a:t>
            </a:r>
            <a:r>
              <a:rPr lang="en-US" dirty="0"/>
              <a:t>() Function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24634-663A-4A39-8426-C1AA60E7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838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Pre-Process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5943600" cy="50292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 data </a:t>
            </a:r>
            <a:r>
              <a:rPr lang="en-US" sz="2000" dirty="0"/>
              <a:t>is used  to detect potential issues and challenges with data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 values (outliers)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entry errors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Unequal spacing 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Irrelevant periods</a:t>
            </a:r>
          </a:p>
          <a:p>
            <a:pPr lvl="1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span (how far back?)</a:t>
            </a:r>
          </a:p>
          <a:p>
            <a:r>
              <a:rPr lang="en-US" sz="2000" dirty="0"/>
              <a:t>May require </a:t>
            </a:r>
            <a:r>
              <a:rPr lang="en-US" sz="2000" i="1" dirty="0"/>
              <a:t>data cleaning </a:t>
            </a:r>
            <a:r>
              <a:rPr lang="en-US" sz="2000" dirty="0"/>
              <a:t>to remove time series issues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2506-A392-4993-86B2-33778AB1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02" y="1676400"/>
            <a:ext cx="261541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105400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Define data collection step in time series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Explain data quality, temporal frequency, series granularity, and domain expertise in time series data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Explore time series data by identifying time series components: trend, seasonality, level and noise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R to identify time series components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Apply autocorrelation to identify time series components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Build </a:t>
            </a:r>
            <a:r>
              <a:rPr lang="en-US" altLang="en-US" i="1" dirty="0">
                <a:cs typeface="Times New Roman" panose="02020603050405020304" pitchFamily="18" charset="0"/>
              </a:rPr>
              <a:t>correlogram</a:t>
            </a:r>
            <a:r>
              <a:rPr lang="en-US" altLang="en-US" dirty="0">
                <a:cs typeface="Times New Roman" panose="02020603050405020304" pitchFamily="18" charset="0"/>
              </a:rPr>
              <a:t> (autocorrelation function – </a:t>
            </a:r>
            <a:r>
              <a:rPr lang="en-US" altLang="en-US" i="1" dirty="0" err="1">
                <a:cs typeface="Times New Roman" panose="02020603050405020304" pitchFamily="18" charset="0"/>
              </a:rPr>
              <a:t>Acf</a:t>
            </a:r>
            <a:r>
              <a:rPr lang="en-US" altLang="en-US" dirty="0">
                <a:cs typeface="Times New Roman" panose="02020603050405020304" pitchFamily="18" charset="0"/>
              </a:rPr>
              <a:t>) and  recognize time series components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Identify time series components using </a:t>
            </a:r>
            <a:r>
              <a:rPr lang="en-US" altLang="en-US" i="1" dirty="0" err="1">
                <a:cs typeface="Times New Roman" panose="02020603050405020304" pitchFamily="18" charset="0"/>
              </a:rPr>
              <a:t>Acf</a:t>
            </a:r>
            <a:r>
              <a:rPr lang="en-US" altLang="en-US" dirty="0">
                <a:cs typeface="Times New Roman" panose="02020603050405020304" pitchFamily="18" charset="0"/>
              </a:rPr>
              <a:t> in R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Visualize time series using charts in R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Utilize pre-processing step in time series forecasting </a:t>
            </a:r>
          </a:p>
          <a:p>
            <a:endParaRPr lang="en-US" altLang="en-US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83" y="4953000"/>
            <a:ext cx="1498930" cy="14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Collection (Get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5638800" cy="5029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</a:t>
            </a:r>
            <a:r>
              <a:rPr lang="en-US" dirty="0"/>
              <a:t>should take into account various aspects of forecasting goal (step 1)</a:t>
            </a:r>
          </a:p>
          <a:p>
            <a:r>
              <a:rPr lang="en-US" dirty="0"/>
              <a:t>Considerations at the data collection level which can affect the forecasting results:</a:t>
            </a:r>
          </a:p>
          <a:p>
            <a:pPr lvl="1"/>
            <a:r>
              <a:rPr lang="en-US" dirty="0"/>
              <a:t>Data quality</a:t>
            </a:r>
          </a:p>
          <a:p>
            <a:pPr lvl="1"/>
            <a:r>
              <a:rPr lang="en-US" dirty="0"/>
              <a:t>Temporal frequency</a:t>
            </a:r>
          </a:p>
          <a:p>
            <a:pPr lvl="1"/>
            <a:r>
              <a:rPr lang="en-US" dirty="0"/>
              <a:t>Series granularity</a:t>
            </a:r>
          </a:p>
          <a:p>
            <a:pPr lvl="1"/>
            <a:r>
              <a:rPr lang="en-US" dirty="0"/>
              <a:t>Domain expertise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2506-A392-4993-86B2-33778AB1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02" y="1676400"/>
            <a:ext cx="261541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5259387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</a:t>
            </a:r>
          </a:p>
          <a:p>
            <a:pPr lvl="1"/>
            <a:r>
              <a:rPr lang="en-US" sz="1800" dirty="0"/>
              <a:t>Specifically important in time series forecasting, where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size is relatively small</a:t>
            </a:r>
            <a:r>
              <a:rPr lang="en-US" sz="1800" dirty="0"/>
              <a:t>, typically no more than a few hundred values in a series</a:t>
            </a:r>
          </a:p>
          <a:p>
            <a:pPr lvl="1"/>
            <a:r>
              <a:rPr lang="en-US" sz="1800" dirty="0"/>
              <a:t>With multiple sources, data collection may be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from different departments</a:t>
            </a:r>
            <a:r>
              <a:rPr lang="en-US" sz="1800" dirty="0"/>
              <a:t>, so compare and choose the best data to apply</a:t>
            </a:r>
          </a:p>
          <a:p>
            <a:pPr lvl="1"/>
            <a:r>
              <a:rPr lang="en-US" sz="1800" dirty="0"/>
              <a:t>For forecasting,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 may be collected in the future </a:t>
            </a:r>
            <a:r>
              <a:rPr lang="en-US" sz="1800" dirty="0"/>
              <a:t>from the same source </a:t>
            </a:r>
          </a:p>
          <a:p>
            <a:pPr lvl="1"/>
            <a:r>
              <a:rPr lang="en-US" sz="1800" dirty="0"/>
              <a:t>External data may be also required to do a more accurate forecasting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Frequency</a:t>
            </a:r>
          </a:p>
          <a:p>
            <a:pPr lvl="1"/>
            <a:r>
              <a:rPr lang="en-US" sz="1800" dirty="0"/>
              <a:t>Consider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of time series the same as the frequency of the required forecast</a:t>
            </a:r>
            <a:r>
              <a:rPr lang="en-US" sz="1800" dirty="0"/>
              <a:t> (from the forecast goal)</a:t>
            </a:r>
          </a:p>
          <a:p>
            <a:pPr lvl="2"/>
            <a:r>
              <a:rPr lang="en-US" sz="1600" dirty="0"/>
              <a:t>If the goal to forecast is next day energy usage in a building, then  minute-by-minute or hourly day is less useful than daily aggregates of historical data</a:t>
            </a:r>
          </a:p>
          <a:p>
            <a:pPr lvl="2"/>
            <a:r>
              <a:rPr lang="en-US" sz="1600" dirty="0"/>
              <a:t>High frequency data may have more noise, while aggregated data will reduce it</a:t>
            </a:r>
          </a:p>
          <a:p>
            <a:pPr lvl="1"/>
            <a:r>
              <a:rPr lang="en-US" sz="1800" dirty="0"/>
              <a:t>Sometime: </a:t>
            </a:r>
            <a:r>
              <a:rPr lang="en-US" sz="1800" i="1" dirty="0"/>
              <a:t>use aggregated data, model aggregated forecasts</a:t>
            </a:r>
            <a:r>
              <a:rPr lang="en-US" sz="1800" dirty="0"/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then disaggregate</a:t>
            </a:r>
            <a:r>
              <a:rPr lang="en-US" sz="1800" dirty="0"/>
              <a:t> the forecasting results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5D5-F63C-440E-880A-42AB5ED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Data Collection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3324-0B69-49D4-B32A-28CF3E21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799"/>
            <a:ext cx="8610600" cy="5259387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 Granularity</a:t>
            </a:r>
          </a:p>
          <a:p>
            <a:pPr lvl="1"/>
            <a:r>
              <a:rPr lang="en-US" sz="1800" i="1" dirty="0"/>
              <a:t>Granularity refers to the coverage of the data</a:t>
            </a:r>
          </a:p>
          <a:p>
            <a:pPr lvl="2"/>
            <a:r>
              <a:rPr lang="en-US" sz="1600" dirty="0"/>
              <a:t>In terms of geographical area, population, time of operations, etc.</a:t>
            </a:r>
          </a:p>
          <a:p>
            <a:pPr lvl="2"/>
            <a:r>
              <a:rPr lang="en-US" sz="1600" dirty="0"/>
              <a:t>Depending on the forecast goal, series granularity may require different depth, e.g., forecasting general population growth vs. forecast of population of various age groups, states, region, etc.</a:t>
            </a:r>
          </a:p>
          <a:p>
            <a:pPr lvl="1"/>
            <a:r>
              <a:rPr lang="en-US" sz="1800" dirty="0"/>
              <a:t> Level of granularity needs to be </a:t>
            </a:r>
            <a:r>
              <a:rPr lang="en-US" sz="1800" i="1" dirty="0"/>
              <a:t>aligned with the forecasting goal  </a:t>
            </a:r>
          </a:p>
          <a:p>
            <a:pPr lvl="1"/>
            <a:r>
              <a:rPr lang="en-US" sz="1800" dirty="0"/>
              <a:t>Exploring </a:t>
            </a:r>
            <a:r>
              <a:rPr lang="en-US" sz="1800" i="1" dirty="0"/>
              <a:t>different aggregation and data slicing </a:t>
            </a:r>
            <a:r>
              <a:rPr lang="en-US" sz="1800" dirty="0"/>
              <a:t>levels are often needed to obtain appropriate time series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Expertise</a:t>
            </a:r>
          </a:p>
          <a:p>
            <a:pPr lvl="1"/>
            <a:r>
              <a:rPr lang="en-US" sz="1800" dirty="0"/>
              <a:t>Domain expertise (“art of forecasting”) is </a:t>
            </a:r>
            <a:r>
              <a:rPr lang="en-US" sz="1800" i="1" dirty="0"/>
              <a:t>needed to identify which data to employ </a:t>
            </a:r>
            <a:r>
              <a:rPr lang="en-US" sz="1800" dirty="0"/>
              <a:t>(daily vs. hourly, how far back, from which source, etc.)</a:t>
            </a:r>
          </a:p>
          <a:p>
            <a:pPr lvl="1"/>
            <a:r>
              <a:rPr lang="en-US" sz="1800" dirty="0"/>
              <a:t>Help to evaluate practical implications of forecasting results</a:t>
            </a:r>
          </a:p>
          <a:p>
            <a:pPr lvl="1"/>
            <a:r>
              <a:rPr lang="en-US" sz="1800" dirty="0"/>
              <a:t>Requires communication and coordination between business data analysts that perform forecasting and domain experts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4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2A8-6637-4925-9A83-0CDE3E1B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Explore &amp; Visualize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6F66-E0D8-489A-BA32-CB926745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5943600" cy="5029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time series </a:t>
            </a:r>
            <a:r>
              <a:rPr lang="en-US" dirty="0"/>
              <a:t>step is used to do preliminary time series analysis of the data, and in particular</a:t>
            </a:r>
          </a:p>
          <a:p>
            <a:pPr lvl="1"/>
            <a:r>
              <a:rPr lang="en-US" sz="2400" dirty="0"/>
              <a:t>Identify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patterns (components)</a:t>
            </a:r>
            <a:r>
              <a:rPr lang="en-US" sz="2400" dirty="0"/>
              <a:t> of the historical time series data</a:t>
            </a:r>
          </a:p>
          <a:p>
            <a:pPr lvl="1"/>
            <a:r>
              <a:rPr lang="en-US" sz="2400" dirty="0"/>
              <a:t>Use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autocorrelation </a:t>
            </a:r>
            <a:r>
              <a:rPr lang="en-US" sz="2400" dirty="0"/>
              <a:t>to investigate various data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2506-A392-4993-86B2-33778AB1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02" y="1676400"/>
            <a:ext cx="2615411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7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DCB-7A86-4D80-A47C-F934B43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BE5C-D0C8-46FE-97F7-D00FE91D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71600"/>
            <a:ext cx="8736013" cy="5334000"/>
          </a:xfrm>
        </p:spPr>
        <p:txBody>
          <a:bodyPr/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 part components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(stationary)</a:t>
            </a:r>
            <a:r>
              <a:rPr lang="en-US" sz="1700" dirty="0"/>
              <a:t> describes the average value of the series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</a:t>
            </a:r>
            <a:r>
              <a:rPr lang="en-US" sz="1700" dirty="0"/>
              <a:t> is the upward or downward change in the series from one period to the next  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Seasonality</a:t>
            </a:r>
            <a:r>
              <a:rPr lang="en-US" sz="1700" dirty="0"/>
              <a:t> is a short-term cyclical behavior observed several times in a time series 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Non-systematic part component</a:t>
            </a:r>
          </a:p>
          <a:p>
            <a:pPr lvl="1"/>
            <a:r>
              <a:rPr lang="en-US" sz="17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(randomness) </a:t>
            </a:r>
            <a:r>
              <a:rPr lang="en-US" sz="1700" dirty="0"/>
              <a:t>– random variations resulting from measurement error or other causes not accounted for</a:t>
            </a:r>
          </a:p>
          <a:p>
            <a:r>
              <a:rPr lang="en-US" sz="1800" dirty="0"/>
              <a:t>Time series components are commonly considered either </a:t>
            </a:r>
            <a:r>
              <a:rPr lang="en-US" sz="1800" i="1" dirty="0"/>
              <a:t>additive</a:t>
            </a:r>
            <a:r>
              <a:rPr lang="en-US" sz="1800" dirty="0"/>
              <a:t> or </a:t>
            </a:r>
            <a:r>
              <a:rPr lang="en-US" sz="1800" i="1" dirty="0"/>
              <a:t>multiplicative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Additive components</a:t>
            </a:r>
          </a:p>
          <a:p>
            <a:pPr lvl="2"/>
            <a:r>
              <a:rPr lang="en-US" sz="1600" i="1" dirty="0" err="1"/>
              <a:t>Y</a:t>
            </a:r>
            <a:r>
              <a:rPr lang="en-US" sz="1600" i="1" baseline="-25000" dirty="0" err="1"/>
              <a:t>t</a:t>
            </a:r>
            <a:r>
              <a:rPr lang="en-US" sz="1600" i="1" dirty="0"/>
              <a:t> = Level + Trend + Seasonality + Noise</a:t>
            </a:r>
            <a:endParaRPr lang="en-US" sz="1600" dirty="0"/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Multiplicative components</a:t>
            </a:r>
          </a:p>
          <a:p>
            <a:pPr lvl="2"/>
            <a:r>
              <a:rPr lang="en-US" sz="1600" i="1" dirty="0" err="1"/>
              <a:t>Y</a:t>
            </a:r>
            <a:r>
              <a:rPr lang="en-US" sz="1600" i="1" baseline="-25000" dirty="0" err="1"/>
              <a:t>t</a:t>
            </a:r>
            <a:r>
              <a:rPr lang="en-US" sz="1600" i="1" dirty="0"/>
              <a:t> = Level × Trend × Seasonality × Noise</a:t>
            </a:r>
          </a:p>
          <a:p>
            <a:r>
              <a:rPr lang="en-US" sz="1800" dirty="0"/>
              <a:t>While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all time series have trend and/or seasonality</a:t>
            </a:r>
            <a:r>
              <a:rPr lang="en-US" sz="1800" dirty="0"/>
              <a:t>,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series have a level</a:t>
            </a:r>
          </a:p>
          <a:p>
            <a:r>
              <a:rPr lang="en-US" sz="1800" dirty="0"/>
              <a:t>Forecasting methods attempt to isolate the systematic part and quantify noise (randomness)</a:t>
            </a:r>
          </a:p>
          <a:p>
            <a:pPr lvl="1"/>
            <a:r>
              <a:rPr lang="en-US" sz="1600" dirty="0"/>
              <a:t>Systematic part is used to generate point forecasts</a:t>
            </a:r>
          </a:p>
          <a:p>
            <a:pPr lvl="1"/>
            <a:r>
              <a:rPr lang="en-US" sz="1600" dirty="0"/>
              <a:t>Noise (randomness) helps assess the uncertainty associated with point forecasts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0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BD2BE8C-4F9D-4DA4-8FE1-D0F96390C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Charts of Time Series Components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D1DFA-807D-4FFA-9379-945CFFA2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7848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BD2BE8C-4F9D-4DA4-8FE1-D0F96390C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Amtrak Time Series Components Using </a:t>
            </a:r>
            <a:r>
              <a:rPr lang="en-US" altLang="en-US" dirty="0" err="1"/>
              <a:t>stl</a:t>
            </a:r>
            <a:r>
              <a:rPr lang="en-US" altLang="en-US" dirty="0"/>
              <a:t>() Function in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65649-E52F-4613-AF50-E160BD8F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6553200" cy="46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8328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274514975</TotalTime>
  <Pages>18</Pages>
  <Words>1132</Words>
  <Application>Microsoft Office PowerPoint</Application>
  <PresentationFormat>On-screen Show (4:3)</PresentationFormat>
  <Paragraphs>139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Book Antiqua</vt:lpstr>
      <vt:lpstr>CG Times</vt:lpstr>
      <vt:lpstr>Courier</vt:lpstr>
      <vt:lpstr>Monotype Sorts</vt:lpstr>
      <vt:lpstr>Symbol</vt:lpstr>
      <vt:lpstr>Times New Roman</vt:lpstr>
      <vt:lpstr>Wingdings</vt:lpstr>
      <vt:lpstr>Ch1</vt:lpstr>
      <vt:lpstr>Clip</vt:lpstr>
      <vt:lpstr>Equation</vt:lpstr>
      <vt:lpstr>California State University, East Bay College of Business and Economics  BAN 673 Time Series Analytics</vt:lpstr>
      <vt:lpstr>Lecture Objectives</vt:lpstr>
      <vt:lpstr>Step 2: Data Collection (Get Data)</vt:lpstr>
      <vt:lpstr>Considerations in Data Collection</vt:lpstr>
      <vt:lpstr>Considerations in Data Collection (continued)</vt:lpstr>
      <vt:lpstr>Step 3: Explore &amp; Visualize Series</vt:lpstr>
      <vt:lpstr>Time Series Components</vt:lpstr>
      <vt:lpstr>Charts of Time Series Components</vt:lpstr>
      <vt:lpstr>Amtrak Time Series Components Using stl() Function in R</vt:lpstr>
      <vt:lpstr>Autocorrelation </vt:lpstr>
      <vt:lpstr>Autocorrelation Coefficients (Excel)</vt:lpstr>
      <vt:lpstr>Autocorrelation Function (Acf)</vt:lpstr>
      <vt:lpstr>Correlogram Using Acf() Function in R</vt:lpstr>
      <vt:lpstr>Analyzing Patterns with Autocorrelation</vt:lpstr>
      <vt:lpstr>Step 3: Explore &amp; Visualize Series</vt:lpstr>
      <vt:lpstr>Time Plot for Amtrak Ridership Using plot() Function in R</vt:lpstr>
      <vt:lpstr>Time Plot with Trendline </vt:lpstr>
      <vt:lpstr>Zoom-In Time Plot Using autoplot() Function in R</vt:lpstr>
      <vt:lpstr>Step 4: Pre-Process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221</cp:revision>
  <cp:lastPrinted>1997-10-07T20:29:34Z</cp:lastPrinted>
  <dcterms:created xsi:type="dcterms:W3CDTF">1997-10-07T17:24:18Z</dcterms:created>
  <dcterms:modified xsi:type="dcterms:W3CDTF">2019-10-11T05:32:35Z</dcterms:modified>
</cp:coreProperties>
</file>