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2"/>
  </p:notesMasterIdLst>
  <p:handoutMasterIdLst>
    <p:handoutMasterId r:id="rId23"/>
  </p:handoutMasterIdLst>
  <p:sldIdLst>
    <p:sldId id="256" r:id="rId2"/>
    <p:sldId id="523" r:id="rId3"/>
    <p:sldId id="542" r:id="rId4"/>
    <p:sldId id="543" r:id="rId5"/>
    <p:sldId id="551" r:id="rId6"/>
    <p:sldId id="545" r:id="rId7"/>
    <p:sldId id="552" r:id="rId8"/>
    <p:sldId id="544" r:id="rId9"/>
    <p:sldId id="524" r:id="rId10"/>
    <p:sldId id="546" r:id="rId11"/>
    <p:sldId id="553" r:id="rId12"/>
    <p:sldId id="527" r:id="rId13"/>
    <p:sldId id="550" r:id="rId14"/>
    <p:sldId id="529" r:id="rId15"/>
    <p:sldId id="528" r:id="rId16"/>
    <p:sldId id="530" r:id="rId17"/>
    <p:sldId id="531" r:id="rId18"/>
    <p:sldId id="554" r:id="rId19"/>
    <p:sldId id="555" r:id="rId20"/>
    <p:sldId id="556" r:id="rId21"/>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bg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A6F695"/>
    <a:srgbClr val="F6C28A"/>
    <a:srgbClr val="FF9933"/>
    <a:srgbClr val="FFB56D"/>
    <a:srgbClr val="FFC891"/>
    <a:srgbClr val="FFFFFF"/>
    <a:srgbClr val="FFD7A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16" autoAdjust="0"/>
    <p:restoredTop sz="95514" autoAdjust="0"/>
  </p:normalViewPr>
  <p:slideViewPr>
    <p:cSldViewPr>
      <p:cViewPr varScale="1">
        <p:scale>
          <a:sx n="91" d="100"/>
          <a:sy n="91" d="100"/>
        </p:scale>
        <p:origin x="1272" y="7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CC6BA9CC-133B-4D23-A8CE-568C780D28C8}"/>
              </a:ext>
            </a:extLst>
          </p:cNvPr>
          <p:cNvSpPr>
            <a:spLocks noGrp="1" noChangeArrowheads="1"/>
          </p:cNvSpPr>
          <p:nvPr>
            <p:ph type="body" sz="quarter" idx="3"/>
          </p:nvPr>
        </p:nvSpPr>
        <p:spPr bwMode="auto">
          <a:xfrm>
            <a:off x="457200" y="3321050"/>
            <a:ext cx="5867400" cy="5135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altLang="en-US"/>
              <a:t>Click to edit Master notes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051" name="Rectangle 3">
            <a:extLst>
              <a:ext uri="{FF2B5EF4-FFF2-40B4-BE49-F238E27FC236}">
                <a16:creationId xmlns:a16="http://schemas.microsoft.com/office/drawing/2014/main" id="{4E573E99-4EA7-4E3E-BE1E-9646E2F59478}"/>
              </a:ext>
            </a:extLst>
          </p:cNvPr>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4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4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4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4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4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EC77FDB7-CCA9-4B4F-8FB7-F8AEF3E1574F}"/>
              </a:ext>
            </a:extLst>
          </p:cNvPr>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3" name="Rectangle 3">
            <a:extLst>
              <a:ext uri="{FF2B5EF4-FFF2-40B4-BE49-F238E27FC236}">
                <a16:creationId xmlns:a16="http://schemas.microsoft.com/office/drawing/2014/main" id="{4B1D5E56-8331-47EE-B338-B3BEA0A99640}"/>
              </a:ext>
            </a:extLst>
          </p:cNvPr>
          <p:cNvSpPr>
            <a:spLocks noChangeArrowheads="1"/>
          </p:cNvSpPr>
          <p:nvPr/>
        </p:nvSpPr>
        <p:spPr bwMode="auto">
          <a:xfrm>
            <a:off x="3886200" y="8685213"/>
            <a:ext cx="2971800"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eaLnBrk="0" hangingPunct="0"/>
            <a:r>
              <a:rPr lang="en-US" altLang="en-US" sz="1000" i="1"/>
              <a:t>1</a:t>
            </a:r>
          </a:p>
        </p:txBody>
      </p:sp>
      <p:sp>
        <p:nvSpPr>
          <p:cNvPr id="5124" name="Rectangle 4">
            <a:extLst>
              <a:ext uri="{FF2B5EF4-FFF2-40B4-BE49-F238E27FC236}">
                <a16:creationId xmlns:a16="http://schemas.microsoft.com/office/drawing/2014/main" id="{F6099F52-AF7A-475C-A970-68279671BC6F}"/>
              </a:ext>
            </a:extLst>
          </p:cNvPr>
          <p:cNvSpPr>
            <a:spLocks noChangeArrowheads="1"/>
          </p:cNvSpPr>
          <p:nvPr/>
        </p:nvSpPr>
        <p:spPr bwMode="auto">
          <a:xfrm>
            <a:off x="0" y="8685213"/>
            <a:ext cx="2971800"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5" name="Rectangle 5">
            <a:extLst>
              <a:ext uri="{FF2B5EF4-FFF2-40B4-BE49-F238E27FC236}">
                <a16:creationId xmlns:a16="http://schemas.microsoft.com/office/drawing/2014/main" id="{8E92A066-B23A-4C38-A5FA-25B791DABDA1}"/>
              </a:ext>
            </a:extLst>
          </p:cNvPr>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6" name="Rectangle 6">
            <a:extLst>
              <a:ext uri="{FF2B5EF4-FFF2-40B4-BE49-F238E27FC236}">
                <a16:creationId xmlns:a16="http://schemas.microsoft.com/office/drawing/2014/main" id="{3A283262-604E-42C6-94D6-88B6B0C9CD88}"/>
              </a:ext>
            </a:extLst>
          </p:cNvPr>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7" name="Rectangle 7">
            <a:extLst>
              <a:ext uri="{FF2B5EF4-FFF2-40B4-BE49-F238E27FC236}">
                <a16:creationId xmlns:a16="http://schemas.microsoft.com/office/drawing/2014/main" id="{1FFF246E-203B-4C4D-936A-8C813A8AFA55}"/>
              </a:ext>
            </a:extLst>
          </p:cNvPr>
          <p:cNvSpPr>
            <a:spLocks noChangeArrowheads="1"/>
          </p:cNvSpPr>
          <p:nvPr/>
        </p:nvSpPr>
        <p:spPr bwMode="auto">
          <a:xfrm>
            <a:off x="3886200" y="8685213"/>
            <a:ext cx="2971800"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eaLnBrk="0" hangingPunct="0"/>
            <a:r>
              <a:rPr lang="en-US" altLang="en-US" sz="1000"/>
              <a:t>1</a:t>
            </a:r>
          </a:p>
        </p:txBody>
      </p:sp>
      <p:sp>
        <p:nvSpPr>
          <p:cNvPr id="5128" name="Rectangle 8">
            <a:extLst>
              <a:ext uri="{FF2B5EF4-FFF2-40B4-BE49-F238E27FC236}">
                <a16:creationId xmlns:a16="http://schemas.microsoft.com/office/drawing/2014/main" id="{62C2142E-5967-4A68-9494-8A84DFB48539}"/>
              </a:ext>
            </a:extLst>
          </p:cNvPr>
          <p:cNvSpPr>
            <a:spLocks noChangeArrowheads="1"/>
          </p:cNvSpPr>
          <p:nvPr/>
        </p:nvSpPr>
        <p:spPr bwMode="auto">
          <a:xfrm>
            <a:off x="0" y="8685213"/>
            <a:ext cx="2971800"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9" name="Rectangle 9">
            <a:extLst>
              <a:ext uri="{FF2B5EF4-FFF2-40B4-BE49-F238E27FC236}">
                <a16:creationId xmlns:a16="http://schemas.microsoft.com/office/drawing/2014/main" id="{7B0F42FA-8B5F-49B7-B744-94FB75BD81EE}"/>
              </a:ext>
            </a:extLst>
          </p:cNvPr>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0" name="Rectangle 10">
            <a:extLst>
              <a:ext uri="{FF2B5EF4-FFF2-40B4-BE49-F238E27FC236}">
                <a16:creationId xmlns:a16="http://schemas.microsoft.com/office/drawing/2014/main" id="{48A9B9B6-D1CB-4E15-AE75-3059BCD42193}"/>
              </a:ext>
            </a:extLst>
          </p:cNvPr>
          <p:cNvSpPr>
            <a:spLocks noGrp="1" noRot="1" noChangeAspect="1" noChangeArrowheads="1" noTextEdit="1"/>
          </p:cNvSpPr>
          <p:nvPr>
            <p:ph type="sldImg"/>
          </p:nvPr>
        </p:nvSpPr>
        <p:spPr>
          <a:xfrm>
            <a:off x="1150938" y="692150"/>
            <a:ext cx="4556125" cy="3416300"/>
          </a:xfrm>
          <a:ln cap="flat"/>
        </p:spPr>
      </p:sp>
      <p:sp>
        <p:nvSpPr>
          <p:cNvPr id="5131" name="Rectangle 11">
            <a:extLst>
              <a:ext uri="{FF2B5EF4-FFF2-40B4-BE49-F238E27FC236}">
                <a16:creationId xmlns:a16="http://schemas.microsoft.com/office/drawing/2014/main" id="{7D6E8AD5-34FE-4A73-B6E6-324B8C5086B2}"/>
              </a:ext>
            </a:extLst>
          </p:cNvPr>
          <p:cNvSpPr>
            <a:spLocks noGrp="1" noChangeArrowheads="1"/>
          </p:cNvSpPr>
          <p:nvPr>
            <p:ph type="body" idx="1"/>
          </p:nvPr>
        </p:nvSpPr>
        <p:spPr>
          <a:noFill/>
          <a:ln/>
        </p:spPr>
        <p:txBody>
          <a:bodyPr/>
          <a:lstStyle/>
          <a:p>
            <a:pPr eaLnBrk="0" hangingPunct="0"/>
            <a:r>
              <a:rPr lang="en-US" altLang="en-US" dirty="0"/>
              <a:t>Developed by Dr. Zinovy Radovilsky, Professor of Management</a:t>
            </a:r>
          </a:p>
          <a:p>
            <a:pPr eaLnBrk="0" hangingPunct="0"/>
            <a:r>
              <a:rPr lang="en-US" altLang="en-US" dirty="0"/>
              <a:t>California State University, East Bay</a:t>
            </a:r>
          </a:p>
          <a:p>
            <a:pPr eaLnBrk="0" hangingPunct="0"/>
            <a:r>
              <a:rPr lang="en-US" altLang="en-US"/>
              <a:t>@All rights reserved</a:t>
            </a:r>
          </a:p>
          <a:p>
            <a:pPr eaLnBrk="0" hangingPunct="0"/>
            <a:endParaRPr lang="en-US" altLang="en-US" dirty="0"/>
          </a:p>
          <a:p>
            <a:pPr eaLnBrk="0" hangingPunct="0"/>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a:extLst>
              <a:ext uri="{FF2B5EF4-FFF2-40B4-BE49-F238E27FC236}">
                <a16:creationId xmlns:a16="http://schemas.microsoft.com/office/drawing/2014/main" id="{3410BE66-2BED-4E1E-B5CB-1AC6545306FE}"/>
              </a:ext>
            </a:extLst>
          </p:cNvPr>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15" name="Rectangle 3">
            <a:extLst>
              <a:ext uri="{FF2B5EF4-FFF2-40B4-BE49-F238E27FC236}">
                <a16:creationId xmlns:a16="http://schemas.microsoft.com/office/drawing/2014/main" id="{064BC54A-FF43-4701-971D-258187712AF9}"/>
              </a:ext>
            </a:extLst>
          </p:cNvPr>
          <p:cNvSpPr>
            <a:spLocks noChangeArrowheads="1"/>
          </p:cNvSpPr>
          <p:nvPr/>
        </p:nvSpPr>
        <p:spPr bwMode="auto">
          <a:xfrm>
            <a:off x="3886200" y="8685213"/>
            <a:ext cx="2971800"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eaLnBrk="0" hangingPunct="0"/>
            <a:r>
              <a:rPr lang="en-US" altLang="en-US" sz="1000" i="1"/>
              <a:t>2</a:t>
            </a:r>
          </a:p>
        </p:txBody>
      </p:sp>
      <p:sp>
        <p:nvSpPr>
          <p:cNvPr id="346116" name="Rectangle 4">
            <a:extLst>
              <a:ext uri="{FF2B5EF4-FFF2-40B4-BE49-F238E27FC236}">
                <a16:creationId xmlns:a16="http://schemas.microsoft.com/office/drawing/2014/main" id="{A4867A0A-425D-4728-852F-CAD62B8E626E}"/>
              </a:ext>
            </a:extLst>
          </p:cNvPr>
          <p:cNvSpPr>
            <a:spLocks noChangeArrowheads="1"/>
          </p:cNvSpPr>
          <p:nvPr/>
        </p:nvSpPr>
        <p:spPr bwMode="auto">
          <a:xfrm>
            <a:off x="0" y="8685213"/>
            <a:ext cx="2971800"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17" name="Rectangle 5">
            <a:extLst>
              <a:ext uri="{FF2B5EF4-FFF2-40B4-BE49-F238E27FC236}">
                <a16:creationId xmlns:a16="http://schemas.microsoft.com/office/drawing/2014/main" id="{8E515C64-B7B0-4266-AA50-91CB9E4565AB}"/>
              </a:ext>
            </a:extLst>
          </p:cNvPr>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18" name="Rectangle 6">
            <a:extLst>
              <a:ext uri="{FF2B5EF4-FFF2-40B4-BE49-F238E27FC236}">
                <a16:creationId xmlns:a16="http://schemas.microsoft.com/office/drawing/2014/main" id="{319AE6DD-ED6E-4077-95AC-CB40C4DF1B84}"/>
              </a:ext>
            </a:extLst>
          </p:cNvPr>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19" name="Rectangle 7">
            <a:extLst>
              <a:ext uri="{FF2B5EF4-FFF2-40B4-BE49-F238E27FC236}">
                <a16:creationId xmlns:a16="http://schemas.microsoft.com/office/drawing/2014/main" id="{9B171C84-1A54-4F09-AD5B-D70E2D771071}"/>
              </a:ext>
            </a:extLst>
          </p:cNvPr>
          <p:cNvSpPr>
            <a:spLocks noChangeArrowheads="1"/>
          </p:cNvSpPr>
          <p:nvPr/>
        </p:nvSpPr>
        <p:spPr bwMode="auto">
          <a:xfrm>
            <a:off x="3886200" y="8685213"/>
            <a:ext cx="2971800"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eaLnBrk="0" hangingPunct="0"/>
            <a:r>
              <a:rPr lang="en-US" altLang="en-US" sz="1000"/>
              <a:t>2</a:t>
            </a:r>
          </a:p>
        </p:txBody>
      </p:sp>
      <p:sp>
        <p:nvSpPr>
          <p:cNvPr id="346120" name="Rectangle 8">
            <a:extLst>
              <a:ext uri="{FF2B5EF4-FFF2-40B4-BE49-F238E27FC236}">
                <a16:creationId xmlns:a16="http://schemas.microsoft.com/office/drawing/2014/main" id="{732EDCE8-AE19-4890-B784-6B84F7F85B03}"/>
              </a:ext>
            </a:extLst>
          </p:cNvPr>
          <p:cNvSpPr>
            <a:spLocks noChangeArrowheads="1"/>
          </p:cNvSpPr>
          <p:nvPr/>
        </p:nvSpPr>
        <p:spPr bwMode="auto">
          <a:xfrm>
            <a:off x="0" y="8685213"/>
            <a:ext cx="2971800"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21" name="Rectangle 9">
            <a:extLst>
              <a:ext uri="{FF2B5EF4-FFF2-40B4-BE49-F238E27FC236}">
                <a16:creationId xmlns:a16="http://schemas.microsoft.com/office/drawing/2014/main" id="{2FB7AE73-AC44-462A-85B4-2BC5407851E7}"/>
              </a:ext>
            </a:extLst>
          </p:cNvPr>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22" name="Rectangle 10">
            <a:extLst>
              <a:ext uri="{FF2B5EF4-FFF2-40B4-BE49-F238E27FC236}">
                <a16:creationId xmlns:a16="http://schemas.microsoft.com/office/drawing/2014/main" id="{DA18371F-1DA3-47EF-88D4-3FDE99D76E74}"/>
              </a:ext>
            </a:extLst>
          </p:cNvPr>
          <p:cNvSpPr>
            <a:spLocks noGrp="1" noChangeArrowheads="1"/>
          </p:cNvSpPr>
          <p:nvPr>
            <p:ph type="body" idx="1"/>
          </p:nvPr>
        </p:nvSpPr>
        <p:spPr bwMode="auto">
          <a:xfrm>
            <a:off x="457200" y="3321050"/>
            <a:ext cx="5867400" cy="51355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en-US" altLang="en-US"/>
          </a:p>
        </p:txBody>
      </p:sp>
      <p:sp>
        <p:nvSpPr>
          <p:cNvPr id="346123" name="Rectangle 11">
            <a:extLst>
              <a:ext uri="{FF2B5EF4-FFF2-40B4-BE49-F238E27FC236}">
                <a16:creationId xmlns:a16="http://schemas.microsoft.com/office/drawing/2014/main" id="{DA689B9D-4DDB-445C-B844-81BCFB05DBE2}"/>
              </a:ext>
            </a:extLst>
          </p:cNvPr>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65BE4-2A31-4854-AC09-9F79E91C4D10}"/>
              </a:ext>
            </a:extLst>
          </p:cNvPr>
          <p:cNvSpPr>
            <a:spLocks noGrp="1"/>
          </p:cNvSpPr>
          <p:nvPr>
            <p:ph type="ctrTitle"/>
          </p:nvPr>
        </p:nvSpPr>
        <p:spPr>
          <a:xfrm>
            <a:off x="1143000" y="1122363"/>
            <a:ext cx="6858000" cy="2387600"/>
          </a:xfrm>
        </p:spPr>
        <p:txBody>
          <a:bodyPr/>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5324306-D677-4437-A408-FCBB1CE48BEB}"/>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849570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F3FAD-29B1-4012-B515-8ED5A3FB98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3C4DE4-6364-49D3-8CD5-585907832A1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767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F46715-4DE8-4F44-B601-BDE67546E5A9}"/>
              </a:ext>
            </a:extLst>
          </p:cNvPr>
          <p:cNvSpPr>
            <a:spLocks noGrp="1"/>
          </p:cNvSpPr>
          <p:nvPr>
            <p:ph type="title" orient="vert"/>
          </p:nvPr>
        </p:nvSpPr>
        <p:spPr>
          <a:xfrm>
            <a:off x="6769100" y="150813"/>
            <a:ext cx="2195513" cy="640238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7544B56-7391-488F-BCFE-A92B1069A121}"/>
              </a:ext>
            </a:extLst>
          </p:cNvPr>
          <p:cNvSpPr>
            <a:spLocks noGrp="1"/>
          </p:cNvSpPr>
          <p:nvPr>
            <p:ph type="body" orient="vert" idx="1"/>
          </p:nvPr>
        </p:nvSpPr>
        <p:spPr>
          <a:xfrm>
            <a:off x="179388" y="150813"/>
            <a:ext cx="6437312" cy="640238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55040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17220-45D5-475D-8BE7-70B428A313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04B63F-9DA6-4CAA-8AA0-41D8D1E3D99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70589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1E807-99C5-4830-A279-E183C09621D7}"/>
              </a:ext>
            </a:extLst>
          </p:cNvPr>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7E820D-0448-466B-9CA0-250D48D4E19B}"/>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529389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8A1C7-6300-43AB-9A52-5D35BFF3BE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6F10ED-E673-4363-A625-2D141AECBDD0}"/>
              </a:ext>
            </a:extLst>
          </p:cNvPr>
          <p:cNvSpPr>
            <a:spLocks noGrp="1"/>
          </p:cNvSpPr>
          <p:nvPr>
            <p:ph sz="half" idx="1"/>
          </p:nvPr>
        </p:nvSpPr>
        <p:spPr>
          <a:xfrm>
            <a:off x="228600" y="1524000"/>
            <a:ext cx="4229100" cy="5029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12C698-55B9-4E01-BB31-8A77A0FE78F1}"/>
              </a:ext>
            </a:extLst>
          </p:cNvPr>
          <p:cNvSpPr>
            <a:spLocks noGrp="1"/>
          </p:cNvSpPr>
          <p:nvPr>
            <p:ph sz="half" idx="2"/>
          </p:nvPr>
        </p:nvSpPr>
        <p:spPr>
          <a:xfrm>
            <a:off x="4610100" y="1524000"/>
            <a:ext cx="4229100" cy="5029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71086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9ADAD-BDED-4CCE-85C6-C5BEDEA187E0}"/>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E4CBC7-A65D-4FA9-B4E2-A5DC69CB3710}"/>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F68BEF5-79C8-4D62-A189-8797ED54E38F}"/>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DD0068-2447-40EB-B28E-FBDAC360E094}"/>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2AC21B9-6645-42FA-9495-A7134E205B7A}"/>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63658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48851-5607-4040-94F8-EBBFF295759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75685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2794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AE186-412E-4422-8A33-C39D18783C26}"/>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4D97EDD-0417-447D-8EC6-27A1E1C3E49D}"/>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E78A988-2AEF-47A2-B626-DE0374A0024F}"/>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241249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87F26-394E-4351-BC47-F5EDC0012F81}"/>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8B7D4C7-0229-4060-8E9E-500EEA8B1EA3}"/>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34EC00-EF8B-4542-87D8-E390C7451FF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943169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59E4354-CED9-4549-91FA-08ED6E48A7CA}"/>
              </a:ext>
            </a:extLst>
          </p:cNvPr>
          <p:cNvSpPr>
            <a:spLocks noGrp="1" noChangeArrowheads="1"/>
          </p:cNvSpPr>
          <p:nvPr>
            <p:ph type="title"/>
          </p:nvPr>
        </p:nvSpPr>
        <p:spPr bwMode="auto">
          <a:xfrm>
            <a:off x="179388" y="150813"/>
            <a:ext cx="8785225" cy="1131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A15175C1-CD4D-41AD-9E99-B005ED01D7C6}"/>
              </a:ext>
            </a:extLst>
          </p:cNvPr>
          <p:cNvSpPr>
            <a:spLocks noGrp="1" noChangeArrowheads="1"/>
          </p:cNvSpPr>
          <p:nvPr>
            <p:ph type="body" idx="1"/>
          </p:nvPr>
        </p:nvSpPr>
        <p:spPr bwMode="auto">
          <a:xfrm>
            <a:off x="228600" y="1524000"/>
            <a:ext cx="86106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A619E803-0D9D-4093-A8FF-717A62A2F7FC}"/>
              </a:ext>
            </a:extLst>
          </p:cNvPr>
          <p:cNvSpPr>
            <a:spLocks noChangeArrowheads="1"/>
          </p:cNvSpPr>
          <p:nvPr/>
        </p:nvSpPr>
        <p:spPr bwMode="auto">
          <a:xfrm>
            <a:off x="0" y="1352550"/>
            <a:ext cx="9142413" cy="74613"/>
          </a:xfrm>
          <a:prstGeom prst="rect">
            <a:avLst/>
          </a:prstGeom>
          <a:gradFill rotWithShape="0">
            <a:gsLst>
              <a:gs pos="0">
                <a:srgbClr val="9234DB"/>
              </a:gs>
              <a:gs pos="50000">
                <a:srgbClr val="9234DB">
                  <a:gamma/>
                  <a:shade val="29804"/>
                  <a:invGamma/>
                </a:srgbClr>
              </a:gs>
              <a:gs pos="100000">
                <a:srgbClr val="9234DB"/>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0" name="Rectangle 6">
            <a:extLst>
              <a:ext uri="{FF2B5EF4-FFF2-40B4-BE49-F238E27FC236}">
                <a16:creationId xmlns:a16="http://schemas.microsoft.com/office/drawing/2014/main" id="{F6D16844-A77E-48E5-9E8D-6BAACF720261}"/>
              </a:ext>
            </a:extLst>
          </p:cNvPr>
          <p:cNvSpPr>
            <a:spLocks noChangeArrowheads="1"/>
          </p:cNvSpPr>
          <p:nvPr/>
        </p:nvSpPr>
        <p:spPr bwMode="auto">
          <a:xfrm>
            <a:off x="79375" y="6554788"/>
            <a:ext cx="1901825" cy="271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r>
              <a:rPr lang="en-US" altLang="en-US" sz="1200" b="1" i="1">
                <a:latin typeface="Book Antiqua" panose="02040602050305030304" pitchFamily="18" charset="0"/>
              </a:rPr>
              <a:t>Dr. Z. Radovilsky</a:t>
            </a:r>
          </a:p>
        </p:txBody>
      </p:sp>
      <p:sp>
        <p:nvSpPr>
          <p:cNvPr id="1031" name="Text Box 7">
            <a:extLst>
              <a:ext uri="{FF2B5EF4-FFF2-40B4-BE49-F238E27FC236}">
                <a16:creationId xmlns:a16="http://schemas.microsoft.com/office/drawing/2014/main" id="{A2492466-CB9A-4DCA-8ABC-F6AC15F1316B}"/>
              </a:ext>
            </a:extLst>
          </p:cNvPr>
          <p:cNvSpPr txBox="1">
            <a:spLocks noChangeArrowheads="1"/>
          </p:cNvSpPr>
          <p:nvPr userDrawn="1"/>
        </p:nvSpPr>
        <p:spPr bwMode="auto">
          <a:xfrm>
            <a:off x="8763000" y="6553200"/>
            <a:ext cx="381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fld id="{78BAC971-ED24-4D29-A0B8-7650E2781854}" type="slidenum">
              <a:rPr lang="en-US" altLang="en-US" sz="1000"/>
              <a:pPr>
                <a:spcBef>
                  <a:spcPct val="50000"/>
                </a:spcBef>
              </a:pPr>
              <a:t>‹#›</a:t>
            </a:fld>
            <a:endParaRPr lang="en-US" altLang="en-US" sz="10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3200" b="1" kern="1200">
          <a:solidFill>
            <a:schemeClr val="tx2"/>
          </a:solidFill>
          <a:latin typeface="+mj-lt"/>
          <a:ea typeface="+mj-ea"/>
          <a:cs typeface="+mj-cs"/>
        </a:defRPr>
      </a:lvl1pPr>
      <a:lvl2pPr algn="l" rtl="0" fontAlgn="base">
        <a:spcBef>
          <a:spcPct val="0"/>
        </a:spcBef>
        <a:spcAft>
          <a:spcPct val="0"/>
        </a:spcAft>
        <a:defRPr sz="3200" b="1">
          <a:solidFill>
            <a:schemeClr val="tx2"/>
          </a:solidFill>
          <a:latin typeface="Times New Roman" panose="02020603050405020304" pitchFamily="18" charset="0"/>
        </a:defRPr>
      </a:lvl2pPr>
      <a:lvl3pPr algn="l" rtl="0" fontAlgn="base">
        <a:spcBef>
          <a:spcPct val="0"/>
        </a:spcBef>
        <a:spcAft>
          <a:spcPct val="0"/>
        </a:spcAft>
        <a:defRPr sz="3200" b="1">
          <a:solidFill>
            <a:schemeClr val="tx2"/>
          </a:solidFill>
          <a:latin typeface="Times New Roman" panose="02020603050405020304" pitchFamily="18" charset="0"/>
        </a:defRPr>
      </a:lvl3pPr>
      <a:lvl4pPr algn="l" rtl="0" fontAlgn="base">
        <a:spcBef>
          <a:spcPct val="0"/>
        </a:spcBef>
        <a:spcAft>
          <a:spcPct val="0"/>
        </a:spcAft>
        <a:defRPr sz="3200" b="1">
          <a:solidFill>
            <a:schemeClr val="tx2"/>
          </a:solidFill>
          <a:latin typeface="Times New Roman" panose="02020603050405020304" pitchFamily="18" charset="0"/>
        </a:defRPr>
      </a:lvl4pPr>
      <a:lvl5pPr algn="l" rtl="0" fontAlgn="base">
        <a:spcBef>
          <a:spcPct val="0"/>
        </a:spcBef>
        <a:spcAft>
          <a:spcPct val="0"/>
        </a:spcAft>
        <a:defRPr sz="3200" b="1">
          <a:solidFill>
            <a:schemeClr val="tx2"/>
          </a:solidFill>
          <a:latin typeface="Times New Roman" panose="02020603050405020304" pitchFamily="18" charset="0"/>
        </a:defRPr>
      </a:lvl5pPr>
      <a:lvl6pPr marL="457200" algn="l" rtl="0" fontAlgn="base">
        <a:spcBef>
          <a:spcPct val="0"/>
        </a:spcBef>
        <a:spcAft>
          <a:spcPct val="0"/>
        </a:spcAft>
        <a:defRPr sz="3200" b="1">
          <a:solidFill>
            <a:schemeClr val="tx2"/>
          </a:solidFill>
          <a:latin typeface="Times New Roman" panose="02020603050405020304" pitchFamily="18" charset="0"/>
        </a:defRPr>
      </a:lvl6pPr>
      <a:lvl7pPr marL="914400" algn="l" rtl="0" fontAlgn="base">
        <a:spcBef>
          <a:spcPct val="0"/>
        </a:spcBef>
        <a:spcAft>
          <a:spcPct val="0"/>
        </a:spcAft>
        <a:defRPr sz="3200" b="1">
          <a:solidFill>
            <a:schemeClr val="tx2"/>
          </a:solidFill>
          <a:latin typeface="Times New Roman" panose="02020603050405020304" pitchFamily="18" charset="0"/>
        </a:defRPr>
      </a:lvl7pPr>
      <a:lvl8pPr marL="1371600" algn="l" rtl="0" fontAlgn="base">
        <a:spcBef>
          <a:spcPct val="0"/>
        </a:spcBef>
        <a:spcAft>
          <a:spcPct val="0"/>
        </a:spcAft>
        <a:defRPr sz="3200" b="1">
          <a:solidFill>
            <a:schemeClr val="tx2"/>
          </a:solidFill>
          <a:latin typeface="Times New Roman" panose="02020603050405020304" pitchFamily="18" charset="0"/>
        </a:defRPr>
      </a:lvl8pPr>
      <a:lvl9pPr marL="1828800" algn="l" rtl="0" fontAlgn="base">
        <a:spcBef>
          <a:spcPct val="0"/>
        </a:spcBef>
        <a:spcAft>
          <a:spcPct val="0"/>
        </a:spcAft>
        <a:defRPr sz="3200" b="1">
          <a:solidFill>
            <a:schemeClr val="tx2"/>
          </a:solidFill>
          <a:latin typeface="Times New Roman" panose="02020603050405020304" pitchFamily="18" charset="0"/>
        </a:defRPr>
      </a:lvl9pPr>
    </p:titleStyle>
    <p:bodyStyle>
      <a:lvl1pPr marL="342900" indent="-342900" algn="l" rtl="0" fontAlgn="base">
        <a:spcBef>
          <a:spcPct val="20000"/>
        </a:spcBef>
        <a:spcAft>
          <a:spcPct val="0"/>
        </a:spcAft>
        <a:buClr>
          <a:schemeClr val="accent2"/>
        </a:buClr>
        <a:buSzPct val="75000"/>
        <a:buFont typeface="Wingdings" panose="05000000000000000000" pitchFamily="2" charset="2"/>
        <a:buChar char="n"/>
        <a:defRPr sz="2400" b="1" kern="1200">
          <a:solidFill>
            <a:schemeClr val="tx1"/>
          </a:solidFill>
          <a:latin typeface="+mn-lt"/>
          <a:ea typeface="+mn-ea"/>
          <a:cs typeface="+mn-cs"/>
        </a:defRPr>
      </a:lvl1pPr>
      <a:lvl2pPr marL="742950" indent="-285750" algn="l" rtl="0" fontAlgn="base">
        <a:spcBef>
          <a:spcPct val="20000"/>
        </a:spcBef>
        <a:spcAft>
          <a:spcPct val="0"/>
        </a:spcAft>
        <a:buClr>
          <a:schemeClr val="bg2"/>
        </a:buClr>
        <a:buFont typeface="Symbol" panose="05050102010706020507" pitchFamily="18" charset="2"/>
        <a:buChar char="·"/>
        <a:defRPr sz="2000" b="1" kern="1200">
          <a:solidFill>
            <a:schemeClr val="tx1"/>
          </a:solidFill>
          <a:latin typeface="+mn-lt"/>
          <a:ea typeface="+mn-ea"/>
          <a:cs typeface="+mn-cs"/>
        </a:defRPr>
      </a:lvl2pPr>
      <a:lvl3pPr marL="1085850" indent="-228600" algn="l" rtl="0" fontAlgn="base">
        <a:spcBef>
          <a:spcPct val="20000"/>
        </a:spcBef>
        <a:spcAft>
          <a:spcPct val="0"/>
        </a:spcAft>
        <a:buClr>
          <a:schemeClr val="tx1"/>
        </a:buClr>
        <a:buChar char="»"/>
        <a:defRPr b="1" kern="1200">
          <a:solidFill>
            <a:schemeClr val="tx1"/>
          </a:solidFill>
          <a:latin typeface="+mn-lt"/>
          <a:ea typeface="+mn-ea"/>
          <a:cs typeface="+mn-cs"/>
        </a:defRPr>
      </a:lvl3pPr>
      <a:lvl4pPr marL="1428750" indent="-228600" algn="l" rtl="0" fontAlgn="base">
        <a:spcBef>
          <a:spcPct val="20000"/>
        </a:spcBef>
        <a:spcAft>
          <a:spcPct val="0"/>
        </a:spcAft>
        <a:buClr>
          <a:schemeClr val="accent2"/>
        </a:buClr>
        <a:buSzPct val="62000"/>
        <a:buFont typeface="Monotype Sorts" pitchFamily="2" charset="2"/>
        <a:buChar char="u"/>
        <a:defRPr sz="1600" b="1" kern="1200">
          <a:solidFill>
            <a:schemeClr val="tx1"/>
          </a:solidFill>
          <a:latin typeface="+mn-lt"/>
          <a:ea typeface="+mn-ea"/>
          <a:cs typeface="+mn-cs"/>
        </a:defRPr>
      </a:lvl4pPr>
      <a:lvl5pPr marL="1771650" indent="-228600" algn="l" rtl="0" fontAlgn="base">
        <a:spcBef>
          <a:spcPct val="20000"/>
        </a:spcBef>
        <a:spcAft>
          <a:spcPct val="0"/>
        </a:spcAft>
        <a:buClr>
          <a:schemeClr val="tx1"/>
        </a:buClr>
        <a:buChar char="–"/>
        <a:defRPr sz="16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1.png"/><Relationship Id="rId2" Type="http://schemas.openxmlformats.org/officeDocument/2006/relationships/vmlDrawing" Target="../drawings/vmlDrawing1.vml"/><Relationship Id="rId1" Type="http://schemas.openxmlformats.org/officeDocument/2006/relationships/themeOverride" Target="../theme/themeOverride1.xml"/><Relationship Id="rId6" Type="http://schemas.openxmlformats.org/officeDocument/2006/relationships/oleObject" Target="../embeddings/oleObject1.bin"/><Relationship Id="rId5" Type="http://schemas.openxmlformats.org/officeDocument/2006/relationships/image" Target="../media/image2.wmf"/><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rotWithShape="0">
          <a:gsLst>
            <a:gs pos="0">
              <a:schemeClr val="bg1"/>
            </a:gs>
            <a:gs pos="100000">
              <a:schemeClr val="bg1">
                <a:gamma/>
                <a:shade val="100000"/>
                <a:invGamma/>
              </a:schemeClr>
            </a:gs>
          </a:gsLst>
          <a:lin ang="5400000" scaled="1"/>
        </a:gra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21C826EA-319D-482D-B56D-6903F67DC7D0}"/>
              </a:ext>
            </a:extLst>
          </p:cNvPr>
          <p:cNvSpPr>
            <a:spLocks noGrp="1" noChangeArrowheads="1"/>
          </p:cNvSpPr>
          <p:nvPr>
            <p:ph type="ctrTitle"/>
          </p:nvPr>
        </p:nvSpPr>
        <p:spPr>
          <a:xfrm>
            <a:off x="152400" y="228600"/>
            <a:ext cx="8686800" cy="2057400"/>
          </a:xfrm>
          <a:noFill/>
          <a:ln/>
        </p:spPr>
        <p:txBody>
          <a:bodyPr/>
          <a:lstStyle/>
          <a:p>
            <a:pPr eaLnBrk="0" hangingPunct="0"/>
            <a:r>
              <a:rPr lang="en-US" altLang="en-US" sz="3200" dirty="0">
                <a:solidFill>
                  <a:srgbClr val="FFFFFF"/>
                </a:solidFill>
                <a:effectLst>
                  <a:outerShdw blurRad="38100" dist="38100" dir="2700000" algn="tl">
                    <a:srgbClr val="000000"/>
                  </a:outerShdw>
                </a:effectLst>
              </a:rPr>
              <a:t>California State University, East Bay</a:t>
            </a:r>
            <a:br>
              <a:rPr lang="en-US" altLang="en-US" sz="3200" dirty="0">
                <a:solidFill>
                  <a:srgbClr val="FFFFFF"/>
                </a:solidFill>
                <a:effectLst>
                  <a:outerShdw blurRad="38100" dist="38100" dir="2700000" algn="tl">
                    <a:srgbClr val="000000"/>
                  </a:outerShdw>
                </a:effectLst>
              </a:rPr>
            </a:br>
            <a:r>
              <a:rPr lang="en-US" altLang="en-US" sz="3200" dirty="0">
                <a:solidFill>
                  <a:srgbClr val="FFFFFF"/>
                </a:solidFill>
                <a:effectLst>
                  <a:outerShdw blurRad="38100" dist="38100" dir="2700000" algn="tl">
                    <a:srgbClr val="000000"/>
                  </a:outerShdw>
                </a:effectLst>
              </a:rPr>
              <a:t>College of Business and Economics</a:t>
            </a:r>
            <a:br>
              <a:rPr lang="en-US" altLang="en-US" sz="3200" dirty="0">
                <a:solidFill>
                  <a:srgbClr val="FFFFFF"/>
                </a:solidFill>
                <a:effectLst>
                  <a:outerShdw blurRad="38100" dist="38100" dir="2700000" algn="tl">
                    <a:srgbClr val="000000"/>
                  </a:outerShdw>
                </a:effectLst>
              </a:rPr>
            </a:br>
            <a:br>
              <a:rPr lang="en-US" altLang="en-US" sz="3200" dirty="0">
                <a:solidFill>
                  <a:srgbClr val="FFFFFF"/>
                </a:solidFill>
                <a:effectLst>
                  <a:outerShdw blurRad="38100" dist="38100" dir="2700000" algn="tl">
                    <a:srgbClr val="000000"/>
                  </a:outerShdw>
                </a:effectLst>
              </a:rPr>
            </a:br>
            <a:r>
              <a:rPr lang="en-US" altLang="en-US" sz="3200" i="1" dirty="0">
                <a:solidFill>
                  <a:srgbClr val="FFFFFF"/>
                </a:solidFill>
                <a:effectLst>
                  <a:outerShdw blurRad="38100" dist="38100" dir="2700000" algn="tl">
                    <a:srgbClr val="000000"/>
                  </a:outerShdw>
                </a:effectLst>
              </a:rPr>
              <a:t>BAN 673 Time Series Analytics</a:t>
            </a:r>
          </a:p>
        </p:txBody>
      </p:sp>
      <p:sp>
        <p:nvSpPr>
          <p:cNvPr id="4099" name="Rectangle 3">
            <a:extLst>
              <a:ext uri="{FF2B5EF4-FFF2-40B4-BE49-F238E27FC236}">
                <a16:creationId xmlns:a16="http://schemas.microsoft.com/office/drawing/2014/main" id="{806A351A-5FD1-4AB8-8EF8-97010594F701}"/>
              </a:ext>
            </a:extLst>
          </p:cNvPr>
          <p:cNvSpPr>
            <a:spLocks noGrp="1" noChangeArrowheads="1"/>
          </p:cNvSpPr>
          <p:nvPr>
            <p:ph type="subTitle" idx="1"/>
          </p:nvPr>
        </p:nvSpPr>
        <p:spPr>
          <a:xfrm>
            <a:off x="152400" y="2651919"/>
            <a:ext cx="8839200" cy="929481"/>
          </a:xfrm>
          <a:noFill/>
          <a:ln/>
        </p:spPr>
        <p:txBody>
          <a:bodyPr/>
          <a:lstStyle/>
          <a:p>
            <a:pPr marL="342900" indent="-342900" eaLnBrk="0" hangingPunct="0">
              <a:spcBef>
                <a:spcPct val="0"/>
              </a:spcBef>
              <a:buClrTx/>
              <a:buSzTx/>
              <a:buFontTx/>
              <a:buNone/>
            </a:pPr>
            <a:r>
              <a:rPr lang="en-US" altLang="en-US" sz="2800" i="1" dirty="0">
                <a:solidFill>
                  <a:schemeClr val="accent1"/>
                </a:solidFill>
                <a:effectLst>
                  <a:outerShdw blurRad="38100" dist="38100" dir="2700000" algn="tl">
                    <a:srgbClr val="000000"/>
                  </a:outerShdw>
                </a:effectLst>
              </a:rPr>
              <a:t> Performance Evaluation and Forecasting Methods</a:t>
            </a:r>
          </a:p>
        </p:txBody>
      </p:sp>
      <p:sp>
        <p:nvSpPr>
          <p:cNvPr id="4125" name="Rectangle 29">
            <a:extLst>
              <a:ext uri="{FF2B5EF4-FFF2-40B4-BE49-F238E27FC236}">
                <a16:creationId xmlns:a16="http://schemas.microsoft.com/office/drawing/2014/main" id="{F03E155B-B795-4EDD-B0D1-E1C71E3BA60D}"/>
              </a:ext>
            </a:extLst>
          </p:cNvPr>
          <p:cNvSpPr>
            <a:spLocks noChangeArrowheads="1"/>
          </p:cNvSpPr>
          <p:nvPr/>
        </p:nvSpPr>
        <p:spPr bwMode="auto">
          <a:xfrm>
            <a:off x="5867400" y="5410200"/>
            <a:ext cx="27511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800" dirty="0">
                <a:solidFill>
                  <a:srgbClr val="FFFFFF"/>
                </a:solidFill>
                <a:effectLst>
                  <a:outerShdw blurRad="38100" dist="38100" dir="2700000" algn="tl">
                    <a:srgbClr val="000000"/>
                  </a:outerShdw>
                </a:effectLst>
              </a:rPr>
              <a:t>Dr. Z. Radovilsky</a:t>
            </a:r>
          </a:p>
        </p:txBody>
      </p:sp>
      <p:sp>
        <p:nvSpPr>
          <p:cNvPr id="4286" name="Rectangle 190">
            <a:extLst>
              <a:ext uri="{FF2B5EF4-FFF2-40B4-BE49-F238E27FC236}">
                <a16:creationId xmlns:a16="http://schemas.microsoft.com/office/drawing/2014/main" id="{7A374570-F37F-4A86-B51F-874273F1B799}"/>
              </a:ext>
            </a:extLst>
          </p:cNvPr>
          <p:cNvSpPr>
            <a:spLocks noChangeArrowheads="1"/>
          </p:cNvSpPr>
          <p:nvPr/>
        </p:nvSpPr>
        <p:spPr bwMode="auto">
          <a:xfrm>
            <a:off x="2667000" y="3886200"/>
            <a:ext cx="3581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3200" b="1" i="1">
                <a:solidFill>
                  <a:srgbClr val="FFFFFF"/>
                </a:solidFill>
                <a:effectLst>
                  <a:outerShdw blurRad="38100" dist="38100" dir="2700000" algn="tl">
                    <a:srgbClr val="000000"/>
                  </a:outerShdw>
                </a:effectLst>
              </a:rPr>
              <a:t>Lecture Materials</a:t>
            </a:r>
          </a:p>
        </p:txBody>
      </p:sp>
      <p:pic>
        <p:nvPicPr>
          <p:cNvPr id="4291" name="Picture 195" descr="bd07073_">
            <a:extLst>
              <a:ext uri="{FF2B5EF4-FFF2-40B4-BE49-F238E27FC236}">
                <a16:creationId xmlns:a16="http://schemas.microsoft.com/office/drawing/2014/main" id="{852481B7-CF6E-4C00-8D91-8A4216A440B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3810000"/>
            <a:ext cx="1797050" cy="15271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292" name="Object 196">
            <a:extLst>
              <a:ext uri="{FF2B5EF4-FFF2-40B4-BE49-F238E27FC236}">
                <a16:creationId xmlns:a16="http://schemas.microsoft.com/office/drawing/2014/main" id="{9C4B40E9-F1FE-47A5-859D-8C858817585C}"/>
              </a:ext>
            </a:extLst>
          </p:cNvPr>
          <p:cNvGraphicFramePr>
            <a:graphicFrameLocks noChangeAspect="1"/>
          </p:cNvGraphicFramePr>
          <p:nvPr/>
        </p:nvGraphicFramePr>
        <p:xfrm>
          <a:off x="6324600" y="3733800"/>
          <a:ext cx="2133600" cy="1495425"/>
        </p:xfrm>
        <a:graphic>
          <a:graphicData uri="http://schemas.openxmlformats.org/presentationml/2006/ole">
            <mc:AlternateContent xmlns:mc="http://schemas.openxmlformats.org/markup-compatibility/2006">
              <mc:Choice xmlns:v="urn:schemas-microsoft-com:vml" Requires="v">
                <p:oleObj spid="_x0000_s4358" name="Clip" r:id="rId6" imgW="761744" imgH="540724" progId="MS_ClipArt_Gallery.5">
                  <p:embed/>
                </p:oleObj>
              </mc:Choice>
              <mc:Fallback>
                <p:oleObj name="Clip" r:id="rId6" imgW="761744" imgH="540724" progId="MS_ClipArt_Gallery.5">
                  <p:embed/>
                  <p:pic>
                    <p:nvPicPr>
                      <p:cNvPr id="0" name="Object 19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24600" y="3733800"/>
                        <a:ext cx="2133600" cy="1495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overrideClrMapping bg1="lt1" tx1="dk1" bg2="lt2" tx2="dk2" accent1="accent1" accent2="accent2" accent3="accent3" accent4="accent4" accent5="accent5" accent6="accent6" hlink="hlink" folHlink="folHlink"/>
  </p:clrMapOvr>
  <p:transition>
    <p:pull dir="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0D2A8-6637-4925-9A83-0CDE3E1B7D3E}"/>
              </a:ext>
            </a:extLst>
          </p:cNvPr>
          <p:cNvSpPr>
            <a:spLocks noGrp="1"/>
          </p:cNvSpPr>
          <p:nvPr>
            <p:ph type="title"/>
          </p:nvPr>
        </p:nvSpPr>
        <p:spPr/>
        <p:txBody>
          <a:bodyPr/>
          <a:lstStyle/>
          <a:p>
            <a:r>
              <a:rPr lang="en-US" dirty="0"/>
              <a:t>Step 6: Apply Forecasting Method(s)</a:t>
            </a:r>
          </a:p>
        </p:txBody>
      </p:sp>
      <p:sp>
        <p:nvSpPr>
          <p:cNvPr id="3" name="Content Placeholder 2">
            <a:extLst>
              <a:ext uri="{FF2B5EF4-FFF2-40B4-BE49-F238E27FC236}">
                <a16:creationId xmlns:a16="http://schemas.microsoft.com/office/drawing/2014/main" id="{898E6F66-E0D8-489A-BA32-CB926745F81C}"/>
              </a:ext>
            </a:extLst>
          </p:cNvPr>
          <p:cNvSpPr>
            <a:spLocks noGrp="1"/>
          </p:cNvSpPr>
          <p:nvPr>
            <p:ph idx="1"/>
          </p:nvPr>
        </p:nvSpPr>
        <p:spPr>
          <a:xfrm>
            <a:off x="228600" y="1447800"/>
            <a:ext cx="5943600" cy="5181600"/>
          </a:xfrm>
        </p:spPr>
        <p:txBody>
          <a:bodyPr/>
          <a:lstStyle/>
          <a:p>
            <a:r>
              <a:rPr lang="en-US" sz="2000" i="1" dirty="0">
                <a:solidFill>
                  <a:srgbClr val="FF0000"/>
                </a:solidFill>
                <a:effectLst>
                  <a:outerShdw blurRad="38100" dist="38100" dir="2700000" algn="tl">
                    <a:srgbClr val="000000">
                      <a:alpha val="43137"/>
                    </a:srgbClr>
                  </a:outerShdw>
                </a:effectLst>
              </a:rPr>
              <a:t>A great variety of  forecasting methods </a:t>
            </a:r>
          </a:p>
          <a:p>
            <a:pPr lvl="1"/>
            <a:r>
              <a:rPr lang="en-US" sz="1600" dirty="0"/>
              <a:t>Different methods perform differently depending on the nature of data and forecasting requirements</a:t>
            </a:r>
          </a:p>
          <a:p>
            <a:pPr lvl="1"/>
            <a:r>
              <a:rPr lang="en-US" sz="1600" dirty="0"/>
              <a:t>Simple approach like naïve forecast should be considered as a baseline for performance comparison of more sophisticated methods</a:t>
            </a:r>
          </a:p>
          <a:p>
            <a:r>
              <a:rPr lang="en-US" sz="2000" dirty="0"/>
              <a:t>Forecasting methods can be roughly divided into </a:t>
            </a:r>
            <a:r>
              <a:rPr lang="en-US" sz="2000" i="1" dirty="0"/>
              <a:t>model-based </a:t>
            </a:r>
            <a:r>
              <a:rPr lang="en-US" sz="2000" dirty="0"/>
              <a:t>and </a:t>
            </a:r>
            <a:r>
              <a:rPr lang="en-US" sz="2000" i="1" dirty="0"/>
              <a:t>data-driven</a:t>
            </a:r>
            <a:r>
              <a:rPr lang="en-US" sz="2000" dirty="0"/>
              <a:t> methods</a:t>
            </a:r>
            <a:endParaRPr lang="en-US" sz="2000" i="1" dirty="0">
              <a:effectLst>
                <a:outerShdw blurRad="38100" dist="38100" dir="2700000" algn="tl">
                  <a:srgbClr val="000000">
                    <a:alpha val="43137"/>
                  </a:srgbClr>
                </a:outerShdw>
              </a:effectLst>
            </a:endParaRPr>
          </a:p>
          <a:p>
            <a:r>
              <a:rPr lang="en-US" sz="2000" i="1" dirty="0">
                <a:solidFill>
                  <a:srgbClr val="FF0000"/>
                </a:solidFill>
                <a:effectLst>
                  <a:outerShdw blurRad="38100" dist="38100" dir="2700000" algn="tl">
                    <a:srgbClr val="000000">
                      <a:alpha val="43137"/>
                    </a:srgbClr>
                  </a:outerShdw>
                </a:effectLst>
              </a:rPr>
              <a:t>Model-based methods </a:t>
            </a:r>
            <a:r>
              <a:rPr lang="en-US" sz="2000" dirty="0"/>
              <a:t>apply statistical, mathematical, or other scientific model to forecast time series, especially advantageous for time series with </a:t>
            </a:r>
            <a:r>
              <a:rPr lang="en-US" sz="2000" i="1" dirty="0"/>
              <a:t>small number of records</a:t>
            </a:r>
          </a:p>
          <a:p>
            <a:pPr lvl="1"/>
            <a:r>
              <a:rPr lang="en-US" sz="1600" dirty="0"/>
              <a:t>Simple and multiple linear and  non-linear regression</a:t>
            </a:r>
          </a:p>
          <a:p>
            <a:pPr lvl="1"/>
            <a:r>
              <a:rPr lang="en-US" sz="1600" dirty="0"/>
              <a:t>Autoregressive models</a:t>
            </a:r>
          </a:p>
          <a:p>
            <a:pPr lvl="1"/>
            <a:r>
              <a:rPr lang="en-US" sz="1600" dirty="0"/>
              <a:t>ARIMA</a:t>
            </a:r>
          </a:p>
          <a:p>
            <a:pPr lvl="1"/>
            <a:r>
              <a:rPr lang="en-US" sz="1600" dirty="0"/>
              <a:t>Logistic regression</a:t>
            </a:r>
          </a:p>
          <a:p>
            <a:pPr lvl="1"/>
            <a:r>
              <a:rPr lang="en-US" sz="1600" dirty="0"/>
              <a:t>Econometric models</a:t>
            </a:r>
          </a:p>
        </p:txBody>
      </p:sp>
      <p:pic>
        <p:nvPicPr>
          <p:cNvPr id="4" name="Picture 3">
            <a:extLst>
              <a:ext uri="{FF2B5EF4-FFF2-40B4-BE49-F238E27FC236}">
                <a16:creationId xmlns:a16="http://schemas.microsoft.com/office/drawing/2014/main" id="{B5472506-A392-4993-86B2-33778AB1FF55}"/>
              </a:ext>
            </a:extLst>
          </p:cNvPr>
          <p:cNvPicPr>
            <a:picLocks noChangeAspect="1"/>
          </p:cNvPicPr>
          <p:nvPr/>
        </p:nvPicPr>
        <p:blipFill>
          <a:blip r:embed="rId2"/>
          <a:stretch>
            <a:fillRect/>
          </a:stretch>
        </p:blipFill>
        <p:spPr>
          <a:xfrm>
            <a:off x="6349202" y="1676400"/>
            <a:ext cx="2615411" cy="4438273"/>
          </a:xfrm>
          <a:prstGeom prst="rect">
            <a:avLst/>
          </a:prstGeom>
        </p:spPr>
      </p:pic>
    </p:spTree>
    <p:extLst>
      <p:ext uri="{BB962C8B-B14F-4D97-AF65-F5344CB8AC3E}">
        <p14:creationId xmlns:p14="http://schemas.microsoft.com/office/powerpoint/2010/main" val="1162604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0D2A8-6637-4925-9A83-0CDE3E1B7D3E}"/>
              </a:ext>
            </a:extLst>
          </p:cNvPr>
          <p:cNvSpPr>
            <a:spLocks noGrp="1"/>
          </p:cNvSpPr>
          <p:nvPr>
            <p:ph type="title"/>
          </p:nvPr>
        </p:nvSpPr>
        <p:spPr/>
        <p:txBody>
          <a:bodyPr/>
          <a:lstStyle/>
          <a:p>
            <a:r>
              <a:rPr lang="en-US" dirty="0"/>
              <a:t>Forecasting Methods and Level of Automation</a:t>
            </a:r>
          </a:p>
        </p:txBody>
      </p:sp>
      <p:sp>
        <p:nvSpPr>
          <p:cNvPr id="3" name="Content Placeholder 2">
            <a:extLst>
              <a:ext uri="{FF2B5EF4-FFF2-40B4-BE49-F238E27FC236}">
                <a16:creationId xmlns:a16="http://schemas.microsoft.com/office/drawing/2014/main" id="{898E6F66-E0D8-489A-BA32-CB926745F81C}"/>
              </a:ext>
            </a:extLst>
          </p:cNvPr>
          <p:cNvSpPr>
            <a:spLocks noGrp="1"/>
          </p:cNvSpPr>
          <p:nvPr>
            <p:ph idx="1"/>
          </p:nvPr>
        </p:nvSpPr>
        <p:spPr>
          <a:xfrm>
            <a:off x="228600" y="1371600"/>
            <a:ext cx="8534400" cy="5334000"/>
          </a:xfrm>
        </p:spPr>
        <p:txBody>
          <a:bodyPr/>
          <a:lstStyle/>
          <a:p>
            <a:r>
              <a:rPr lang="en-US" sz="2000" i="1" dirty="0">
                <a:solidFill>
                  <a:srgbClr val="FF0000"/>
                </a:solidFill>
                <a:effectLst>
                  <a:outerShdw blurRad="38100" dist="38100" dir="2700000" algn="tl">
                    <a:srgbClr val="000000">
                      <a:alpha val="43137"/>
                    </a:srgbClr>
                  </a:outerShdw>
                </a:effectLst>
              </a:rPr>
              <a:t>Data-driven methods  </a:t>
            </a:r>
            <a:r>
              <a:rPr lang="en-US" sz="2000" dirty="0"/>
              <a:t>are data dependent and “learn” patterns from data </a:t>
            </a:r>
          </a:p>
          <a:p>
            <a:r>
              <a:rPr lang="en-US" sz="2000" dirty="0"/>
              <a:t>Advantageous when data structure changes over time and  require less user input (then model-based models) in model development</a:t>
            </a:r>
            <a:endParaRPr lang="en-US" sz="1600" dirty="0"/>
          </a:p>
          <a:p>
            <a:pPr lvl="1"/>
            <a:r>
              <a:rPr lang="en-US" sz="1500" dirty="0"/>
              <a:t>Naïve forecasts</a:t>
            </a:r>
          </a:p>
          <a:p>
            <a:pPr lvl="1"/>
            <a:r>
              <a:rPr lang="en-US" sz="1500" dirty="0"/>
              <a:t>Moving average </a:t>
            </a:r>
          </a:p>
          <a:p>
            <a:pPr lvl="1"/>
            <a:r>
              <a:rPr lang="en-US" sz="1500" dirty="0"/>
              <a:t>Exponential smoothing</a:t>
            </a:r>
          </a:p>
          <a:p>
            <a:pPr lvl="1"/>
            <a:r>
              <a:rPr lang="en-US" sz="1500" dirty="0"/>
              <a:t>Neural nets</a:t>
            </a:r>
          </a:p>
          <a:p>
            <a:r>
              <a:rPr lang="en-US" sz="2000" i="1" dirty="0">
                <a:solidFill>
                  <a:srgbClr val="FF0000"/>
                </a:solidFill>
                <a:effectLst>
                  <a:outerShdw blurRad="38100" dist="38100" dir="2700000" algn="tl">
                    <a:srgbClr val="000000">
                      <a:alpha val="43137"/>
                    </a:srgbClr>
                  </a:outerShdw>
                </a:effectLst>
              </a:rPr>
              <a:t>Manual forecasting</a:t>
            </a:r>
          </a:p>
          <a:p>
            <a:pPr lvl="1"/>
            <a:r>
              <a:rPr lang="en-US" sz="1500" dirty="0"/>
              <a:t>One time forecasting</a:t>
            </a:r>
          </a:p>
          <a:p>
            <a:pPr lvl="1"/>
            <a:r>
              <a:rPr lang="en-US" sz="1500" dirty="0"/>
              <a:t>In-house expertise </a:t>
            </a:r>
          </a:p>
          <a:p>
            <a:pPr lvl="1"/>
            <a:r>
              <a:rPr lang="en-US" sz="1500" dirty="0"/>
              <a:t>Small number of series to forecast</a:t>
            </a:r>
          </a:p>
          <a:p>
            <a:pPr lvl="1"/>
            <a:r>
              <a:rPr lang="en-US" sz="1500" dirty="0"/>
              <a:t>Typically model-based methods</a:t>
            </a:r>
          </a:p>
          <a:p>
            <a:r>
              <a:rPr lang="en-US" sz="2000" i="1" dirty="0">
                <a:solidFill>
                  <a:srgbClr val="FF0000"/>
                </a:solidFill>
                <a:effectLst>
                  <a:outerShdw blurRad="38100" dist="38100" dir="2700000" algn="tl">
                    <a:srgbClr val="000000">
                      <a:alpha val="43137"/>
                    </a:srgbClr>
                  </a:outerShdw>
                </a:effectLst>
              </a:rPr>
              <a:t>Automated forecasting</a:t>
            </a:r>
          </a:p>
          <a:p>
            <a:pPr lvl="1"/>
            <a:r>
              <a:rPr lang="en-US" sz="1500" dirty="0"/>
              <a:t>Ongoing forecasting</a:t>
            </a:r>
          </a:p>
          <a:p>
            <a:pPr lvl="1"/>
            <a:r>
              <a:rPr lang="en-US" sz="1500" dirty="0"/>
              <a:t>No in-house expertise</a:t>
            </a:r>
          </a:p>
          <a:p>
            <a:pPr lvl="1"/>
            <a:r>
              <a:rPr lang="en-US" sz="1500" dirty="0"/>
              <a:t>Many series to forecast</a:t>
            </a:r>
          </a:p>
          <a:p>
            <a:pPr lvl="1"/>
            <a:r>
              <a:rPr lang="en-US" sz="1500" dirty="0"/>
              <a:t>Typically data-driven methods</a:t>
            </a:r>
          </a:p>
          <a:p>
            <a:pPr lvl="1"/>
            <a:r>
              <a:rPr lang="en-US" sz="1500" dirty="0"/>
              <a:t>Computationally fast</a:t>
            </a:r>
          </a:p>
          <a:p>
            <a:pPr lvl="1"/>
            <a:endParaRPr lang="en-US" sz="1600" dirty="0"/>
          </a:p>
        </p:txBody>
      </p:sp>
      <p:pic>
        <p:nvPicPr>
          <p:cNvPr id="5" name="Picture 4"/>
          <p:cNvPicPr>
            <a:picLocks noChangeAspect="1"/>
          </p:cNvPicPr>
          <p:nvPr/>
        </p:nvPicPr>
        <p:blipFill>
          <a:blip r:embed="rId2"/>
          <a:stretch>
            <a:fillRect/>
          </a:stretch>
        </p:blipFill>
        <p:spPr>
          <a:xfrm>
            <a:off x="4876800" y="4648655"/>
            <a:ext cx="2706898" cy="2034085"/>
          </a:xfrm>
          <a:prstGeom prst="rect">
            <a:avLst/>
          </a:prstGeom>
        </p:spPr>
      </p:pic>
    </p:spTree>
    <p:extLst>
      <p:ext uri="{BB962C8B-B14F-4D97-AF65-F5344CB8AC3E}">
        <p14:creationId xmlns:p14="http://schemas.microsoft.com/office/powerpoint/2010/main" val="2392324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a:extLst>
              <a:ext uri="{FF2B5EF4-FFF2-40B4-BE49-F238E27FC236}">
                <a16:creationId xmlns:a16="http://schemas.microsoft.com/office/drawing/2014/main" id="{B281F9DC-E942-446B-812D-B863E4623F5F}"/>
              </a:ext>
            </a:extLst>
          </p:cNvPr>
          <p:cNvSpPr>
            <a:spLocks noGrp="1" noChangeArrowheads="1"/>
          </p:cNvSpPr>
          <p:nvPr>
            <p:ph type="title"/>
          </p:nvPr>
        </p:nvSpPr>
        <p:spPr/>
        <p:txBody>
          <a:bodyPr/>
          <a:lstStyle/>
          <a:p>
            <a:r>
              <a:rPr lang="en-US" altLang="en-US" dirty="0"/>
              <a:t>Combine Forecasting Methods and Ensembles </a:t>
            </a:r>
          </a:p>
        </p:txBody>
      </p:sp>
      <p:sp>
        <p:nvSpPr>
          <p:cNvPr id="350211" name="Rectangle 3">
            <a:extLst>
              <a:ext uri="{FF2B5EF4-FFF2-40B4-BE49-F238E27FC236}">
                <a16:creationId xmlns:a16="http://schemas.microsoft.com/office/drawing/2014/main" id="{FBB29BAF-1446-48B7-9B74-877F582A1F0A}"/>
              </a:ext>
            </a:extLst>
          </p:cNvPr>
          <p:cNvSpPr>
            <a:spLocks noGrp="1" noChangeArrowheads="1"/>
          </p:cNvSpPr>
          <p:nvPr>
            <p:ph type="body" idx="1"/>
          </p:nvPr>
        </p:nvSpPr>
        <p:spPr>
          <a:xfrm>
            <a:off x="228599" y="1371600"/>
            <a:ext cx="8736013" cy="5334000"/>
          </a:xfrm>
        </p:spPr>
        <p:txBody>
          <a:bodyPr/>
          <a:lstStyle/>
          <a:p>
            <a:pPr algn="just"/>
            <a:r>
              <a:rPr lang="en-US" altLang="en-US" sz="1800" i="1" dirty="0">
                <a:solidFill>
                  <a:schemeClr val="accent1"/>
                </a:solidFill>
                <a:effectLst>
                  <a:outerShdw blurRad="38100" dist="38100" dir="2700000" algn="tl">
                    <a:srgbClr val="C0C0C0"/>
                  </a:outerShdw>
                </a:effectLst>
                <a:latin typeface="CG Times" pitchFamily="18" charset="0"/>
                <a:cs typeface="Times New Roman" panose="02020603050405020304" pitchFamily="18" charset="0"/>
              </a:rPr>
              <a:t>Combine multiple forecasting methods </a:t>
            </a:r>
            <a:r>
              <a:rPr lang="en-US" altLang="en-US" sz="1800" dirty="0">
                <a:latin typeface="CG Times" pitchFamily="18" charset="0"/>
                <a:cs typeface="Times New Roman" panose="02020603050405020304" pitchFamily="18" charset="0"/>
              </a:rPr>
              <a:t>to improve predictive performance </a:t>
            </a:r>
          </a:p>
          <a:p>
            <a:pPr lvl="1" algn="just"/>
            <a:r>
              <a:rPr lang="en-US" altLang="en-US" sz="1600" i="1" dirty="0">
                <a:solidFill>
                  <a:schemeClr val="accent1"/>
                </a:solidFill>
                <a:effectLst>
                  <a:outerShdw blurRad="38100" dist="38100" dir="2700000" algn="tl">
                    <a:srgbClr val="000000">
                      <a:alpha val="43137"/>
                    </a:srgbClr>
                  </a:outerShdw>
                </a:effectLst>
                <a:latin typeface="CG Times" pitchFamily="18" charset="0"/>
                <a:cs typeface="Times New Roman" panose="02020603050405020304" pitchFamily="18" charset="0"/>
              </a:rPr>
              <a:t>Two-level  (multilevel) methods</a:t>
            </a:r>
            <a:r>
              <a:rPr lang="en-US" altLang="en-US" sz="1600" dirty="0">
                <a:latin typeface="CG Times" pitchFamily="18" charset="0"/>
                <a:cs typeface="Times New Roman" panose="02020603050405020304" pitchFamily="18" charset="0"/>
              </a:rPr>
              <a:t>, where the first method uses the original time series to predict future, and the second method uses forecast errors from the first method to generate forecast for errors, and then combine two forecasts together</a:t>
            </a:r>
          </a:p>
          <a:p>
            <a:pPr algn="just"/>
            <a:r>
              <a:rPr lang="en-US" altLang="en-US" sz="1800" i="1" dirty="0">
                <a:solidFill>
                  <a:schemeClr val="accent1"/>
                </a:solidFill>
                <a:effectLst>
                  <a:outerShdw blurRad="38100" dist="38100" dir="2700000" algn="tl">
                    <a:srgbClr val="C0C0C0"/>
                  </a:outerShdw>
                </a:effectLst>
                <a:latin typeface="CG Times" pitchFamily="18" charset="0"/>
                <a:cs typeface="Times New Roman" panose="02020603050405020304" pitchFamily="18" charset="0"/>
              </a:rPr>
              <a:t>Ensembles</a:t>
            </a:r>
            <a:r>
              <a:rPr lang="en-US" altLang="en-US" sz="1800" dirty="0">
                <a:latin typeface="CG Times" pitchFamily="18" charset="0"/>
                <a:cs typeface="Times New Roman" panose="02020603050405020304" pitchFamily="18" charset="0"/>
              </a:rPr>
              <a:t> </a:t>
            </a:r>
          </a:p>
          <a:p>
            <a:pPr lvl="1" algn="just"/>
            <a:r>
              <a:rPr lang="en-US" altLang="en-US" sz="1600" dirty="0">
                <a:latin typeface="CG Times" pitchFamily="18" charset="0"/>
                <a:cs typeface="Times New Roman" panose="02020603050405020304" pitchFamily="18" charset="0"/>
              </a:rPr>
              <a:t>Multiple methods applied to the same time series, each generates a separate forecast</a:t>
            </a:r>
          </a:p>
          <a:p>
            <a:pPr lvl="1" algn="just"/>
            <a:r>
              <a:rPr lang="en-US" altLang="en-US" sz="1600" dirty="0">
                <a:latin typeface="CG Times" pitchFamily="18" charset="0"/>
                <a:cs typeface="Times New Roman" panose="02020603050405020304" pitchFamily="18" charset="0"/>
              </a:rPr>
              <a:t>The resulting forecasts are averaged in some way to produce the final forecast </a:t>
            </a:r>
          </a:p>
          <a:p>
            <a:pPr lvl="1" algn="just"/>
            <a:r>
              <a:rPr lang="en-US" altLang="en-US" sz="1600" dirty="0">
                <a:latin typeface="CG Times" pitchFamily="18" charset="0"/>
                <a:cs typeface="Times New Roman" panose="02020603050405020304" pitchFamily="18" charset="0"/>
              </a:rPr>
              <a:t>Can be weighted average, where each forecast has a specific weight proportional to method performance </a:t>
            </a:r>
            <a:endParaRPr lang="en-US" altLang="en-US" sz="1600" dirty="0">
              <a:latin typeface="CG Times" pitchFamily="18" charset="0"/>
            </a:endParaRPr>
          </a:p>
          <a:p>
            <a:pPr lvl="1" algn="just"/>
            <a:r>
              <a:rPr lang="en-US" altLang="en-US" sz="1600" dirty="0">
                <a:latin typeface="CG Times" pitchFamily="18" charset="0"/>
                <a:cs typeface="Times New Roman" panose="02020603050405020304" pitchFamily="18" charset="0"/>
              </a:rPr>
              <a:t>Example: ensembles played a major role in Netflix competition to develop the most accurate forecast of movie preference by Netflix customers</a:t>
            </a:r>
          </a:p>
          <a:p>
            <a:pPr algn="just"/>
            <a:r>
              <a:rPr lang="en-US" altLang="en-US" sz="1800" i="1" dirty="0">
                <a:solidFill>
                  <a:schemeClr val="accent1"/>
                </a:solidFill>
                <a:effectLst>
                  <a:outerShdw blurRad="38100" dist="38100" dir="2700000" algn="tl">
                    <a:srgbClr val="000000">
                      <a:alpha val="43137"/>
                    </a:srgbClr>
                  </a:outerShdw>
                </a:effectLst>
                <a:latin typeface="CG Times" pitchFamily="18" charset="0"/>
                <a:cs typeface="Times New Roman" panose="02020603050405020304" pitchFamily="18" charset="0"/>
              </a:rPr>
              <a:t>Advantages</a:t>
            </a:r>
            <a:r>
              <a:rPr lang="en-US" altLang="en-US" sz="1800" dirty="0">
                <a:latin typeface="CG Times" pitchFamily="18" charset="0"/>
                <a:cs typeface="Times New Roman" panose="02020603050405020304" pitchFamily="18" charset="0"/>
              </a:rPr>
              <a:t> of combining forecasting methods and ensembles</a:t>
            </a:r>
          </a:p>
          <a:p>
            <a:pPr lvl="1" algn="just"/>
            <a:r>
              <a:rPr lang="en-US" altLang="en-US" sz="1600" dirty="0">
                <a:latin typeface="CG Times" pitchFamily="18" charset="0"/>
                <a:cs typeface="Times New Roman" panose="02020603050405020304" pitchFamily="18" charset="0"/>
              </a:rPr>
              <a:t>More robust forecasts</a:t>
            </a:r>
          </a:p>
          <a:p>
            <a:pPr lvl="1" algn="just"/>
            <a:r>
              <a:rPr lang="en-US" altLang="en-US" sz="1600" dirty="0">
                <a:latin typeface="CG Times" pitchFamily="18" charset="0"/>
                <a:cs typeface="Times New Roman" panose="02020603050405020304" pitchFamily="18" charset="0"/>
              </a:rPr>
              <a:t>Higher precision</a:t>
            </a:r>
          </a:p>
          <a:p>
            <a:pPr algn="just"/>
            <a:r>
              <a:rPr lang="en-US" altLang="en-US" sz="1800" i="1" dirty="0">
                <a:solidFill>
                  <a:schemeClr val="accent1"/>
                </a:solidFill>
                <a:effectLst>
                  <a:outerShdw blurRad="38100" dist="38100" dir="2700000" algn="tl">
                    <a:srgbClr val="000000">
                      <a:alpha val="43137"/>
                    </a:srgbClr>
                  </a:outerShdw>
                </a:effectLst>
                <a:latin typeface="CG Times" pitchFamily="18" charset="0"/>
                <a:cs typeface="Times New Roman" panose="02020603050405020304" pitchFamily="18" charset="0"/>
              </a:rPr>
              <a:t>Disadvantages</a:t>
            </a:r>
          </a:p>
          <a:p>
            <a:pPr lvl="1" algn="just"/>
            <a:r>
              <a:rPr lang="en-US" altLang="en-US" sz="1600" dirty="0">
                <a:latin typeface="CG Times" pitchFamily="18" charset="0"/>
                <a:cs typeface="Times New Roman" panose="02020603050405020304" pitchFamily="18" charset="0"/>
              </a:rPr>
              <a:t>Increased cost and time-consuming</a:t>
            </a:r>
          </a:p>
          <a:p>
            <a:pPr lvl="1" algn="just"/>
            <a:r>
              <a:rPr lang="en-US" altLang="en-US" sz="1600" dirty="0">
                <a:latin typeface="CG Times" pitchFamily="18" charset="0"/>
                <a:cs typeface="Times New Roman" panose="02020603050405020304" pitchFamily="18" charset="0"/>
              </a:rPr>
              <a:t>More external consulting expertise </a:t>
            </a:r>
          </a:p>
          <a:p>
            <a:pPr lvl="1" algn="just"/>
            <a:r>
              <a:rPr lang="en-US" altLang="en-US" sz="1600" dirty="0">
                <a:latin typeface="CG Times" pitchFamily="18" charset="0"/>
                <a:cs typeface="Times New Roman" panose="02020603050405020304" pitchFamily="18" charset="0"/>
              </a:rPr>
              <a:t>Requires predetermined rules for combining forecasts</a:t>
            </a:r>
          </a:p>
        </p:txBody>
      </p:sp>
      <p:pic>
        <p:nvPicPr>
          <p:cNvPr id="6" name="Picture 2"/>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6811964" y="4267200"/>
            <a:ext cx="2057399"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0D2A8-6637-4925-9A83-0CDE3E1B7D3E}"/>
              </a:ext>
            </a:extLst>
          </p:cNvPr>
          <p:cNvSpPr>
            <a:spLocks noGrp="1"/>
          </p:cNvSpPr>
          <p:nvPr>
            <p:ph type="title"/>
          </p:nvPr>
        </p:nvSpPr>
        <p:spPr/>
        <p:txBody>
          <a:bodyPr/>
          <a:lstStyle/>
          <a:p>
            <a:r>
              <a:rPr lang="en-US" dirty="0"/>
              <a:t>Step 7: Evaluate &amp; Compare Performance</a:t>
            </a:r>
          </a:p>
        </p:txBody>
      </p:sp>
      <p:sp>
        <p:nvSpPr>
          <p:cNvPr id="3" name="Content Placeholder 2">
            <a:extLst>
              <a:ext uri="{FF2B5EF4-FFF2-40B4-BE49-F238E27FC236}">
                <a16:creationId xmlns:a16="http://schemas.microsoft.com/office/drawing/2014/main" id="{898E6F66-E0D8-489A-BA32-CB926745F81C}"/>
              </a:ext>
            </a:extLst>
          </p:cNvPr>
          <p:cNvSpPr>
            <a:spLocks noGrp="1"/>
          </p:cNvSpPr>
          <p:nvPr>
            <p:ph idx="1"/>
          </p:nvPr>
        </p:nvSpPr>
        <p:spPr>
          <a:xfrm>
            <a:off x="228600" y="1447800"/>
            <a:ext cx="6248400" cy="5257800"/>
          </a:xfrm>
        </p:spPr>
        <p:txBody>
          <a:bodyPr/>
          <a:lstStyle/>
          <a:p>
            <a:r>
              <a:rPr lang="en-US" sz="2000" i="1" dirty="0">
                <a:solidFill>
                  <a:srgbClr val="FF0000"/>
                </a:solidFill>
                <a:effectLst>
                  <a:outerShdw blurRad="38100" dist="38100" dir="2700000" algn="tl">
                    <a:srgbClr val="000000">
                      <a:alpha val="43137"/>
                    </a:srgbClr>
                  </a:outerShdw>
                </a:effectLst>
              </a:rPr>
              <a:t>Performance measures  </a:t>
            </a:r>
            <a:r>
              <a:rPr lang="en-US" sz="2000" dirty="0"/>
              <a:t>are used in forecasting to evaluate  prediction accuracy and compare accuracy of various forecasts to identify the best forecast   </a:t>
            </a:r>
          </a:p>
          <a:p>
            <a:pPr algn="just">
              <a:lnSpc>
                <a:spcPct val="90000"/>
              </a:lnSpc>
            </a:pPr>
            <a:r>
              <a:rPr lang="en-US" sz="2000" dirty="0"/>
              <a:t> </a:t>
            </a:r>
            <a:r>
              <a:rPr lang="en-US" altLang="en-US" sz="2000" i="1" dirty="0">
                <a:solidFill>
                  <a:schemeClr val="accent1"/>
                </a:solidFill>
                <a:effectLst>
                  <a:outerShdw blurRad="38100" dist="38100" dir="2700000" algn="tl">
                    <a:srgbClr val="C0C0C0"/>
                  </a:outerShdw>
                </a:effectLst>
                <a:cs typeface="Times New Roman" panose="02020603050405020304" pitchFamily="18" charset="0"/>
              </a:rPr>
              <a:t>Forecast accuracy</a:t>
            </a:r>
            <a:r>
              <a:rPr lang="en-US" altLang="en-US" sz="2000" dirty="0">
                <a:cs typeface="Times New Roman" panose="02020603050405020304" pitchFamily="18" charset="0"/>
              </a:rPr>
              <a:t> refers to how close forecasts come to actual data</a:t>
            </a:r>
          </a:p>
          <a:p>
            <a:pPr algn="just">
              <a:lnSpc>
                <a:spcPct val="90000"/>
              </a:lnSpc>
            </a:pPr>
            <a:r>
              <a:rPr lang="en-US" altLang="en-US" sz="2000" i="1" dirty="0">
                <a:solidFill>
                  <a:schemeClr val="accent1"/>
                </a:solidFill>
                <a:effectLst>
                  <a:outerShdw blurRad="38100" dist="38100" dir="2700000" algn="tl">
                    <a:srgbClr val="C0C0C0"/>
                  </a:outerShdw>
                </a:effectLst>
                <a:cs typeface="Times New Roman" panose="02020603050405020304" pitchFamily="18" charset="0"/>
              </a:rPr>
              <a:t>Accuracy</a:t>
            </a:r>
            <a:r>
              <a:rPr lang="en-US" altLang="en-US" sz="2000" dirty="0">
                <a:cs typeface="Times New Roman" panose="02020603050405020304" pitchFamily="18" charset="0"/>
              </a:rPr>
              <a:t> is usually measured in forecasting by the value of its adverse characteristic--forecast error</a:t>
            </a:r>
          </a:p>
          <a:p>
            <a:pPr algn="just">
              <a:lnSpc>
                <a:spcPct val="90000"/>
              </a:lnSpc>
            </a:pPr>
            <a:r>
              <a:rPr lang="en-US" altLang="en-US" sz="2000" i="1" dirty="0">
                <a:solidFill>
                  <a:schemeClr val="accent1"/>
                </a:solidFill>
                <a:effectLst>
                  <a:outerShdw blurRad="38100" dist="38100" dir="2700000" algn="tl">
                    <a:srgbClr val="C0C0C0"/>
                  </a:outerShdw>
                </a:effectLst>
                <a:cs typeface="Times New Roman" panose="02020603050405020304" pitchFamily="18" charset="0"/>
              </a:rPr>
              <a:t>Forecast error</a:t>
            </a:r>
            <a:r>
              <a:rPr lang="en-US" altLang="en-US" sz="2000" dirty="0">
                <a:solidFill>
                  <a:schemeClr val="accent1"/>
                </a:solidFill>
                <a:effectLst>
                  <a:outerShdw blurRad="38100" dist="38100" dir="2700000" algn="tl">
                    <a:srgbClr val="C0C0C0"/>
                  </a:outerShdw>
                </a:effectLst>
                <a:cs typeface="Times New Roman" panose="02020603050405020304" pitchFamily="18" charset="0"/>
              </a:rPr>
              <a:t> or </a:t>
            </a:r>
            <a:r>
              <a:rPr lang="en-US" altLang="en-US" sz="2000" i="1" dirty="0">
                <a:solidFill>
                  <a:schemeClr val="accent1"/>
                </a:solidFill>
                <a:effectLst>
                  <a:outerShdw blurRad="38100" dist="38100" dir="2700000" algn="tl">
                    <a:srgbClr val="C0C0C0"/>
                  </a:outerShdw>
                </a:effectLst>
                <a:cs typeface="Times New Roman" panose="02020603050405020304" pitchFamily="18" charset="0"/>
              </a:rPr>
              <a:t>residual</a:t>
            </a:r>
            <a:r>
              <a:rPr lang="en-US" altLang="en-US" sz="2000" dirty="0">
                <a:cs typeface="Times New Roman" panose="02020603050405020304" pitchFamily="18" charset="0"/>
              </a:rPr>
              <a:t> (</a:t>
            </a:r>
            <a:r>
              <a:rPr lang="en-US" sz="2000" i="1" dirty="0"/>
              <a:t>e</a:t>
            </a:r>
            <a:r>
              <a:rPr lang="en-US" sz="2000" i="1" baseline="-25000" dirty="0"/>
              <a:t>t</a:t>
            </a:r>
            <a:r>
              <a:rPr lang="en-US" sz="2000" dirty="0">
                <a:cs typeface="Times New Roman" panose="02020603050405020304" pitchFamily="18" charset="0"/>
              </a:rPr>
              <a:t>) i</a:t>
            </a:r>
            <a:r>
              <a:rPr lang="en-US" altLang="en-US" sz="2000" dirty="0">
                <a:cs typeface="Times New Roman" panose="02020603050405020304" pitchFamily="18" charset="0"/>
              </a:rPr>
              <a:t>s the difference between actual </a:t>
            </a:r>
            <a:r>
              <a:rPr lang="en-US" sz="2000" dirty="0"/>
              <a:t>(</a:t>
            </a:r>
            <a:r>
              <a:rPr lang="en-US" sz="2000" i="1" dirty="0" err="1"/>
              <a:t>y</a:t>
            </a:r>
            <a:r>
              <a:rPr lang="en-US" sz="2000" i="1" baseline="-25000" dirty="0" err="1"/>
              <a:t>t</a:t>
            </a:r>
            <a:r>
              <a:rPr lang="en-US" sz="2000" dirty="0"/>
              <a:t>) </a:t>
            </a:r>
            <a:r>
              <a:rPr lang="en-US" altLang="en-US" sz="2000" dirty="0">
                <a:cs typeface="Times New Roman" panose="02020603050405020304" pitchFamily="18" charset="0"/>
              </a:rPr>
              <a:t>and forecasted </a:t>
            </a:r>
            <a:r>
              <a:rPr lang="en-US" sz="2000" dirty="0"/>
              <a:t>(</a:t>
            </a:r>
            <a:r>
              <a:rPr lang="en-US" sz="2000" i="1" dirty="0"/>
              <a:t>F</a:t>
            </a:r>
            <a:r>
              <a:rPr lang="en-US" sz="2000" i="1" baseline="-25000" dirty="0"/>
              <a:t>t</a:t>
            </a:r>
            <a:r>
              <a:rPr lang="en-US" sz="2000" dirty="0"/>
              <a:t>) </a:t>
            </a:r>
            <a:r>
              <a:rPr lang="en-US" altLang="en-US" sz="2000" dirty="0">
                <a:cs typeface="Times New Roman" panose="02020603050405020304" pitchFamily="18" charset="0"/>
              </a:rPr>
              <a:t>values in the same period</a:t>
            </a:r>
          </a:p>
          <a:p>
            <a:pPr marL="457200" lvl="1" indent="0">
              <a:buNone/>
            </a:pPr>
            <a:r>
              <a:rPr lang="en-US" i="1" dirty="0"/>
              <a:t>		e</a:t>
            </a:r>
            <a:r>
              <a:rPr lang="en-US" i="1" baseline="-25000" dirty="0"/>
              <a:t>t</a:t>
            </a:r>
            <a:r>
              <a:rPr lang="en-US" i="1" dirty="0"/>
              <a:t>   =  </a:t>
            </a:r>
            <a:r>
              <a:rPr lang="en-US" i="1" dirty="0" err="1"/>
              <a:t>y</a:t>
            </a:r>
            <a:r>
              <a:rPr lang="en-US" i="1" baseline="-25000" dirty="0" err="1"/>
              <a:t>t</a:t>
            </a:r>
            <a:r>
              <a:rPr lang="en-US" i="1" dirty="0"/>
              <a:t>  - F</a:t>
            </a:r>
            <a:r>
              <a:rPr lang="en-US" i="1" baseline="-25000" dirty="0"/>
              <a:t>t</a:t>
            </a:r>
          </a:p>
          <a:p>
            <a:pPr marL="457200" lvl="1" indent="0">
              <a:buNone/>
            </a:pPr>
            <a:endParaRPr lang="en-US" i="1" baseline="-25000" dirty="0"/>
          </a:p>
          <a:p>
            <a:pPr marL="400050"/>
            <a:r>
              <a:rPr lang="en-US" altLang="en-US" sz="2000" dirty="0">
                <a:cs typeface="Times New Roman" panose="02020603050405020304" pitchFamily="18" charset="0"/>
              </a:rPr>
              <a:t>The smaller the forecast error, the more accurate the forecast</a:t>
            </a:r>
            <a:endParaRPr lang="en-US" sz="2000" dirty="0"/>
          </a:p>
          <a:p>
            <a:pPr marL="400050"/>
            <a:r>
              <a:rPr lang="en-US" sz="2000" dirty="0"/>
              <a:t>Performance measures are typically based on </a:t>
            </a:r>
            <a:r>
              <a:rPr lang="en-US" sz="2000" i="1" dirty="0">
                <a:solidFill>
                  <a:schemeClr val="accent1"/>
                </a:solidFill>
                <a:effectLst>
                  <a:outerShdw blurRad="38100" dist="38100" dir="2700000" algn="tl">
                    <a:srgbClr val="000000">
                      <a:alpha val="43137"/>
                    </a:srgbClr>
                  </a:outerShdw>
                </a:effectLst>
              </a:rPr>
              <a:t>validation period data </a:t>
            </a:r>
          </a:p>
        </p:txBody>
      </p:sp>
      <p:pic>
        <p:nvPicPr>
          <p:cNvPr id="4" name="Picture 3">
            <a:extLst>
              <a:ext uri="{FF2B5EF4-FFF2-40B4-BE49-F238E27FC236}">
                <a16:creationId xmlns:a16="http://schemas.microsoft.com/office/drawing/2014/main" id="{B5472506-A392-4993-86B2-33778AB1FF55}"/>
              </a:ext>
            </a:extLst>
          </p:cNvPr>
          <p:cNvPicPr>
            <a:picLocks noChangeAspect="1"/>
          </p:cNvPicPr>
          <p:nvPr/>
        </p:nvPicPr>
        <p:blipFill>
          <a:blip r:embed="rId2"/>
          <a:stretch>
            <a:fillRect/>
          </a:stretch>
        </p:blipFill>
        <p:spPr>
          <a:xfrm>
            <a:off x="6528589" y="1676400"/>
            <a:ext cx="2615411" cy="4438273"/>
          </a:xfrm>
          <a:prstGeom prst="rect">
            <a:avLst/>
          </a:prstGeom>
        </p:spPr>
      </p:pic>
    </p:spTree>
    <p:extLst>
      <p:ext uri="{BB962C8B-B14F-4D97-AF65-F5344CB8AC3E}">
        <p14:creationId xmlns:p14="http://schemas.microsoft.com/office/powerpoint/2010/main" val="701006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a:extLst>
              <a:ext uri="{FF2B5EF4-FFF2-40B4-BE49-F238E27FC236}">
                <a16:creationId xmlns:a16="http://schemas.microsoft.com/office/drawing/2014/main" id="{3D7B2B53-892D-49B5-9547-0C8F5E761C40}"/>
              </a:ext>
            </a:extLst>
          </p:cNvPr>
          <p:cNvSpPr>
            <a:spLocks noGrp="1" noChangeArrowheads="1"/>
          </p:cNvSpPr>
          <p:nvPr>
            <p:ph type="title"/>
          </p:nvPr>
        </p:nvSpPr>
        <p:spPr/>
        <p:txBody>
          <a:bodyPr/>
          <a:lstStyle/>
          <a:p>
            <a:r>
              <a:rPr lang="en-US" altLang="en-US" dirty="0"/>
              <a:t>Common Accuracy Performance Measures</a:t>
            </a:r>
          </a:p>
        </p:txBody>
      </p:sp>
      <p:sp>
        <p:nvSpPr>
          <p:cNvPr id="352259" name="Rectangle 3">
            <a:extLst>
              <a:ext uri="{FF2B5EF4-FFF2-40B4-BE49-F238E27FC236}">
                <a16:creationId xmlns:a16="http://schemas.microsoft.com/office/drawing/2014/main" id="{D8F0F219-F95F-4E5D-B326-C3D1BC16DD1E}"/>
              </a:ext>
            </a:extLst>
          </p:cNvPr>
          <p:cNvSpPr>
            <a:spLocks noGrp="1" noChangeArrowheads="1"/>
          </p:cNvSpPr>
          <p:nvPr>
            <p:ph type="body" idx="1"/>
          </p:nvPr>
        </p:nvSpPr>
        <p:spPr>
          <a:xfrm>
            <a:off x="228599" y="1447799"/>
            <a:ext cx="8736013" cy="5329237"/>
          </a:xfrm>
        </p:spPr>
        <p:txBody>
          <a:bodyPr/>
          <a:lstStyle/>
          <a:p>
            <a:pPr algn="just">
              <a:lnSpc>
                <a:spcPct val="90000"/>
              </a:lnSpc>
            </a:pPr>
            <a:r>
              <a:rPr lang="en-US" altLang="en-US" sz="1800" dirty="0">
                <a:latin typeface="CG Times" pitchFamily="18" charset="0"/>
                <a:cs typeface="Times New Roman" panose="02020603050405020304" pitchFamily="18" charset="0"/>
              </a:rPr>
              <a:t>Consider a validation period with </a:t>
            </a:r>
            <a:r>
              <a:rPr lang="en-US" altLang="en-US" sz="1800" i="1" dirty="0">
                <a:latin typeface="CG Times" pitchFamily="18" charset="0"/>
                <a:cs typeface="Times New Roman" panose="02020603050405020304" pitchFamily="18" charset="0"/>
              </a:rPr>
              <a:t>v</a:t>
            </a:r>
            <a:r>
              <a:rPr lang="en-US" altLang="en-US" sz="1800" dirty="0">
                <a:latin typeface="CG Times" pitchFamily="18" charset="0"/>
                <a:cs typeface="Times New Roman" panose="02020603050405020304" pitchFamily="18" charset="0"/>
              </a:rPr>
              <a:t> periods (records), </a:t>
            </a:r>
            <a:r>
              <a:rPr lang="en-US" altLang="en-US" sz="1800" i="1" dirty="0">
                <a:latin typeface="CG Times" pitchFamily="18" charset="0"/>
                <a:cs typeface="Times New Roman" panose="02020603050405020304" pitchFamily="18" charset="0"/>
              </a:rPr>
              <a:t>t = 1, 2, …, v, </a:t>
            </a:r>
            <a:r>
              <a:rPr lang="en-US" altLang="en-US" sz="1800" dirty="0">
                <a:latin typeface="CG Times" pitchFamily="18" charset="0"/>
                <a:cs typeface="Times New Roman" panose="02020603050405020304" pitchFamily="18" charset="0"/>
              </a:rPr>
              <a:t>and error </a:t>
            </a:r>
            <a:r>
              <a:rPr lang="en-US" altLang="en-US" sz="1800" i="1" dirty="0">
                <a:latin typeface="CG Times" pitchFamily="18" charset="0"/>
                <a:cs typeface="Times New Roman" panose="02020603050405020304" pitchFamily="18" charset="0"/>
              </a:rPr>
              <a:t>e</a:t>
            </a:r>
            <a:r>
              <a:rPr lang="en-US" altLang="en-US" sz="1800" i="1" baseline="-25000" dirty="0">
                <a:latin typeface="CG Times" pitchFamily="18" charset="0"/>
                <a:cs typeface="Times New Roman" panose="02020603050405020304" pitchFamily="18" charset="0"/>
              </a:rPr>
              <a:t>t</a:t>
            </a:r>
            <a:r>
              <a:rPr lang="en-US" altLang="en-US" sz="1800" i="1" dirty="0">
                <a:latin typeface="CG Times" pitchFamily="18" charset="0"/>
                <a:cs typeface="Times New Roman" panose="02020603050405020304" pitchFamily="18" charset="0"/>
              </a:rPr>
              <a:t> </a:t>
            </a:r>
            <a:r>
              <a:rPr lang="en-US" altLang="en-US" sz="1800" dirty="0">
                <a:latin typeface="CG Times" pitchFamily="18" charset="0"/>
                <a:cs typeface="Times New Roman" panose="02020603050405020304" pitchFamily="18" charset="0"/>
              </a:rPr>
              <a:t>(difference between actual and forecasted values) in each respective period</a:t>
            </a:r>
          </a:p>
          <a:p>
            <a:pPr algn="just">
              <a:lnSpc>
                <a:spcPct val="90000"/>
              </a:lnSpc>
            </a:pPr>
            <a:r>
              <a:rPr lang="en-US" altLang="en-US" sz="1800" i="1" dirty="0">
                <a:solidFill>
                  <a:srgbClr val="FF0000"/>
                </a:solidFill>
                <a:effectLst>
                  <a:outerShdw blurRad="38100" dist="38100" dir="2700000" algn="tl">
                    <a:srgbClr val="000000">
                      <a:alpha val="43137"/>
                    </a:srgbClr>
                  </a:outerShdw>
                </a:effectLst>
                <a:latin typeface="CG Times" pitchFamily="18" charset="0"/>
                <a:cs typeface="Times New Roman" panose="02020603050405020304" pitchFamily="18" charset="0"/>
              </a:rPr>
              <a:t>Mean/average error (ME or AE) </a:t>
            </a:r>
            <a:r>
              <a:rPr lang="en-US" altLang="en-US" sz="1800" dirty="0">
                <a:latin typeface="CG Times" pitchFamily="18" charset="0"/>
                <a:cs typeface="Times New Roman" panose="02020603050405020304" pitchFamily="18" charset="0"/>
              </a:rPr>
              <a:t>– provides an indication of whether the forecast is over- or under-predicting</a:t>
            </a:r>
          </a:p>
          <a:p>
            <a:pPr marL="0" indent="0" algn="just">
              <a:lnSpc>
                <a:spcPct val="90000"/>
              </a:lnSpc>
              <a:buNone/>
            </a:pPr>
            <a:endParaRPr lang="en-US" altLang="en-US" sz="1800" dirty="0">
              <a:latin typeface="CG Times" pitchFamily="18" charset="0"/>
              <a:cs typeface="Times New Roman" panose="02020603050405020304" pitchFamily="18" charset="0"/>
            </a:endParaRPr>
          </a:p>
          <a:p>
            <a:pPr algn="just">
              <a:lnSpc>
                <a:spcPct val="90000"/>
              </a:lnSpc>
            </a:pPr>
            <a:r>
              <a:rPr lang="en-US" altLang="en-US" sz="1800" i="1" dirty="0">
                <a:solidFill>
                  <a:schemeClr val="accent1"/>
                </a:solidFill>
                <a:effectLst>
                  <a:outerShdw blurRad="38100" dist="38100" dir="2700000" algn="tl">
                    <a:srgbClr val="C0C0C0"/>
                  </a:outerShdw>
                </a:effectLst>
                <a:latin typeface="CG Times" pitchFamily="18" charset="0"/>
                <a:cs typeface="Times New Roman" panose="02020603050405020304" pitchFamily="18" charset="0"/>
              </a:rPr>
              <a:t>Mean absolute error/deviation (MAE or MAD)</a:t>
            </a:r>
            <a:r>
              <a:rPr lang="en-US" altLang="en-US" sz="1800" i="1" dirty="0">
                <a:latin typeface="CG Times" pitchFamily="18" charset="0"/>
                <a:cs typeface="Times New Roman" panose="02020603050405020304" pitchFamily="18" charset="0"/>
              </a:rPr>
              <a:t> give the magnitude of the average absolute error:</a:t>
            </a:r>
            <a:endParaRPr lang="en-US" sz="1800" i="1" dirty="0"/>
          </a:p>
          <a:p>
            <a:pPr marL="0" indent="0" algn="just">
              <a:lnSpc>
                <a:spcPct val="90000"/>
              </a:lnSpc>
              <a:buNone/>
            </a:pPr>
            <a:r>
              <a:rPr lang="en-US" altLang="en-US" sz="1800" dirty="0">
                <a:latin typeface="CG Times" pitchFamily="18" charset="0"/>
                <a:cs typeface="Times New Roman" panose="02020603050405020304" pitchFamily="18" charset="0"/>
              </a:rPr>
              <a:t>			</a:t>
            </a:r>
          </a:p>
          <a:p>
            <a:pPr marL="0" indent="0" algn="just">
              <a:lnSpc>
                <a:spcPct val="90000"/>
              </a:lnSpc>
              <a:buNone/>
            </a:pPr>
            <a:endParaRPr lang="en-US" altLang="en-US" sz="1800" dirty="0">
              <a:latin typeface="CG Times" pitchFamily="18" charset="0"/>
              <a:cs typeface="Times New Roman" panose="02020603050405020304" pitchFamily="18" charset="0"/>
            </a:endParaRPr>
          </a:p>
          <a:p>
            <a:pPr algn="just">
              <a:lnSpc>
                <a:spcPct val="90000"/>
              </a:lnSpc>
            </a:pPr>
            <a:r>
              <a:rPr lang="en-US" altLang="en-US" sz="1800" i="1" dirty="0">
                <a:solidFill>
                  <a:srgbClr val="FF0000"/>
                </a:solidFill>
                <a:effectLst>
                  <a:outerShdw blurRad="38100" dist="38100" dir="2700000" algn="tl">
                    <a:srgbClr val="000000">
                      <a:alpha val="43137"/>
                    </a:srgbClr>
                  </a:outerShdw>
                </a:effectLst>
                <a:latin typeface="CG Times" pitchFamily="18" charset="0"/>
                <a:cs typeface="Times New Roman" panose="02020603050405020304" pitchFamily="18" charset="0"/>
              </a:rPr>
              <a:t>Mean absolute percentage error (MAPE) </a:t>
            </a:r>
            <a:r>
              <a:rPr lang="en-US" altLang="en-US" sz="1800" dirty="0">
                <a:latin typeface="CG Times" pitchFamily="18" charset="0"/>
                <a:cs typeface="Times New Roman" panose="02020603050405020304" pitchFamily="18" charset="0"/>
              </a:rPr>
              <a:t>gives an absolute percentage score of how forecast deviates (on the average) from actual values; useful for comparing performance across series of data that have </a:t>
            </a:r>
            <a:r>
              <a:rPr lang="en-US" altLang="en-US" sz="1800">
                <a:latin typeface="CG Times" pitchFamily="18" charset="0"/>
                <a:cs typeface="Times New Roman" panose="02020603050405020304" pitchFamily="18" charset="0"/>
              </a:rPr>
              <a:t>different scales: </a:t>
            </a:r>
            <a:endParaRPr lang="en-US" altLang="en-US" sz="1800" dirty="0">
              <a:latin typeface="CG Times" pitchFamily="18" charset="0"/>
              <a:cs typeface="Times New Roman" panose="02020603050405020304" pitchFamily="18" charset="0"/>
            </a:endParaRPr>
          </a:p>
          <a:p>
            <a:pPr marL="457200" lvl="1" indent="0" algn="just">
              <a:lnSpc>
                <a:spcPct val="90000"/>
              </a:lnSpc>
              <a:buNone/>
            </a:pPr>
            <a:endParaRPr lang="en-US" altLang="en-US" sz="1400" dirty="0">
              <a:latin typeface="CG Times" pitchFamily="18" charset="0"/>
              <a:cs typeface="Times New Roman" panose="02020603050405020304" pitchFamily="18" charset="0"/>
            </a:endParaRPr>
          </a:p>
          <a:p>
            <a:pPr marL="457200" lvl="1" indent="0" algn="just">
              <a:lnSpc>
                <a:spcPct val="90000"/>
              </a:lnSpc>
              <a:buNone/>
            </a:pPr>
            <a:endParaRPr lang="en-US" altLang="en-US" sz="1400" dirty="0">
              <a:latin typeface="CG Times" pitchFamily="18" charset="0"/>
              <a:cs typeface="Times New Roman" panose="02020603050405020304" pitchFamily="18" charset="0"/>
            </a:endParaRPr>
          </a:p>
          <a:p>
            <a:pPr algn="just">
              <a:lnSpc>
                <a:spcPct val="90000"/>
              </a:lnSpc>
            </a:pPr>
            <a:endParaRPr lang="en-US" altLang="en-US" sz="1800" dirty="0">
              <a:latin typeface="CG Times" pitchFamily="18" charset="0"/>
              <a:cs typeface="Times New Roman" panose="02020603050405020304" pitchFamily="18" charset="0"/>
            </a:endParaRPr>
          </a:p>
          <a:p>
            <a:pPr algn="just">
              <a:lnSpc>
                <a:spcPct val="90000"/>
              </a:lnSpc>
            </a:pPr>
            <a:r>
              <a:rPr lang="en-US" altLang="en-US" sz="1800" i="1" dirty="0">
                <a:solidFill>
                  <a:srgbClr val="FF0000"/>
                </a:solidFill>
                <a:effectLst>
                  <a:outerShdw blurRad="38100" dist="38100" dir="2700000" algn="tl">
                    <a:srgbClr val="000000">
                      <a:alpha val="43137"/>
                    </a:srgbClr>
                  </a:outerShdw>
                </a:effectLst>
                <a:latin typeface="CG Times" pitchFamily="18" charset="0"/>
                <a:cs typeface="Times New Roman" panose="02020603050405020304" pitchFamily="18" charset="0"/>
              </a:rPr>
              <a:t>Root mean squared error (RMSE) </a:t>
            </a:r>
            <a:r>
              <a:rPr lang="en-US" altLang="en-US" sz="1800" dirty="0">
                <a:latin typeface="CG Times" pitchFamily="18" charset="0"/>
                <a:cs typeface="Times New Roman" panose="02020603050405020304" pitchFamily="18" charset="0"/>
              </a:rPr>
              <a:t>has the same units as the time series and sensitive to large errors</a:t>
            </a:r>
          </a:p>
          <a:p>
            <a:pPr algn="just">
              <a:lnSpc>
                <a:spcPct val="90000"/>
              </a:lnSpc>
              <a:buFont typeface="Wingdings" panose="05000000000000000000" pitchFamily="2" charset="2"/>
              <a:buNone/>
            </a:pPr>
            <a:endParaRPr lang="en-US" altLang="en-US" sz="1800" dirty="0">
              <a:latin typeface="CG Times" pitchFamily="18" charset="0"/>
              <a:cs typeface="Times New Roman" panose="02020603050405020304" pitchFamily="18" charset="0"/>
            </a:endParaRPr>
          </a:p>
          <a:p>
            <a:pPr algn="just">
              <a:lnSpc>
                <a:spcPct val="90000"/>
              </a:lnSpc>
            </a:pPr>
            <a:endParaRPr lang="en-US" altLang="en-US" sz="1800" dirty="0">
              <a:latin typeface="Courier" charset="0"/>
              <a:cs typeface="Times New Roman" panose="02020603050405020304" pitchFamily="18" charset="0"/>
            </a:endParaRPr>
          </a:p>
          <a:p>
            <a:pPr>
              <a:lnSpc>
                <a:spcPct val="90000"/>
              </a:lnSpc>
              <a:buFont typeface="Wingdings" panose="05000000000000000000" pitchFamily="2" charset="2"/>
              <a:buNone/>
            </a:pPr>
            <a:endParaRPr lang="en-US" altLang="en-US" dirty="0">
              <a:latin typeface="Courier" charset="0"/>
              <a:cs typeface="Times New Roman" panose="02020603050405020304" pitchFamily="18" charset="0"/>
            </a:endParaRPr>
          </a:p>
          <a:p>
            <a:pPr>
              <a:lnSpc>
                <a:spcPct val="90000"/>
              </a:lnSpc>
              <a:buFont typeface="Wingdings" panose="05000000000000000000" pitchFamily="2" charset="2"/>
              <a:buNone/>
            </a:pPr>
            <a:r>
              <a:rPr lang="en-US" altLang="en-US" sz="1600" dirty="0"/>
              <a:t>			</a:t>
            </a:r>
            <a:endParaRPr lang="en-US" altLang="en-US" sz="1800" dirty="0"/>
          </a:p>
        </p:txBody>
      </p:sp>
      <mc:AlternateContent xmlns:mc="http://schemas.openxmlformats.org/markup-compatibility/2006" xmlns:a14="http://schemas.microsoft.com/office/drawing/2010/main">
        <mc:Choice Requires="a14">
          <p:sp>
            <p:nvSpPr>
              <p:cNvPr id="352260" name="Object 4">
                <a:extLst>
                  <a:ext uri="{FF2B5EF4-FFF2-40B4-BE49-F238E27FC236}">
                    <a16:creationId xmlns:a16="http://schemas.microsoft.com/office/drawing/2014/main" id="{9F7FFC1A-8769-4A92-B991-8D085B1AF639}"/>
                  </a:ext>
                </a:extLst>
              </p:cNvPr>
              <p:cNvSpPr txBox="1"/>
              <p:nvPr/>
            </p:nvSpPr>
            <p:spPr bwMode="auto">
              <a:xfrm>
                <a:off x="3314701" y="2195511"/>
                <a:ext cx="1638298" cy="1003299"/>
              </a:xfrm>
              <a:prstGeom prst="rect">
                <a:avLst/>
              </a:prstGeom>
              <a:noFill/>
            </p:spPr>
            <p:txBody>
              <a:bodyPr>
                <a:normAutofit fontScale="70000" lnSpcReduction="20000"/>
              </a:bodyPr>
              <a:lstStyle/>
              <a:p>
                <a:pPr/>
                <a14:m>
                  <m:oMathPara xmlns:m="http://schemas.openxmlformats.org/officeDocument/2006/math">
                    <m:oMathParaPr>
                      <m:jc m:val="left"/>
                    </m:oMathParaPr>
                    <m:oMath xmlns:m="http://schemas.openxmlformats.org/officeDocument/2006/math">
                      <m:r>
                        <m:rPr>
                          <m:nor/>
                        </m:rPr>
                        <a:rPr lang="en-US" i="1" smtClean="0">
                          <a:solidFill>
                            <a:srgbClr val="000000"/>
                          </a:solidFill>
                          <a:latin typeface="Cambria Math" panose="02040503050406030204" pitchFamily="18" charset="0"/>
                        </a:rPr>
                        <m:t>ME</m:t>
                      </m:r>
                      <m:r>
                        <m:rPr>
                          <m:nor/>
                        </m:rPr>
                        <a:rPr lang="en-US" i="1" smtClean="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m:t>
                      </m:r>
                      <m:r>
                        <m:rPr>
                          <m:nor/>
                        </m:rPr>
                        <a:rPr lang="en-US" i="1">
                          <a:solidFill>
                            <a:srgbClr val="000000"/>
                          </a:solidFill>
                          <a:latin typeface="Cambria Math" panose="02040503050406030204" pitchFamily="18" charset="0"/>
                        </a:rPr>
                        <m:t>  </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1</m:t>
                          </m:r>
                        </m:num>
                        <m:den>
                          <m:r>
                            <a:rPr lang="en-US" i="1">
                              <a:solidFill>
                                <a:srgbClr val="000000"/>
                              </a:solidFill>
                              <a:latin typeface="Cambria Math" panose="02040503050406030204" pitchFamily="18" charset="0"/>
                            </a:rPr>
                            <m:t>𝑣</m:t>
                          </m:r>
                        </m:den>
                      </m:f>
                      <m:nary>
                        <m:naryPr>
                          <m:chr m:val="∑"/>
                          <m:ctrlPr>
                            <a:rPr lang="en-US" i="1">
                              <a:solidFill>
                                <a:srgbClr val="000000"/>
                              </a:solidFill>
                              <a:latin typeface="Cambria Math" panose="02040503050406030204" pitchFamily="18" charset="0"/>
                            </a:rPr>
                          </m:ctrlPr>
                        </m:naryPr>
                        <m:sub>
                          <m:r>
                            <a:rPr lang="en-US" i="1">
                              <a:solidFill>
                                <a:srgbClr val="000000"/>
                              </a:solidFill>
                              <a:latin typeface="Cambria Math" panose="02040503050406030204" pitchFamily="18" charset="0"/>
                            </a:rPr>
                            <m:t>𝑡</m:t>
                          </m:r>
                          <m:r>
                            <a:rPr lang="en-US" i="1">
                              <a:solidFill>
                                <a:srgbClr val="000000"/>
                              </a:solidFill>
                              <a:latin typeface="Cambria Math" panose="02040503050406030204" pitchFamily="18" charset="0"/>
                            </a:rPr>
                            <m:t>=1</m:t>
                          </m:r>
                        </m:sub>
                        <m:sup>
                          <m:r>
                            <a:rPr lang="en-US" i="1">
                              <a:solidFill>
                                <a:srgbClr val="000000"/>
                              </a:solidFill>
                              <a:latin typeface="Cambria Math" panose="02040503050406030204" pitchFamily="18" charset="0"/>
                            </a:rPr>
                            <m:t>𝑣</m:t>
                          </m:r>
                        </m:sup>
                        <m:e>
                          <m:sSub>
                            <m:sSubPr>
                              <m:ctrlPr>
                                <a:rPr lang="en-US" i="1" smtClean="0">
                                  <a:solidFill>
                                    <a:srgbClr val="000000"/>
                                  </a:solidFill>
                                  <a:latin typeface="Cambria Math" panose="02040503050406030204" pitchFamily="18" charset="0"/>
                                </a:rPr>
                              </m:ctrlPr>
                            </m:sSubPr>
                            <m:e>
                              <m:r>
                                <a:rPr lang="en-US" b="0" i="1" smtClean="0">
                                  <a:solidFill>
                                    <a:srgbClr val="000000"/>
                                  </a:solidFill>
                                  <a:latin typeface="Cambria Math" panose="02040503050406030204" pitchFamily="18" charset="0"/>
                                </a:rPr>
                                <m:t>𝑒</m:t>
                              </m:r>
                            </m:e>
                            <m:sub>
                              <m:r>
                                <a:rPr lang="en-US" b="0" i="1" smtClean="0">
                                  <a:solidFill>
                                    <a:srgbClr val="000000"/>
                                  </a:solidFill>
                                  <a:latin typeface="Cambria Math" panose="02040503050406030204" pitchFamily="18" charset="0"/>
                                </a:rPr>
                                <m:t>𝑡</m:t>
                              </m:r>
                            </m:sub>
                          </m:sSub>
                        </m:e>
                      </m:nary>
                    </m:oMath>
                  </m:oMathPara>
                </a14:m>
                <a:endParaRPr lang="en-US" i="1" dirty="0"/>
              </a:p>
            </p:txBody>
          </p:sp>
        </mc:Choice>
        <mc:Fallback xmlns="">
          <p:sp>
            <p:nvSpPr>
              <p:cNvPr id="352260" name="Object 4">
                <a:extLst>
                  <a:ext uri="{FF2B5EF4-FFF2-40B4-BE49-F238E27FC236}">
                    <a16:creationId xmlns:a16="http://schemas.microsoft.com/office/drawing/2014/main" id="{9F7FFC1A-8769-4A92-B991-8D085B1AF639}"/>
                  </a:ext>
                </a:extLst>
              </p:cNvPr>
              <p:cNvSpPr txBox="1">
                <a:spLocks noRot="1" noChangeAspect="1" noMove="1" noResize="1" noEditPoints="1" noAdjustHandles="1" noChangeArrowheads="1" noChangeShapeType="1" noTextEdit="1"/>
              </p:cNvSpPr>
              <p:nvPr/>
            </p:nvSpPr>
            <p:spPr bwMode="auto">
              <a:xfrm>
                <a:off x="3314701" y="2195511"/>
                <a:ext cx="1638298" cy="1003299"/>
              </a:xfrm>
              <a:prstGeom prst="rect">
                <a:avLst/>
              </a:prstGeom>
              <a:blipFill>
                <a:blip r:embed="rId2"/>
                <a:stretch>
                  <a:fillRect/>
                </a:stretch>
              </a:blipFill>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bject 4">
                <a:extLst>
                  <a:ext uri="{FF2B5EF4-FFF2-40B4-BE49-F238E27FC236}">
                    <a16:creationId xmlns:a16="http://schemas.microsoft.com/office/drawing/2014/main" id="{2CE0D749-EEA4-4413-B094-B75695124F6F}"/>
                  </a:ext>
                </a:extLst>
              </p:cNvPr>
              <p:cNvSpPr txBox="1"/>
              <p:nvPr/>
            </p:nvSpPr>
            <p:spPr bwMode="auto">
              <a:xfrm>
                <a:off x="3314700" y="3198812"/>
                <a:ext cx="1638299" cy="908050"/>
              </a:xfrm>
              <a:prstGeom prst="rect">
                <a:avLst/>
              </a:prstGeom>
              <a:noFill/>
            </p:spPr>
            <p:txBody>
              <a:bodyPr>
                <a:normAutofit fontScale="62500" lnSpcReduction="20000"/>
              </a:bodyPr>
              <a:lstStyle/>
              <a:p>
                <a:pPr/>
                <a14:m>
                  <m:oMathPara xmlns:m="http://schemas.openxmlformats.org/officeDocument/2006/math">
                    <m:oMathParaPr>
                      <m:jc m:val="left"/>
                    </m:oMathParaPr>
                    <m:oMath xmlns:m="http://schemas.openxmlformats.org/officeDocument/2006/math">
                      <m:r>
                        <m:rPr>
                          <m:nor/>
                        </m:rPr>
                        <a:rPr lang="en-US" i="1" smtClean="0">
                          <a:solidFill>
                            <a:srgbClr val="000000"/>
                          </a:solidFill>
                          <a:latin typeface="Cambria Math" panose="02040503050406030204" pitchFamily="18" charset="0"/>
                        </a:rPr>
                        <m:t>M</m:t>
                      </m:r>
                      <m:r>
                        <m:rPr>
                          <m:nor/>
                        </m:rPr>
                        <a:rPr lang="en-US" b="0" i="1" smtClean="0">
                          <a:solidFill>
                            <a:srgbClr val="000000"/>
                          </a:solidFill>
                          <a:latin typeface="Cambria Math" panose="02040503050406030204" pitchFamily="18" charset="0"/>
                        </a:rPr>
                        <m:t>A</m:t>
                      </m:r>
                      <m:r>
                        <m:rPr>
                          <m:nor/>
                        </m:rPr>
                        <a:rPr lang="en-US" i="1" smtClean="0">
                          <a:solidFill>
                            <a:srgbClr val="000000"/>
                          </a:solidFill>
                          <a:latin typeface="Cambria Math" panose="02040503050406030204" pitchFamily="18" charset="0"/>
                        </a:rPr>
                        <m:t>E</m:t>
                      </m:r>
                      <m:r>
                        <a:rPr lang="en-US" i="1">
                          <a:solidFill>
                            <a:srgbClr val="000000"/>
                          </a:solidFill>
                          <a:latin typeface="Cambria Math" panose="02040503050406030204" pitchFamily="18" charset="0"/>
                        </a:rPr>
                        <m:t>=</m:t>
                      </m:r>
                      <m:r>
                        <m:rPr>
                          <m:nor/>
                        </m:rPr>
                        <a:rPr lang="en-US" i="1">
                          <a:solidFill>
                            <a:srgbClr val="000000"/>
                          </a:solidFill>
                          <a:latin typeface="Cambria Math" panose="02040503050406030204" pitchFamily="18" charset="0"/>
                        </a:rPr>
                        <m:t>  </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1</m:t>
                          </m:r>
                        </m:num>
                        <m:den>
                          <m:r>
                            <a:rPr lang="en-US" i="1">
                              <a:solidFill>
                                <a:srgbClr val="000000"/>
                              </a:solidFill>
                              <a:latin typeface="Cambria Math" panose="02040503050406030204" pitchFamily="18" charset="0"/>
                            </a:rPr>
                            <m:t>𝑣</m:t>
                          </m:r>
                        </m:den>
                      </m:f>
                      <m:nary>
                        <m:naryPr>
                          <m:chr m:val="∑"/>
                          <m:ctrlPr>
                            <a:rPr lang="en-US" i="1">
                              <a:solidFill>
                                <a:srgbClr val="000000"/>
                              </a:solidFill>
                              <a:latin typeface="Cambria Math" panose="02040503050406030204" pitchFamily="18" charset="0"/>
                            </a:rPr>
                          </m:ctrlPr>
                        </m:naryPr>
                        <m:sub>
                          <m:r>
                            <a:rPr lang="en-US" i="1">
                              <a:solidFill>
                                <a:srgbClr val="000000"/>
                              </a:solidFill>
                              <a:latin typeface="Cambria Math" panose="02040503050406030204" pitchFamily="18" charset="0"/>
                            </a:rPr>
                            <m:t>𝑡</m:t>
                          </m:r>
                          <m:r>
                            <a:rPr lang="en-US" i="1">
                              <a:solidFill>
                                <a:srgbClr val="000000"/>
                              </a:solidFill>
                              <a:latin typeface="Cambria Math" panose="02040503050406030204" pitchFamily="18" charset="0"/>
                            </a:rPr>
                            <m:t>=1</m:t>
                          </m:r>
                        </m:sub>
                        <m:sup>
                          <m:r>
                            <a:rPr lang="en-US" i="1">
                              <a:solidFill>
                                <a:srgbClr val="000000"/>
                              </a:solidFill>
                              <a:latin typeface="Cambria Math" panose="02040503050406030204" pitchFamily="18" charset="0"/>
                            </a:rPr>
                            <m:t>𝑣</m:t>
                          </m:r>
                        </m:sup>
                        <m:e>
                          <m:d>
                            <m:dPr>
                              <m:begChr m:val="|"/>
                              <m:endChr m:val="|"/>
                              <m:ctrlPr>
                                <a:rPr lang="en-US" i="1" smtClean="0">
                                  <a:solidFill>
                                    <a:srgbClr val="000000"/>
                                  </a:solidFill>
                                  <a:latin typeface="Cambria Math" panose="02040503050406030204" pitchFamily="18" charset="0"/>
                                </a:rPr>
                              </m:ctrlPr>
                            </m:dPr>
                            <m:e>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𝑒</m:t>
                                  </m:r>
                                </m:e>
                                <m:sub>
                                  <m:r>
                                    <a:rPr lang="en-US" i="1">
                                      <a:solidFill>
                                        <a:srgbClr val="000000"/>
                                      </a:solidFill>
                                      <a:latin typeface="Cambria Math" panose="02040503050406030204" pitchFamily="18" charset="0"/>
                                    </a:rPr>
                                    <m:t>𝑡</m:t>
                                  </m:r>
                                </m:sub>
                              </m:sSub>
                            </m:e>
                          </m:d>
                        </m:e>
                      </m:nary>
                    </m:oMath>
                  </m:oMathPara>
                </a14:m>
                <a:endParaRPr lang="en-US" i="1" dirty="0"/>
              </a:p>
            </p:txBody>
          </p:sp>
        </mc:Choice>
        <mc:Fallback xmlns="">
          <p:sp>
            <p:nvSpPr>
              <p:cNvPr id="12" name="Object 4">
                <a:extLst>
                  <a:ext uri="{FF2B5EF4-FFF2-40B4-BE49-F238E27FC236}">
                    <a16:creationId xmlns:a16="http://schemas.microsoft.com/office/drawing/2014/main" id="{2CE0D749-EEA4-4413-B094-B75695124F6F}"/>
                  </a:ext>
                </a:extLst>
              </p:cNvPr>
              <p:cNvSpPr txBox="1">
                <a:spLocks noRot="1" noChangeAspect="1" noMove="1" noResize="1" noEditPoints="1" noAdjustHandles="1" noChangeArrowheads="1" noChangeShapeType="1" noTextEdit="1"/>
              </p:cNvSpPr>
              <p:nvPr/>
            </p:nvSpPr>
            <p:spPr bwMode="auto">
              <a:xfrm>
                <a:off x="3314700" y="3198812"/>
                <a:ext cx="1638299" cy="908050"/>
              </a:xfrm>
              <a:prstGeom prst="rect">
                <a:avLst/>
              </a:prstGeom>
              <a:blipFill>
                <a:blip r:embed="rId3"/>
                <a:stretch>
                  <a:fillRect/>
                </a:stretch>
              </a:blipFill>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bject 4">
                <a:extLst>
                  <a:ext uri="{FF2B5EF4-FFF2-40B4-BE49-F238E27FC236}">
                    <a16:creationId xmlns:a16="http://schemas.microsoft.com/office/drawing/2014/main" id="{12AF40AC-4B6B-43DF-8E8C-6D7C8D5015A2}"/>
                  </a:ext>
                </a:extLst>
              </p:cNvPr>
              <p:cNvSpPr txBox="1"/>
              <p:nvPr/>
            </p:nvSpPr>
            <p:spPr bwMode="auto">
              <a:xfrm>
                <a:off x="3429001" y="4876799"/>
                <a:ext cx="2057400" cy="754567"/>
              </a:xfrm>
              <a:prstGeom prst="rect">
                <a:avLst/>
              </a:prstGeom>
              <a:noFill/>
            </p:spPr>
            <p:txBody>
              <a:bodyPr>
                <a:normAutofit fontScale="62500" lnSpcReduction="20000"/>
              </a:bodyPr>
              <a:lstStyle/>
              <a:p>
                <a:pPr/>
                <a14:m>
                  <m:oMathPara xmlns:m="http://schemas.openxmlformats.org/officeDocument/2006/math">
                    <m:oMathParaPr>
                      <m:jc m:val="left"/>
                    </m:oMathParaPr>
                    <m:oMath xmlns:m="http://schemas.openxmlformats.org/officeDocument/2006/math">
                      <m:r>
                        <m:rPr>
                          <m:nor/>
                        </m:rPr>
                        <a:rPr lang="en-US" i="1" smtClean="0">
                          <a:solidFill>
                            <a:srgbClr val="000000"/>
                          </a:solidFill>
                          <a:latin typeface="Cambria Math" panose="02040503050406030204" pitchFamily="18" charset="0"/>
                        </a:rPr>
                        <m:t>M</m:t>
                      </m:r>
                      <m:r>
                        <m:rPr>
                          <m:nor/>
                        </m:rPr>
                        <a:rPr lang="en-US" b="0" i="1" smtClean="0">
                          <a:solidFill>
                            <a:srgbClr val="000000"/>
                          </a:solidFill>
                          <a:latin typeface="Cambria Math" panose="02040503050406030204" pitchFamily="18" charset="0"/>
                        </a:rPr>
                        <m:t>AP</m:t>
                      </m:r>
                      <m:r>
                        <m:rPr>
                          <m:nor/>
                        </m:rPr>
                        <a:rPr lang="en-US" i="1" smtClean="0">
                          <a:solidFill>
                            <a:srgbClr val="000000"/>
                          </a:solidFill>
                          <a:latin typeface="Cambria Math" panose="02040503050406030204" pitchFamily="18" charset="0"/>
                        </a:rPr>
                        <m:t>E</m:t>
                      </m:r>
                      <m:r>
                        <a:rPr lang="en-US" i="1">
                          <a:solidFill>
                            <a:srgbClr val="000000"/>
                          </a:solidFill>
                          <a:latin typeface="Cambria Math" panose="02040503050406030204" pitchFamily="18" charset="0"/>
                        </a:rPr>
                        <m:t>=</m:t>
                      </m:r>
                      <m:r>
                        <m:rPr>
                          <m:nor/>
                        </m:rPr>
                        <a:rPr lang="en-US" i="1">
                          <a:solidFill>
                            <a:srgbClr val="000000"/>
                          </a:solidFill>
                          <a:latin typeface="Cambria Math" panose="02040503050406030204" pitchFamily="18" charset="0"/>
                        </a:rPr>
                        <m:t>  </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1</m:t>
                          </m:r>
                          <m:r>
                            <a:rPr lang="en-US" b="0" i="1" smtClean="0">
                              <a:solidFill>
                                <a:srgbClr val="000000"/>
                              </a:solidFill>
                              <a:latin typeface="Cambria Math" panose="02040503050406030204" pitchFamily="18" charset="0"/>
                            </a:rPr>
                            <m:t>00</m:t>
                          </m:r>
                        </m:num>
                        <m:den>
                          <m:r>
                            <a:rPr lang="en-US" i="1">
                              <a:solidFill>
                                <a:srgbClr val="000000"/>
                              </a:solidFill>
                              <a:latin typeface="Cambria Math" panose="02040503050406030204" pitchFamily="18" charset="0"/>
                            </a:rPr>
                            <m:t>𝑣</m:t>
                          </m:r>
                        </m:den>
                      </m:f>
                      <m:nary>
                        <m:naryPr>
                          <m:chr m:val="∑"/>
                          <m:ctrlPr>
                            <a:rPr lang="en-US" i="1">
                              <a:solidFill>
                                <a:srgbClr val="000000"/>
                              </a:solidFill>
                              <a:latin typeface="Cambria Math" panose="02040503050406030204" pitchFamily="18" charset="0"/>
                            </a:rPr>
                          </m:ctrlPr>
                        </m:naryPr>
                        <m:sub>
                          <m:r>
                            <a:rPr lang="en-US" i="1">
                              <a:solidFill>
                                <a:srgbClr val="000000"/>
                              </a:solidFill>
                              <a:latin typeface="Cambria Math" panose="02040503050406030204" pitchFamily="18" charset="0"/>
                            </a:rPr>
                            <m:t>𝑡</m:t>
                          </m:r>
                          <m:r>
                            <a:rPr lang="en-US" i="1">
                              <a:solidFill>
                                <a:srgbClr val="000000"/>
                              </a:solidFill>
                              <a:latin typeface="Cambria Math" panose="02040503050406030204" pitchFamily="18" charset="0"/>
                            </a:rPr>
                            <m:t>=1</m:t>
                          </m:r>
                        </m:sub>
                        <m:sup>
                          <m:r>
                            <a:rPr lang="en-US" i="1">
                              <a:solidFill>
                                <a:srgbClr val="000000"/>
                              </a:solidFill>
                              <a:latin typeface="Cambria Math" panose="02040503050406030204" pitchFamily="18" charset="0"/>
                            </a:rPr>
                            <m:t>𝑣</m:t>
                          </m:r>
                        </m:sup>
                        <m:e>
                          <m:d>
                            <m:dPr>
                              <m:begChr m:val="|"/>
                              <m:endChr m:val="|"/>
                              <m:ctrlPr>
                                <a:rPr lang="en-US" i="1" smtClean="0">
                                  <a:solidFill>
                                    <a:srgbClr val="000000"/>
                                  </a:solidFill>
                                  <a:latin typeface="Cambria Math" panose="02040503050406030204" pitchFamily="18" charset="0"/>
                                </a:rPr>
                              </m:ctrlPr>
                            </m:dPr>
                            <m:e>
                              <m:f>
                                <m:fPr>
                                  <m:ctrlPr>
                                    <a:rPr lang="en-US" i="1" smtClean="0">
                                      <a:solidFill>
                                        <a:srgbClr val="000000"/>
                                      </a:solidFill>
                                      <a:latin typeface="Cambria Math" panose="02040503050406030204" pitchFamily="18" charset="0"/>
                                    </a:rPr>
                                  </m:ctrlPr>
                                </m:fPr>
                                <m:num>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𝑒</m:t>
                                      </m:r>
                                    </m:e>
                                    <m:sub>
                                      <m:r>
                                        <a:rPr lang="en-US" i="1">
                                          <a:solidFill>
                                            <a:srgbClr val="000000"/>
                                          </a:solidFill>
                                          <a:latin typeface="Cambria Math" panose="02040503050406030204" pitchFamily="18" charset="0"/>
                                        </a:rPr>
                                        <m:t>𝑡</m:t>
                                      </m:r>
                                    </m:sub>
                                  </m:sSub>
                                </m:num>
                                <m:den>
                                  <m:r>
                                    <m:rPr>
                                      <m:nor/>
                                    </m:rPr>
                                    <a:rPr lang="en-US" i="1" dirty="0"/>
                                    <m:t>y</m:t>
                                  </m:r>
                                  <m:r>
                                    <m:rPr>
                                      <m:nor/>
                                    </m:rPr>
                                    <a:rPr lang="en-US" i="1" baseline="-25000" dirty="0"/>
                                    <m:t>t</m:t>
                                  </m:r>
                                </m:den>
                              </m:f>
                            </m:e>
                          </m:d>
                        </m:e>
                      </m:nary>
                    </m:oMath>
                  </m:oMathPara>
                </a14:m>
                <a:endParaRPr lang="en-US" i="1" dirty="0"/>
              </a:p>
            </p:txBody>
          </p:sp>
        </mc:Choice>
        <mc:Fallback xmlns="">
          <p:sp>
            <p:nvSpPr>
              <p:cNvPr id="13" name="Object 4">
                <a:extLst>
                  <a:ext uri="{FF2B5EF4-FFF2-40B4-BE49-F238E27FC236}">
                    <a16:creationId xmlns:a16="http://schemas.microsoft.com/office/drawing/2014/main" id="{12AF40AC-4B6B-43DF-8E8C-6D7C8D5015A2}"/>
                  </a:ext>
                </a:extLst>
              </p:cNvPr>
              <p:cNvSpPr txBox="1">
                <a:spLocks noRot="1" noChangeAspect="1" noMove="1" noResize="1" noEditPoints="1" noAdjustHandles="1" noChangeArrowheads="1" noChangeShapeType="1" noTextEdit="1"/>
              </p:cNvSpPr>
              <p:nvPr/>
            </p:nvSpPr>
            <p:spPr bwMode="auto">
              <a:xfrm>
                <a:off x="3429001" y="4876799"/>
                <a:ext cx="2057400" cy="754567"/>
              </a:xfrm>
              <a:prstGeom prst="rect">
                <a:avLst/>
              </a:prstGeom>
              <a:blipFill>
                <a:blip r:embed="rId4"/>
                <a:stretch>
                  <a:fillRect/>
                </a:stretch>
              </a:blipFill>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bject 4">
                <a:extLst>
                  <a:ext uri="{FF2B5EF4-FFF2-40B4-BE49-F238E27FC236}">
                    <a16:creationId xmlns:a16="http://schemas.microsoft.com/office/drawing/2014/main" id="{1F01AC98-741E-422F-80B3-75EE410E62BB}"/>
                  </a:ext>
                </a:extLst>
              </p:cNvPr>
              <p:cNvSpPr txBox="1"/>
              <p:nvPr/>
            </p:nvSpPr>
            <p:spPr bwMode="auto">
              <a:xfrm>
                <a:off x="3429000" y="5868986"/>
                <a:ext cx="1828800" cy="908051"/>
              </a:xfrm>
              <a:prstGeom prst="rect">
                <a:avLst/>
              </a:prstGeom>
              <a:noFill/>
            </p:spPr>
            <p:txBody>
              <a:bodyPr>
                <a:normAutofit fontScale="55000" lnSpcReduction="20000"/>
              </a:bodyPr>
              <a:lstStyle/>
              <a:p>
                <a:pPr/>
                <a14:m>
                  <m:oMathPara xmlns:m="http://schemas.openxmlformats.org/officeDocument/2006/math">
                    <m:oMathParaPr>
                      <m:jc m:val="left"/>
                    </m:oMathParaPr>
                    <m:oMath xmlns:m="http://schemas.openxmlformats.org/officeDocument/2006/math">
                      <m:r>
                        <m:rPr>
                          <m:nor/>
                        </m:rPr>
                        <a:rPr lang="en-US" i="1" smtClean="0">
                          <a:solidFill>
                            <a:srgbClr val="000000"/>
                          </a:solidFill>
                          <a:latin typeface="Cambria Math" panose="02040503050406030204" pitchFamily="18" charset="0"/>
                        </a:rPr>
                        <m:t>R</m:t>
                      </m:r>
                      <m:r>
                        <m:rPr>
                          <m:nor/>
                        </m:rPr>
                        <a:rPr lang="en-US" b="0" i="1" smtClean="0">
                          <a:solidFill>
                            <a:srgbClr val="000000"/>
                          </a:solidFill>
                          <a:latin typeface="Cambria Math" panose="02040503050406030204" pitchFamily="18" charset="0"/>
                        </a:rPr>
                        <m:t>MSE</m:t>
                      </m:r>
                      <m:r>
                        <a:rPr lang="en-US" i="1">
                          <a:solidFill>
                            <a:srgbClr val="000000"/>
                          </a:solidFill>
                          <a:latin typeface="Cambria Math" panose="02040503050406030204" pitchFamily="18" charset="0"/>
                        </a:rPr>
                        <m:t>=</m:t>
                      </m:r>
                      <m:r>
                        <m:rPr>
                          <m:nor/>
                        </m:rPr>
                        <a:rPr lang="en-US" i="1">
                          <a:solidFill>
                            <a:srgbClr val="000000"/>
                          </a:solidFill>
                          <a:latin typeface="Cambria Math" panose="02040503050406030204" pitchFamily="18" charset="0"/>
                        </a:rPr>
                        <m:t>  </m:t>
                      </m:r>
                      <m:rad>
                        <m:radPr>
                          <m:degHide m:val="on"/>
                          <m:ctrlPr>
                            <a:rPr lang="en-US" i="1" smtClean="0">
                              <a:solidFill>
                                <a:srgbClr val="000000"/>
                              </a:solidFill>
                              <a:latin typeface="Cambria Math" panose="02040503050406030204" pitchFamily="18" charset="0"/>
                            </a:rPr>
                          </m:ctrlPr>
                        </m:radPr>
                        <m:deg/>
                        <m:e>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1</m:t>
                              </m:r>
                            </m:num>
                            <m:den>
                              <m:r>
                                <a:rPr lang="en-US" i="1">
                                  <a:solidFill>
                                    <a:srgbClr val="000000"/>
                                  </a:solidFill>
                                  <a:latin typeface="Cambria Math" panose="02040503050406030204" pitchFamily="18" charset="0"/>
                                </a:rPr>
                                <m:t>𝑣</m:t>
                              </m:r>
                            </m:den>
                          </m:f>
                          <m:nary>
                            <m:naryPr>
                              <m:chr m:val="∑"/>
                              <m:ctrlPr>
                                <a:rPr lang="en-US" i="1">
                                  <a:solidFill>
                                    <a:srgbClr val="000000"/>
                                  </a:solidFill>
                                  <a:latin typeface="Cambria Math" panose="02040503050406030204" pitchFamily="18" charset="0"/>
                                </a:rPr>
                              </m:ctrlPr>
                            </m:naryPr>
                            <m:sub>
                              <m:r>
                                <a:rPr lang="en-US" i="1">
                                  <a:solidFill>
                                    <a:srgbClr val="000000"/>
                                  </a:solidFill>
                                  <a:latin typeface="Cambria Math" panose="02040503050406030204" pitchFamily="18" charset="0"/>
                                </a:rPr>
                                <m:t>𝑡</m:t>
                              </m:r>
                              <m:r>
                                <a:rPr lang="en-US" i="1">
                                  <a:solidFill>
                                    <a:srgbClr val="000000"/>
                                  </a:solidFill>
                                  <a:latin typeface="Cambria Math" panose="02040503050406030204" pitchFamily="18" charset="0"/>
                                </a:rPr>
                                <m:t>=1</m:t>
                              </m:r>
                            </m:sub>
                            <m:sup>
                              <m:r>
                                <a:rPr lang="en-US" i="1">
                                  <a:solidFill>
                                    <a:srgbClr val="000000"/>
                                  </a:solidFill>
                                  <a:latin typeface="Cambria Math" panose="02040503050406030204" pitchFamily="18" charset="0"/>
                                </a:rPr>
                                <m:t>𝑣</m:t>
                              </m:r>
                            </m:sup>
                            <m:e>
                              <m:sSup>
                                <m:sSupPr>
                                  <m:ctrlPr>
                                    <a:rPr lang="en-US" i="1" smtClean="0">
                                      <a:solidFill>
                                        <a:srgbClr val="000000"/>
                                      </a:solidFill>
                                      <a:latin typeface="Cambria Math" panose="02040503050406030204" pitchFamily="18" charset="0"/>
                                    </a:rPr>
                                  </m:ctrlPr>
                                </m:sSupPr>
                                <m:e>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𝑒</m:t>
                                      </m:r>
                                    </m:e>
                                    <m:sub>
                                      <m:r>
                                        <a:rPr lang="en-US" i="1">
                                          <a:solidFill>
                                            <a:srgbClr val="000000"/>
                                          </a:solidFill>
                                          <a:latin typeface="Cambria Math" panose="02040503050406030204" pitchFamily="18" charset="0"/>
                                        </a:rPr>
                                        <m:t>𝑡</m:t>
                                      </m:r>
                                    </m:sub>
                                  </m:sSub>
                                </m:e>
                                <m:sup>
                                  <m:r>
                                    <a:rPr lang="en-US" b="0" i="1" smtClean="0">
                                      <a:solidFill>
                                        <a:srgbClr val="000000"/>
                                      </a:solidFill>
                                      <a:latin typeface="Cambria Math" panose="02040503050406030204" pitchFamily="18" charset="0"/>
                                    </a:rPr>
                                    <m:t>2</m:t>
                                  </m:r>
                                </m:sup>
                              </m:sSup>
                            </m:e>
                          </m:nary>
                        </m:e>
                      </m:rad>
                    </m:oMath>
                  </m:oMathPara>
                </a14:m>
                <a:endParaRPr lang="en-US" i="1" dirty="0"/>
              </a:p>
            </p:txBody>
          </p:sp>
        </mc:Choice>
        <mc:Fallback xmlns="">
          <p:sp>
            <p:nvSpPr>
              <p:cNvPr id="16" name="Object 4">
                <a:extLst>
                  <a:ext uri="{FF2B5EF4-FFF2-40B4-BE49-F238E27FC236}">
                    <a16:creationId xmlns:a16="http://schemas.microsoft.com/office/drawing/2014/main" id="{1F01AC98-741E-422F-80B3-75EE410E62BB}"/>
                  </a:ext>
                </a:extLst>
              </p:cNvPr>
              <p:cNvSpPr txBox="1">
                <a:spLocks noRot="1" noChangeAspect="1" noMove="1" noResize="1" noEditPoints="1" noAdjustHandles="1" noChangeArrowheads="1" noChangeShapeType="1" noTextEdit="1"/>
              </p:cNvSpPr>
              <p:nvPr/>
            </p:nvSpPr>
            <p:spPr bwMode="auto">
              <a:xfrm>
                <a:off x="3429000" y="5868986"/>
                <a:ext cx="1828800" cy="908051"/>
              </a:xfrm>
              <a:prstGeom prst="rect">
                <a:avLst/>
              </a:prstGeom>
              <a:blipFill>
                <a:blip r:embed="rId5"/>
                <a:stretch>
                  <a:fillRect/>
                </a:stretch>
              </a:blipFill>
              <a:extLst/>
            </p:spPr>
            <p:txBody>
              <a:bodyPr/>
              <a:lstStyle/>
              <a:p>
                <a:r>
                  <a:rPr lang="en-US">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a:extLst>
              <a:ext uri="{FF2B5EF4-FFF2-40B4-BE49-F238E27FC236}">
                <a16:creationId xmlns:a16="http://schemas.microsoft.com/office/drawing/2014/main" id="{2E577A27-60B9-4A20-AAA9-F504FC366060}"/>
              </a:ext>
            </a:extLst>
          </p:cNvPr>
          <p:cNvSpPr>
            <a:spLocks noGrp="1" noChangeArrowheads="1"/>
          </p:cNvSpPr>
          <p:nvPr>
            <p:ph type="title"/>
          </p:nvPr>
        </p:nvSpPr>
        <p:spPr/>
        <p:txBody>
          <a:bodyPr/>
          <a:lstStyle/>
          <a:p>
            <a:r>
              <a:rPr lang="en-US" altLang="en-US" dirty="0"/>
              <a:t>Calculation of Accuracy Measures in Excel</a:t>
            </a:r>
          </a:p>
        </p:txBody>
      </p:sp>
      <p:pic>
        <p:nvPicPr>
          <p:cNvPr id="2" name="Picture 1">
            <a:extLst>
              <a:ext uri="{FF2B5EF4-FFF2-40B4-BE49-F238E27FC236}">
                <a16:creationId xmlns:a16="http://schemas.microsoft.com/office/drawing/2014/main" id="{67702269-F49E-4536-A2ED-FE0E0D2259B1}"/>
              </a:ext>
            </a:extLst>
          </p:cNvPr>
          <p:cNvPicPr>
            <a:picLocks noChangeAspect="1"/>
          </p:cNvPicPr>
          <p:nvPr/>
        </p:nvPicPr>
        <p:blipFill>
          <a:blip r:embed="rId2"/>
          <a:stretch>
            <a:fillRect/>
          </a:stretch>
        </p:blipFill>
        <p:spPr>
          <a:xfrm>
            <a:off x="1447800" y="1409686"/>
            <a:ext cx="4114800" cy="5448314"/>
          </a:xfrm>
          <a:prstGeom prst="rect">
            <a:avLst/>
          </a:prstGeom>
        </p:spPr>
      </p:pic>
      <p:pic>
        <p:nvPicPr>
          <p:cNvPr id="4" name="Picture 3">
            <a:extLst>
              <a:ext uri="{FF2B5EF4-FFF2-40B4-BE49-F238E27FC236}">
                <a16:creationId xmlns:a16="http://schemas.microsoft.com/office/drawing/2014/main" id="{0C495110-24CD-403E-9F71-EC18E6417924}"/>
              </a:ext>
            </a:extLst>
          </p:cNvPr>
          <p:cNvPicPr>
            <a:picLocks noChangeAspect="1"/>
          </p:cNvPicPr>
          <p:nvPr/>
        </p:nvPicPr>
        <p:blipFill>
          <a:blip r:embed="rId3"/>
          <a:stretch>
            <a:fillRect/>
          </a:stretch>
        </p:blipFill>
        <p:spPr>
          <a:xfrm>
            <a:off x="5768893" y="1605009"/>
            <a:ext cx="3146507" cy="60479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a:extLst>
              <a:ext uri="{FF2B5EF4-FFF2-40B4-BE49-F238E27FC236}">
                <a16:creationId xmlns:a16="http://schemas.microsoft.com/office/drawing/2014/main" id="{0F57C510-3C93-4EB8-B427-9C18825F47E7}"/>
              </a:ext>
            </a:extLst>
          </p:cNvPr>
          <p:cNvSpPr>
            <a:spLocks noGrp="1" noChangeArrowheads="1"/>
          </p:cNvSpPr>
          <p:nvPr>
            <p:ph type="title"/>
          </p:nvPr>
        </p:nvSpPr>
        <p:spPr/>
        <p:txBody>
          <a:bodyPr/>
          <a:lstStyle/>
          <a:p>
            <a:r>
              <a:rPr lang="en-US" altLang="en-US" dirty="0"/>
              <a:t>Additional Accuracy Performance Measures</a:t>
            </a:r>
          </a:p>
        </p:txBody>
      </p:sp>
      <mc:AlternateContent xmlns:mc="http://schemas.openxmlformats.org/markup-compatibility/2006" xmlns:a14="http://schemas.microsoft.com/office/drawing/2010/main">
        <mc:Choice Requires="a14">
          <p:sp>
            <p:nvSpPr>
              <p:cNvPr id="353283" name="Rectangle 3">
                <a:extLst>
                  <a:ext uri="{FF2B5EF4-FFF2-40B4-BE49-F238E27FC236}">
                    <a16:creationId xmlns:a16="http://schemas.microsoft.com/office/drawing/2014/main" id="{958BA046-4E72-4D99-A9BD-A6A375A2910E}"/>
                  </a:ext>
                </a:extLst>
              </p:cNvPr>
              <p:cNvSpPr>
                <a:spLocks noGrp="1" noChangeArrowheads="1"/>
              </p:cNvSpPr>
              <p:nvPr>
                <p:ph type="body" idx="1"/>
              </p:nvPr>
            </p:nvSpPr>
            <p:spPr>
              <a:xfrm>
                <a:off x="304800" y="1447800"/>
                <a:ext cx="8610600" cy="4800600"/>
              </a:xfrm>
            </p:spPr>
            <p:txBody>
              <a:bodyPr/>
              <a:lstStyle/>
              <a:p>
                <a:pPr algn="just"/>
                <a:r>
                  <a:rPr lang="en-US" altLang="en-US" sz="1800" i="1" dirty="0">
                    <a:solidFill>
                      <a:schemeClr val="accent1"/>
                    </a:solidFill>
                    <a:effectLst>
                      <a:outerShdw blurRad="38100" dist="38100" dir="2700000" algn="tl">
                        <a:srgbClr val="000000">
                          <a:alpha val="43137"/>
                        </a:srgbClr>
                      </a:outerShdw>
                    </a:effectLst>
                    <a:cs typeface="Times New Roman" panose="02020603050405020304" pitchFamily="18" charset="0"/>
                  </a:rPr>
                  <a:t>Mean percentage  error (MPE) </a:t>
                </a:r>
                <a:r>
                  <a:rPr lang="en-US" altLang="en-US" sz="1800" dirty="0">
                    <a:cs typeface="Times New Roman" panose="02020603050405020304" pitchFamily="18" charset="0"/>
                  </a:rPr>
                  <a:t>is similar to MAPE but without absolute value of the ratio;  indicates the percentage of over- or under-predicting</a:t>
                </a:r>
              </a:p>
              <a:p>
                <a:pPr algn="just"/>
                <a:r>
                  <a:rPr lang="en-US" altLang="en-US" sz="1800" i="1" dirty="0">
                    <a:solidFill>
                      <a:srgbClr val="FF0000"/>
                    </a:solidFill>
                    <a:effectLst>
                      <a:outerShdw blurRad="38100" dist="38100" dir="2700000" algn="tl">
                        <a:srgbClr val="000000">
                          <a:alpha val="43137"/>
                        </a:srgbClr>
                      </a:outerShdw>
                    </a:effectLst>
                    <a:cs typeface="Times New Roman" panose="02020603050405020304" pitchFamily="18" charset="0"/>
                  </a:rPr>
                  <a:t>Mean absolute scaled error (MASE)</a:t>
                </a:r>
                <a:r>
                  <a:rPr lang="en-US" altLang="en-US" sz="1800" dirty="0">
                    <a:cs typeface="Times New Roman" panose="02020603050405020304" pitchFamily="18" charset="0"/>
                  </a:rPr>
                  <a:t>  is a scaled version of MAE, which identifies the ratio of validation MAE vs. average naïve forecast error</a:t>
                </a:r>
              </a:p>
              <a:p>
                <a:pPr lvl="1" algn="just"/>
                <a:r>
                  <a:rPr lang="en-US" altLang="en-US" sz="1800" dirty="0">
                    <a:cs typeface="Times New Roman" panose="02020603050405020304" pitchFamily="18" charset="0"/>
                  </a:rPr>
                  <a:t>If </a:t>
                </a:r>
                <a:r>
                  <a:rPr lang="en-US" altLang="en-US" sz="1800" i="1" dirty="0">
                    <a:cs typeface="Times New Roman" panose="02020603050405020304" pitchFamily="18" charset="0"/>
                  </a:rPr>
                  <a:t>MASE &lt; 1 </a:t>
                </a:r>
                <a:r>
                  <a:rPr lang="en-US" altLang="en-US" sz="1800" dirty="0">
                    <a:cs typeface="Times New Roman" panose="02020603050405020304" pitchFamily="18" charset="0"/>
                  </a:rPr>
                  <a:t>– forecasting model has a lower average error than naïve forecast</a:t>
                </a:r>
              </a:p>
              <a:p>
                <a:pPr lvl="1" algn="just"/>
                <a:r>
                  <a:rPr lang="en-US" altLang="en-US" sz="1800" dirty="0">
                    <a:cs typeface="Times New Roman" panose="02020603050405020304" pitchFamily="18" charset="0"/>
                  </a:rPr>
                  <a:t>If </a:t>
                </a:r>
                <a:r>
                  <a:rPr lang="en-US" altLang="en-US" sz="1800" i="1" dirty="0">
                    <a:cs typeface="Times New Roman" panose="02020603050405020304" pitchFamily="18" charset="0"/>
                  </a:rPr>
                  <a:t>MASE ≥ 1 </a:t>
                </a:r>
                <a:r>
                  <a:rPr lang="en-US" altLang="en-US" sz="1800" dirty="0">
                    <a:cs typeface="Times New Roman" panose="02020603050405020304" pitchFamily="18" charset="0"/>
                  </a:rPr>
                  <a:t>– forecasting model has the same or higher average error than naïve forecast </a:t>
                </a:r>
              </a:p>
              <a:p>
                <a:pPr marL="0" indent="0" algn="just">
                  <a:buNone/>
                </a:pPr>
                <a14:m>
                  <m:oMath xmlns:m="http://schemas.openxmlformats.org/officeDocument/2006/math">
                    <m:r>
                      <a:rPr lang="en-US" altLang="en-US" sz="1600" b="1" i="1" smtClean="0">
                        <a:latin typeface="Cambria Math" panose="02040503050406030204" pitchFamily="18" charset="0"/>
                        <a:cs typeface="Times New Roman" panose="02020603050405020304" pitchFamily="18" charset="0"/>
                      </a:rPr>
                      <m:t>                                                      </m:t>
                    </m:r>
                    <m:r>
                      <a:rPr lang="en-US" altLang="en-US" sz="1600" b="1" i="1" smtClean="0">
                        <a:latin typeface="Cambria Math" panose="02040503050406030204" pitchFamily="18" charset="0"/>
                        <a:cs typeface="Times New Roman" panose="02020603050405020304" pitchFamily="18" charset="0"/>
                      </a:rPr>
                      <m:t>𝑴𝑨𝑺𝑬</m:t>
                    </m:r>
                    <m:r>
                      <a:rPr lang="en-US" altLang="en-US" sz="1600" b="1" i="1" smtClean="0">
                        <a:latin typeface="Cambria Math" panose="02040503050406030204" pitchFamily="18" charset="0"/>
                        <a:cs typeface="Times New Roman" panose="02020603050405020304" pitchFamily="18" charset="0"/>
                      </a:rPr>
                      <m:t>= </m:t>
                    </m:r>
                    <m:f>
                      <m:fPr>
                        <m:ctrlPr>
                          <a:rPr lang="en-US" altLang="en-US" sz="1600" b="1" i="1" smtClean="0">
                            <a:latin typeface="Cambria Math" panose="02040503050406030204" pitchFamily="18" charset="0"/>
                            <a:cs typeface="Times New Roman" panose="02020603050405020304" pitchFamily="18" charset="0"/>
                          </a:rPr>
                        </m:ctrlPr>
                      </m:fPr>
                      <m:num>
                        <m:r>
                          <a:rPr lang="en-US" altLang="en-US" sz="1600" b="1" i="1" smtClean="0">
                            <a:latin typeface="Cambria Math" panose="02040503050406030204" pitchFamily="18" charset="0"/>
                            <a:cs typeface="Times New Roman" panose="02020603050405020304" pitchFamily="18" charset="0"/>
                          </a:rPr>
                          <m:t>𝑽𝒂𝒍𝒊𝒅𝒂𝒕𝒊𝒐𝒏</m:t>
                        </m:r>
                        <m:r>
                          <a:rPr lang="en-US" altLang="en-US" sz="1600" b="1" i="1" smtClean="0">
                            <a:latin typeface="Cambria Math" panose="02040503050406030204" pitchFamily="18" charset="0"/>
                            <a:cs typeface="Times New Roman" panose="02020603050405020304" pitchFamily="18" charset="0"/>
                          </a:rPr>
                          <m:t> </m:t>
                        </m:r>
                        <m:r>
                          <a:rPr lang="en-US" altLang="en-US" sz="1600" b="1" i="1" smtClean="0">
                            <a:latin typeface="Cambria Math" panose="02040503050406030204" pitchFamily="18" charset="0"/>
                            <a:cs typeface="Times New Roman" panose="02020603050405020304" pitchFamily="18" charset="0"/>
                          </a:rPr>
                          <m:t>𝑴𝑨𝑬</m:t>
                        </m:r>
                      </m:num>
                      <m:den>
                        <m:r>
                          <a:rPr lang="en-US" altLang="en-US" sz="1600" b="1" i="1" smtClean="0">
                            <a:latin typeface="Cambria Math" panose="02040503050406030204" pitchFamily="18" charset="0"/>
                            <a:cs typeface="Times New Roman" panose="02020603050405020304" pitchFamily="18" charset="0"/>
                          </a:rPr>
                          <m:t>𝑻𝒓𝒂𝒊𝒏𝒊𝒏𝒈</m:t>
                        </m:r>
                        <m:r>
                          <a:rPr lang="en-US" altLang="en-US" sz="1600" b="1" i="1" smtClean="0">
                            <a:latin typeface="Cambria Math" panose="02040503050406030204" pitchFamily="18" charset="0"/>
                            <a:cs typeface="Times New Roman" panose="02020603050405020304" pitchFamily="18" charset="0"/>
                          </a:rPr>
                          <m:t> </m:t>
                        </m:r>
                        <m:r>
                          <a:rPr lang="en-US" altLang="en-US" sz="1600" b="1" i="1" smtClean="0">
                            <a:latin typeface="Cambria Math" panose="02040503050406030204" pitchFamily="18" charset="0"/>
                            <a:cs typeface="Times New Roman" panose="02020603050405020304" pitchFamily="18" charset="0"/>
                          </a:rPr>
                          <m:t>𝑴𝑨𝑬</m:t>
                        </m:r>
                        <m:r>
                          <a:rPr lang="en-US" altLang="en-US" sz="1600" b="1" i="1" smtClean="0">
                            <a:latin typeface="Cambria Math" panose="02040503050406030204" pitchFamily="18" charset="0"/>
                            <a:cs typeface="Times New Roman" panose="02020603050405020304" pitchFamily="18" charset="0"/>
                          </a:rPr>
                          <m:t> </m:t>
                        </m:r>
                        <m:r>
                          <a:rPr lang="en-US" altLang="en-US" sz="1600" b="1" i="1" smtClean="0">
                            <a:latin typeface="Cambria Math" panose="02040503050406030204" pitchFamily="18" charset="0"/>
                            <a:cs typeface="Times New Roman" panose="02020603050405020304" pitchFamily="18" charset="0"/>
                          </a:rPr>
                          <m:t>𝒐𝒇</m:t>
                        </m:r>
                        <m:r>
                          <a:rPr lang="en-US" altLang="en-US" sz="1600" b="1" i="1" smtClean="0">
                            <a:latin typeface="Cambria Math" panose="02040503050406030204" pitchFamily="18" charset="0"/>
                            <a:cs typeface="Times New Roman" panose="02020603050405020304" pitchFamily="18" charset="0"/>
                          </a:rPr>
                          <m:t> </m:t>
                        </m:r>
                        <m:r>
                          <a:rPr lang="en-US" altLang="en-US" sz="1600" b="1" i="1" smtClean="0">
                            <a:latin typeface="Cambria Math" panose="02040503050406030204" pitchFamily="18" charset="0"/>
                            <a:cs typeface="Times New Roman" panose="02020603050405020304" pitchFamily="18" charset="0"/>
                          </a:rPr>
                          <m:t>𝑵𝒂𝒊𝒗𝒆</m:t>
                        </m:r>
                        <m:r>
                          <a:rPr lang="en-US" altLang="en-US" sz="1600" b="1" i="1" smtClean="0">
                            <a:latin typeface="Cambria Math" panose="02040503050406030204" pitchFamily="18" charset="0"/>
                            <a:cs typeface="Times New Roman" panose="02020603050405020304" pitchFamily="18" charset="0"/>
                          </a:rPr>
                          <m:t> </m:t>
                        </m:r>
                        <m:r>
                          <a:rPr lang="en-US" altLang="en-US" sz="1600" b="1" i="1" smtClean="0">
                            <a:latin typeface="Cambria Math" panose="02040503050406030204" pitchFamily="18" charset="0"/>
                            <a:cs typeface="Times New Roman" panose="02020603050405020304" pitchFamily="18" charset="0"/>
                          </a:rPr>
                          <m:t>𝑭𝒐𝒓𝒆𝒄𝒂𝒔𝒕𝒔</m:t>
                        </m:r>
                      </m:den>
                    </m:f>
                  </m:oMath>
                </a14:m>
                <a:r>
                  <a:rPr lang="en-US" altLang="en-US" sz="1400" dirty="0">
                    <a:cs typeface="Times New Roman" panose="02020603050405020304" pitchFamily="18" charset="0"/>
                  </a:rPr>
                  <a:t> </a:t>
                </a:r>
              </a:p>
              <a:p>
                <a:pPr algn="just"/>
                <a:r>
                  <a:rPr lang="en-US" altLang="en-US" sz="1800" i="1" dirty="0">
                    <a:solidFill>
                      <a:srgbClr val="FF0000"/>
                    </a:solidFill>
                    <a:effectLst>
                      <a:outerShdw blurRad="38100" dist="38100" dir="2700000" algn="tl">
                        <a:srgbClr val="000000">
                          <a:alpha val="43137"/>
                        </a:srgbClr>
                      </a:outerShdw>
                    </a:effectLst>
                    <a:cs typeface="Times New Roman" panose="02020603050405020304" pitchFamily="18" charset="0"/>
                  </a:rPr>
                  <a:t>ACF1  </a:t>
                </a:r>
                <a:r>
                  <a:rPr lang="en-US" altLang="en-US" sz="1800" dirty="0">
                    <a:cs typeface="Times New Roman" panose="02020603050405020304" pitchFamily="18" charset="0"/>
                  </a:rPr>
                  <a:t>is a</a:t>
                </a:r>
                <a:r>
                  <a:rPr lang="en-US" sz="1800" dirty="0"/>
                  <a:t>utocorrelation (autocorrelation coefficient) of errors at lag 1</a:t>
                </a:r>
              </a:p>
              <a:p>
                <a:pPr algn="just"/>
                <a:r>
                  <a:rPr lang="en-US" altLang="en-US" sz="1800" i="1" dirty="0">
                    <a:solidFill>
                      <a:srgbClr val="FF0000"/>
                    </a:solidFill>
                    <a:effectLst>
                      <a:outerShdw blurRad="38100" dist="38100" dir="2700000" algn="tl">
                        <a:srgbClr val="000000">
                          <a:alpha val="43137"/>
                        </a:srgbClr>
                      </a:outerShdw>
                    </a:effectLst>
                    <a:cs typeface="Times New Roman" panose="02020603050405020304" pitchFamily="18" charset="0"/>
                  </a:rPr>
                  <a:t>Theil’s U</a:t>
                </a:r>
                <a:r>
                  <a:rPr lang="en-US" altLang="en-US" sz="1800" dirty="0">
                    <a:cs typeface="Times New Roman" panose="02020603050405020304" pitchFamily="18" charset="0"/>
                  </a:rPr>
                  <a:t> </a:t>
                </a:r>
                <a:r>
                  <a:rPr lang="en-US" altLang="en-US" sz="1800" i="1" dirty="0">
                    <a:solidFill>
                      <a:srgbClr val="FF0000"/>
                    </a:solidFill>
                    <a:effectLst>
                      <a:outerShdw blurRad="38100" dist="38100" dir="2700000" algn="tl">
                        <a:srgbClr val="000000">
                          <a:alpha val="43137"/>
                        </a:srgbClr>
                      </a:outerShdw>
                    </a:effectLst>
                    <a:cs typeface="Times New Roman" panose="02020603050405020304" pitchFamily="18" charset="0"/>
                  </a:rPr>
                  <a:t>statistic</a:t>
                </a:r>
                <a:r>
                  <a:rPr lang="en-US" altLang="en-US" sz="1800" dirty="0">
                    <a:cs typeface="Times New Roman" panose="02020603050405020304" pitchFamily="18" charset="0"/>
                  </a:rPr>
                  <a:t> </a:t>
                </a:r>
                <a:r>
                  <a:rPr lang="en-US" sz="1800" dirty="0"/>
                  <a:t>is a relative accuracy measure that compares the forecasted results with the results of forecasting with minimal historical data</a:t>
                </a:r>
                <a:endParaRPr lang="en-US" sz="1800" dirty="0">
                  <a:cs typeface="Times New Roman" panose="02020603050405020304" pitchFamily="18" charset="0"/>
                </a:endParaRPr>
              </a:p>
              <a:p>
                <a:pPr lvl="1" algn="just"/>
                <a:r>
                  <a:rPr lang="en-US" altLang="en-US" sz="1800" dirty="0">
                    <a:cs typeface="Times New Roman" panose="02020603050405020304" pitchFamily="18" charset="0"/>
                  </a:rPr>
                  <a:t>If </a:t>
                </a:r>
                <a:r>
                  <a:rPr lang="en-US" altLang="en-US" sz="1800" i="1" dirty="0">
                    <a:cs typeface="Times New Roman" panose="02020603050405020304" pitchFamily="18" charset="0"/>
                  </a:rPr>
                  <a:t>U &lt; 1 </a:t>
                </a:r>
                <a:r>
                  <a:rPr lang="en-US" altLang="en-US" sz="1800" dirty="0">
                    <a:cs typeface="Times New Roman" panose="02020603050405020304" pitchFamily="18" charset="0"/>
                  </a:rPr>
                  <a:t>– </a:t>
                </a:r>
                <a:r>
                  <a:rPr lang="en-US" sz="1800" dirty="0"/>
                  <a:t>forecasting model is better than guessing</a:t>
                </a:r>
              </a:p>
              <a:p>
                <a:pPr lvl="1" algn="just"/>
                <a:r>
                  <a:rPr lang="en-US" altLang="en-US" sz="1800" dirty="0">
                    <a:cs typeface="Times New Roman" panose="02020603050405020304" pitchFamily="18" charset="0"/>
                  </a:rPr>
                  <a:t>If </a:t>
                </a:r>
                <a:r>
                  <a:rPr lang="en-US" altLang="en-US" sz="1800" i="1" dirty="0">
                    <a:cs typeface="Times New Roman" panose="02020603050405020304" pitchFamily="18" charset="0"/>
                  </a:rPr>
                  <a:t>U = 1 </a:t>
                </a:r>
                <a:r>
                  <a:rPr lang="en-US" altLang="en-US" sz="1800" dirty="0">
                    <a:cs typeface="Times New Roman" panose="02020603050405020304" pitchFamily="18" charset="0"/>
                  </a:rPr>
                  <a:t>– </a:t>
                </a:r>
                <a:r>
                  <a:rPr lang="en-US" sz="1800" dirty="0"/>
                  <a:t>forecasting model is as good as guessing</a:t>
                </a:r>
              </a:p>
              <a:p>
                <a:pPr lvl="1" algn="just"/>
                <a:r>
                  <a:rPr lang="en-US" altLang="en-US" sz="1800" dirty="0">
                    <a:cs typeface="Times New Roman" panose="02020603050405020304" pitchFamily="18" charset="0"/>
                  </a:rPr>
                  <a:t>If </a:t>
                </a:r>
                <a:r>
                  <a:rPr lang="en-US" altLang="en-US" sz="1800" i="1" dirty="0">
                    <a:cs typeface="Times New Roman" panose="02020603050405020304" pitchFamily="18" charset="0"/>
                  </a:rPr>
                  <a:t>U &gt; 1 </a:t>
                </a:r>
                <a:r>
                  <a:rPr lang="en-US" altLang="en-US" sz="1800" dirty="0">
                    <a:cs typeface="Times New Roman" panose="02020603050405020304" pitchFamily="18" charset="0"/>
                  </a:rPr>
                  <a:t>– </a:t>
                </a:r>
                <a:r>
                  <a:rPr lang="en-US" sz="1800" dirty="0"/>
                  <a:t>forecasting model is worse than guessing</a:t>
                </a:r>
              </a:p>
              <a:p>
                <a:pPr lvl="1" algn="just"/>
                <a:endParaRPr lang="en-US" sz="1600" dirty="0"/>
              </a:p>
              <a:p>
                <a:pPr marL="0" indent="0" algn="just">
                  <a:buNone/>
                </a:pPr>
                <a:endParaRPr lang="en-US" altLang="en-US" sz="1400" dirty="0">
                  <a:cs typeface="Times New Roman" panose="02020603050405020304" pitchFamily="18" charset="0"/>
                </a:endParaRPr>
              </a:p>
            </p:txBody>
          </p:sp>
        </mc:Choice>
        <mc:Fallback xmlns="">
          <p:sp>
            <p:nvSpPr>
              <p:cNvPr id="353283" name="Rectangle 3">
                <a:extLst>
                  <a:ext uri="{FF2B5EF4-FFF2-40B4-BE49-F238E27FC236}">
                    <a16:creationId xmlns:a16="http://schemas.microsoft.com/office/drawing/2014/main" id="{958BA046-4E72-4D99-A9BD-A6A375A2910E}"/>
                  </a:ext>
                </a:extLst>
              </p:cNvPr>
              <p:cNvSpPr>
                <a:spLocks noGrp="1" noRot="1" noChangeAspect="1" noMove="1" noResize="1" noEditPoints="1" noAdjustHandles="1" noChangeArrowheads="1" noChangeShapeType="1" noTextEdit="1"/>
              </p:cNvSpPr>
              <p:nvPr>
                <p:ph type="body" idx="1"/>
              </p:nvPr>
            </p:nvSpPr>
            <p:spPr>
              <a:xfrm>
                <a:off x="304800" y="1447800"/>
                <a:ext cx="8610600" cy="4800600"/>
              </a:xfrm>
              <a:blipFill>
                <a:blip r:embed="rId2"/>
                <a:stretch>
                  <a:fillRect l="-142" t="-889" r="-566"/>
                </a:stretch>
              </a:blipFill>
            </p:spPr>
            <p:txBody>
              <a:bodyPr/>
              <a:lstStyle/>
              <a:p>
                <a:r>
                  <a:rPr lang="en-US">
                    <a:noFill/>
                  </a:rPr>
                  <a:t> </a:t>
                </a:r>
              </a:p>
            </p:txBody>
          </p:sp>
        </mc:Fallback>
      </mc:AlternateContent>
      <p:grpSp>
        <p:nvGrpSpPr>
          <p:cNvPr id="353284" name="Group 4">
            <a:extLst>
              <a:ext uri="{FF2B5EF4-FFF2-40B4-BE49-F238E27FC236}">
                <a16:creationId xmlns:a16="http://schemas.microsoft.com/office/drawing/2014/main" id="{8C06EC00-5386-4490-B950-276B2DEE749A}"/>
              </a:ext>
            </a:extLst>
          </p:cNvPr>
          <p:cNvGrpSpPr>
            <a:grpSpLocks/>
          </p:cNvGrpSpPr>
          <p:nvPr/>
        </p:nvGrpSpPr>
        <p:grpSpPr bwMode="auto">
          <a:xfrm>
            <a:off x="1173163" y="2827338"/>
            <a:ext cx="6875462" cy="746125"/>
            <a:chOff x="0" y="518"/>
            <a:chExt cx="4331" cy="518"/>
          </a:xfrm>
        </p:grpSpPr>
        <p:sp>
          <p:nvSpPr>
            <p:cNvPr id="353285" name="Rectangle 5">
              <a:extLst>
                <a:ext uri="{FF2B5EF4-FFF2-40B4-BE49-F238E27FC236}">
                  <a16:creationId xmlns:a16="http://schemas.microsoft.com/office/drawing/2014/main" id="{68306A57-01B2-47E4-BA3F-BD54E53A75AD}"/>
                </a:ext>
              </a:extLst>
            </p:cNvPr>
            <p:cNvSpPr>
              <a:spLocks noChangeArrowheads="1"/>
            </p:cNvSpPr>
            <p:nvPr/>
          </p:nvSpPr>
          <p:spPr bwMode="auto">
            <a:xfrm>
              <a:off x="0" y="518"/>
              <a:ext cx="4331"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53286" name="Rectangle 6">
              <a:extLst>
                <a:ext uri="{FF2B5EF4-FFF2-40B4-BE49-F238E27FC236}">
                  <a16:creationId xmlns:a16="http://schemas.microsoft.com/office/drawing/2014/main" id="{AB795BD1-AFBC-44A7-B05E-3CD1E8B1E188}"/>
                </a:ext>
              </a:extLst>
            </p:cNvPr>
            <p:cNvSpPr>
              <a:spLocks noChangeArrowheads="1"/>
            </p:cNvSpPr>
            <p:nvPr/>
          </p:nvSpPr>
          <p:spPr bwMode="auto">
            <a:xfrm>
              <a:off x="0" y="518"/>
              <a:ext cx="433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2895600" algn="ctr"/>
                </a:tabLst>
                <a:defRPr sz="2400">
                  <a:solidFill>
                    <a:schemeClr val="tx1"/>
                  </a:solidFill>
                  <a:latin typeface="Times New Roman" panose="02020603050405020304" pitchFamily="18" charset="0"/>
                </a:defRPr>
              </a:lvl1pPr>
              <a:lvl2pPr>
                <a:tabLst>
                  <a:tab pos="2895600" algn="ctr"/>
                </a:tabLst>
                <a:defRPr sz="2400">
                  <a:solidFill>
                    <a:schemeClr val="tx1"/>
                  </a:solidFill>
                  <a:latin typeface="Times New Roman" panose="02020603050405020304" pitchFamily="18" charset="0"/>
                </a:defRPr>
              </a:lvl2pPr>
              <a:lvl3pPr>
                <a:tabLst>
                  <a:tab pos="2895600" algn="ctr"/>
                </a:tabLst>
                <a:defRPr sz="2400">
                  <a:solidFill>
                    <a:schemeClr val="tx1"/>
                  </a:solidFill>
                  <a:latin typeface="Times New Roman" panose="02020603050405020304" pitchFamily="18" charset="0"/>
                </a:defRPr>
              </a:lvl3pPr>
              <a:lvl4pPr>
                <a:tabLst>
                  <a:tab pos="2895600" algn="ctr"/>
                </a:tabLst>
                <a:defRPr sz="2400">
                  <a:solidFill>
                    <a:schemeClr val="tx1"/>
                  </a:solidFill>
                  <a:latin typeface="Times New Roman" panose="02020603050405020304" pitchFamily="18" charset="0"/>
                </a:defRPr>
              </a:lvl4pPr>
              <a:lvl5pPr>
                <a:tabLst>
                  <a:tab pos="2895600" algn="ctr"/>
                </a:tabLst>
                <a:defRPr sz="2400">
                  <a:solidFill>
                    <a:schemeClr val="tx1"/>
                  </a:solidFill>
                  <a:latin typeface="Times New Roman" panose="02020603050405020304" pitchFamily="18" charset="0"/>
                </a:defRPr>
              </a:lvl5pPr>
              <a:lvl6pPr fontAlgn="base">
                <a:spcBef>
                  <a:spcPct val="0"/>
                </a:spcBef>
                <a:spcAft>
                  <a:spcPct val="0"/>
                </a:spcAft>
                <a:tabLst>
                  <a:tab pos="2895600" algn="ctr"/>
                </a:tabLst>
                <a:defRPr sz="2400">
                  <a:solidFill>
                    <a:schemeClr val="tx1"/>
                  </a:solidFill>
                  <a:latin typeface="Times New Roman" panose="02020603050405020304" pitchFamily="18" charset="0"/>
                </a:defRPr>
              </a:lvl6pPr>
              <a:lvl7pPr fontAlgn="base">
                <a:spcBef>
                  <a:spcPct val="0"/>
                </a:spcBef>
                <a:spcAft>
                  <a:spcPct val="0"/>
                </a:spcAft>
                <a:tabLst>
                  <a:tab pos="2895600" algn="ctr"/>
                </a:tabLst>
                <a:defRPr sz="2400">
                  <a:solidFill>
                    <a:schemeClr val="tx1"/>
                  </a:solidFill>
                  <a:latin typeface="Times New Roman" panose="02020603050405020304" pitchFamily="18" charset="0"/>
                </a:defRPr>
              </a:lvl7pPr>
              <a:lvl8pPr fontAlgn="base">
                <a:spcBef>
                  <a:spcPct val="0"/>
                </a:spcBef>
                <a:spcAft>
                  <a:spcPct val="0"/>
                </a:spcAft>
                <a:tabLst>
                  <a:tab pos="2895600" algn="ctr"/>
                </a:tabLst>
                <a:defRPr sz="2400">
                  <a:solidFill>
                    <a:schemeClr val="tx1"/>
                  </a:solidFill>
                  <a:latin typeface="Times New Roman" panose="02020603050405020304" pitchFamily="18" charset="0"/>
                </a:defRPr>
              </a:lvl8pPr>
              <a:lvl9pPr fontAlgn="base">
                <a:spcBef>
                  <a:spcPct val="0"/>
                </a:spcBef>
                <a:spcAft>
                  <a:spcPct val="0"/>
                </a:spcAft>
                <a:tabLst>
                  <a:tab pos="2895600" algn="ctr"/>
                </a:tabLst>
                <a:defRPr sz="2400">
                  <a:solidFill>
                    <a:schemeClr val="tx1"/>
                  </a:solidFill>
                  <a:latin typeface="Times New Roman" panose="02020603050405020304" pitchFamily="18" charset="0"/>
                </a:defRPr>
              </a:lvl9pPr>
            </a:lstStyle>
            <a:p>
              <a:endParaRPr lang="en-US" altLang="en-US"/>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a:extLst>
              <a:ext uri="{FF2B5EF4-FFF2-40B4-BE49-F238E27FC236}">
                <a16:creationId xmlns:a16="http://schemas.microsoft.com/office/drawing/2014/main" id="{6D749A56-7736-4255-810F-5BEBB77F3EA3}"/>
              </a:ext>
            </a:extLst>
          </p:cNvPr>
          <p:cNvSpPr>
            <a:spLocks noGrp="1" noChangeArrowheads="1"/>
          </p:cNvSpPr>
          <p:nvPr>
            <p:ph type="title"/>
          </p:nvPr>
        </p:nvSpPr>
        <p:spPr/>
        <p:txBody>
          <a:bodyPr/>
          <a:lstStyle/>
          <a:p>
            <a:r>
              <a:rPr lang="en-US" altLang="en-US" dirty="0"/>
              <a:t>Performance Measures Using Accuracy Function in R</a:t>
            </a:r>
          </a:p>
        </p:txBody>
      </p:sp>
      <p:sp>
        <p:nvSpPr>
          <p:cNvPr id="2" name="Rectangle 1">
            <a:extLst>
              <a:ext uri="{FF2B5EF4-FFF2-40B4-BE49-F238E27FC236}">
                <a16:creationId xmlns:a16="http://schemas.microsoft.com/office/drawing/2014/main" id="{FE0BF03D-09CB-47FA-96AD-029904AD839D}"/>
              </a:ext>
            </a:extLst>
          </p:cNvPr>
          <p:cNvSpPr/>
          <p:nvPr/>
        </p:nvSpPr>
        <p:spPr>
          <a:xfrm>
            <a:off x="2286000" y="2644170"/>
            <a:ext cx="4572000" cy="461665"/>
          </a:xfrm>
          <a:prstGeom prst="rect">
            <a:avLst/>
          </a:prstGeom>
        </p:spPr>
        <p:txBody>
          <a:bodyPr>
            <a:spAutoFit/>
          </a:bodyPr>
          <a:lstStyle/>
          <a:p>
            <a:r>
              <a:rPr lang="en-US" dirty="0"/>
              <a:t> </a:t>
            </a:r>
          </a:p>
        </p:txBody>
      </p:sp>
      <p:sp>
        <p:nvSpPr>
          <p:cNvPr id="5" name="Rectangle 62">
            <a:extLst>
              <a:ext uri="{FF2B5EF4-FFF2-40B4-BE49-F238E27FC236}">
                <a16:creationId xmlns:a16="http://schemas.microsoft.com/office/drawing/2014/main" id="{4B764837-2144-44AE-B861-4F459CE7413E}"/>
              </a:ext>
            </a:extLst>
          </p:cNvPr>
          <p:cNvSpPr>
            <a:spLocks noChangeArrowheads="1"/>
          </p:cNvSpPr>
          <p:nvPr/>
        </p:nvSpPr>
        <p:spPr bwMode="auto">
          <a:xfrm>
            <a:off x="1706880" y="2133600"/>
            <a:ext cx="5455920" cy="307777"/>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hangingPunct="0"/>
            <a:r>
              <a:rPr lang="en-US" altLang="en-US" sz="1000" dirty="0">
                <a:solidFill>
                  <a:srgbClr val="000000"/>
                </a:solidFill>
                <a:latin typeface="Lucida Console" panose="020B0609040504020204" pitchFamily="49" charset="0"/>
              </a:rPr>
              <a:t>            </a:t>
            </a:r>
            <a:r>
              <a:rPr lang="en-US" altLang="en-US" sz="1000" b="1" dirty="0">
                <a:solidFill>
                  <a:srgbClr val="000000"/>
                </a:solidFill>
                <a:latin typeface="Lucida Console" panose="020B0609040504020204" pitchFamily="49" charset="0"/>
              </a:rPr>
              <a:t>ME     RMSE     MAE     MPE   MAPE  MASE  ACF1  Theil's U</a:t>
            </a:r>
          </a:p>
          <a:p>
            <a:pPr lvl="0" eaLnBrk="0" hangingPunct="0"/>
            <a:r>
              <a:rPr lang="en-US" altLang="en-US" sz="1000" b="1" dirty="0">
                <a:solidFill>
                  <a:srgbClr val="000000"/>
                </a:solidFill>
                <a:latin typeface="Lucida Console" panose="020B0609040504020204" pitchFamily="49" charset="0"/>
              </a:rPr>
              <a:t> Test Set 193.132 239.486 209.437 9.210  10.148 2.539 0.273   1.358</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206172CB-919F-49F9-834C-715690B7CFEF}"/>
              </a:ext>
            </a:extLst>
          </p:cNvPr>
          <p:cNvSpPr txBox="1"/>
          <p:nvPr/>
        </p:nvSpPr>
        <p:spPr>
          <a:xfrm>
            <a:off x="228600" y="2036802"/>
            <a:ext cx="1447800" cy="553998"/>
          </a:xfrm>
          <a:prstGeom prst="rect">
            <a:avLst/>
          </a:prstGeom>
          <a:noFill/>
        </p:spPr>
        <p:txBody>
          <a:bodyPr wrap="square" rtlCol="0">
            <a:spAutoFit/>
          </a:bodyPr>
          <a:lstStyle/>
          <a:p>
            <a:r>
              <a:rPr lang="en-US" sz="1000" b="1" i="1" dirty="0">
                <a:solidFill>
                  <a:srgbClr val="0000FF"/>
                </a:solidFill>
              </a:rPr>
              <a:t>Linear Regression Forecast – Validation Data </a:t>
            </a:r>
          </a:p>
        </p:txBody>
      </p:sp>
      <p:sp>
        <p:nvSpPr>
          <p:cNvPr id="8" name="Rectangle 7">
            <a:extLst>
              <a:ext uri="{FF2B5EF4-FFF2-40B4-BE49-F238E27FC236}">
                <a16:creationId xmlns:a16="http://schemas.microsoft.com/office/drawing/2014/main" id="{DF5F64E7-4C2F-43BA-8BEA-CFE1229ACCA9}"/>
              </a:ext>
            </a:extLst>
          </p:cNvPr>
          <p:cNvSpPr/>
          <p:nvPr/>
        </p:nvSpPr>
        <p:spPr>
          <a:xfrm>
            <a:off x="228600" y="2875002"/>
            <a:ext cx="1447800" cy="553998"/>
          </a:xfrm>
          <a:prstGeom prst="rect">
            <a:avLst/>
          </a:prstGeom>
        </p:spPr>
        <p:txBody>
          <a:bodyPr wrap="square">
            <a:spAutoFit/>
          </a:bodyPr>
          <a:lstStyle/>
          <a:p>
            <a:r>
              <a:rPr lang="en-US" sz="1000" b="1" i="1" dirty="0">
                <a:solidFill>
                  <a:srgbClr val="0000FF"/>
                </a:solidFill>
              </a:rPr>
              <a:t>Quadratic Regression Forecast – Validation Data </a:t>
            </a:r>
          </a:p>
        </p:txBody>
      </p:sp>
      <p:sp>
        <p:nvSpPr>
          <p:cNvPr id="11" name="Rectangle 62">
            <a:extLst>
              <a:ext uri="{FF2B5EF4-FFF2-40B4-BE49-F238E27FC236}">
                <a16:creationId xmlns:a16="http://schemas.microsoft.com/office/drawing/2014/main" id="{1B91A7C3-722E-429C-A6AC-22A6A959FEAD}"/>
              </a:ext>
            </a:extLst>
          </p:cNvPr>
          <p:cNvSpPr>
            <a:spLocks noChangeArrowheads="1"/>
          </p:cNvSpPr>
          <p:nvPr/>
        </p:nvSpPr>
        <p:spPr bwMode="auto">
          <a:xfrm>
            <a:off x="1737360" y="2968823"/>
            <a:ext cx="5425440" cy="307777"/>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hangingPunct="0"/>
            <a:r>
              <a:rPr lang="en-US" altLang="en-US" sz="1000" b="1" dirty="0">
                <a:solidFill>
                  <a:srgbClr val="000000"/>
                </a:solidFill>
                <a:latin typeface="Lucida Console" panose="020B0609040504020204" pitchFamily="49" charset="0"/>
              </a:rPr>
              <a:t>            ME     RMSE     MAE     MPE   MAPE  MASE  ACF1  Theil's U</a:t>
            </a:r>
          </a:p>
          <a:p>
            <a:pPr eaLnBrk="0" hangingPunct="0"/>
            <a:r>
              <a:rPr lang="en-US" altLang="en-US" sz="1000" b="1" dirty="0">
                <a:solidFill>
                  <a:srgbClr val="000000"/>
                </a:solidFill>
                <a:latin typeface="Lucida Console" panose="020B0609040504020204" pitchFamily="49" charset="0"/>
              </a:rPr>
              <a:t> Test Set -83.962 179.849 133.738 -4.725 7.076  1.621 0.417   1.062</a:t>
            </a:r>
            <a:endParaRPr lang="en-US" altLang="en-US" sz="1000" b="1" dirty="0">
              <a:latin typeface="Lucida Console" panose="020B0609040504020204" pitchFamily="49"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a:extLst>
              <a:ext uri="{FF2B5EF4-FFF2-40B4-BE49-F238E27FC236}">
                <a16:creationId xmlns:a16="http://schemas.microsoft.com/office/drawing/2014/main" id="{0F57C510-3C93-4EB8-B427-9C18825F47E7}"/>
              </a:ext>
            </a:extLst>
          </p:cNvPr>
          <p:cNvSpPr>
            <a:spLocks noGrp="1" noChangeArrowheads="1"/>
          </p:cNvSpPr>
          <p:nvPr>
            <p:ph type="title"/>
          </p:nvPr>
        </p:nvSpPr>
        <p:spPr/>
        <p:txBody>
          <a:bodyPr/>
          <a:lstStyle/>
          <a:p>
            <a:r>
              <a:rPr lang="en-US" altLang="en-US" dirty="0"/>
              <a:t>Measure Forecast Uncertainty</a:t>
            </a:r>
          </a:p>
        </p:txBody>
      </p:sp>
      <mc:AlternateContent xmlns:mc="http://schemas.openxmlformats.org/markup-compatibility/2006" xmlns:a14="http://schemas.microsoft.com/office/drawing/2010/main">
        <mc:Choice Requires="a14">
          <p:sp>
            <p:nvSpPr>
              <p:cNvPr id="353283" name="Rectangle 3">
                <a:extLst>
                  <a:ext uri="{FF2B5EF4-FFF2-40B4-BE49-F238E27FC236}">
                    <a16:creationId xmlns:a16="http://schemas.microsoft.com/office/drawing/2014/main" id="{958BA046-4E72-4D99-A9BD-A6A375A2910E}"/>
                  </a:ext>
                </a:extLst>
              </p:cNvPr>
              <p:cNvSpPr>
                <a:spLocks noGrp="1" noChangeArrowheads="1"/>
              </p:cNvSpPr>
              <p:nvPr>
                <p:ph type="body" idx="1"/>
              </p:nvPr>
            </p:nvSpPr>
            <p:spPr>
              <a:xfrm>
                <a:off x="304800" y="1447800"/>
                <a:ext cx="8534400" cy="5029200"/>
              </a:xfrm>
            </p:spPr>
            <p:txBody>
              <a:bodyPr/>
              <a:lstStyle/>
              <a:p>
                <a:r>
                  <a:rPr lang="en-US" altLang="en-US" sz="1800" i="1" dirty="0">
                    <a:solidFill>
                      <a:schemeClr val="accent1"/>
                    </a:solidFill>
                    <a:effectLst>
                      <a:outerShdw blurRad="38100" dist="38100" dir="2700000" algn="tl">
                        <a:srgbClr val="000000">
                          <a:alpha val="43137"/>
                        </a:srgbClr>
                      </a:outerShdw>
                    </a:effectLst>
                    <a:cs typeface="Times New Roman" panose="02020603050405020304" pitchFamily="18" charset="0"/>
                  </a:rPr>
                  <a:t>Prediction (confidence) interval </a:t>
                </a:r>
                <a:r>
                  <a:rPr lang="en-US" altLang="en-US" sz="1800" dirty="0">
                    <a:cs typeface="Times New Roman" panose="02020603050405020304" pitchFamily="18" charset="0"/>
                  </a:rPr>
                  <a:t>is a forecast range for a forecasted period, which has an uncertainty level attached to it </a:t>
                </a:r>
              </a:p>
              <a:p>
                <a:pPr lvl="1"/>
                <a:r>
                  <a:rPr lang="en-US" altLang="en-US" sz="1400" dirty="0">
                    <a:cs typeface="Times New Roman" panose="02020603050405020304" pitchFamily="18" charset="0"/>
                  </a:rPr>
                  <a:t>Based on a probability (typically 95%; in R – default to 80% and 95%) that the forecasted values will be in the range [a, b]</a:t>
                </a:r>
              </a:p>
              <a:p>
                <a:pPr lvl="1"/>
                <a:r>
                  <a:rPr lang="en-US" altLang="en-US" sz="1400" dirty="0">
                    <a:cs typeface="Times New Roman" panose="02020603050405020304" pitchFamily="18" charset="0"/>
                  </a:rPr>
                  <a:t>More informative than a single forecast number</a:t>
                </a:r>
              </a:p>
              <a:p>
                <a:pPr lvl="1"/>
                <a:r>
                  <a:rPr lang="en-US" altLang="en-US" sz="1400" dirty="0">
                    <a:cs typeface="Times New Roman" panose="02020603050405020304" pitchFamily="18" charset="0"/>
                  </a:rPr>
                  <a:t>Tell about uncertainty associated with the forecast similar to MAPE but without absolute value of the ratio;  indicates the percentage of over- or under-predicting</a:t>
                </a:r>
              </a:p>
              <a:p>
                <a:r>
                  <a:rPr lang="en-US" altLang="en-US" sz="1800" i="1" dirty="0">
                    <a:solidFill>
                      <a:srgbClr val="FF0000"/>
                    </a:solidFill>
                    <a:effectLst>
                      <a:outerShdw blurRad="38100" dist="38100" dir="2700000" algn="tl">
                        <a:srgbClr val="000000">
                          <a:alpha val="43137"/>
                        </a:srgbClr>
                      </a:outerShdw>
                    </a:effectLst>
                    <a:cs typeface="Times New Roman" panose="02020603050405020304" pitchFamily="18" charset="0"/>
                  </a:rPr>
                  <a:t>With normally distributed errors</a:t>
                </a:r>
                <a:r>
                  <a:rPr lang="en-US" altLang="en-US" sz="1800" dirty="0">
                    <a:cs typeface="Times New Roman" panose="02020603050405020304" pitchFamily="18" charset="0"/>
                  </a:rPr>
                  <a:t>, prediction interval for forecast </a:t>
                </a:r>
                <a:r>
                  <a:rPr lang="en-US" sz="1800" i="1" dirty="0"/>
                  <a:t>F</a:t>
                </a:r>
                <a:r>
                  <a:rPr lang="en-US" sz="1800" i="1" baseline="-25000" dirty="0"/>
                  <a:t>t</a:t>
                </a:r>
                <a:r>
                  <a:rPr lang="en-US" sz="1800" baseline="-25000" dirty="0"/>
                  <a:t> </a:t>
                </a:r>
                <a:r>
                  <a:rPr lang="en-US" altLang="en-US" sz="1800" dirty="0">
                    <a:cs typeface="Times New Roman" panose="02020603050405020304" pitchFamily="18" charset="0"/>
                  </a:rPr>
                  <a:t>:</a:t>
                </a:r>
              </a:p>
              <a:p>
                <a:pPr marL="0" indent="0">
                  <a:buNone/>
                </a:pPr>
                <a:r>
                  <a:rPr lang="en-US" sz="1600" i="1" dirty="0"/>
                  <a:t>		F</a:t>
                </a:r>
                <a:r>
                  <a:rPr lang="en-US" sz="1600" i="1" baseline="-25000" dirty="0"/>
                  <a:t>t</a:t>
                </a:r>
                <a:r>
                  <a:rPr lang="en-US" sz="1600" i="1" dirty="0"/>
                  <a:t> ± Z</a:t>
                </a:r>
                <a:r>
                  <a:rPr lang="el-GR" sz="1600" i="1" dirty="0"/>
                  <a:t>σ</a:t>
                </a:r>
                <a:r>
                  <a:rPr lang="en-US" sz="1600" i="1" dirty="0"/>
                  <a:t>,</a:t>
                </a:r>
              </a:p>
              <a:p>
                <a:pPr marL="0" indent="0">
                  <a:buNone/>
                </a:pPr>
                <a:r>
                  <a:rPr lang="en-US" sz="1400" dirty="0"/>
                  <a:t>	where 	</a:t>
                </a:r>
                <a:r>
                  <a:rPr lang="el-GR" sz="1400" i="1" dirty="0"/>
                  <a:t>σ</a:t>
                </a:r>
                <a:r>
                  <a:rPr lang="en-US" sz="1400" i="1" dirty="0"/>
                  <a:t> </a:t>
                </a:r>
                <a:r>
                  <a:rPr lang="en-US" sz="1400" dirty="0"/>
                  <a:t>= estimated standard deviation of forecast errors</a:t>
                </a:r>
              </a:p>
              <a:p>
                <a:pPr marL="0" indent="0">
                  <a:buNone/>
                </a:pPr>
                <a:r>
                  <a:rPr lang="en-US" sz="1400" i="1" dirty="0"/>
                  <a:t>		Z</a:t>
                </a:r>
                <a:r>
                  <a:rPr lang="en-US" sz="1400" dirty="0"/>
                  <a:t> = Z-score associated with probability(confidence level)</a:t>
                </a:r>
              </a:p>
              <a:p>
                <a:pPr marL="0" indent="0">
                  <a:buNone/>
                </a:pPr>
                <a:r>
                  <a:rPr lang="en-US" sz="1400" dirty="0"/>
                  <a:t>		(</a:t>
                </a:r>
                <a:r>
                  <a:rPr lang="en-US" sz="1400" i="1" dirty="0"/>
                  <a:t>Z = 2 </a:t>
                </a:r>
                <a:r>
                  <a:rPr lang="en-US" sz="1400" dirty="0"/>
                  <a:t>corresponds with </a:t>
                </a:r>
                <a:r>
                  <a:rPr lang="en-US" sz="1400" i="1" dirty="0"/>
                  <a:t>95%</a:t>
                </a:r>
                <a:r>
                  <a:rPr lang="en-US" sz="1400" dirty="0"/>
                  <a:t> confidence level probability)</a:t>
                </a:r>
                <a:endParaRPr lang="en-US" altLang="en-US" sz="1800" dirty="0">
                  <a:cs typeface="Times New Roman" panose="02020603050405020304" pitchFamily="18" charset="0"/>
                </a:endParaRPr>
              </a:p>
              <a:p>
                <a:r>
                  <a:rPr lang="en-US" altLang="en-US" sz="1800" dirty="0">
                    <a:cs typeface="Times New Roman" panose="02020603050405020304" pitchFamily="18" charset="0"/>
                  </a:rPr>
                  <a:t> </a:t>
                </a:r>
                <a:r>
                  <a:rPr lang="en-US" altLang="en-US" sz="1800" i="1" dirty="0">
                    <a:solidFill>
                      <a:srgbClr val="FF0000"/>
                    </a:solidFill>
                    <a:effectLst>
                      <a:outerShdw blurRad="38100" dist="38100" dir="2700000" algn="tl">
                        <a:srgbClr val="000000">
                          <a:alpha val="43137"/>
                        </a:srgbClr>
                      </a:outerShdw>
                    </a:effectLst>
                    <a:cs typeface="Times New Roman" panose="02020603050405020304" pitchFamily="18" charset="0"/>
                  </a:rPr>
                  <a:t>Challenges to the formula</a:t>
                </a:r>
              </a:p>
              <a:p>
                <a:pPr lvl="1"/>
                <a:r>
                  <a:rPr lang="en-US" altLang="en-US" sz="1600" dirty="0">
                    <a:cs typeface="Times New Roman" panose="02020603050405020304" pitchFamily="18" charset="0"/>
                  </a:rPr>
                  <a:t>Errors often non-normal</a:t>
                </a:r>
              </a:p>
              <a:p>
                <a:pPr lvl="1"/>
                <a:r>
                  <a:rPr lang="en-US" altLang="en-US" sz="1600" dirty="0">
                    <a:cs typeface="Times New Roman" panose="02020603050405020304" pitchFamily="18" charset="0"/>
                  </a:rPr>
                  <a:t>If model is biased, i.e., over- or under-forecasted, cannot apply a symmetric interval around the forecast </a:t>
                </a:r>
              </a:p>
              <a:p>
                <a:pPr lvl="1"/>
                <a:r>
                  <a:rPr lang="en-US" altLang="en-US" sz="1600" dirty="0">
                    <a:cs typeface="Times New Roman" panose="02020603050405020304" pitchFamily="18" charset="0"/>
                  </a:rPr>
                  <a:t>Estimation of the error standard deviation is trick</a:t>
                </a:r>
              </a:p>
              <a:p>
                <a:r>
                  <a:rPr lang="en-US" altLang="en-US" sz="2000" dirty="0">
                    <a:cs typeface="Times New Roman" panose="02020603050405020304" pitchFamily="18" charset="0"/>
                  </a:rPr>
                  <a:t>For non-normal errors, </a:t>
                </a:r>
                <a:r>
                  <a:rPr lang="en-US" altLang="en-US" sz="2000" i="1" dirty="0">
                    <a:solidFill>
                      <a:srgbClr val="FF0000"/>
                    </a:solidFill>
                    <a:effectLst>
                      <a:outerShdw blurRad="38100" dist="38100" dir="2700000" algn="tl">
                        <a:srgbClr val="000000">
                          <a:alpha val="43137"/>
                        </a:srgbClr>
                      </a:outerShdw>
                    </a:effectLst>
                    <a:cs typeface="Times New Roman" panose="02020603050405020304" pitchFamily="18" charset="0"/>
                  </a:rPr>
                  <a:t>transform errors to normal</a:t>
                </a:r>
              </a:p>
              <a:p>
                <a:pPr marL="0" indent="0" algn="just">
                  <a:buNone/>
                </a:pPr>
                <a14:m>
                  <m:oMath xmlns:m="http://schemas.openxmlformats.org/officeDocument/2006/math">
                    <m:r>
                      <a:rPr lang="en-US" altLang="en-US" sz="1600" b="1" i="1" smtClean="0">
                        <a:latin typeface="Cambria Math" panose="02040503050406030204" pitchFamily="18" charset="0"/>
                        <a:cs typeface="Times New Roman" panose="02020603050405020304" pitchFamily="18" charset="0"/>
                      </a:rPr>
                      <m:t>                                                      </m:t>
                    </m:r>
                  </m:oMath>
                </a14:m>
                <a:r>
                  <a:rPr lang="en-US" altLang="en-US" sz="1400" dirty="0">
                    <a:cs typeface="Times New Roman" panose="02020603050405020304" pitchFamily="18" charset="0"/>
                  </a:rPr>
                  <a:t> </a:t>
                </a:r>
                <a:endParaRPr lang="en-US" sz="1600" dirty="0"/>
              </a:p>
              <a:p>
                <a:pPr marL="0" indent="0" algn="just">
                  <a:buNone/>
                </a:pPr>
                <a:endParaRPr lang="en-US" altLang="en-US" sz="1400" dirty="0">
                  <a:cs typeface="Times New Roman" panose="02020603050405020304" pitchFamily="18" charset="0"/>
                </a:endParaRPr>
              </a:p>
            </p:txBody>
          </p:sp>
        </mc:Choice>
        <mc:Fallback xmlns="">
          <p:sp>
            <p:nvSpPr>
              <p:cNvPr id="353283" name="Rectangle 3">
                <a:extLst>
                  <a:ext uri="{FF2B5EF4-FFF2-40B4-BE49-F238E27FC236}">
                    <a16:creationId xmlns:a16="http://schemas.microsoft.com/office/drawing/2014/main" id="{958BA046-4E72-4D99-A9BD-A6A375A2910E}"/>
                  </a:ext>
                </a:extLst>
              </p:cNvPr>
              <p:cNvSpPr>
                <a:spLocks noGrp="1" noRot="1" noChangeAspect="1" noMove="1" noResize="1" noEditPoints="1" noAdjustHandles="1" noChangeArrowheads="1" noChangeShapeType="1" noTextEdit="1"/>
              </p:cNvSpPr>
              <p:nvPr>
                <p:ph type="body" idx="1"/>
              </p:nvPr>
            </p:nvSpPr>
            <p:spPr>
              <a:xfrm>
                <a:off x="304800" y="1447800"/>
                <a:ext cx="8534400" cy="5029200"/>
              </a:xfrm>
              <a:blipFill>
                <a:blip r:embed="rId2"/>
                <a:stretch>
                  <a:fillRect l="-214" t="-848" b="-4242"/>
                </a:stretch>
              </a:blipFill>
            </p:spPr>
            <p:txBody>
              <a:bodyPr/>
              <a:lstStyle/>
              <a:p>
                <a:r>
                  <a:rPr lang="en-US">
                    <a:noFill/>
                  </a:rPr>
                  <a:t> </a:t>
                </a:r>
              </a:p>
            </p:txBody>
          </p:sp>
        </mc:Fallback>
      </mc:AlternateContent>
      <p:grpSp>
        <p:nvGrpSpPr>
          <p:cNvPr id="353284" name="Group 4">
            <a:extLst>
              <a:ext uri="{FF2B5EF4-FFF2-40B4-BE49-F238E27FC236}">
                <a16:creationId xmlns:a16="http://schemas.microsoft.com/office/drawing/2014/main" id="{8C06EC00-5386-4490-B950-276B2DEE749A}"/>
              </a:ext>
            </a:extLst>
          </p:cNvPr>
          <p:cNvGrpSpPr>
            <a:grpSpLocks/>
          </p:cNvGrpSpPr>
          <p:nvPr/>
        </p:nvGrpSpPr>
        <p:grpSpPr bwMode="auto">
          <a:xfrm>
            <a:off x="1173163" y="2827338"/>
            <a:ext cx="6875462" cy="746125"/>
            <a:chOff x="0" y="518"/>
            <a:chExt cx="4331" cy="518"/>
          </a:xfrm>
        </p:grpSpPr>
        <p:sp>
          <p:nvSpPr>
            <p:cNvPr id="353285" name="Rectangle 5">
              <a:extLst>
                <a:ext uri="{FF2B5EF4-FFF2-40B4-BE49-F238E27FC236}">
                  <a16:creationId xmlns:a16="http://schemas.microsoft.com/office/drawing/2014/main" id="{68306A57-01B2-47E4-BA3F-BD54E53A75AD}"/>
                </a:ext>
              </a:extLst>
            </p:cNvPr>
            <p:cNvSpPr>
              <a:spLocks noChangeArrowheads="1"/>
            </p:cNvSpPr>
            <p:nvPr/>
          </p:nvSpPr>
          <p:spPr bwMode="auto">
            <a:xfrm>
              <a:off x="0" y="518"/>
              <a:ext cx="4331"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53286" name="Rectangle 6">
              <a:extLst>
                <a:ext uri="{FF2B5EF4-FFF2-40B4-BE49-F238E27FC236}">
                  <a16:creationId xmlns:a16="http://schemas.microsoft.com/office/drawing/2014/main" id="{AB795BD1-AFBC-44A7-B05E-3CD1E8B1E188}"/>
                </a:ext>
              </a:extLst>
            </p:cNvPr>
            <p:cNvSpPr>
              <a:spLocks noChangeArrowheads="1"/>
            </p:cNvSpPr>
            <p:nvPr/>
          </p:nvSpPr>
          <p:spPr bwMode="auto">
            <a:xfrm>
              <a:off x="0" y="518"/>
              <a:ext cx="433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2895600" algn="ctr"/>
                </a:tabLst>
                <a:defRPr sz="2400">
                  <a:solidFill>
                    <a:schemeClr val="tx1"/>
                  </a:solidFill>
                  <a:latin typeface="Times New Roman" panose="02020603050405020304" pitchFamily="18" charset="0"/>
                </a:defRPr>
              </a:lvl1pPr>
              <a:lvl2pPr>
                <a:tabLst>
                  <a:tab pos="2895600" algn="ctr"/>
                </a:tabLst>
                <a:defRPr sz="2400">
                  <a:solidFill>
                    <a:schemeClr val="tx1"/>
                  </a:solidFill>
                  <a:latin typeface="Times New Roman" panose="02020603050405020304" pitchFamily="18" charset="0"/>
                </a:defRPr>
              </a:lvl2pPr>
              <a:lvl3pPr>
                <a:tabLst>
                  <a:tab pos="2895600" algn="ctr"/>
                </a:tabLst>
                <a:defRPr sz="2400">
                  <a:solidFill>
                    <a:schemeClr val="tx1"/>
                  </a:solidFill>
                  <a:latin typeface="Times New Roman" panose="02020603050405020304" pitchFamily="18" charset="0"/>
                </a:defRPr>
              </a:lvl3pPr>
              <a:lvl4pPr>
                <a:tabLst>
                  <a:tab pos="2895600" algn="ctr"/>
                </a:tabLst>
                <a:defRPr sz="2400">
                  <a:solidFill>
                    <a:schemeClr val="tx1"/>
                  </a:solidFill>
                  <a:latin typeface="Times New Roman" panose="02020603050405020304" pitchFamily="18" charset="0"/>
                </a:defRPr>
              </a:lvl4pPr>
              <a:lvl5pPr>
                <a:tabLst>
                  <a:tab pos="2895600" algn="ctr"/>
                </a:tabLst>
                <a:defRPr sz="2400">
                  <a:solidFill>
                    <a:schemeClr val="tx1"/>
                  </a:solidFill>
                  <a:latin typeface="Times New Roman" panose="02020603050405020304" pitchFamily="18" charset="0"/>
                </a:defRPr>
              </a:lvl5pPr>
              <a:lvl6pPr fontAlgn="base">
                <a:spcBef>
                  <a:spcPct val="0"/>
                </a:spcBef>
                <a:spcAft>
                  <a:spcPct val="0"/>
                </a:spcAft>
                <a:tabLst>
                  <a:tab pos="2895600" algn="ctr"/>
                </a:tabLst>
                <a:defRPr sz="2400">
                  <a:solidFill>
                    <a:schemeClr val="tx1"/>
                  </a:solidFill>
                  <a:latin typeface="Times New Roman" panose="02020603050405020304" pitchFamily="18" charset="0"/>
                </a:defRPr>
              </a:lvl6pPr>
              <a:lvl7pPr fontAlgn="base">
                <a:spcBef>
                  <a:spcPct val="0"/>
                </a:spcBef>
                <a:spcAft>
                  <a:spcPct val="0"/>
                </a:spcAft>
                <a:tabLst>
                  <a:tab pos="2895600" algn="ctr"/>
                </a:tabLst>
                <a:defRPr sz="2400">
                  <a:solidFill>
                    <a:schemeClr val="tx1"/>
                  </a:solidFill>
                  <a:latin typeface="Times New Roman" panose="02020603050405020304" pitchFamily="18" charset="0"/>
                </a:defRPr>
              </a:lvl7pPr>
              <a:lvl8pPr fontAlgn="base">
                <a:spcBef>
                  <a:spcPct val="0"/>
                </a:spcBef>
                <a:spcAft>
                  <a:spcPct val="0"/>
                </a:spcAft>
                <a:tabLst>
                  <a:tab pos="2895600" algn="ctr"/>
                </a:tabLst>
                <a:defRPr sz="2400">
                  <a:solidFill>
                    <a:schemeClr val="tx1"/>
                  </a:solidFill>
                  <a:latin typeface="Times New Roman" panose="02020603050405020304" pitchFamily="18" charset="0"/>
                </a:defRPr>
              </a:lvl8pPr>
              <a:lvl9pPr fontAlgn="base">
                <a:spcBef>
                  <a:spcPct val="0"/>
                </a:spcBef>
                <a:spcAft>
                  <a:spcPct val="0"/>
                </a:spcAft>
                <a:tabLst>
                  <a:tab pos="2895600" algn="ctr"/>
                </a:tabLst>
                <a:defRPr sz="2400">
                  <a:solidFill>
                    <a:schemeClr val="tx1"/>
                  </a:solidFill>
                  <a:latin typeface="Times New Roman" panose="02020603050405020304" pitchFamily="18" charset="0"/>
                </a:defRPr>
              </a:lvl9pPr>
            </a:lstStyle>
            <a:p>
              <a:endParaRPr lang="en-US" altLang="en-US"/>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0470E-E1F8-48E6-BB82-C16CCD7F7276}"/>
              </a:ext>
            </a:extLst>
          </p:cNvPr>
          <p:cNvSpPr>
            <a:spLocks noGrp="1"/>
          </p:cNvSpPr>
          <p:nvPr>
            <p:ph type="title"/>
          </p:nvPr>
        </p:nvSpPr>
        <p:spPr/>
        <p:txBody>
          <a:bodyPr/>
          <a:lstStyle/>
          <a:p>
            <a:r>
              <a:rPr lang="en-US" dirty="0"/>
              <a:t>Error Graph and Histogram in R</a:t>
            </a:r>
          </a:p>
        </p:txBody>
      </p:sp>
      <p:pic>
        <p:nvPicPr>
          <p:cNvPr id="3" name="Picture 2">
            <a:extLst>
              <a:ext uri="{FF2B5EF4-FFF2-40B4-BE49-F238E27FC236}">
                <a16:creationId xmlns:a16="http://schemas.microsoft.com/office/drawing/2014/main" id="{A4162BCA-25EB-4DB7-B92C-D60395564C52}"/>
              </a:ext>
            </a:extLst>
          </p:cNvPr>
          <p:cNvPicPr>
            <a:picLocks noChangeAspect="1"/>
          </p:cNvPicPr>
          <p:nvPr/>
        </p:nvPicPr>
        <p:blipFill>
          <a:blip r:embed="rId2"/>
          <a:stretch>
            <a:fillRect/>
          </a:stretch>
        </p:blipFill>
        <p:spPr>
          <a:xfrm>
            <a:off x="4572000" y="2803314"/>
            <a:ext cx="4267616" cy="3529250"/>
          </a:xfrm>
          <a:prstGeom prst="rect">
            <a:avLst/>
          </a:prstGeom>
        </p:spPr>
      </p:pic>
      <p:pic>
        <p:nvPicPr>
          <p:cNvPr id="4" name="Picture 3">
            <a:extLst>
              <a:ext uri="{FF2B5EF4-FFF2-40B4-BE49-F238E27FC236}">
                <a16:creationId xmlns:a16="http://schemas.microsoft.com/office/drawing/2014/main" id="{70B4A898-EEE1-4C75-B88E-8C317B01FF1E}"/>
              </a:ext>
            </a:extLst>
          </p:cNvPr>
          <p:cNvPicPr>
            <a:picLocks noChangeAspect="1"/>
          </p:cNvPicPr>
          <p:nvPr/>
        </p:nvPicPr>
        <p:blipFill>
          <a:blip r:embed="rId3"/>
          <a:stretch>
            <a:fillRect/>
          </a:stretch>
        </p:blipFill>
        <p:spPr>
          <a:xfrm>
            <a:off x="304384" y="1600200"/>
            <a:ext cx="4191416" cy="3466234"/>
          </a:xfrm>
          <a:prstGeom prst="rect">
            <a:avLst/>
          </a:prstGeom>
        </p:spPr>
      </p:pic>
    </p:spTree>
    <p:extLst>
      <p:ext uri="{BB962C8B-B14F-4D97-AF65-F5344CB8AC3E}">
        <p14:creationId xmlns:p14="http://schemas.microsoft.com/office/powerpoint/2010/main" val="3678970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5090" name="Rectangle 2">
            <a:extLst>
              <a:ext uri="{FF2B5EF4-FFF2-40B4-BE49-F238E27FC236}">
                <a16:creationId xmlns:a16="http://schemas.microsoft.com/office/drawing/2014/main" id="{70963663-03FC-48FC-B4ED-FBE75772A596}"/>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091" name="Rectangle 3">
            <a:extLst>
              <a:ext uri="{FF2B5EF4-FFF2-40B4-BE49-F238E27FC236}">
                <a16:creationId xmlns:a16="http://schemas.microsoft.com/office/drawing/2014/main" id="{5325D5E8-7890-4835-B221-8D8B3F4B10CF}"/>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092" name="Rectangle 4">
            <a:extLst>
              <a:ext uri="{FF2B5EF4-FFF2-40B4-BE49-F238E27FC236}">
                <a16:creationId xmlns:a16="http://schemas.microsoft.com/office/drawing/2014/main" id="{70A175EB-DB40-4C1B-9E31-5892D6DAAA99}"/>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093" name="Rectangle 5">
            <a:extLst>
              <a:ext uri="{FF2B5EF4-FFF2-40B4-BE49-F238E27FC236}">
                <a16:creationId xmlns:a16="http://schemas.microsoft.com/office/drawing/2014/main" id="{288E5095-56A7-430F-A882-7435F75432F6}"/>
              </a:ext>
            </a:extLst>
          </p:cNvPr>
          <p:cNvSpPr>
            <a:spLocks noChangeArrowheads="1"/>
          </p:cNvSpPr>
          <p:nvPr/>
        </p:nvSpPr>
        <p:spPr bwMode="auto">
          <a:xfrm>
            <a:off x="7237413"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r" eaLnBrk="0" hangingPunct="0"/>
            <a:endParaRPr lang="en-US" altLang="en-US" sz="1000"/>
          </a:p>
        </p:txBody>
      </p:sp>
      <p:sp>
        <p:nvSpPr>
          <p:cNvPr id="345094" name="Rectangle 6">
            <a:extLst>
              <a:ext uri="{FF2B5EF4-FFF2-40B4-BE49-F238E27FC236}">
                <a16:creationId xmlns:a16="http://schemas.microsoft.com/office/drawing/2014/main" id="{C0792BBD-BBF6-4A2E-ADE5-416080F6A40C}"/>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095" name="Rectangle 7">
            <a:extLst>
              <a:ext uri="{FF2B5EF4-FFF2-40B4-BE49-F238E27FC236}">
                <a16:creationId xmlns:a16="http://schemas.microsoft.com/office/drawing/2014/main" id="{8331516F-C0C2-4AA7-9C86-5FBD9AB741DC}"/>
              </a:ext>
            </a:extLst>
          </p:cNvPr>
          <p:cNvSpPr>
            <a:spLocks noGrp="1" noChangeArrowheads="1"/>
          </p:cNvSpPr>
          <p:nvPr>
            <p:ph type="title"/>
          </p:nvPr>
        </p:nvSpPr>
        <p:spPr>
          <a:xfrm>
            <a:off x="179388" y="227013"/>
            <a:ext cx="8785225" cy="1131887"/>
          </a:xfrm>
          <a:noFill/>
          <a:ln/>
        </p:spPr>
        <p:txBody>
          <a:bodyPr/>
          <a:lstStyle/>
          <a:p>
            <a:pPr eaLnBrk="0" hangingPunct="0"/>
            <a:r>
              <a:rPr lang="en-US" altLang="en-US" i="1" dirty="0">
                <a:solidFill>
                  <a:schemeClr val="accent1"/>
                </a:solidFill>
              </a:rPr>
              <a:t>Lecture Objectives</a:t>
            </a:r>
            <a:endParaRPr lang="en-US" altLang="en-US" dirty="0">
              <a:solidFill>
                <a:schemeClr val="accent1"/>
              </a:solidFill>
            </a:endParaRPr>
          </a:p>
        </p:txBody>
      </p:sp>
      <p:sp>
        <p:nvSpPr>
          <p:cNvPr id="345096" name="Rectangle 8">
            <a:extLst>
              <a:ext uri="{FF2B5EF4-FFF2-40B4-BE49-F238E27FC236}">
                <a16:creationId xmlns:a16="http://schemas.microsoft.com/office/drawing/2014/main" id="{C723C3FF-29F5-46A7-97E0-76DED44CEC8D}"/>
              </a:ext>
            </a:extLst>
          </p:cNvPr>
          <p:cNvSpPr>
            <a:spLocks noGrp="1" noChangeArrowheads="1"/>
          </p:cNvSpPr>
          <p:nvPr>
            <p:ph type="body" idx="1"/>
          </p:nvPr>
        </p:nvSpPr>
        <p:spPr>
          <a:xfrm>
            <a:off x="228600" y="1447800"/>
            <a:ext cx="8610600" cy="5105400"/>
          </a:xfrm>
          <a:noFill/>
          <a:ln/>
        </p:spPr>
        <p:txBody>
          <a:bodyPr/>
          <a:lstStyle/>
          <a:p>
            <a:r>
              <a:rPr lang="en-US" altLang="en-US" dirty="0">
                <a:cs typeface="Times New Roman" panose="02020603050405020304" pitchFamily="18" charset="0"/>
              </a:rPr>
              <a:t>Identify principles of time series partitioning</a:t>
            </a:r>
          </a:p>
          <a:p>
            <a:r>
              <a:rPr lang="en-US" altLang="en-US" dirty="0">
                <a:cs typeface="Times New Roman" panose="02020603050405020304" pitchFamily="18" charset="0"/>
              </a:rPr>
              <a:t>Partition time series data into training and validation data sets</a:t>
            </a:r>
          </a:p>
          <a:p>
            <a:r>
              <a:rPr lang="en-US" altLang="en-US" dirty="0">
                <a:cs typeface="Times New Roman" panose="02020603050405020304" pitchFamily="18" charset="0"/>
              </a:rPr>
              <a:t>Recognize model-based and data-driven forecasting methods </a:t>
            </a:r>
          </a:p>
          <a:p>
            <a:r>
              <a:rPr lang="en-US" altLang="en-US" dirty="0">
                <a:cs typeface="Times New Roman" panose="02020603050405020304" pitchFamily="18" charset="0"/>
              </a:rPr>
              <a:t>Explain combination of forecasting methods and ensembles</a:t>
            </a:r>
          </a:p>
          <a:p>
            <a:r>
              <a:rPr lang="en-US" altLang="en-US" dirty="0">
                <a:cs typeface="Times New Roman" panose="02020603050405020304" pitchFamily="18" charset="0"/>
              </a:rPr>
              <a:t>Identify and explain accuracy measures</a:t>
            </a:r>
          </a:p>
          <a:p>
            <a:r>
              <a:rPr lang="en-US" altLang="en-US" dirty="0">
                <a:cs typeface="Times New Roman" panose="02020603050405020304" pitchFamily="18" charset="0"/>
              </a:rPr>
              <a:t>Recognize forecast uncertainty and identify prediction intervals</a:t>
            </a:r>
          </a:p>
          <a:p>
            <a:r>
              <a:rPr lang="en-US" altLang="en-US" dirty="0">
                <a:cs typeface="Times New Roman" panose="02020603050405020304" pitchFamily="18" charset="0"/>
              </a:rPr>
              <a:t>Use R to develop time series partitioning, create naïve forecast, measure forecast accuracy, and prediction intervals</a:t>
            </a:r>
          </a:p>
          <a:p>
            <a:pPr algn="just">
              <a:buFont typeface="Wingdings" panose="05000000000000000000" pitchFamily="2" charset="2"/>
              <a:buNone/>
            </a:pPr>
            <a:endParaRPr lang="en-US" altLang="en-US" dirty="0">
              <a:solidFill>
                <a:srgbClr val="FFFFFF"/>
              </a:solidFill>
              <a:cs typeface="Times New Roman" panose="02020603050405020304" pitchFamily="18" charset="0"/>
            </a:endParaRPr>
          </a:p>
          <a:p>
            <a:pPr algn="just">
              <a:buFont typeface="Wingdings" panose="05000000000000000000" pitchFamily="2" charset="2"/>
              <a:buNone/>
            </a:pPr>
            <a:endParaRPr lang="en-US" altLang="en-US" dirty="0"/>
          </a:p>
          <a:p>
            <a:pPr eaLnBrk="0" hangingPunct="0">
              <a:spcAft>
                <a:spcPct val="90000"/>
              </a:spcAft>
              <a:buFont typeface="Wingdings" panose="05000000000000000000" pitchFamily="2" charset="2"/>
              <a:buNone/>
            </a:pPr>
            <a:endParaRPr lang="en-US" altLang="en-US" dirty="0"/>
          </a:p>
        </p:txBody>
      </p:sp>
      <p:pic>
        <p:nvPicPr>
          <p:cNvPr id="345097" name="Picture 9" descr="AG00059_">
            <a:extLst>
              <a:ext uri="{FF2B5EF4-FFF2-40B4-BE49-F238E27FC236}">
                <a16:creationId xmlns:a16="http://schemas.microsoft.com/office/drawing/2014/main" id="{C289DFB7-13B9-42F5-BF9E-FE4F7EC71F72}"/>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248525" y="5640388"/>
            <a:ext cx="1238250" cy="12176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pull dir="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0470E-E1F8-48E6-BB82-C16CCD7F7276}"/>
              </a:ext>
            </a:extLst>
          </p:cNvPr>
          <p:cNvSpPr>
            <a:spLocks noGrp="1"/>
          </p:cNvSpPr>
          <p:nvPr>
            <p:ph type="title"/>
          </p:nvPr>
        </p:nvSpPr>
        <p:spPr/>
        <p:txBody>
          <a:bodyPr/>
          <a:lstStyle/>
          <a:p>
            <a:r>
              <a:rPr lang="en-US" dirty="0"/>
              <a:t>Forecast with Prediction (Confidence) Interval</a:t>
            </a:r>
          </a:p>
        </p:txBody>
      </p:sp>
      <p:pic>
        <p:nvPicPr>
          <p:cNvPr id="6" name="Picture 5">
            <a:extLst>
              <a:ext uri="{FF2B5EF4-FFF2-40B4-BE49-F238E27FC236}">
                <a16:creationId xmlns:a16="http://schemas.microsoft.com/office/drawing/2014/main" id="{30AF64D8-7B46-40FB-9D18-C049335ACB5D}"/>
              </a:ext>
            </a:extLst>
          </p:cNvPr>
          <p:cNvPicPr>
            <a:picLocks noChangeAspect="1"/>
          </p:cNvPicPr>
          <p:nvPr/>
        </p:nvPicPr>
        <p:blipFill>
          <a:blip r:embed="rId2"/>
          <a:stretch>
            <a:fillRect/>
          </a:stretch>
        </p:blipFill>
        <p:spPr>
          <a:xfrm>
            <a:off x="1295400" y="1460186"/>
            <a:ext cx="6172200" cy="5120567"/>
          </a:xfrm>
          <a:prstGeom prst="rect">
            <a:avLst/>
          </a:prstGeom>
        </p:spPr>
      </p:pic>
    </p:spTree>
    <p:extLst>
      <p:ext uri="{BB962C8B-B14F-4D97-AF65-F5344CB8AC3E}">
        <p14:creationId xmlns:p14="http://schemas.microsoft.com/office/powerpoint/2010/main" val="563456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0D2A8-6637-4925-9A83-0CDE3E1B7D3E}"/>
              </a:ext>
            </a:extLst>
          </p:cNvPr>
          <p:cNvSpPr>
            <a:spLocks noGrp="1"/>
          </p:cNvSpPr>
          <p:nvPr>
            <p:ph type="title"/>
          </p:nvPr>
        </p:nvSpPr>
        <p:spPr/>
        <p:txBody>
          <a:bodyPr/>
          <a:lstStyle/>
          <a:p>
            <a:r>
              <a:rPr lang="en-US" dirty="0"/>
              <a:t>Step 5: Partition Time Series</a:t>
            </a:r>
          </a:p>
        </p:txBody>
      </p:sp>
      <p:sp>
        <p:nvSpPr>
          <p:cNvPr id="3" name="Content Placeholder 2">
            <a:extLst>
              <a:ext uri="{FF2B5EF4-FFF2-40B4-BE49-F238E27FC236}">
                <a16:creationId xmlns:a16="http://schemas.microsoft.com/office/drawing/2014/main" id="{898E6F66-E0D8-489A-BA32-CB926745F81C}"/>
              </a:ext>
            </a:extLst>
          </p:cNvPr>
          <p:cNvSpPr>
            <a:spLocks noGrp="1"/>
          </p:cNvSpPr>
          <p:nvPr>
            <p:ph idx="1"/>
          </p:nvPr>
        </p:nvSpPr>
        <p:spPr>
          <a:xfrm>
            <a:off x="228600" y="1371600"/>
            <a:ext cx="5943600" cy="5105400"/>
          </a:xfrm>
        </p:spPr>
        <p:txBody>
          <a:bodyPr/>
          <a:lstStyle/>
          <a:p>
            <a:r>
              <a:rPr lang="en-US" sz="2000" i="1" dirty="0">
                <a:solidFill>
                  <a:srgbClr val="FF0000"/>
                </a:solidFill>
                <a:effectLst>
                  <a:outerShdw blurRad="38100" dist="38100" dir="2700000" algn="tl">
                    <a:srgbClr val="000000">
                      <a:alpha val="43137"/>
                    </a:srgbClr>
                  </a:outerShdw>
                </a:effectLst>
              </a:rPr>
              <a:t>Partition Series </a:t>
            </a:r>
            <a:r>
              <a:rPr lang="en-US" sz="2000" dirty="0"/>
              <a:t>is an important preliminary step before applying any forecasting method</a:t>
            </a:r>
          </a:p>
          <a:p>
            <a:pPr lvl="1"/>
            <a:r>
              <a:rPr lang="en-US" sz="1800" dirty="0"/>
              <a:t>Comes from the need to be able to test how well any selected model performs with the new data not included in the model development</a:t>
            </a:r>
          </a:p>
          <a:p>
            <a:pPr lvl="1"/>
            <a:r>
              <a:rPr lang="en-US" sz="1800" dirty="0"/>
              <a:t>Typically, divide time series data into two partitions: </a:t>
            </a:r>
            <a:r>
              <a:rPr lang="en-US" sz="1800" i="1" dirty="0">
                <a:solidFill>
                  <a:srgbClr val="FF0000"/>
                </a:solidFill>
                <a:effectLst>
                  <a:outerShdw blurRad="38100" dist="38100" dir="2700000" algn="tl">
                    <a:srgbClr val="000000">
                      <a:alpha val="43137"/>
                    </a:srgbClr>
                  </a:outerShdw>
                </a:effectLst>
              </a:rPr>
              <a:t>training</a:t>
            </a:r>
            <a:r>
              <a:rPr lang="en-US" sz="1800" dirty="0"/>
              <a:t> and </a:t>
            </a:r>
            <a:r>
              <a:rPr lang="en-US" sz="1800" i="1" dirty="0">
                <a:solidFill>
                  <a:srgbClr val="FF0000"/>
                </a:solidFill>
                <a:effectLst>
                  <a:outerShdw blurRad="38100" dist="38100" dir="2700000" algn="tl">
                    <a:srgbClr val="000000">
                      <a:alpha val="43137"/>
                    </a:srgbClr>
                  </a:outerShdw>
                </a:effectLst>
              </a:rPr>
              <a:t>validation </a:t>
            </a:r>
            <a:r>
              <a:rPr lang="en-US" sz="1800" dirty="0"/>
              <a:t>data sets</a:t>
            </a:r>
          </a:p>
          <a:p>
            <a:pPr lvl="1"/>
            <a:r>
              <a:rPr lang="en-US" sz="1800" dirty="0"/>
              <a:t>Develop a forecasting model based on training data, and test/validate model performance using the validation data</a:t>
            </a:r>
          </a:p>
          <a:p>
            <a:r>
              <a:rPr lang="en-US" sz="2000" dirty="0"/>
              <a:t>The main reason for partitioning is </a:t>
            </a:r>
            <a:r>
              <a:rPr lang="en-US" sz="2000" i="1" dirty="0">
                <a:solidFill>
                  <a:srgbClr val="FF0000"/>
                </a:solidFill>
                <a:effectLst>
                  <a:outerShdw blurRad="38100" dist="38100" dir="2700000" algn="tl">
                    <a:srgbClr val="000000">
                      <a:alpha val="43137"/>
                    </a:srgbClr>
                  </a:outerShdw>
                </a:effectLst>
              </a:rPr>
              <a:t>overfitting</a:t>
            </a:r>
          </a:p>
          <a:p>
            <a:pPr lvl="1"/>
            <a:r>
              <a:rPr lang="en-US" sz="1800" dirty="0"/>
              <a:t>It means that a forecasting model is not only fitting the systematic components of the data (e.g., trend and seasonality), but also the noise</a:t>
            </a:r>
          </a:p>
          <a:p>
            <a:pPr lvl="1"/>
            <a:r>
              <a:rPr lang="en-US" sz="1800" i="1" dirty="0">
                <a:solidFill>
                  <a:srgbClr val="FF0000"/>
                </a:solidFill>
                <a:effectLst>
                  <a:outerShdw blurRad="38100" dist="38100" dir="2700000" algn="tl">
                    <a:srgbClr val="000000">
                      <a:alpha val="43137"/>
                    </a:srgbClr>
                  </a:outerShdw>
                </a:effectLst>
              </a:rPr>
              <a:t>Overfitted</a:t>
            </a:r>
            <a:r>
              <a:rPr lang="en-US" sz="1800" dirty="0"/>
              <a:t> model is likely to perform poorly on the new data to be forecasted</a:t>
            </a:r>
          </a:p>
          <a:p>
            <a:pPr marL="0" indent="0">
              <a:buNone/>
            </a:pPr>
            <a:r>
              <a:rPr lang="en-US" sz="2200" dirty="0"/>
              <a:t> </a:t>
            </a:r>
          </a:p>
        </p:txBody>
      </p:sp>
      <p:pic>
        <p:nvPicPr>
          <p:cNvPr id="4" name="Picture 3">
            <a:extLst>
              <a:ext uri="{FF2B5EF4-FFF2-40B4-BE49-F238E27FC236}">
                <a16:creationId xmlns:a16="http://schemas.microsoft.com/office/drawing/2014/main" id="{B5472506-A392-4993-86B2-33778AB1FF55}"/>
              </a:ext>
            </a:extLst>
          </p:cNvPr>
          <p:cNvPicPr>
            <a:picLocks noChangeAspect="1"/>
          </p:cNvPicPr>
          <p:nvPr/>
        </p:nvPicPr>
        <p:blipFill>
          <a:blip r:embed="rId2"/>
          <a:stretch>
            <a:fillRect/>
          </a:stretch>
        </p:blipFill>
        <p:spPr>
          <a:xfrm>
            <a:off x="6349202" y="1676400"/>
            <a:ext cx="2615411" cy="4438273"/>
          </a:xfrm>
          <a:prstGeom prst="rect">
            <a:avLst/>
          </a:prstGeom>
        </p:spPr>
      </p:pic>
    </p:spTree>
    <p:extLst>
      <p:ext uri="{BB962C8B-B14F-4D97-AF65-F5344CB8AC3E}">
        <p14:creationId xmlns:p14="http://schemas.microsoft.com/office/powerpoint/2010/main" val="1472960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405D5-F63C-440E-880A-42AB5EDF1509}"/>
              </a:ext>
            </a:extLst>
          </p:cNvPr>
          <p:cNvSpPr>
            <a:spLocks noGrp="1"/>
          </p:cNvSpPr>
          <p:nvPr>
            <p:ph type="title"/>
          </p:nvPr>
        </p:nvSpPr>
        <p:spPr/>
        <p:txBody>
          <a:bodyPr/>
          <a:lstStyle/>
          <a:p>
            <a:r>
              <a:rPr lang="en-US" dirty="0"/>
              <a:t>Considerations in Data Partitioning </a:t>
            </a:r>
          </a:p>
        </p:txBody>
      </p:sp>
      <p:sp>
        <p:nvSpPr>
          <p:cNvPr id="3" name="Content Placeholder 2">
            <a:extLst>
              <a:ext uri="{FF2B5EF4-FFF2-40B4-BE49-F238E27FC236}">
                <a16:creationId xmlns:a16="http://schemas.microsoft.com/office/drawing/2014/main" id="{58293324-0B69-49D4-B32A-28CF3E218208}"/>
              </a:ext>
            </a:extLst>
          </p:cNvPr>
          <p:cNvSpPr>
            <a:spLocks noGrp="1"/>
          </p:cNvSpPr>
          <p:nvPr>
            <p:ph idx="1"/>
          </p:nvPr>
        </p:nvSpPr>
        <p:spPr>
          <a:xfrm>
            <a:off x="228600" y="1370013"/>
            <a:ext cx="8610600" cy="5259387"/>
          </a:xfrm>
        </p:spPr>
        <p:txBody>
          <a:bodyPr/>
          <a:lstStyle/>
          <a:p>
            <a:r>
              <a:rPr lang="en-US" sz="2000" i="1" dirty="0">
                <a:solidFill>
                  <a:srgbClr val="FF0000"/>
                </a:solidFill>
                <a:effectLst>
                  <a:outerShdw blurRad="38100" dist="38100" dir="2700000" algn="tl">
                    <a:srgbClr val="000000">
                      <a:alpha val="43137"/>
                    </a:srgbClr>
                  </a:outerShdw>
                </a:effectLst>
              </a:rPr>
              <a:t>Partitioning of cross-sectional data</a:t>
            </a:r>
          </a:p>
          <a:p>
            <a:pPr lvl="1"/>
            <a:r>
              <a:rPr lang="en-US" sz="1800" dirty="0"/>
              <a:t>Typically, employs two or three data partitions: </a:t>
            </a:r>
            <a:r>
              <a:rPr lang="en-US" sz="1800" i="1" dirty="0"/>
              <a:t>training set</a:t>
            </a:r>
            <a:r>
              <a:rPr lang="en-US" sz="1800" dirty="0"/>
              <a:t>, </a:t>
            </a:r>
            <a:r>
              <a:rPr lang="en-US" sz="1800" i="1" dirty="0"/>
              <a:t>validation set</a:t>
            </a:r>
            <a:r>
              <a:rPr lang="en-US" sz="1800" dirty="0"/>
              <a:t>, and sometimes additional </a:t>
            </a:r>
            <a:r>
              <a:rPr lang="en-US" sz="1800" i="1" dirty="0"/>
              <a:t>test set</a:t>
            </a:r>
          </a:p>
          <a:p>
            <a:pPr lvl="1"/>
            <a:r>
              <a:rPr lang="en-US" sz="1800" i="1" dirty="0">
                <a:solidFill>
                  <a:srgbClr val="FF0000"/>
                </a:solidFill>
                <a:effectLst>
                  <a:outerShdw blurRad="38100" dist="38100" dir="2700000" algn="tl">
                    <a:srgbClr val="000000">
                      <a:alpha val="43137"/>
                    </a:srgbClr>
                  </a:outerShdw>
                </a:effectLst>
              </a:rPr>
              <a:t>Random selection</a:t>
            </a:r>
            <a:r>
              <a:rPr lang="en-US" sz="1800" i="1" dirty="0"/>
              <a:t> </a:t>
            </a:r>
            <a:r>
              <a:rPr lang="en-US" sz="1800" dirty="0"/>
              <a:t>(in most cases) of data records  into training, validation, and test sets</a:t>
            </a:r>
          </a:p>
          <a:p>
            <a:pPr lvl="1"/>
            <a:r>
              <a:rPr lang="en-US" sz="1800" dirty="0"/>
              <a:t>Training set, the largest in records partition, is used to develop various models, which are assessed by validation and, sometimes, test partitions</a:t>
            </a:r>
          </a:p>
          <a:p>
            <a:r>
              <a:rPr lang="en-US" sz="2000" i="1" dirty="0">
                <a:solidFill>
                  <a:srgbClr val="FF0000"/>
                </a:solidFill>
                <a:effectLst>
                  <a:outerShdw blurRad="38100" dist="38100" dir="2700000" algn="tl">
                    <a:srgbClr val="000000">
                      <a:alpha val="43137"/>
                    </a:srgbClr>
                  </a:outerShdw>
                </a:effectLst>
              </a:rPr>
              <a:t>Time series (temporal) partitioning </a:t>
            </a:r>
          </a:p>
          <a:p>
            <a:pPr lvl="1"/>
            <a:r>
              <a:rPr lang="en-US" sz="1800" dirty="0"/>
              <a:t>The times series is also partitioned into two sets: </a:t>
            </a:r>
            <a:r>
              <a:rPr lang="en-US" sz="1800" i="1" dirty="0">
                <a:solidFill>
                  <a:srgbClr val="FF0000"/>
                </a:solidFill>
                <a:effectLst>
                  <a:outerShdw blurRad="38100" dist="38100" dir="2700000" algn="tl">
                    <a:srgbClr val="000000">
                      <a:alpha val="43137"/>
                    </a:srgbClr>
                  </a:outerShdw>
                </a:effectLst>
              </a:rPr>
              <a:t>training period </a:t>
            </a:r>
            <a:r>
              <a:rPr lang="en-US" sz="1800" dirty="0"/>
              <a:t>and </a:t>
            </a:r>
            <a:r>
              <a:rPr lang="en-US" sz="1800" i="1" dirty="0">
                <a:solidFill>
                  <a:srgbClr val="FF0000"/>
                </a:solidFill>
                <a:effectLst>
                  <a:outerShdw blurRad="38100" dist="38100" dir="2700000" algn="tl">
                    <a:srgbClr val="000000">
                      <a:alpha val="43137"/>
                    </a:srgbClr>
                  </a:outerShdw>
                </a:effectLst>
              </a:rPr>
              <a:t>validation period</a:t>
            </a:r>
            <a:endParaRPr lang="en-US" sz="1800" dirty="0"/>
          </a:p>
          <a:p>
            <a:pPr lvl="1"/>
            <a:r>
              <a:rPr lang="en-US" sz="1800" i="1" dirty="0">
                <a:solidFill>
                  <a:srgbClr val="FF0000"/>
                </a:solidFill>
                <a:effectLst>
                  <a:outerShdw blurRad="38100" dist="38100" dir="2700000" algn="tl">
                    <a:srgbClr val="000000">
                      <a:alpha val="43137"/>
                    </a:srgbClr>
                  </a:outerShdw>
                </a:effectLst>
              </a:rPr>
              <a:t>Nonrandom selection </a:t>
            </a:r>
            <a:r>
              <a:rPr lang="en-US" sz="1800" dirty="0"/>
              <a:t>of partition periods</a:t>
            </a:r>
          </a:p>
          <a:p>
            <a:pPr lvl="2"/>
            <a:r>
              <a:rPr lang="en-US" dirty="0"/>
              <a:t>The </a:t>
            </a:r>
            <a:r>
              <a:rPr lang="en-US" i="1" dirty="0"/>
              <a:t>earlier period </a:t>
            </a:r>
            <a:r>
              <a:rPr lang="en-US" dirty="0"/>
              <a:t>(</a:t>
            </a:r>
            <a:r>
              <a:rPr lang="en-US" i="1" dirty="0"/>
              <a:t>t = 1, 2, …, n</a:t>
            </a:r>
            <a:r>
              <a:rPr lang="en-US" dirty="0"/>
              <a:t>) is designated as the </a:t>
            </a:r>
            <a:r>
              <a:rPr lang="en-US" i="1" dirty="0"/>
              <a:t>training period</a:t>
            </a:r>
            <a:r>
              <a:rPr lang="en-US" dirty="0"/>
              <a:t>, the larger partition (typically, 70-80% of the whole time series data) </a:t>
            </a:r>
          </a:p>
          <a:p>
            <a:pPr lvl="2"/>
            <a:r>
              <a:rPr lang="en-US" dirty="0"/>
              <a:t>The </a:t>
            </a:r>
            <a:r>
              <a:rPr lang="en-US" i="1" dirty="0"/>
              <a:t>later period </a:t>
            </a:r>
            <a:r>
              <a:rPr lang="en-US" dirty="0"/>
              <a:t>(</a:t>
            </a:r>
            <a:r>
              <a:rPr lang="en-US" i="1" dirty="0"/>
              <a:t>t = n+1, n+2, …N</a:t>
            </a:r>
            <a:r>
              <a:rPr lang="en-US" dirty="0"/>
              <a:t>) is designated as the </a:t>
            </a:r>
            <a:r>
              <a:rPr lang="en-US" i="1" dirty="0"/>
              <a:t>validation period</a:t>
            </a:r>
            <a:r>
              <a:rPr lang="en-US" dirty="0"/>
              <a:t>, the smaller partition</a:t>
            </a:r>
          </a:p>
          <a:p>
            <a:pPr marL="0" indent="0">
              <a:buNone/>
            </a:pPr>
            <a:endParaRPr lang="en-US" i="1" dirty="0"/>
          </a:p>
          <a:p>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314607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2213E-9092-45C3-9291-335146E831C0}"/>
              </a:ext>
            </a:extLst>
          </p:cNvPr>
          <p:cNvSpPr>
            <a:spLocks noGrp="1"/>
          </p:cNvSpPr>
          <p:nvPr>
            <p:ph type="title"/>
          </p:nvPr>
        </p:nvSpPr>
        <p:spPr/>
        <p:txBody>
          <a:bodyPr/>
          <a:lstStyle/>
          <a:p>
            <a:r>
              <a:rPr lang="en-US" dirty="0"/>
              <a:t>Data Partition Graph For Amtrak</a:t>
            </a:r>
          </a:p>
        </p:txBody>
      </p:sp>
      <p:pic>
        <p:nvPicPr>
          <p:cNvPr id="3" name="Picture 2">
            <a:extLst>
              <a:ext uri="{FF2B5EF4-FFF2-40B4-BE49-F238E27FC236}">
                <a16:creationId xmlns:a16="http://schemas.microsoft.com/office/drawing/2014/main" id="{32209447-2E3A-461D-9EDD-DC0B5CED2B24}"/>
              </a:ext>
            </a:extLst>
          </p:cNvPr>
          <p:cNvPicPr>
            <a:picLocks noChangeAspect="1"/>
          </p:cNvPicPr>
          <p:nvPr/>
        </p:nvPicPr>
        <p:blipFill>
          <a:blip r:embed="rId2"/>
          <a:stretch>
            <a:fillRect/>
          </a:stretch>
        </p:blipFill>
        <p:spPr>
          <a:xfrm>
            <a:off x="1143000" y="1600201"/>
            <a:ext cx="6629400" cy="4876800"/>
          </a:xfrm>
          <a:prstGeom prst="rect">
            <a:avLst/>
          </a:prstGeom>
        </p:spPr>
      </p:pic>
    </p:spTree>
    <p:extLst>
      <p:ext uri="{BB962C8B-B14F-4D97-AF65-F5344CB8AC3E}">
        <p14:creationId xmlns:p14="http://schemas.microsoft.com/office/powerpoint/2010/main" val="820987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405D5-F63C-440E-880A-42AB5EDF1509}"/>
              </a:ext>
            </a:extLst>
          </p:cNvPr>
          <p:cNvSpPr>
            <a:spLocks noGrp="1"/>
          </p:cNvSpPr>
          <p:nvPr>
            <p:ph type="title"/>
          </p:nvPr>
        </p:nvSpPr>
        <p:spPr/>
        <p:txBody>
          <a:bodyPr/>
          <a:lstStyle/>
          <a:p>
            <a:r>
              <a:rPr lang="en-US" dirty="0"/>
              <a:t>Length of Validation Period and Recombine Partitions for Forecasting </a:t>
            </a:r>
          </a:p>
        </p:txBody>
      </p:sp>
      <p:sp>
        <p:nvSpPr>
          <p:cNvPr id="3" name="Content Placeholder 2">
            <a:extLst>
              <a:ext uri="{FF2B5EF4-FFF2-40B4-BE49-F238E27FC236}">
                <a16:creationId xmlns:a16="http://schemas.microsoft.com/office/drawing/2014/main" id="{58293324-0B69-49D4-B32A-28CF3E218208}"/>
              </a:ext>
            </a:extLst>
          </p:cNvPr>
          <p:cNvSpPr>
            <a:spLocks noGrp="1"/>
          </p:cNvSpPr>
          <p:nvPr>
            <p:ph idx="1"/>
          </p:nvPr>
        </p:nvSpPr>
        <p:spPr>
          <a:xfrm>
            <a:off x="228600" y="1370013"/>
            <a:ext cx="8610600" cy="5259387"/>
          </a:xfrm>
        </p:spPr>
        <p:txBody>
          <a:bodyPr/>
          <a:lstStyle/>
          <a:p>
            <a:r>
              <a:rPr lang="en-US" sz="2000" i="1" dirty="0">
                <a:solidFill>
                  <a:srgbClr val="FF0000"/>
                </a:solidFill>
                <a:effectLst>
                  <a:outerShdw blurRad="38100" dist="38100" dir="2700000" algn="tl">
                    <a:srgbClr val="000000">
                      <a:alpha val="43137"/>
                    </a:srgbClr>
                  </a:outerShdw>
                </a:effectLst>
              </a:rPr>
              <a:t>Length of validation period </a:t>
            </a:r>
            <a:r>
              <a:rPr lang="en-US" sz="2000" dirty="0"/>
              <a:t>depends on </a:t>
            </a:r>
          </a:p>
          <a:p>
            <a:pPr lvl="1"/>
            <a:r>
              <a:rPr lang="en-US" sz="1600" i="1" dirty="0"/>
              <a:t>Data frequency </a:t>
            </a:r>
            <a:r>
              <a:rPr lang="en-US" sz="1600" dirty="0"/>
              <a:t>(quarterly, monthly, weekly, etc.) and </a:t>
            </a:r>
            <a:r>
              <a:rPr lang="en-US" sz="1600" i="1" dirty="0"/>
              <a:t>forecast horizon</a:t>
            </a:r>
          </a:p>
          <a:p>
            <a:pPr lvl="2"/>
            <a:r>
              <a:rPr lang="en-US" sz="1600" dirty="0"/>
              <a:t>If the data needs to be forecasted for next year, choose </a:t>
            </a:r>
            <a:r>
              <a:rPr lang="en-US" sz="1600" i="1" dirty="0">
                <a:effectLst>
                  <a:outerShdw blurRad="38100" dist="38100" dir="2700000" algn="tl">
                    <a:srgbClr val="000000">
                      <a:alpha val="43137"/>
                    </a:srgbClr>
                  </a:outerShdw>
                </a:effectLst>
              </a:rPr>
              <a:t>at least </a:t>
            </a:r>
            <a:r>
              <a:rPr lang="en-US" sz="1600" dirty="0"/>
              <a:t>one year of validation period, e.g., 12 months or 4 quarters  </a:t>
            </a:r>
          </a:p>
          <a:p>
            <a:pPr lvl="1"/>
            <a:r>
              <a:rPr lang="en-US" sz="1600" i="1" dirty="0"/>
              <a:t>Seasonality</a:t>
            </a:r>
          </a:p>
          <a:p>
            <a:pPr lvl="2"/>
            <a:r>
              <a:rPr lang="en-US" sz="1600" dirty="0"/>
              <a:t>For monthly or quarterly seasonality, consider validation period of at least 2 years (24 months or 8 quarter, respectively) </a:t>
            </a:r>
          </a:p>
          <a:p>
            <a:pPr lvl="1"/>
            <a:r>
              <a:rPr lang="en-US" sz="1600" i="1" dirty="0"/>
              <a:t>Length of series</a:t>
            </a:r>
          </a:p>
          <a:p>
            <a:pPr lvl="2"/>
            <a:r>
              <a:rPr lang="en-US" sz="1600" dirty="0"/>
              <a:t>The smaller the time series length, the less data will go into validation period</a:t>
            </a:r>
          </a:p>
          <a:p>
            <a:r>
              <a:rPr lang="en-US" sz="2000" i="1" dirty="0">
                <a:solidFill>
                  <a:srgbClr val="FF0000"/>
                </a:solidFill>
                <a:effectLst>
                  <a:outerShdw blurRad="38100" dist="38100" dir="2700000" algn="tl">
                    <a:srgbClr val="000000">
                      <a:alpha val="43137"/>
                    </a:srgbClr>
                  </a:outerShdw>
                </a:effectLst>
              </a:rPr>
              <a:t>Recombine partitions for forecasting</a:t>
            </a:r>
          </a:p>
          <a:p>
            <a:pPr lvl="1"/>
            <a:r>
              <a:rPr lang="en-US" sz="1600" dirty="0"/>
              <a:t>Before attempting to forecast future values of the series</a:t>
            </a:r>
            <a:r>
              <a:rPr lang="en-US" sz="1600" i="1" dirty="0">
                <a:effectLst>
                  <a:outerShdw blurRad="38100" dist="38100" dir="2700000" algn="tl">
                    <a:srgbClr val="000000">
                      <a:alpha val="43137"/>
                    </a:srgbClr>
                  </a:outerShdw>
                </a:effectLst>
              </a:rPr>
              <a:t>,</a:t>
            </a:r>
            <a:r>
              <a:rPr lang="en-US" sz="1600" i="1" dirty="0">
                <a:solidFill>
                  <a:srgbClr val="FF0000"/>
                </a:solidFill>
                <a:effectLst>
                  <a:outerShdw blurRad="38100" dist="38100" dir="2700000" algn="tl">
                    <a:srgbClr val="000000">
                      <a:alpha val="43137"/>
                    </a:srgbClr>
                  </a:outerShdw>
                </a:effectLst>
              </a:rPr>
              <a:t> the training and validation periods must be recombined into one time series</a:t>
            </a:r>
            <a:r>
              <a:rPr lang="en-US" sz="1600" dirty="0"/>
              <a:t>, and </a:t>
            </a:r>
            <a:r>
              <a:rPr lang="en-US" sz="1600" i="1" dirty="0">
                <a:solidFill>
                  <a:srgbClr val="FF0000"/>
                </a:solidFill>
                <a:effectLst>
                  <a:outerShdw blurRad="38100" dist="38100" dir="2700000" algn="tl">
                    <a:srgbClr val="000000">
                      <a:alpha val="43137"/>
                    </a:srgbClr>
                  </a:outerShdw>
                </a:effectLst>
              </a:rPr>
              <a:t>the chosen model needs to be rerun on the complete data</a:t>
            </a:r>
          </a:p>
          <a:p>
            <a:pPr lvl="2"/>
            <a:r>
              <a:rPr lang="en-US" sz="1500" dirty="0"/>
              <a:t>The validation period, the most recent one, contains the most valuable information for the future period forecasting, and thus needs to be included for model development</a:t>
            </a:r>
          </a:p>
          <a:p>
            <a:pPr lvl="2"/>
            <a:r>
              <a:rPr lang="en-US" sz="1500" dirty="0"/>
              <a:t>With more data for model development, the forecasting model may be estimated more accurately</a:t>
            </a:r>
          </a:p>
          <a:p>
            <a:pPr lvl="2"/>
            <a:r>
              <a:rPr lang="en-US" sz="1500" dirty="0"/>
              <a:t>If only the training period is used for developing forecasts, then it will require forecasting further into the future</a:t>
            </a:r>
          </a:p>
          <a:p>
            <a:pPr lvl="2"/>
            <a:endParaRPr lang="en-US" dirty="0"/>
          </a:p>
          <a:p>
            <a:pPr lvl="2"/>
            <a:endParaRPr lang="en-US" dirty="0"/>
          </a:p>
          <a:p>
            <a:pPr lvl="1"/>
            <a:endParaRPr lang="en-US" dirty="0"/>
          </a:p>
          <a:p>
            <a:endParaRPr lang="en-US" i="1" dirty="0"/>
          </a:p>
          <a:p>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1102141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2213E-9092-45C3-9291-335146E831C0}"/>
              </a:ext>
            </a:extLst>
          </p:cNvPr>
          <p:cNvSpPr>
            <a:spLocks noGrp="1"/>
          </p:cNvSpPr>
          <p:nvPr>
            <p:ph type="title"/>
          </p:nvPr>
        </p:nvSpPr>
        <p:spPr/>
        <p:txBody>
          <a:bodyPr/>
          <a:lstStyle/>
          <a:p>
            <a:r>
              <a:rPr lang="en-US" dirty="0"/>
              <a:t>Training and Validation Data with Model Graph</a:t>
            </a:r>
          </a:p>
        </p:txBody>
      </p:sp>
      <p:pic>
        <p:nvPicPr>
          <p:cNvPr id="5" name="Picture 4">
            <a:extLst>
              <a:ext uri="{FF2B5EF4-FFF2-40B4-BE49-F238E27FC236}">
                <a16:creationId xmlns:a16="http://schemas.microsoft.com/office/drawing/2014/main" id="{7B015683-68E5-48FA-814E-931C76398017}"/>
              </a:ext>
            </a:extLst>
          </p:cNvPr>
          <p:cNvPicPr>
            <a:picLocks noChangeAspect="1"/>
          </p:cNvPicPr>
          <p:nvPr/>
        </p:nvPicPr>
        <p:blipFill>
          <a:blip r:embed="rId2"/>
          <a:stretch>
            <a:fillRect/>
          </a:stretch>
        </p:blipFill>
        <p:spPr>
          <a:xfrm>
            <a:off x="128100" y="1600200"/>
            <a:ext cx="4367700" cy="4118782"/>
          </a:xfrm>
          <a:prstGeom prst="rect">
            <a:avLst/>
          </a:prstGeom>
        </p:spPr>
      </p:pic>
      <p:pic>
        <p:nvPicPr>
          <p:cNvPr id="6" name="Picture 5">
            <a:extLst>
              <a:ext uri="{FF2B5EF4-FFF2-40B4-BE49-F238E27FC236}">
                <a16:creationId xmlns:a16="http://schemas.microsoft.com/office/drawing/2014/main" id="{E08C6C49-D7DF-4A2A-B5B8-BD19F24D8446}"/>
              </a:ext>
            </a:extLst>
          </p:cNvPr>
          <p:cNvPicPr>
            <a:picLocks noChangeAspect="1"/>
          </p:cNvPicPr>
          <p:nvPr/>
        </p:nvPicPr>
        <p:blipFill>
          <a:blip r:embed="rId3"/>
          <a:stretch>
            <a:fillRect/>
          </a:stretch>
        </p:blipFill>
        <p:spPr>
          <a:xfrm>
            <a:off x="4380515" y="2430436"/>
            <a:ext cx="4801016" cy="4118782"/>
          </a:xfrm>
          <a:prstGeom prst="rect">
            <a:avLst/>
          </a:prstGeom>
        </p:spPr>
      </p:pic>
    </p:spTree>
    <p:extLst>
      <p:ext uri="{BB962C8B-B14F-4D97-AF65-F5344CB8AC3E}">
        <p14:creationId xmlns:p14="http://schemas.microsoft.com/office/powerpoint/2010/main" val="3613262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98DCB-7A86-4D80-A47C-F934B4302505}"/>
              </a:ext>
            </a:extLst>
          </p:cNvPr>
          <p:cNvSpPr>
            <a:spLocks noGrp="1"/>
          </p:cNvSpPr>
          <p:nvPr>
            <p:ph type="title"/>
          </p:nvPr>
        </p:nvSpPr>
        <p:spPr/>
        <p:txBody>
          <a:bodyPr/>
          <a:lstStyle/>
          <a:p>
            <a:r>
              <a:rPr lang="en-US" dirty="0"/>
              <a:t>Naïve Forecast</a:t>
            </a:r>
          </a:p>
        </p:txBody>
      </p:sp>
      <p:sp>
        <p:nvSpPr>
          <p:cNvPr id="3" name="Content Placeholder 2">
            <a:extLst>
              <a:ext uri="{FF2B5EF4-FFF2-40B4-BE49-F238E27FC236}">
                <a16:creationId xmlns:a16="http://schemas.microsoft.com/office/drawing/2014/main" id="{68B7BE5C-D0C8-46FE-97F7-D00FE91D01C6}"/>
              </a:ext>
            </a:extLst>
          </p:cNvPr>
          <p:cNvSpPr>
            <a:spLocks noGrp="1"/>
          </p:cNvSpPr>
          <p:nvPr>
            <p:ph idx="1"/>
          </p:nvPr>
        </p:nvSpPr>
        <p:spPr>
          <a:xfrm>
            <a:off x="228599" y="1371600"/>
            <a:ext cx="8305801" cy="5334000"/>
          </a:xfrm>
        </p:spPr>
        <p:txBody>
          <a:bodyPr/>
          <a:lstStyle/>
          <a:p>
            <a:r>
              <a:rPr lang="en-US" sz="1800" i="1" dirty="0">
                <a:solidFill>
                  <a:srgbClr val="FF0000"/>
                </a:solidFill>
                <a:effectLst>
                  <a:outerShdw blurRad="38100" dist="38100" dir="2700000" algn="tl">
                    <a:srgbClr val="000000">
                      <a:alpha val="43137"/>
                    </a:srgbClr>
                  </a:outerShdw>
                </a:effectLst>
              </a:rPr>
              <a:t>Naïve forecast </a:t>
            </a:r>
            <a:r>
              <a:rPr lang="en-US" sz="1800" dirty="0"/>
              <a:t>is a simple forecasting method that uses the most recent value of the time series</a:t>
            </a:r>
          </a:p>
          <a:p>
            <a:r>
              <a:rPr lang="en-US" sz="1800" dirty="0"/>
              <a:t>If the actual value of time series in period</a:t>
            </a:r>
            <a:r>
              <a:rPr lang="en-US" sz="1800" dirty="0">
                <a:effectLst>
                  <a:outerShdw blurRad="38100" dist="38100" dir="2700000" algn="tl">
                    <a:srgbClr val="000000">
                      <a:alpha val="43137"/>
                    </a:srgbClr>
                  </a:outerShdw>
                </a:effectLst>
              </a:rPr>
              <a:t> </a:t>
            </a:r>
            <a:r>
              <a:rPr lang="en-US" sz="1800" i="1" dirty="0"/>
              <a:t>t</a:t>
            </a:r>
            <a:r>
              <a:rPr lang="en-US" sz="1800" i="1" dirty="0">
                <a:effectLst>
                  <a:outerShdw blurRad="38100" dist="38100" dir="2700000" algn="tl">
                    <a:srgbClr val="000000">
                      <a:alpha val="43137"/>
                    </a:srgbClr>
                  </a:outerShdw>
                </a:effectLst>
              </a:rPr>
              <a:t> </a:t>
            </a:r>
            <a:r>
              <a:rPr lang="en-US" sz="1800" dirty="0"/>
              <a:t>is</a:t>
            </a:r>
            <a:r>
              <a:rPr lang="en-US" sz="1800" i="1" dirty="0">
                <a:effectLst>
                  <a:outerShdw blurRad="38100" dist="38100" dir="2700000" algn="tl">
                    <a:srgbClr val="000000">
                      <a:alpha val="43137"/>
                    </a:srgbClr>
                  </a:outerShdw>
                </a:effectLst>
              </a:rPr>
              <a:t> </a:t>
            </a:r>
            <a:r>
              <a:rPr lang="en-US" sz="1800" i="1" dirty="0" err="1"/>
              <a:t>y</a:t>
            </a:r>
            <a:r>
              <a:rPr lang="en-US" sz="1800" i="1" baseline="-25000" dirty="0" err="1"/>
              <a:t>t</a:t>
            </a:r>
            <a:r>
              <a:rPr lang="en-US" sz="1800" i="1" baseline="-25000" dirty="0"/>
              <a:t> </a:t>
            </a:r>
            <a:r>
              <a:rPr lang="en-US" sz="1800" i="1" dirty="0"/>
              <a:t>, </a:t>
            </a:r>
            <a:r>
              <a:rPr lang="en-US" sz="1800" dirty="0"/>
              <a:t>the naïve </a:t>
            </a:r>
            <a:r>
              <a:rPr lang="en-US" sz="1800" i="1" dirty="0"/>
              <a:t>k</a:t>
            </a:r>
            <a:r>
              <a:rPr lang="en-US" sz="1800" dirty="0"/>
              <a:t>-step ahead forecast, </a:t>
            </a:r>
            <a:r>
              <a:rPr lang="en-US" sz="1800" i="1" dirty="0" err="1"/>
              <a:t>F</a:t>
            </a:r>
            <a:r>
              <a:rPr lang="en-US" sz="1800" i="1" baseline="-25000" dirty="0" err="1"/>
              <a:t>t+k</a:t>
            </a:r>
            <a:r>
              <a:rPr lang="en-US" sz="1800" i="1" dirty="0"/>
              <a:t> </a:t>
            </a:r>
            <a:r>
              <a:rPr lang="en-US" sz="1800" dirty="0"/>
              <a:t>is</a:t>
            </a:r>
          </a:p>
          <a:p>
            <a:pPr marL="0" indent="0">
              <a:buNone/>
            </a:pPr>
            <a:r>
              <a:rPr lang="en-US" sz="1800" i="1" dirty="0">
                <a:effectLst>
                  <a:outerShdw blurRad="38100" dist="38100" dir="2700000" algn="tl">
                    <a:srgbClr val="000000">
                      <a:alpha val="43137"/>
                    </a:srgbClr>
                  </a:outerShdw>
                </a:effectLst>
              </a:rPr>
              <a:t>			</a:t>
            </a:r>
            <a:r>
              <a:rPr lang="en-US" sz="1800" i="1" dirty="0" err="1"/>
              <a:t>F</a:t>
            </a:r>
            <a:r>
              <a:rPr lang="en-US" sz="1800" i="1" baseline="-25000" dirty="0" err="1"/>
              <a:t>t+k</a:t>
            </a:r>
            <a:r>
              <a:rPr lang="en-US" sz="1800" i="1" dirty="0"/>
              <a:t> = </a:t>
            </a:r>
            <a:r>
              <a:rPr lang="en-US" sz="1800" i="1" dirty="0" err="1"/>
              <a:t>y</a:t>
            </a:r>
            <a:r>
              <a:rPr lang="en-US" sz="1800" i="1" baseline="-25000" dirty="0" err="1"/>
              <a:t>t</a:t>
            </a:r>
            <a:endParaRPr lang="en-US" sz="1800" i="1" dirty="0">
              <a:effectLst>
                <a:outerShdw blurRad="38100" dist="38100" dir="2700000" algn="tl">
                  <a:srgbClr val="000000">
                    <a:alpha val="43137"/>
                  </a:srgbClr>
                </a:outerShdw>
              </a:effectLst>
            </a:endParaRPr>
          </a:p>
          <a:p>
            <a:r>
              <a:rPr lang="en-US" sz="1800" i="1" dirty="0">
                <a:solidFill>
                  <a:srgbClr val="FF0000"/>
                </a:solidFill>
                <a:effectLst>
                  <a:outerShdw blurRad="38100" dist="38100" dir="2700000" algn="tl">
                    <a:srgbClr val="000000">
                      <a:alpha val="43137"/>
                    </a:srgbClr>
                  </a:outerShdw>
                </a:effectLst>
              </a:rPr>
              <a:t>Seasonal naïve forecast </a:t>
            </a:r>
            <a:r>
              <a:rPr lang="en-US" sz="1800" dirty="0"/>
              <a:t>for a seasonal time series is the value of the most recent identical season.  </a:t>
            </a:r>
          </a:p>
          <a:p>
            <a:pPr lvl="1"/>
            <a:r>
              <a:rPr lang="en-US" sz="1700" dirty="0"/>
              <a:t>For a series with </a:t>
            </a:r>
            <a:r>
              <a:rPr lang="en-US" sz="1700" i="1" dirty="0"/>
              <a:t>M</a:t>
            </a:r>
            <a:r>
              <a:rPr lang="en-US" sz="1700" dirty="0"/>
              <a:t> seasons, seasonal naïve forecast for </a:t>
            </a:r>
            <a:r>
              <a:rPr lang="en-US" sz="1700" i="1" dirty="0"/>
              <a:t>k-</a:t>
            </a:r>
            <a:r>
              <a:rPr lang="en-US" sz="1700" dirty="0"/>
              <a:t>step ahead</a:t>
            </a:r>
          </a:p>
          <a:p>
            <a:pPr marL="457200" lvl="1" indent="0">
              <a:buNone/>
            </a:pPr>
            <a:r>
              <a:rPr lang="en-US" sz="1800" i="1" dirty="0"/>
              <a:t> 			</a:t>
            </a:r>
            <a:r>
              <a:rPr lang="en-US" sz="1800" i="1" dirty="0" err="1"/>
              <a:t>F</a:t>
            </a:r>
            <a:r>
              <a:rPr lang="en-US" sz="1800" i="1" baseline="-25000" dirty="0" err="1"/>
              <a:t>t+k</a:t>
            </a:r>
            <a:r>
              <a:rPr lang="en-US" sz="1800" i="1" dirty="0"/>
              <a:t> = </a:t>
            </a:r>
            <a:r>
              <a:rPr lang="en-US" sz="1800" i="1" dirty="0" err="1"/>
              <a:t>y</a:t>
            </a:r>
            <a:r>
              <a:rPr lang="en-US" sz="1800" i="1" baseline="-25000" dirty="0" err="1"/>
              <a:t>t-M+k</a:t>
            </a:r>
            <a:endParaRPr lang="en-US" dirty="0"/>
          </a:p>
          <a:p>
            <a:pPr lvl="1"/>
            <a:r>
              <a:rPr lang="en-US" sz="1700" dirty="0"/>
              <a:t>For example with monthly time series, the naive forecast for June 2019 will be equal to the actual value in June of 2018</a:t>
            </a:r>
          </a:p>
          <a:p>
            <a:r>
              <a:rPr lang="en-US" sz="1800" dirty="0"/>
              <a:t>Naïve forecast usage</a:t>
            </a:r>
          </a:p>
          <a:p>
            <a:pPr lvl="1"/>
            <a:r>
              <a:rPr lang="en-US" sz="1700" dirty="0"/>
              <a:t>Being simple and easy to understand, can sometime be </a:t>
            </a:r>
            <a:r>
              <a:rPr lang="en-US" sz="1700" i="1" dirty="0">
                <a:solidFill>
                  <a:srgbClr val="FF0000"/>
                </a:solidFill>
                <a:effectLst>
                  <a:outerShdw blurRad="38100" dist="38100" dir="2700000" algn="tl">
                    <a:srgbClr val="000000">
                      <a:alpha val="43137"/>
                    </a:srgbClr>
                  </a:outerShdw>
                </a:effectLst>
              </a:rPr>
              <a:t>actually used to achieve useful accuracy levels</a:t>
            </a:r>
          </a:p>
          <a:p>
            <a:pPr lvl="1"/>
            <a:r>
              <a:rPr lang="en-US" sz="1700" dirty="0"/>
              <a:t>Can be used as a </a:t>
            </a:r>
            <a:r>
              <a:rPr lang="en-US" sz="1700" i="1" dirty="0">
                <a:solidFill>
                  <a:srgbClr val="FF0000"/>
                </a:solidFill>
                <a:effectLst>
                  <a:outerShdw blurRad="38100" dist="38100" dir="2700000" algn="tl">
                    <a:srgbClr val="000000">
                      <a:alpha val="43137"/>
                    </a:srgbClr>
                  </a:outerShdw>
                </a:effectLst>
              </a:rPr>
              <a:t>baseline</a:t>
            </a:r>
            <a:r>
              <a:rPr lang="en-US" sz="1700" dirty="0">
                <a:solidFill>
                  <a:srgbClr val="FF0000"/>
                </a:solidFill>
              </a:rPr>
              <a:t> </a:t>
            </a:r>
            <a:r>
              <a:rPr lang="en-US" sz="1700" i="1" dirty="0">
                <a:solidFill>
                  <a:srgbClr val="FF0000"/>
                </a:solidFill>
                <a:effectLst>
                  <a:outerShdw blurRad="38100" dist="38100" dir="2700000" algn="tl">
                    <a:srgbClr val="000000">
                      <a:alpha val="43137"/>
                    </a:srgbClr>
                  </a:outerShdw>
                </a:effectLst>
              </a:rPr>
              <a:t>to compare </a:t>
            </a:r>
            <a:r>
              <a:rPr lang="en-US" sz="1700" dirty="0"/>
              <a:t>it with some other more advanced forecasting methods</a:t>
            </a:r>
          </a:p>
          <a:p>
            <a:pPr lvl="1"/>
            <a:endParaRPr lang="en-US" sz="1800" dirty="0"/>
          </a:p>
        </p:txBody>
      </p:sp>
    </p:spTree>
    <p:extLst>
      <p:ext uri="{BB962C8B-B14F-4D97-AF65-F5344CB8AC3E}">
        <p14:creationId xmlns:p14="http://schemas.microsoft.com/office/powerpoint/2010/main" val="370706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a:extLst>
              <a:ext uri="{FF2B5EF4-FFF2-40B4-BE49-F238E27FC236}">
                <a16:creationId xmlns:a16="http://schemas.microsoft.com/office/drawing/2014/main" id="{EBD2BE8C-4F9D-4DA4-8FE1-D0F96390CB2F}"/>
              </a:ext>
            </a:extLst>
          </p:cNvPr>
          <p:cNvSpPr>
            <a:spLocks noGrp="1" noChangeArrowheads="1"/>
          </p:cNvSpPr>
          <p:nvPr>
            <p:ph type="title"/>
          </p:nvPr>
        </p:nvSpPr>
        <p:spPr/>
        <p:txBody>
          <a:bodyPr/>
          <a:lstStyle/>
          <a:p>
            <a:r>
              <a:rPr lang="en-US" altLang="en-US" dirty="0"/>
              <a:t>Naïve Forecast for Amtrak Data</a:t>
            </a:r>
          </a:p>
        </p:txBody>
      </p:sp>
      <p:pic>
        <p:nvPicPr>
          <p:cNvPr id="2" name="Picture 1">
            <a:extLst>
              <a:ext uri="{FF2B5EF4-FFF2-40B4-BE49-F238E27FC236}">
                <a16:creationId xmlns:a16="http://schemas.microsoft.com/office/drawing/2014/main" id="{9FC502D6-3CDF-42BE-AC01-DE29ADFCB980}"/>
              </a:ext>
            </a:extLst>
          </p:cNvPr>
          <p:cNvPicPr>
            <a:picLocks noChangeAspect="1"/>
          </p:cNvPicPr>
          <p:nvPr/>
        </p:nvPicPr>
        <p:blipFill>
          <a:blip r:embed="rId2"/>
          <a:stretch>
            <a:fillRect/>
          </a:stretch>
        </p:blipFill>
        <p:spPr>
          <a:xfrm>
            <a:off x="88194" y="1538526"/>
            <a:ext cx="4291184" cy="3795474"/>
          </a:xfrm>
          <a:prstGeom prst="rect">
            <a:avLst/>
          </a:prstGeom>
        </p:spPr>
      </p:pic>
      <p:pic>
        <p:nvPicPr>
          <p:cNvPr id="3" name="Picture 2">
            <a:extLst>
              <a:ext uri="{FF2B5EF4-FFF2-40B4-BE49-F238E27FC236}">
                <a16:creationId xmlns:a16="http://schemas.microsoft.com/office/drawing/2014/main" id="{0346BF64-C17B-4005-A0FA-799CB687CD94}"/>
              </a:ext>
            </a:extLst>
          </p:cNvPr>
          <p:cNvPicPr>
            <a:picLocks noChangeAspect="1"/>
          </p:cNvPicPr>
          <p:nvPr/>
        </p:nvPicPr>
        <p:blipFill>
          <a:blip r:embed="rId3"/>
          <a:stretch>
            <a:fillRect/>
          </a:stretch>
        </p:blipFill>
        <p:spPr>
          <a:xfrm>
            <a:off x="4267200" y="2224823"/>
            <a:ext cx="4788606" cy="4328377"/>
          </a:xfrm>
          <a:prstGeom prst="rect">
            <a:avLst/>
          </a:prstGeom>
        </p:spPr>
      </p:pic>
    </p:spTree>
  </p:cSld>
  <p:clrMapOvr>
    <a:masterClrMapping/>
  </p:clrMapOvr>
</p:sld>
</file>

<file path=ppt/theme/theme1.xml><?xml version="1.0" encoding="utf-8"?>
<a:theme xmlns:a="http://schemas.openxmlformats.org/drawingml/2006/main" name="Ch1">
  <a:themeElements>
    <a:clrScheme name="">
      <a:dk1>
        <a:srgbClr val="000000"/>
      </a:dk1>
      <a:lt1>
        <a:srgbClr val="FFFFFF"/>
      </a:lt1>
      <a:dk2>
        <a:srgbClr val="081D58"/>
      </a:dk2>
      <a:lt2>
        <a:srgbClr val="9234DB"/>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Ch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Ch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48B3D"/>
    </a:lt1>
    <a:dk2>
      <a:srgbClr val="081D58"/>
    </a:dk2>
    <a:lt2>
      <a:srgbClr val="9234DB"/>
    </a:lt2>
    <a:accent1>
      <a:srgbClr val="FC0128"/>
    </a:accent1>
    <a:accent2>
      <a:srgbClr val="063DE8"/>
    </a:accent2>
    <a:accent3>
      <a:srgbClr val="F8C4AF"/>
    </a:accent3>
    <a:accent4>
      <a:srgbClr val="000000"/>
    </a:accent4>
    <a:accent5>
      <a:srgbClr val="FDAAAC"/>
    </a:accent5>
    <a:accent6>
      <a:srgbClr val="0536D2"/>
    </a:accent6>
    <a:hlink>
      <a:srgbClr val="00DFCA"/>
    </a:hlink>
    <a:folHlink>
      <a:srgbClr val="EAEC5E"/>
    </a:folHlink>
  </a:clrScheme>
</a:themeOverride>
</file>

<file path=docProps/app.xml><?xml version="1.0" encoding="utf-8"?>
<Properties xmlns="http://schemas.openxmlformats.org/officeDocument/2006/extended-properties" xmlns:vt="http://schemas.openxmlformats.org/officeDocument/2006/docPropsVTypes">
  <Template>D:\McGraw Hill Powerpoint Slides\Ch1.ppt</Template>
  <TotalTime>274514980</TotalTime>
  <Pages>18</Pages>
  <Words>1496</Words>
  <Application>Microsoft Office PowerPoint</Application>
  <PresentationFormat>On-screen Show (4:3)</PresentationFormat>
  <Paragraphs>184</Paragraphs>
  <Slides>20</Slides>
  <Notes>2</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32" baseType="lpstr">
      <vt:lpstr>Arial</vt:lpstr>
      <vt:lpstr>Book Antiqua</vt:lpstr>
      <vt:lpstr>Cambria Math</vt:lpstr>
      <vt:lpstr>CG Times</vt:lpstr>
      <vt:lpstr>Courier</vt:lpstr>
      <vt:lpstr>Lucida Console</vt:lpstr>
      <vt:lpstr>Monotype Sorts</vt:lpstr>
      <vt:lpstr>Symbol</vt:lpstr>
      <vt:lpstr>Times New Roman</vt:lpstr>
      <vt:lpstr>Wingdings</vt:lpstr>
      <vt:lpstr>Ch1</vt:lpstr>
      <vt:lpstr>Clip</vt:lpstr>
      <vt:lpstr>California State University, East Bay College of Business and Economics  BAN 673 Time Series Analytics</vt:lpstr>
      <vt:lpstr>Lecture Objectives</vt:lpstr>
      <vt:lpstr>Step 5: Partition Time Series</vt:lpstr>
      <vt:lpstr>Considerations in Data Partitioning </vt:lpstr>
      <vt:lpstr>Data Partition Graph For Amtrak</vt:lpstr>
      <vt:lpstr>Length of Validation Period and Recombine Partitions for Forecasting </vt:lpstr>
      <vt:lpstr>Training and Validation Data with Model Graph</vt:lpstr>
      <vt:lpstr>Naïve Forecast</vt:lpstr>
      <vt:lpstr>Naïve Forecast for Amtrak Data</vt:lpstr>
      <vt:lpstr>Step 6: Apply Forecasting Method(s)</vt:lpstr>
      <vt:lpstr>Forecasting Methods and Level of Automation</vt:lpstr>
      <vt:lpstr>Combine Forecasting Methods and Ensembles </vt:lpstr>
      <vt:lpstr>Step 7: Evaluate &amp; Compare Performance</vt:lpstr>
      <vt:lpstr>Common Accuracy Performance Measures</vt:lpstr>
      <vt:lpstr>Calculation of Accuracy Measures in Excel</vt:lpstr>
      <vt:lpstr>Additional Accuracy Performance Measures</vt:lpstr>
      <vt:lpstr>Performance Measures Using Accuracy Function in R</vt:lpstr>
      <vt:lpstr>Measure Forecast Uncertainty</vt:lpstr>
      <vt:lpstr>Error Graph and Histogram in R</vt:lpstr>
      <vt:lpstr>Forecast with Prediction (Confidence) Interval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Production  and Operations Management: Manufacturing and  Services</dc:title>
  <dc:subject/>
  <dc:creator>Zinovy Radovilsky</dc:creator>
  <cp:keywords/>
  <dc:description/>
  <cp:lastModifiedBy>Zinovy Radovilsky</cp:lastModifiedBy>
  <cp:revision>262</cp:revision>
  <cp:lastPrinted>1997-10-07T20:29:34Z</cp:lastPrinted>
  <dcterms:created xsi:type="dcterms:W3CDTF">1997-10-07T17:24:18Z</dcterms:created>
  <dcterms:modified xsi:type="dcterms:W3CDTF">2019-10-11T01:55:58Z</dcterms:modified>
</cp:coreProperties>
</file>