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23" r:id="rId3"/>
    <p:sldId id="542" r:id="rId4"/>
    <p:sldId id="557" r:id="rId5"/>
    <p:sldId id="543" r:id="rId6"/>
    <p:sldId id="298" r:id="rId7"/>
    <p:sldId id="561" r:id="rId8"/>
    <p:sldId id="545" r:id="rId9"/>
    <p:sldId id="297" r:id="rId10"/>
    <p:sldId id="562" r:id="rId11"/>
    <p:sldId id="551" r:id="rId12"/>
    <p:sldId id="544" r:id="rId13"/>
    <p:sldId id="559" r:id="rId14"/>
    <p:sldId id="564" r:id="rId15"/>
    <p:sldId id="565" r:id="rId16"/>
    <p:sldId id="566" r:id="rId17"/>
    <p:sldId id="568" r:id="rId18"/>
    <p:sldId id="567" r:id="rId19"/>
    <p:sldId id="524" r:id="rId20"/>
    <p:sldId id="558" r:id="rId21"/>
    <p:sldId id="563" r:id="rId22"/>
    <p:sldId id="560" r:id="rId2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6F695"/>
    <a:srgbClr val="F6C28A"/>
    <a:srgbClr val="FF9933"/>
    <a:srgbClr val="FFB56D"/>
    <a:srgbClr val="FFC891"/>
    <a:srgbClr val="FFFFFF"/>
    <a:srgbClr val="FFD7A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5487" autoAdjust="0"/>
  </p:normalViewPr>
  <p:slideViewPr>
    <p:cSldViewPr>
      <p:cViewPr varScale="1">
        <p:scale>
          <a:sx n="91" d="100"/>
          <a:sy n="91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C6BA9CC-133B-4D23-A8CE-568C780D28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573E99-4EA7-4E3E-BE1E-9646E2F594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77FDB7-CCA9-4B4F-8FB7-F8AEF3E1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1D5E56-8331-47EE-B338-B3BEA0A9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1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6099F52-AF7A-475C-A970-68279671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E92A066-B23A-4C38-A5FA-25B791DA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A283262-604E-42C6-94D6-88B6B0C9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FFF246E-203B-4C4D-936A-8C813A8A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1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62C2142E-5967-4A68-9494-8A84DFB4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7B0F42FA-8B5F-49B7-B744-94FB75BD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48A9B9B6-D1CB-4E15-AE75-3059BCD42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7D6E8AD5-34FE-4A73-B6E6-324B8C508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Developed by Dr. Zinovy Radovilsky, Professor of Management</a:t>
            </a:r>
          </a:p>
          <a:p>
            <a:pPr eaLnBrk="0" hangingPunct="0"/>
            <a:r>
              <a:rPr lang="en-US" altLang="en-US" dirty="0"/>
              <a:t>California State University, East Bay</a:t>
            </a:r>
          </a:p>
          <a:p>
            <a:pPr eaLnBrk="0" hangingPunct="0"/>
            <a:r>
              <a:rPr lang="en-US" altLang="en-US"/>
              <a:t>@All rights reserved</a:t>
            </a:r>
          </a:p>
          <a:p>
            <a:pPr eaLnBrk="0" hangingPunct="0"/>
            <a:endParaRPr lang="en-US" altLang="en-US" dirty="0"/>
          </a:p>
          <a:p>
            <a:pPr eaLnBrk="0" hangingPunct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00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5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0B141-28C3-4CAC-82E9-F507C19A3FC3}" type="slidenum">
              <a:rPr lang="en-US"/>
              <a:pPr/>
              <a:t>14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2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0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8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8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3410BE66-2BED-4E1E-B5CB-1AC65453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064BC54A-FF43-4701-971D-25818771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2</a:t>
            </a: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A4867A0A-425D-4728-852F-CAD62B8E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7" name="Rectangle 5">
            <a:extLst>
              <a:ext uri="{FF2B5EF4-FFF2-40B4-BE49-F238E27FC236}">
                <a16:creationId xmlns:a16="http://schemas.microsoft.com/office/drawing/2014/main" id="{8E515C64-B7B0-4266-AA50-91CB9E45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8" name="Rectangle 6">
            <a:extLst>
              <a:ext uri="{FF2B5EF4-FFF2-40B4-BE49-F238E27FC236}">
                <a16:creationId xmlns:a16="http://schemas.microsoft.com/office/drawing/2014/main" id="{319AE6DD-ED6E-4077-95AC-CB40C4DF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9" name="Rectangle 7">
            <a:extLst>
              <a:ext uri="{FF2B5EF4-FFF2-40B4-BE49-F238E27FC236}">
                <a16:creationId xmlns:a16="http://schemas.microsoft.com/office/drawing/2014/main" id="{9B171C84-1A54-4F09-AD5B-D70E2D77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2</a:t>
            </a:r>
          </a:p>
        </p:txBody>
      </p:sp>
      <p:sp>
        <p:nvSpPr>
          <p:cNvPr id="346120" name="Rectangle 8">
            <a:extLst>
              <a:ext uri="{FF2B5EF4-FFF2-40B4-BE49-F238E27FC236}">
                <a16:creationId xmlns:a16="http://schemas.microsoft.com/office/drawing/2014/main" id="{732EDCE8-AE19-4890-B784-6B84F7F85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1" name="Rectangle 9">
            <a:extLst>
              <a:ext uri="{FF2B5EF4-FFF2-40B4-BE49-F238E27FC236}">
                <a16:creationId xmlns:a16="http://schemas.microsoft.com/office/drawing/2014/main" id="{2FB7AE73-AC44-462A-85B4-2BC54078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2" name="Rectangle 10">
            <a:extLst>
              <a:ext uri="{FF2B5EF4-FFF2-40B4-BE49-F238E27FC236}">
                <a16:creationId xmlns:a16="http://schemas.microsoft.com/office/drawing/2014/main" id="{DA18371F-1DA3-47EF-88D4-3FDE99D76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46123" name="Rectangle 11">
            <a:extLst>
              <a:ext uri="{FF2B5EF4-FFF2-40B4-BE49-F238E27FC236}">
                <a16:creationId xmlns:a16="http://schemas.microsoft.com/office/drawing/2014/main" id="{DA689B9D-4DDB-445C-B844-81BCFB05D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0B141-28C3-4CAC-82E9-F507C19A3FC3}" type="slidenum">
              <a:rPr lang="en-US"/>
              <a:pPr/>
              <a:t>20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7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85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44CCB-EC33-45BC-A253-8073B7D4E939}" type="slidenum">
              <a:rPr lang="en-US"/>
              <a:pPr/>
              <a:t>6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07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7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0B141-28C3-4CAC-82E9-F507C19A3FC3}" type="slidenum">
              <a:rPr lang="en-US"/>
              <a:pPr/>
              <a:t>9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5BE4-2A31-4854-AC09-9F79E91C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24306-D677-4437-A408-FCBB1CE48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5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3FAD-29B1-4012-B515-8ED5A3FB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C4DE4-6364-49D3-8CD5-58590783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46715-4DE8-4F44-B601-BDE67546E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69100" y="150813"/>
            <a:ext cx="2195513" cy="6402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4B56-7391-488F-BCFE-A92B1069A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388" y="150813"/>
            <a:ext cx="6437312" cy="64023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504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7220-45D5-475D-8BE7-70B428A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B63F-9DA6-4CAA-8AA0-41D8D1E3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058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E807-99C5-4830-A279-E183C096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E820D-0448-466B-9CA0-250D48D4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3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A1C7-6300-43AB-9A52-5D35BFF3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10ED-E673-4363-A625-2D141AECB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2C698-55B9-4E01-BB31-8A77A0FE7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10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ADAD-BDED-4CCE-85C6-C5BEDEA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CBC7-A65D-4FA9-B4E2-A5DC69CB3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8BEF5-79C8-4D62-A189-8797ED54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D0068-2447-40EB-B28E-FBDAC360E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C21B9-6645-42FA-9495-A7134E205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65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8851-5607-4040-94F8-EBBFF295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79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E186-412E-4422-8A33-C39D1878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7EDD-0417-447D-8EC6-27A1E1C3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8A988-2AEF-47A2-B626-DE0374A0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7F26-394E-4351-BC47-F5EDC001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7D4C7-0229-4060-8E9E-500EEA8B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EC00-EF8B-4542-87D8-E390C745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16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9E4354-CED9-4549-91FA-08ED6E48A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0813"/>
            <a:ext cx="8785225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5175C1-CD4D-41AD-9E99-B005ED01D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19E803-0D9D-4093-A8FF-717A62A2F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D16844-A77E-48E5-9E8D-6BAACF72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6554788"/>
            <a:ext cx="19018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1200" b="1" i="1">
                <a:latin typeface="Book Antiqua" panose="02040602050305030304" pitchFamily="18" charset="0"/>
              </a:rPr>
              <a:t>Dr. Z. Radovilsky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2492466-CB9A-4DCA-8ABC-F6AC15F131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63000" y="65532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8BAC971-ED24-4D29-A0B8-7650E2781854}" type="slidenum">
              <a:rPr lang="en-US" altLang="en-US" sz="1000"/>
              <a:pPr>
                <a:spcBef>
                  <a:spcPct val="50000"/>
                </a:spcBef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2000"/>
        <a:buFont typeface="Monotype Sorts" pitchFamily="2" charset="2"/>
        <a:buChar char="u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../../../Program%20Files/TurningPoint/2003/Question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../../../Program%20Files/TurningPoint/2003/Questions.html" TargetMode="Externa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6.xml"/><Relationship Id="rId9" Type="http://schemas.openxmlformats.org/officeDocument/2006/relationships/hyperlink" Target="../../../Program%20Files/TurningPoint/2003/Question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../../../Program%20Files/TurningPoint/2003/Questions.html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10000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1C826EA-319D-482D-B56D-6903F67DC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686800" cy="20574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California State University, East Bay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College of Business and Economics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 673 Time Series Analytics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6A351A-5FD1-4AB8-8EF8-97010594F7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2728119"/>
            <a:ext cx="8610600" cy="929481"/>
          </a:xfrm>
          <a:noFill/>
          <a:ln/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Smoothing Methods: Moving Average</a:t>
            </a:r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F03E155B-B795-4EDD-B0D1-E1C71E3B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10200"/>
            <a:ext cx="2751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Dr. Z. Radovilsky</a:t>
            </a:r>
          </a:p>
        </p:txBody>
      </p:sp>
      <p:sp>
        <p:nvSpPr>
          <p:cNvPr id="4286" name="Rectangle 190">
            <a:extLst>
              <a:ext uri="{FF2B5EF4-FFF2-40B4-BE49-F238E27FC236}">
                <a16:creationId xmlns:a16="http://schemas.microsoft.com/office/drawing/2014/main" id="{7A374570-F37F-4A86-B51F-874273F1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Lecture Materials</a:t>
            </a:r>
          </a:p>
        </p:txBody>
      </p:sp>
      <p:pic>
        <p:nvPicPr>
          <p:cNvPr id="4291" name="Picture 195" descr="bd07073_">
            <a:extLst>
              <a:ext uri="{FF2B5EF4-FFF2-40B4-BE49-F238E27FC236}">
                <a16:creationId xmlns:a16="http://schemas.microsoft.com/office/drawing/2014/main" id="{852481B7-CF6E-4C00-8D91-8A4216A4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1797050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92" name="Object 196">
            <a:extLst>
              <a:ext uri="{FF2B5EF4-FFF2-40B4-BE49-F238E27FC236}">
                <a16:creationId xmlns:a16="http://schemas.microsoft.com/office/drawing/2014/main" id="{9C4B40E9-F1FE-47A5-859D-8C8588175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733800"/>
          <a:ext cx="21336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" name="Clip" r:id="rId6" imgW="761744" imgH="540724" progId="MS_ClipArt_Gallery.5">
                  <p:embed/>
                </p:oleObj>
              </mc:Choice>
              <mc:Fallback>
                <p:oleObj name="Clip" r:id="rId6" imgW="761744" imgH="540724" progId="MS_ClipArt_Gallery.5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21336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368E-61B0-4D5B-97BF-E4B40F02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MA in Excel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E8C62-F7F1-4AB8-BB14-E5947959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" y="1447801"/>
            <a:ext cx="9106422" cy="3657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578" y="5287918"/>
            <a:ext cx="903022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dirty="0"/>
              <a:t>Trailing MA, k = 4, MA at 6/1991, t=6: </a:t>
            </a:r>
          </a:p>
          <a:p>
            <a:r>
              <a:rPr lang="en-US" sz="1500" b="1" dirty="0"/>
              <a:t>MA</a:t>
            </a:r>
            <a:r>
              <a:rPr lang="en-US" sz="1500" b="1" baseline="-25000" dirty="0"/>
              <a:t>6</a:t>
            </a:r>
            <a:r>
              <a:rPr lang="en-US" sz="1500" b="1" dirty="0"/>
              <a:t> = (1972.715+1811.665+1974.964+1862.356)/4 = 1905.425</a:t>
            </a:r>
          </a:p>
          <a:p>
            <a:endParaRPr lang="en-US" sz="1500" dirty="0"/>
          </a:p>
          <a:p>
            <a:r>
              <a:rPr lang="en-US" sz="1500" b="1" i="1" dirty="0"/>
              <a:t>Trailing MA, k=5, MA at 6/1991, t=6:</a:t>
            </a:r>
          </a:p>
          <a:p>
            <a:r>
              <a:rPr lang="en-US" sz="1500" b="1" dirty="0"/>
              <a:t>MA</a:t>
            </a:r>
            <a:r>
              <a:rPr lang="en-US" sz="1500" b="1" baseline="-25000" dirty="0"/>
              <a:t>6</a:t>
            </a:r>
            <a:r>
              <a:rPr lang="en-US" sz="1500" b="1" dirty="0"/>
              <a:t> = (1620.586+1972.715+1811.665+1974.964+1862.356)/5 = 1848.457</a:t>
            </a:r>
          </a:p>
        </p:txBody>
      </p:sp>
    </p:spTree>
    <p:extLst>
      <p:ext uri="{BB962C8B-B14F-4D97-AF65-F5344CB8AC3E}">
        <p14:creationId xmlns:p14="http://schemas.microsoft.com/office/powerpoint/2010/main" val="392449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213E-9092-45C3-9291-335146E8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Amtrak Ridership Data with Trailing MA and Trailing MA vs. Centered MA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31559-E547-4571-BE2B-9509B88F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4267200" cy="3970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3AE85-31DF-4C2B-AE46-D72CB1C63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412" y="2736823"/>
            <a:ext cx="5132388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8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8DCB-7A86-4D80-A47C-F934B43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Window Width (</a:t>
            </a:r>
            <a:r>
              <a:rPr lang="en-US" i="1" dirty="0"/>
              <a:t>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BE5C-D0C8-46FE-97F7-D00FE91D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71600"/>
            <a:ext cx="8305801" cy="5334000"/>
          </a:xfrm>
        </p:spPr>
        <p:txBody>
          <a:bodyPr/>
          <a:lstStyle/>
          <a:p>
            <a:r>
              <a:rPr lang="en-US" sz="2000" dirty="0"/>
              <a:t>For MA forecasting, user must make a choice of window’s width </a:t>
            </a:r>
            <a:r>
              <a:rPr lang="en-US" sz="2000" i="1" dirty="0"/>
              <a:t>m</a:t>
            </a:r>
            <a:r>
              <a:rPr lang="en-US" sz="2000" dirty="0"/>
              <a:t>, which is the number of records used for averaging</a:t>
            </a:r>
          </a:p>
          <a:p>
            <a:r>
              <a:rPr lang="en-US" sz="2000" dirty="0"/>
              <a:t>With data-driven methods, the choice of </a:t>
            </a:r>
            <a:r>
              <a:rPr lang="en-US" sz="2000" i="1" dirty="0"/>
              <a:t>m</a:t>
            </a:r>
            <a:r>
              <a:rPr lang="en-US" sz="2000" dirty="0"/>
              <a:t>, which is a smoothing parameter, is a </a:t>
            </a:r>
            <a:r>
              <a:rPr lang="en-US" sz="2000" i="1" dirty="0"/>
              <a:t>balance between under-smoothing</a:t>
            </a:r>
            <a:r>
              <a:rPr lang="en-US" sz="2000" dirty="0"/>
              <a:t> (narrow window, smaller </a:t>
            </a:r>
            <a:r>
              <a:rPr lang="en-US" sz="2000" i="1" dirty="0"/>
              <a:t>m</a:t>
            </a:r>
            <a:r>
              <a:rPr lang="en-US" sz="2000" dirty="0"/>
              <a:t>) and </a:t>
            </a:r>
            <a:r>
              <a:rPr lang="en-US" sz="2000" i="1" dirty="0"/>
              <a:t>over-smoothing</a:t>
            </a:r>
            <a:r>
              <a:rPr lang="en-US" sz="2000" dirty="0"/>
              <a:t> (wider window, larger </a:t>
            </a:r>
            <a:r>
              <a:rPr lang="en-US" sz="2000" i="1" dirty="0"/>
              <a:t>m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Wider window with larger </a:t>
            </a:r>
            <a:r>
              <a:rPr lang="en-US" sz="1800" i="1" dirty="0"/>
              <a:t>m</a:t>
            </a:r>
            <a:r>
              <a:rPr lang="en-US" sz="1800" dirty="0"/>
              <a:t> will make forecast more smooth, will expose more global trends</a:t>
            </a:r>
          </a:p>
          <a:p>
            <a:pPr lvl="1"/>
            <a:r>
              <a:rPr lang="en-US" sz="1800" dirty="0"/>
              <a:t>Narrow window with smaller </a:t>
            </a:r>
            <a:r>
              <a:rPr lang="en-US" sz="1800" i="1" dirty="0"/>
              <a:t>m</a:t>
            </a:r>
            <a:r>
              <a:rPr lang="en-US" sz="1800" dirty="0"/>
              <a:t> will reveal local trends</a:t>
            </a:r>
          </a:p>
          <a:p>
            <a:r>
              <a:rPr lang="en-US" sz="2000" dirty="0"/>
              <a:t>For data </a:t>
            </a:r>
            <a:r>
              <a:rPr lang="en-US" sz="2000" i="1" dirty="0"/>
              <a:t>with no seasonality</a:t>
            </a:r>
            <a:r>
              <a:rPr lang="en-US" sz="2000" dirty="0"/>
              <a:t>, use </a:t>
            </a:r>
            <a:r>
              <a:rPr lang="en-US" sz="2000" i="1" dirty="0"/>
              <a:t>narrow window </a:t>
            </a:r>
            <a:r>
              <a:rPr lang="en-US" sz="2000" dirty="0"/>
              <a:t>(under-smoothing)</a:t>
            </a:r>
          </a:p>
          <a:p>
            <a:r>
              <a:rPr lang="en-US" sz="2000" dirty="0"/>
              <a:t>For data </a:t>
            </a:r>
            <a:r>
              <a:rPr lang="en-US" sz="2000" i="1" dirty="0"/>
              <a:t>with seasonality</a:t>
            </a:r>
            <a:r>
              <a:rPr lang="en-US" sz="2000" dirty="0"/>
              <a:t>, use </a:t>
            </a:r>
            <a:r>
              <a:rPr lang="en-US" sz="2000" i="1" dirty="0"/>
              <a:t>m</a:t>
            </a:r>
            <a:r>
              <a:rPr lang="en-US" sz="2000" dirty="0"/>
              <a:t> </a:t>
            </a:r>
            <a:r>
              <a:rPr lang="en-US" sz="2000" i="1" dirty="0"/>
              <a:t>equal to the number of seasons</a:t>
            </a:r>
          </a:p>
          <a:p>
            <a:r>
              <a:rPr lang="en-US" sz="2000" dirty="0"/>
              <a:t>Experiment with different values of </a:t>
            </a:r>
            <a:r>
              <a:rPr lang="en-US" sz="2000" i="1" dirty="0"/>
              <a:t>m</a:t>
            </a:r>
            <a:r>
              <a:rPr lang="en-US" sz="2000" dirty="0"/>
              <a:t> and compare forecast performance/accuracy based on these values</a:t>
            </a:r>
          </a:p>
        </p:txBody>
      </p:sp>
    </p:spTree>
    <p:extLst>
      <p:ext uri="{BB962C8B-B14F-4D97-AF65-F5344CB8AC3E}">
        <p14:creationId xmlns:p14="http://schemas.microsoft.com/office/powerpoint/2010/main" val="37070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D749A56-7736-4255-810F-5BEBB77F3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Measures Using Accuracy Function in R</a:t>
            </a: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B764837-2144-44AE-B861-4F459CE7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880" y="2133600"/>
            <a:ext cx="5455920" cy="3077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     RMSE     MAE     MPE        MAPE  ACF1  Theil's U</a:t>
            </a:r>
          </a:p>
          <a:p>
            <a:pPr lvl="0"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1.661   121.413   102.154 -0.361     5.802  0.179  0.706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172CB-919F-49F9-834C-715690B7CFEF}"/>
              </a:ext>
            </a:extLst>
          </p:cNvPr>
          <p:cNvSpPr txBox="1"/>
          <p:nvPr/>
        </p:nvSpPr>
        <p:spPr>
          <a:xfrm>
            <a:off x="228600" y="2036802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0000FF"/>
                </a:solidFill>
              </a:rPr>
              <a:t>Trailing MA, k=4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F64E7-4C2F-43BA-8BEA-CFE1229ACCA9}"/>
              </a:ext>
            </a:extLst>
          </p:cNvPr>
          <p:cNvSpPr/>
          <p:nvPr/>
        </p:nvSpPr>
        <p:spPr>
          <a:xfrm>
            <a:off x="228600" y="2875002"/>
            <a:ext cx="1447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0000FF"/>
                </a:solidFill>
              </a:rPr>
              <a:t>Trailing MA, k= 5</a:t>
            </a: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1B91A7C3-722E-429C-A6AC-22A6A959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0" y="2968823"/>
            <a:ext cx="5425440" cy="3077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ME     RMSE     MAE     MPE       MAPE  ACF1  Theil's U</a:t>
            </a:r>
          </a:p>
          <a:p>
            <a:pPr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2.236   125.075   106.07  -0.367    6.009 0.286  0.725</a:t>
            </a:r>
            <a:endParaRPr lang="en-US" altLang="en-US" sz="1000" b="1" dirty="0">
              <a:latin typeface="Lucida Console" panose="020B06090405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FD2ED-2CA4-4FF2-B2E8-60DE8790BA93}"/>
              </a:ext>
            </a:extLst>
          </p:cNvPr>
          <p:cNvSpPr/>
          <p:nvPr/>
        </p:nvSpPr>
        <p:spPr>
          <a:xfrm>
            <a:off x="228600" y="3733800"/>
            <a:ext cx="1447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0000FF"/>
                </a:solidFill>
              </a:rPr>
              <a:t>Trailing MA, k=12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2B48F6E8-1B44-4893-B490-3C42F14E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0" y="3827621"/>
            <a:ext cx="5425440" cy="30777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ME     RMSE     MAE     MPE      MAPE  ACF1  Theil's U</a:t>
            </a:r>
          </a:p>
          <a:p>
            <a:pPr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8.561   143.542  118.532  -0.2     6.684 0.338   0.82</a:t>
            </a:r>
            <a:endParaRPr lang="en-US" altLang="en-US" sz="1000" b="1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Trend and/or Seasonality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6201" y="1446213"/>
            <a:ext cx="8888412" cy="5260974"/>
          </a:xfrm>
        </p:spPr>
        <p:txBody>
          <a:bodyPr/>
          <a:lstStyle/>
          <a:p>
            <a:r>
              <a:rPr lang="en-US" sz="1800" dirty="0"/>
              <a:t>In general, trailing MA should be used for forecasting in time series that lack seasonality and trend</a:t>
            </a:r>
          </a:p>
          <a:p>
            <a:r>
              <a:rPr lang="en-US" sz="1800" dirty="0"/>
              <a:t>In order to apply MA in data with trend and/or seasonality, a forecast analyst may want to remove first trend and/or seasonality in time series</a:t>
            </a:r>
          </a:p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 1: Regression</a:t>
            </a:r>
          </a:p>
          <a:p>
            <a:pPr lvl="1"/>
            <a:r>
              <a:rPr lang="en-US" sz="1500" dirty="0"/>
              <a:t>Regression models with trend and/or seasonality can be used to remove trend (</a:t>
            </a:r>
            <a:r>
              <a:rPr lang="en-US" sz="1500" i="1" dirty="0"/>
              <a:t>de-trending</a:t>
            </a:r>
            <a:r>
              <a:rPr lang="en-US" sz="1500" dirty="0"/>
              <a:t>) and/or seasonality (</a:t>
            </a:r>
            <a:r>
              <a:rPr lang="en-US" sz="1500" i="1" dirty="0"/>
              <a:t>de-seasonalizing</a:t>
            </a:r>
            <a:r>
              <a:rPr lang="en-US" sz="1500" dirty="0"/>
              <a:t>) in historical data</a:t>
            </a:r>
          </a:p>
          <a:p>
            <a:pPr lvl="1"/>
            <a:r>
              <a:rPr lang="en-US" sz="1500" dirty="0"/>
              <a:t>Regression residuals (errors) can be forecasted using trailing MA </a:t>
            </a:r>
          </a:p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 2: Differencing</a:t>
            </a:r>
          </a:p>
          <a:p>
            <a:pPr lvl="1"/>
            <a:r>
              <a:rPr lang="en-US" sz="1500" i="1" dirty="0"/>
              <a:t>Differencing</a:t>
            </a:r>
            <a:r>
              <a:rPr lang="en-US" sz="1500" dirty="0"/>
              <a:t> means taking the difference between two observations</a:t>
            </a:r>
          </a:p>
          <a:p>
            <a:pPr lvl="1"/>
            <a:r>
              <a:rPr lang="en-US" sz="1500" dirty="0"/>
              <a:t>Differencing is a simple and popular operation for removing a trend and/or seasonality </a:t>
            </a:r>
          </a:p>
          <a:p>
            <a:pPr lvl="1"/>
            <a:r>
              <a:rPr lang="en-US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Lag-1 difference</a:t>
            </a:r>
            <a:r>
              <a:rPr lang="en-US" sz="1500" dirty="0"/>
              <a:t>: </a:t>
            </a:r>
            <a:r>
              <a:rPr lang="en-US" sz="1500" i="1" dirty="0" err="1"/>
              <a:t>y</a:t>
            </a:r>
            <a:r>
              <a:rPr lang="en-US" sz="1500" i="1" baseline="-25000" dirty="0" err="1"/>
              <a:t>t</a:t>
            </a:r>
            <a:r>
              <a:rPr lang="en-US" sz="1500" i="1" dirty="0"/>
              <a:t> – y</a:t>
            </a:r>
            <a:r>
              <a:rPr lang="en-US" sz="1500" i="1" baseline="-25000" dirty="0"/>
              <a:t>t-1</a:t>
            </a:r>
            <a:r>
              <a:rPr lang="en-US" sz="1500" i="1" dirty="0"/>
              <a:t> </a:t>
            </a:r>
            <a:r>
              <a:rPr lang="en-US" sz="1500" dirty="0"/>
              <a:t>for removing trend (de-trending)</a:t>
            </a:r>
            <a:endParaRPr lang="en-US" sz="1500" baseline="-25000" dirty="0"/>
          </a:p>
          <a:p>
            <a:pPr lvl="1"/>
            <a:r>
              <a:rPr lang="en-US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Lag-M difference</a:t>
            </a:r>
            <a:r>
              <a:rPr lang="en-US" sz="1500" dirty="0"/>
              <a:t>: </a:t>
            </a:r>
            <a:r>
              <a:rPr lang="en-US" sz="1500" dirty="0" err="1"/>
              <a:t>y</a:t>
            </a:r>
            <a:r>
              <a:rPr lang="en-US" sz="1500" baseline="-25000" dirty="0" err="1"/>
              <a:t>t</a:t>
            </a:r>
            <a:r>
              <a:rPr lang="en-US" sz="1500" dirty="0"/>
              <a:t> – </a:t>
            </a:r>
            <a:r>
              <a:rPr lang="en-US" sz="1500" dirty="0" err="1"/>
              <a:t>y</a:t>
            </a:r>
            <a:r>
              <a:rPr lang="en-US" sz="1500" baseline="-25000" dirty="0" err="1"/>
              <a:t>t</a:t>
            </a:r>
            <a:r>
              <a:rPr lang="en-US" sz="1500" baseline="-25000" dirty="0"/>
              <a:t>-M</a:t>
            </a:r>
            <a:r>
              <a:rPr lang="en-US" sz="1500" dirty="0"/>
              <a:t> for removing seasonality with M seasons (de-</a:t>
            </a:r>
            <a:r>
              <a:rPr lang="en-US" sz="1500" dirty="0" err="1"/>
              <a:t>seasonalizing</a:t>
            </a:r>
            <a:r>
              <a:rPr lang="en-US" sz="1500" dirty="0"/>
              <a:t>)</a:t>
            </a:r>
          </a:p>
          <a:p>
            <a:pPr lvl="1"/>
            <a:r>
              <a:rPr lang="en-US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Double-differencing</a:t>
            </a:r>
            <a:r>
              <a:rPr lang="en-US" sz="1500" dirty="0"/>
              <a:t>: difference the differenced series, used to remove both trend and seasonality from time series</a:t>
            </a:r>
          </a:p>
          <a:p>
            <a:pPr marL="400050"/>
            <a:r>
              <a:rPr lang="en-US" sz="2000" dirty="0"/>
              <a:t>Instead of </a:t>
            </a:r>
            <a:r>
              <a:rPr lang="en-US" sz="2000" i="1" dirty="0"/>
              <a:t>two approaches </a:t>
            </a:r>
            <a:r>
              <a:rPr lang="en-US" sz="2000" dirty="0"/>
              <a:t>above, may apply </a:t>
            </a:r>
            <a:r>
              <a:rPr lang="en-US" sz="2000" i="1" dirty="0"/>
              <a:t>advanced smoothing methods</a:t>
            </a:r>
          </a:p>
          <a:p>
            <a:pPr lvl="1"/>
            <a:r>
              <a:rPr lang="en-US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Holt’s model </a:t>
            </a:r>
            <a:r>
              <a:rPr lang="en-US" sz="1500" dirty="0"/>
              <a:t>– for series with trend</a:t>
            </a:r>
          </a:p>
          <a:p>
            <a:pPr lvl="1"/>
            <a:r>
              <a:rPr lang="en-US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Winter’s (Holt-Winter’s) model </a:t>
            </a:r>
            <a:r>
              <a:rPr lang="en-US" sz="1500" dirty="0"/>
              <a:t>– for series with trend and seasonality</a:t>
            </a:r>
          </a:p>
        </p:txBody>
      </p:sp>
      <p:sp>
        <p:nvSpPr>
          <p:cNvPr id="57354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57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0813"/>
            <a:ext cx="8888413" cy="1131887"/>
          </a:xfrm>
        </p:spPr>
        <p:txBody>
          <a:bodyPr/>
          <a:lstStyle/>
          <a:p>
            <a:r>
              <a:rPr lang="en-US" dirty="0"/>
              <a:t>Regression with Quadratic Trend and Seasonality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388" y="1373777"/>
            <a:ext cx="4266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Call:</a:t>
            </a:r>
          </a:p>
          <a:p>
            <a:r>
              <a:rPr lang="en-US" sz="1200" dirty="0" err="1"/>
              <a:t>tslm</a:t>
            </a:r>
            <a:r>
              <a:rPr lang="en-US" sz="1200" dirty="0"/>
              <a:t>(formula = </a:t>
            </a:r>
            <a:r>
              <a:rPr lang="en-US" sz="1200" dirty="0" err="1"/>
              <a:t>ridership.ts</a:t>
            </a:r>
            <a:r>
              <a:rPr lang="en-US" sz="1200" dirty="0"/>
              <a:t> ~ trend + I(trend^2) + season)</a:t>
            </a:r>
          </a:p>
          <a:p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4503" y="1905000"/>
            <a:ext cx="42665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    Estimate     Std. Error     t value        </a:t>
            </a:r>
            <a:r>
              <a:rPr lang="en-US" sz="1200" dirty="0" err="1"/>
              <a:t>Pr</a:t>
            </a:r>
            <a:r>
              <a:rPr lang="en-US" sz="1200" dirty="0"/>
              <a:t>(&gt;|t|)    </a:t>
            </a:r>
          </a:p>
          <a:p>
            <a:r>
              <a:rPr lang="en-US" sz="1200" dirty="0"/>
              <a:t>(Intercept)  1.656e+03  2.511e+01    65.968       &lt; 2e-16 ***</a:t>
            </a:r>
          </a:p>
          <a:p>
            <a:r>
              <a:rPr lang="en-US" sz="1200" dirty="0"/>
              <a:t>trend         -4.940e+00  5.064e-01     -9.755       &lt; 2e-16 ***</a:t>
            </a:r>
          </a:p>
          <a:p>
            <a:r>
              <a:rPr lang="en-US" sz="1200" dirty="0"/>
              <a:t>I(trend^2)   4.127e-02  3.066e-03     13.458       &lt; 2e-16 ***</a:t>
            </a:r>
          </a:p>
          <a:p>
            <a:r>
              <a:rPr lang="en-US" sz="1200" dirty="0"/>
              <a:t>season2     -3.614e+01  2.746e+01   -1.316           0.1901    </a:t>
            </a:r>
          </a:p>
          <a:p>
            <a:r>
              <a:rPr lang="en-US" sz="1200" dirty="0"/>
              <a:t>season3      2.623e+02  2.746e+01     9.551       &lt; 2e-16 ***</a:t>
            </a:r>
          </a:p>
          <a:p>
            <a:r>
              <a:rPr lang="en-US" sz="1200" dirty="0"/>
              <a:t>season4      2.715e+02  2.800e+01     9.697       &lt; 2e-16 ***</a:t>
            </a:r>
          </a:p>
          <a:p>
            <a:r>
              <a:rPr lang="en-US" sz="1200" dirty="0"/>
              <a:t>season5      2.994e+02  2.800e+01   10.695       &lt; 2e-16 ***</a:t>
            </a:r>
          </a:p>
          <a:p>
            <a:r>
              <a:rPr lang="en-US" sz="1200" dirty="0"/>
              <a:t>season6      2.617e+02  2.800e+01     9.348       &lt; 2e-16 ***</a:t>
            </a:r>
          </a:p>
          <a:p>
            <a:r>
              <a:rPr lang="en-US" sz="1200" dirty="0"/>
              <a:t>season7      3.638e+02  2.800e+01   12.994       &lt; 2e-16 ***</a:t>
            </a:r>
          </a:p>
          <a:p>
            <a:r>
              <a:rPr lang="en-US" sz="1200" dirty="0"/>
              <a:t>season8      4.000e+02  2.800e+01   14.286       &lt; 2e-16 ***</a:t>
            </a:r>
          </a:p>
          <a:p>
            <a:r>
              <a:rPr lang="en-US" sz="1200" dirty="0"/>
              <a:t>season9      7.219e+01  2.800e+01     2.578          0.0109 *  </a:t>
            </a:r>
          </a:p>
          <a:p>
            <a:r>
              <a:rPr lang="en-US" sz="1200" dirty="0"/>
              <a:t>season10    2.138e+02  2.800e+01     7.636          2.78e-12 ***</a:t>
            </a:r>
          </a:p>
          <a:p>
            <a:r>
              <a:rPr lang="en-US" sz="1200" dirty="0"/>
              <a:t>season11    1.994e+02  2.800e+01     7.119          4.64e-11 ***</a:t>
            </a:r>
          </a:p>
          <a:p>
            <a:r>
              <a:rPr lang="en-US" sz="1200" dirty="0"/>
              <a:t>season12    2.431e+02  2.800e+01     8.682          7.38e-15 ***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1" y="4953000"/>
            <a:ext cx="4275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Multiple R-squared:  0.8532,	Adjusted R-squared:   0.84 </a:t>
            </a:r>
          </a:p>
          <a:p>
            <a:r>
              <a:rPr lang="en-US" sz="1200" dirty="0"/>
              <a:t>F-statistic: 64.82 on 13 and 145 DF,  p-value: &lt; 2.2e-16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60960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 dirty="0" err="1">
                <a:cs typeface="Times New Roman" pitchFamily="18" charset="0"/>
              </a:rPr>
              <a:t>y</a:t>
            </a:r>
            <a:r>
              <a:rPr lang="en-US" sz="1800" b="1" i="1" baseline="-25000" dirty="0" err="1">
                <a:cs typeface="Times New Roman" pitchFamily="18" charset="0"/>
              </a:rPr>
              <a:t>t</a:t>
            </a:r>
            <a:r>
              <a:rPr lang="en-US" sz="1800" b="1" i="1" baseline="-25000" dirty="0">
                <a:cs typeface="Times New Roman" pitchFamily="18" charset="0"/>
              </a:rPr>
              <a:t>  </a:t>
            </a:r>
            <a:r>
              <a:rPr lang="en-US" sz="1800" b="1" i="1" dirty="0">
                <a:cs typeface="Times New Roman" pitchFamily="18" charset="0"/>
              </a:rPr>
              <a:t>= 1656 </a:t>
            </a:r>
            <a:r>
              <a:rPr lang="en-US" sz="1800" b="1" i="1" dirty="0">
                <a:latin typeface="Symbol" pitchFamily="18" charset="2"/>
                <a:cs typeface="Times New Roman" pitchFamily="18" charset="0"/>
              </a:rPr>
              <a:t>- 4.940 </a:t>
            </a:r>
            <a:r>
              <a:rPr lang="en-US" sz="1800" b="1" i="1" dirty="0">
                <a:cs typeface="Times New Roman" pitchFamily="18" charset="0"/>
              </a:rPr>
              <a:t>t +  0.04127 t</a:t>
            </a:r>
            <a:r>
              <a:rPr lang="en-US" sz="1800" b="1" i="1" baseline="30000" dirty="0">
                <a:cs typeface="Times New Roman" pitchFamily="18" charset="0"/>
              </a:rPr>
              <a:t>2</a:t>
            </a:r>
            <a:r>
              <a:rPr lang="en-US" sz="1800" b="1" i="1" baseline="-25000" dirty="0">
                <a:cs typeface="Times New Roman" pitchFamily="18" charset="0"/>
              </a:rPr>
              <a:t> </a:t>
            </a:r>
            <a:r>
              <a:rPr lang="en-US" sz="1800" b="1" i="1" dirty="0">
                <a:latin typeface="Symbol" pitchFamily="18" charset="2"/>
                <a:cs typeface="Times New Roman" pitchFamily="18" charset="0"/>
              </a:rPr>
              <a:t>-</a:t>
            </a:r>
            <a:r>
              <a:rPr lang="en-US" sz="1800" b="1" i="1" dirty="0">
                <a:cs typeface="Times New Roman" pitchFamily="18" charset="0"/>
              </a:rPr>
              <a:t> 36.14 D</a:t>
            </a:r>
            <a:r>
              <a:rPr lang="en-US" sz="1800" b="1" i="1" baseline="-25000" dirty="0">
                <a:cs typeface="Times New Roman" pitchFamily="18" charset="0"/>
              </a:rPr>
              <a:t>2 </a:t>
            </a:r>
            <a:r>
              <a:rPr lang="en-US" sz="1800" b="1" i="1" dirty="0">
                <a:cs typeface="Times New Roman" pitchFamily="18" charset="0"/>
              </a:rPr>
              <a:t>+ 262.3</a:t>
            </a:r>
            <a:r>
              <a:rPr lang="en-US" sz="1800" b="1" i="1" baseline="-25000" dirty="0">
                <a:cs typeface="Times New Roman" pitchFamily="18" charset="0"/>
              </a:rPr>
              <a:t>  </a:t>
            </a:r>
            <a:r>
              <a:rPr lang="en-US" sz="1800" b="1" i="1" dirty="0">
                <a:cs typeface="Times New Roman" pitchFamily="18" charset="0"/>
              </a:rPr>
              <a:t>D</a:t>
            </a:r>
            <a:r>
              <a:rPr lang="en-US" sz="1800" b="1" i="1" baseline="-25000" dirty="0">
                <a:cs typeface="Times New Roman" pitchFamily="18" charset="0"/>
              </a:rPr>
              <a:t>3 </a:t>
            </a:r>
            <a:r>
              <a:rPr lang="en-US" sz="1800" b="1" i="1" dirty="0">
                <a:cs typeface="Times New Roman" pitchFamily="18" charset="0"/>
              </a:rPr>
              <a:t> +… + 243.1 D</a:t>
            </a:r>
            <a:r>
              <a:rPr lang="en-US" sz="1800" b="1" i="1" baseline="-25000" dirty="0">
                <a:cs typeface="Times New Roman" pitchFamily="18" charset="0"/>
              </a:rPr>
              <a:t>12 </a:t>
            </a:r>
          </a:p>
        </p:txBody>
      </p:sp>
    </p:spTree>
    <p:extLst>
      <p:ext uri="{BB962C8B-B14F-4D97-AF65-F5344CB8AC3E}">
        <p14:creationId xmlns:p14="http://schemas.microsoft.com/office/powerpoint/2010/main" val="23664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De-Trending and De-</a:t>
            </a:r>
            <a:r>
              <a:rPr lang="en-US" dirty="0" err="1"/>
              <a:t>Seasonalizing</a:t>
            </a:r>
            <a:r>
              <a:rPr lang="en-US" dirty="0"/>
              <a:t> Time Series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" y="1524000"/>
            <a:ext cx="4400106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86000"/>
            <a:ext cx="4953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6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Quadratic Trend and Seasonality + Trailing MA of Residuals 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762000"/>
          </a:xfrm>
        </p:spPr>
        <p:txBody>
          <a:bodyPr/>
          <a:lstStyle/>
          <a:p>
            <a:r>
              <a:rPr lang="en-US" sz="1800" dirty="0"/>
              <a:t>Forecast period from 1 - April  2004  through 12 - March 2005 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884381"/>
            <a:ext cx="7086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Forecast			  Trailing MA of             Total</a:t>
            </a:r>
          </a:p>
          <a:p>
            <a:r>
              <a:rPr lang="en-US" sz="1800" i="1" dirty="0"/>
              <a:t>Period         Regression	      Residuals   	     Forecast</a:t>
            </a:r>
          </a:p>
          <a:p>
            <a:r>
              <a:rPr lang="en-US" sz="1800" dirty="0"/>
              <a:t>1                  2193.895                    -17.67663       	     2176.219</a:t>
            </a:r>
          </a:p>
          <a:p>
            <a:r>
              <a:rPr lang="en-US" sz="1800" dirty="0"/>
              <a:t>2                  2230.128                    -18.55946       	     2211.568</a:t>
            </a:r>
          </a:p>
          <a:p>
            <a:r>
              <a:rPr lang="en-US" sz="1800" dirty="0"/>
              <a:t>3                  2200.795                    -19.26572              2181.529</a:t>
            </a:r>
          </a:p>
          <a:p>
            <a:r>
              <a:rPr lang="en-US" sz="1800" dirty="0"/>
              <a:t>4                  2311.354                    -19.83073              2291.523</a:t>
            </a:r>
          </a:p>
          <a:p>
            <a:r>
              <a:rPr lang="en-US" sz="1800" dirty="0"/>
              <a:t>5                  2356.100                    -20.28274              2335.817</a:t>
            </a:r>
          </a:p>
          <a:p>
            <a:r>
              <a:rPr lang="en-US" sz="1800" dirty="0"/>
              <a:t>6                  2036.934                    -20.64435              2016.289</a:t>
            </a:r>
          </a:p>
          <a:p>
            <a:r>
              <a:rPr lang="en-US" sz="1800" dirty="0"/>
              <a:t>7                  2187.264                    -20.93363              2166.330</a:t>
            </a:r>
          </a:p>
          <a:p>
            <a:r>
              <a:rPr lang="en-US" sz="1800" dirty="0"/>
              <a:t>8                  2181.622                    -21.16506              2160.457</a:t>
            </a:r>
          </a:p>
          <a:p>
            <a:r>
              <a:rPr lang="en-US" sz="1800" dirty="0"/>
              <a:t>9                  2234.274                    -21.35021              2212.924</a:t>
            </a:r>
          </a:p>
          <a:p>
            <a:r>
              <a:rPr lang="en-US" sz="1800" dirty="0"/>
              <a:t>10                2000.112                    -21.49832              1978.614</a:t>
            </a:r>
          </a:p>
          <a:p>
            <a:r>
              <a:rPr lang="en-US" sz="1800" dirty="0"/>
              <a:t>11                1973.018                    -21.61682              1951.401</a:t>
            </a:r>
          </a:p>
          <a:p>
            <a:r>
              <a:rPr lang="en-US" sz="1800" dirty="0"/>
              <a:t>12                2280.547                    -21.71161              2258.836</a:t>
            </a:r>
          </a:p>
        </p:txBody>
      </p:sp>
    </p:spTree>
    <p:extLst>
      <p:ext uri="{BB962C8B-B14F-4D97-AF65-F5344CB8AC3E}">
        <p14:creationId xmlns:p14="http://schemas.microsoft.com/office/powerpoint/2010/main" val="428155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D749A56-7736-4255-810F-5BEBB77F3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Measures for Regression Forecast vs. Regression and MA Residuals Forecast in R</a:t>
            </a: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B764837-2144-44AE-B861-4F459CE7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072045"/>
            <a:ext cx="7440612" cy="4308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     RMSE     MAE     MPE        MAPE  ACF1  Theil's U</a:t>
            </a:r>
          </a:p>
          <a:p>
            <a:pPr lvl="0" eaLnBrk="0" hangingPunct="0"/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0.690   69.375   54.761 -0.159     3.089  0.637  0.419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172CB-919F-49F9-834C-715690B7CFEF}"/>
              </a:ext>
            </a:extLst>
          </p:cNvPr>
          <p:cNvSpPr txBox="1"/>
          <p:nvPr/>
        </p:nvSpPr>
        <p:spPr>
          <a:xfrm>
            <a:off x="76200" y="1676400"/>
            <a:ext cx="144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00FF"/>
                </a:solidFill>
              </a:rPr>
              <a:t>Regression with Quadratic Trend and Seasonality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F64E7-4C2F-43BA-8BEA-CFE1229ACCA9}"/>
              </a:ext>
            </a:extLst>
          </p:cNvPr>
          <p:cNvSpPr/>
          <p:nvPr/>
        </p:nvSpPr>
        <p:spPr>
          <a:xfrm>
            <a:off x="81579" y="2911128"/>
            <a:ext cx="144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0000FF"/>
                </a:solidFill>
              </a:rPr>
              <a:t>Regression with Quadratic Trend and Seasonality + Trailing MA of Residuals</a:t>
            </a: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1B91A7C3-722E-429C-A6AC-22A6A959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3135868"/>
            <a:ext cx="7440613" cy="4308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ME     RMSE     MAE     MPE       MAPE  ACF1  Theil's U</a:t>
            </a:r>
          </a:p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1.235   56.880   45.501  -0.018    2.536 0.543  0.336</a:t>
            </a:r>
            <a:endParaRPr lang="en-US" altLang="en-US" sz="1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EBD2BE8C-4F9D-4DA4-8FE1-D0F96390C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Trailing MA with Partition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37DCD4-FB36-473F-819E-AAB65A27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827523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70963663-03FC-48FC-B4ED-FBE75772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5325D5E8-7890-4835-B221-8D8B3F4B1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70A175EB-DB40-4C1B-9E31-5892D6DA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288E5095-56A7-430F-A882-7435F754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r" eaLnBrk="0" hangingPunct="0"/>
            <a:endParaRPr lang="en-US" altLang="en-US" sz="1000"/>
          </a:p>
        </p:txBody>
      </p:sp>
      <p:sp>
        <p:nvSpPr>
          <p:cNvPr id="345094" name="Rectangle 6">
            <a:extLst>
              <a:ext uri="{FF2B5EF4-FFF2-40B4-BE49-F238E27FC236}">
                <a16:creationId xmlns:a16="http://schemas.microsoft.com/office/drawing/2014/main" id="{C0792BBD-BBF6-4A2E-ADE5-416080F6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5" name="Rectangle 7">
            <a:extLst>
              <a:ext uri="{FF2B5EF4-FFF2-40B4-BE49-F238E27FC236}">
                <a16:creationId xmlns:a16="http://schemas.microsoft.com/office/drawing/2014/main" id="{8331516F-C0C2-4AA7-9C86-5FBD9AB7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27013"/>
            <a:ext cx="8785225" cy="1131887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i="1" dirty="0">
                <a:solidFill>
                  <a:schemeClr val="accent1"/>
                </a:solidFill>
              </a:rPr>
              <a:t>Lecture Objectives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345096" name="Rectangle 8">
            <a:extLst>
              <a:ext uri="{FF2B5EF4-FFF2-40B4-BE49-F238E27FC236}">
                <a16:creationId xmlns:a16="http://schemas.microsoft.com/office/drawing/2014/main" id="{C723C3FF-29F5-46A7-97E0-76DED44CE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7" y="1446213"/>
            <a:ext cx="8659813" cy="5335587"/>
          </a:xfrm>
          <a:noFill/>
          <a:ln/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Define smoothing methods and their benefits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Identify moving average approaches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Explain how to apply centered moving average for visualization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Utilize trailing moving average in time series forecasting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Apply weighted moving average in time series forecasting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Use R to develop smoothing methods for time series forecasting and for measuring forecast accuracy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FFFF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0" hangingPunct="0">
              <a:spcAft>
                <a:spcPct val="90000"/>
              </a:spcAft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345097" name="Picture 9" descr="AG00059_">
            <a:extLst>
              <a:ext uri="{FF2B5EF4-FFF2-40B4-BE49-F238E27FC236}">
                <a16:creationId xmlns:a16="http://schemas.microsoft.com/office/drawing/2014/main" id="{C289DFB7-13B9-42F5-BF9E-FE4F7EC71F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1752600" cy="172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Moving Average (WMA)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199" y="1446213"/>
                <a:ext cx="8507413" cy="5260974"/>
              </a:xfrm>
            </p:spPr>
            <p:txBody>
              <a:bodyPr/>
              <a:lstStyle/>
              <a:p>
                <a:r>
                  <a:rPr lang="en-US" sz="1800" dirty="0"/>
                  <a:t>Choose window width (</a:t>
                </a:r>
                <a:r>
                  <a:rPr lang="en-US" sz="1800" i="1" dirty="0"/>
                  <a:t>m</a:t>
                </a:r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For MA at time </a:t>
                </a:r>
                <a:r>
                  <a:rPr lang="en-US" sz="1800" i="1" dirty="0"/>
                  <a:t>t</a:t>
                </a:r>
                <a:r>
                  <a:rPr lang="en-US" sz="1800" dirty="0"/>
                  <a:t>, place window on time points </a:t>
                </a:r>
                <a:r>
                  <a:rPr lang="en-US" sz="1800" i="1" dirty="0"/>
                  <a:t>t-m+1, t-m+2, </a:t>
                </a:r>
                <a:r>
                  <a:rPr lang="en-US" sz="1800" i="1" dirty="0">
                    <a:latin typeface="Times New Roman"/>
                  </a:rPr>
                  <a:t>…</a:t>
                </a:r>
                <a:r>
                  <a:rPr lang="en-US" sz="1800" i="1" dirty="0"/>
                  <a:t>, t </a:t>
                </a:r>
                <a:r>
                  <a:rPr lang="en-US" sz="1800" dirty="0"/>
                  <a:t>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b="0" dirty="0"/>
                  <a:t>(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0" dirty="0"/>
                  <a:t>≤ </a:t>
                </a:r>
                <a:r>
                  <a:rPr lang="en-US" sz="1600" b="0" dirty="0"/>
                  <a:t>1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nary>
                  </m:oMath>
                </a14:m>
                <a:endParaRPr lang="en-US" sz="1600" b="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endParaRPr lang="en-US" sz="2000" i="1" dirty="0"/>
              </a:p>
              <a:p>
                <a:endParaRPr lang="en-US" sz="2000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In general, WMA can be used for forecasting only in series that lack seasonality and trend</a:t>
                </a:r>
              </a:p>
              <a:p>
                <a:r>
                  <a:rPr lang="en-US" sz="1800" dirty="0"/>
                  <a:t>In order to apply moving average, it is suggestive to remove trend and/or seasonality (if they exist in the data)</a:t>
                </a:r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46213"/>
                <a:ext cx="8507413" cy="5260974"/>
              </a:xfrm>
              <a:blipFill>
                <a:blip r:embed="rId4"/>
                <a:stretch>
                  <a:fillRect l="-72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48" name="Object 4"/>
              <p:cNvSpPr txBox="1"/>
              <p:nvPr/>
            </p:nvSpPr>
            <p:spPr bwMode="auto">
              <a:xfrm>
                <a:off x="685800" y="4121947"/>
                <a:ext cx="7467600" cy="67865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3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121947"/>
                <a:ext cx="7467600" cy="678653"/>
              </a:xfrm>
              <a:prstGeom prst="rect">
                <a:avLst/>
              </a:prstGeom>
              <a:blipFill>
                <a:blip r:embed="rId5"/>
                <a:stretch>
                  <a:fillRect l="-82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157412" y="3124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t-4      t-3      t-2      t-1      t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209800" y="3124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209800" y="2667000"/>
            <a:ext cx="3581400" cy="381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352800" y="2667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cs typeface="Times New Roman" pitchFamily="18" charset="0"/>
              </a:rPr>
              <a:t>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=5</a:t>
            </a:r>
          </a:p>
        </p:txBody>
      </p:sp>
      <p:sp>
        <p:nvSpPr>
          <p:cNvPr id="57354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0BAEDB84-6095-45C7-961C-D1AC128D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4" y="3505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w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w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w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cs typeface="Times New Roman" pitchFamily="18" charset="0"/>
              </a:rPr>
              <a:t>      w</a:t>
            </a:r>
            <a:r>
              <a:rPr lang="en-US" i="1" baseline="-25000" dirty="0">
                <a:cs typeface="Times New Roman" pitchFamily="18" charset="0"/>
              </a:rPr>
              <a:t>1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294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368E-61B0-4D5B-97BF-E4B40F02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MA in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8E68C-3683-4EEF-8590-C4DD20C8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3" y="1447800"/>
            <a:ext cx="8789579" cy="3733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034" y="5230505"/>
            <a:ext cx="874036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b="1" i="1" dirty="0">
                <a:solidFill>
                  <a:srgbClr val="000000"/>
                </a:solidFill>
              </a:rPr>
              <a:t>WMA, k = 4, WMA at 6/1991, t=6: </a:t>
            </a:r>
          </a:p>
          <a:p>
            <a:pPr lvl="0"/>
            <a:r>
              <a:rPr lang="en-US" sz="1500" b="1" dirty="0">
                <a:solidFill>
                  <a:srgbClr val="000000"/>
                </a:solidFill>
              </a:rPr>
              <a:t>WMA</a:t>
            </a:r>
            <a:r>
              <a:rPr lang="en-US" sz="1500" b="1" baseline="-25000" dirty="0">
                <a:solidFill>
                  <a:srgbClr val="000000"/>
                </a:solidFill>
              </a:rPr>
              <a:t>6</a:t>
            </a:r>
            <a:r>
              <a:rPr lang="en-US" sz="1500" b="1" dirty="0">
                <a:solidFill>
                  <a:srgbClr val="000000"/>
                </a:solidFill>
              </a:rPr>
              <a:t> = 0.10*1972.715 + 0.20*1811.665 + 0.30*1974.964 + 0.40*1862.356 = 1897.036</a:t>
            </a:r>
          </a:p>
          <a:p>
            <a:pPr lvl="0"/>
            <a:endParaRPr lang="en-US" sz="1500" dirty="0">
              <a:solidFill>
                <a:srgbClr val="000000"/>
              </a:solidFill>
            </a:endParaRPr>
          </a:p>
          <a:p>
            <a:pPr lvl="0"/>
            <a:r>
              <a:rPr lang="en-US" sz="1500" b="1" i="1" dirty="0">
                <a:solidFill>
                  <a:srgbClr val="000000"/>
                </a:solidFill>
              </a:rPr>
              <a:t>WMA, k=5, WMA at 6/1991, t=6:</a:t>
            </a:r>
          </a:p>
          <a:p>
            <a:pPr lvl="0"/>
            <a:r>
              <a:rPr lang="en-US" sz="1500" b="1" dirty="0">
                <a:solidFill>
                  <a:srgbClr val="000000"/>
                </a:solidFill>
              </a:rPr>
              <a:t>WMA</a:t>
            </a:r>
            <a:r>
              <a:rPr lang="en-US" sz="1500" b="1" baseline="-25000" dirty="0">
                <a:solidFill>
                  <a:srgbClr val="000000"/>
                </a:solidFill>
              </a:rPr>
              <a:t>6</a:t>
            </a:r>
            <a:r>
              <a:rPr lang="en-US" sz="1500" b="1" dirty="0">
                <a:solidFill>
                  <a:srgbClr val="000000"/>
                </a:solidFill>
              </a:rPr>
              <a:t> = 0.10*1620.586 + 0.10*1972.715 + 0.20*1811.665 + 0.25*1974.964 + 0.35*1862.356 = 1867.229</a:t>
            </a:r>
          </a:p>
        </p:txBody>
      </p:sp>
    </p:spTree>
    <p:extLst>
      <p:ext uri="{BB962C8B-B14F-4D97-AF65-F5344CB8AC3E}">
        <p14:creationId xmlns:p14="http://schemas.microsoft.com/office/powerpoint/2010/main" val="940756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5D5-F63C-440E-880A-42AB5ED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Amtrak Ridership Data with Weighted Moving Average (WMA) in R 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3324-0B69-49D4-B32A-28CF3E21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0013"/>
            <a:ext cx="8610600" cy="5259387"/>
          </a:xfrm>
        </p:spPr>
        <p:txBody>
          <a:bodyPr/>
          <a:lstStyle/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42374-0339-4EF8-8AE1-F2767A10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9" y="1718917"/>
            <a:ext cx="7795502" cy="45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9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2A8-6637-4925-9A83-0CDE3E1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Smoothing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6F66-E0D8-489A-BA32-CB926745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295400"/>
            <a:ext cx="8785225" cy="5486400"/>
          </a:xfrm>
        </p:spPr>
        <p:txBody>
          <a:bodyPr/>
          <a:lstStyle/>
          <a:p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Smoothing methods </a:t>
            </a:r>
            <a:r>
              <a:rPr lang="en-US" sz="1800" dirty="0"/>
              <a:t>is a family of time series forecasting methods</a:t>
            </a:r>
          </a:p>
          <a:p>
            <a:pPr lvl="1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Data-driven methods </a:t>
            </a:r>
            <a:r>
              <a:rPr lang="en-US" sz="1700" dirty="0"/>
              <a:t>– estimate time series components (level, trend, and seasonality) directly from the data without a predetermined structure </a:t>
            </a:r>
          </a:p>
          <a:p>
            <a:pPr lvl="1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Smooth out </a:t>
            </a:r>
            <a:r>
              <a:rPr lang="en-US" sz="1700" dirty="0"/>
              <a:t>the noise in a series in order to uncover the data patterns </a:t>
            </a:r>
          </a:p>
          <a:p>
            <a:pPr lvl="1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series values </a:t>
            </a:r>
            <a:r>
              <a:rPr lang="en-US" sz="1700" dirty="0"/>
              <a:t>over multiple time periods with various types of smoothers, e.g., averaging different time periods or applying smoothing constants</a:t>
            </a:r>
          </a:p>
          <a:p>
            <a:r>
              <a:rPr lang="en-US" sz="1800" dirty="0"/>
              <a:t>Main smoothing methods</a:t>
            </a:r>
            <a:endParaRPr lang="en-US" sz="1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average (MA)</a:t>
            </a:r>
          </a:p>
          <a:p>
            <a:pPr lvl="2"/>
            <a:r>
              <a:rPr lang="en-US" sz="1600" i="1" dirty="0"/>
              <a:t>Centered MA,</a:t>
            </a:r>
            <a:r>
              <a:rPr lang="en-US" sz="1600" dirty="0"/>
              <a:t> </a:t>
            </a:r>
            <a:r>
              <a:rPr lang="en-US" sz="1600" i="1" dirty="0"/>
              <a:t>Trailing MA, Weighted MA</a:t>
            </a:r>
          </a:p>
          <a:p>
            <a:pPr lvl="1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exponential smoothing (SES)</a:t>
            </a:r>
          </a:p>
          <a:p>
            <a:pPr lvl="1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exponential smoothing (AES)</a:t>
            </a:r>
          </a:p>
          <a:p>
            <a:pPr lvl="2"/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Holt’s model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/>
              <a:t>for data with trend</a:t>
            </a:r>
          </a:p>
          <a:p>
            <a:pPr lvl="2"/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Winter’s (Holt-Winter’s) model </a:t>
            </a:r>
            <a:r>
              <a:rPr lang="en-US" sz="1600" dirty="0"/>
              <a:t>for data with trend and seasonality</a:t>
            </a:r>
          </a:p>
          <a:p>
            <a:r>
              <a:rPr lang="en-US" sz="1800" dirty="0"/>
              <a:t>Smoothing methods are useful for</a:t>
            </a:r>
          </a:p>
          <a:p>
            <a:pPr lvl="1"/>
            <a:r>
              <a:rPr lang="en-US" sz="1600" i="1" dirty="0"/>
              <a:t>Data visualization </a:t>
            </a:r>
            <a:r>
              <a:rPr lang="en-US" sz="1600" dirty="0"/>
              <a:t>(centered moving average)</a:t>
            </a:r>
          </a:p>
          <a:p>
            <a:pPr lvl="1"/>
            <a:r>
              <a:rPr lang="en-US" sz="1600" i="1" dirty="0"/>
              <a:t>Short-term forecasting </a:t>
            </a:r>
            <a:r>
              <a:rPr lang="en-US" sz="1600" dirty="0"/>
              <a:t>(with trailing MA, weighted MA, and SES) for the next time period (next day, month, etc.)</a:t>
            </a:r>
          </a:p>
          <a:p>
            <a:pPr lvl="1"/>
            <a:r>
              <a:rPr lang="en-US" sz="1600" i="1" dirty="0"/>
              <a:t>Multi-period forecasting </a:t>
            </a:r>
            <a:r>
              <a:rPr lang="en-US" sz="1600" dirty="0"/>
              <a:t>with advanced smoothing methods (e.g., Holt-Winter’s model)</a:t>
            </a:r>
          </a:p>
          <a:p>
            <a:pPr lvl="1"/>
            <a:endParaRPr lang="en-US" sz="1600" dirty="0"/>
          </a:p>
          <a:p>
            <a:endParaRPr lang="en-US" sz="16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296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B71B-C26C-4D5D-BD87-92B27FC3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Components of Time Series and Modeling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CC19-69C4-43FA-82C3-2F35E0ED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410200"/>
          </a:xfrm>
        </p:spPr>
        <p:txBody>
          <a:bodyPr/>
          <a:lstStyle/>
          <a:p>
            <a:r>
              <a:rPr lang="en-US" dirty="0"/>
              <a:t>Time series components</a:t>
            </a:r>
          </a:p>
          <a:p>
            <a:pPr lvl="1" indent="-342900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en-US" dirty="0"/>
              <a:t> (always present)</a:t>
            </a:r>
          </a:p>
          <a:p>
            <a:pPr lvl="1" indent="-342900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</a:t>
            </a:r>
            <a:r>
              <a:rPr lang="en-US" dirty="0"/>
              <a:t> – steady  increase/decrease over time</a:t>
            </a:r>
          </a:p>
          <a:p>
            <a:pPr lvl="1" indent="-342900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Seasonality</a:t>
            </a:r>
            <a:r>
              <a:rPr lang="en-US" dirty="0"/>
              <a:t> – pattern that repeats itself every season</a:t>
            </a:r>
          </a:p>
          <a:p>
            <a:pPr lvl="1" indent="-342900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noise </a:t>
            </a:r>
            <a:r>
              <a:rPr lang="en-US" dirty="0"/>
              <a:t>(always present)</a:t>
            </a:r>
          </a:p>
          <a:p>
            <a:r>
              <a:rPr lang="en-US" dirty="0"/>
              <a:t>Time series analysis</a:t>
            </a:r>
            <a:endParaRPr lang="en-US" i="1" dirty="0"/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Reasonable</a:t>
            </a:r>
            <a:r>
              <a:rPr lang="en-US" i="1" dirty="0"/>
              <a:t> – </a:t>
            </a:r>
            <a:r>
              <a:rPr lang="en-US" dirty="0"/>
              <a:t>selected</a:t>
            </a:r>
            <a:r>
              <a:rPr lang="en-US" i="1" dirty="0"/>
              <a:t> </a:t>
            </a:r>
            <a:r>
              <a:rPr lang="en-US" dirty="0"/>
              <a:t>model(s) should adequately represent historical time series (autocorrelation used)</a:t>
            </a:r>
            <a:endParaRPr lang="en-US" i="1" dirty="0"/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Parsimony</a:t>
            </a:r>
            <a:r>
              <a:rPr lang="en-US" i="1" dirty="0"/>
              <a:t> – </a:t>
            </a:r>
            <a:r>
              <a:rPr lang="en-US" dirty="0"/>
              <a:t>in general, the simpler the model the better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Goodness of fit </a:t>
            </a:r>
            <a:r>
              <a:rPr lang="en-US" dirty="0"/>
              <a:t>– find a model that fits well to the historical time series; the lower the errors (residuals) the better the model </a:t>
            </a:r>
          </a:p>
          <a:p>
            <a:r>
              <a:rPr lang="en-US" dirty="0"/>
              <a:t>Time series forecasting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 accuracy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Reasonable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parsimony</a:t>
            </a:r>
          </a:p>
        </p:txBody>
      </p:sp>
    </p:spTree>
    <p:extLst>
      <p:ext uri="{BB962C8B-B14F-4D97-AF65-F5344CB8AC3E}">
        <p14:creationId xmlns:p14="http://schemas.microsoft.com/office/powerpoint/2010/main" val="388570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5D5-F63C-440E-880A-42AB5ED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3324-0B69-49D4-B32A-28CF3E21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68426"/>
            <a:ext cx="5410200" cy="5337174"/>
          </a:xfrm>
        </p:spPr>
        <p:txBody>
          <a:bodyPr/>
          <a:lstStyle/>
          <a:p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average (MA) </a:t>
            </a:r>
            <a:r>
              <a:rPr lang="en-US" sz="1800" dirty="0"/>
              <a:t>– common method of time series forecasting</a:t>
            </a:r>
          </a:p>
          <a:p>
            <a:pPr lvl="1"/>
            <a:r>
              <a:rPr lang="en-US" sz="1600" i="1" dirty="0"/>
              <a:t>Simple smoother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Forecast future points by using an </a:t>
            </a:r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of several past consecutive points with window (number of points) m defined by user  </a:t>
            </a:r>
          </a:p>
          <a:p>
            <a:pPr lvl="1"/>
            <a:r>
              <a:rPr lang="en-US" altLang="en-US" sz="1600" dirty="0">
                <a:cs typeface="Times New Roman" panose="02020603050405020304" pitchFamily="18" charset="0"/>
              </a:rPr>
              <a:t>The term </a:t>
            </a:r>
            <a:r>
              <a:rPr lang="en-US" altLang="en-US" sz="1600" i="1" dirty="0">
                <a:cs typeface="Times New Roman" panose="02020603050405020304" pitchFamily="18" charset="0"/>
              </a:rPr>
              <a:t>"moving"</a:t>
            </a:r>
            <a:r>
              <a:rPr lang="en-US" altLang="en-US" sz="1600" dirty="0">
                <a:cs typeface="Times New Roman" panose="02020603050405020304" pitchFamily="18" charset="0"/>
              </a:rPr>
              <a:t> represents the fact that as each new actual data point becomes available, a revised MA is computed for the next data period requiring forecasting</a:t>
            </a:r>
            <a:endParaRPr lang="en-US" sz="1600" dirty="0"/>
          </a:p>
          <a:p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main types of moving averages</a:t>
            </a:r>
          </a:p>
          <a:p>
            <a:pPr lvl="1"/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Centered moving average </a:t>
            </a:r>
            <a:r>
              <a:rPr lang="en-US" sz="1600" i="1" dirty="0"/>
              <a:t> </a:t>
            </a:r>
          </a:p>
          <a:p>
            <a:pPr lvl="2"/>
            <a:r>
              <a:rPr lang="en-US" sz="1500" dirty="0"/>
              <a:t>Based on a window centered around time </a:t>
            </a:r>
            <a:r>
              <a:rPr lang="en-US" sz="1500" i="1" dirty="0"/>
              <a:t>t</a:t>
            </a:r>
            <a:r>
              <a:rPr lang="en-US" sz="1500" dirty="0"/>
              <a:t>, for which moving average is identified</a:t>
            </a:r>
          </a:p>
          <a:p>
            <a:pPr lvl="2"/>
            <a:r>
              <a:rPr lang="en-US" sz="1500" dirty="0"/>
              <a:t>Useful  to </a:t>
            </a:r>
            <a:r>
              <a:rPr lang="en-US" sz="1500" i="1" dirty="0"/>
              <a:t>visualize trends</a:t>
            </a:r>
            <a:r>
              <a:rPr lang="en-US" sz="1500" dirty="0"/>
              <a:t>, because the averaging operation can suppress seasonality and noise, making the trend more visible</a:t>
            </a:r>
          </a:p>
          <a:p>
            <a:pPr lvl="1"/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Trailing moving average</a:t>
            </a:r>
          </a:p>
          <a:p>
            <a:pPr lvl="2"/>
            <a:r>
              <a:rPr lang="en-US" sz="1500" dirty="0"/>
              <a:t>Simple and popular</a:t>
            </a:r>
          </a:p>
          <a:p>
            <a:pPr lvl="2"/>
            <a:r>
              <a:rPr lang="en-US" sz="1500" dirty="0"/>
              <a:t>With different weights – </a:t>
            </a:r>
            <a:r>
              <a:rPr lang="en-US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weighted moving average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01195-E83D-4D3F-9DB6-78EC96A9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577" y="3810000"/>
            <a:ext cx="3347224" cy="2819400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111F4799-5B0E-45C8-8E2E-DA4AEB9F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495800"/>
            <a:ext cx="762000" cy="685800"/>
          </a:xfrm>
          <a:prstGeom prst="rect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AE5C67F-ADC8-46F8-BAEC-9E812A36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95800"/>
            <a:ext cx="762000" cy="685800"/>
          </a:xfrm>
          <a:prstGeom prst="rect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1E77F01-EE43-4EBF-8213-8465D0695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1209" y="4038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475517"/>
              </p:ext>
            </p:extLst>
          </p:nvPr>
        </p:nvGraphicFramePr>
        <p:xfrm>
          <a:off x="5580063" y="4935071"/>
          <a:ext cx="3106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5" imgW="2057400" imgH="393480" progId="Equation.3">
                  <p:embed/>
                </p:oleObj>
              </mc:Choice>
              <mc:Fallback>
                <p:oleObj name="Equation" r:id="rId5" imgW="2057400" imgH="393480" progId="Equation.3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935071"/>
                        <a:ext cx="31067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008336"/>
              </p:ext>
            </p:extLst>
          </p:nvPr>
        </p:nvGraphicFramePr>
        <p:xfrm>
          <a:off x="5638800" y="3657600"/>
          <a:ext cx="318452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7" imgW="2108160" imgH="838080" progId="Equation.3">
                  <p:embed/>
                </p:oleObj>
              </mc:Choice>
              <mc:Fallback>
                <p:oleObj name="Equation" r:id="rId7" imgW="2108160" imgH="838080" progId="Equation.3">
                  <p:embed/>
                  <p:pic>
                    <p:nvPicPr>
                      <p:cNvPr id="5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657600"/>
                        <a:ext cx="3184525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a Centered MA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839199" cy="5334000"/>
          </a:xfrm>
        </p:spPr>
        <p:txBody>
          <a:bodyPr/>
          <a:lstStyle/>
          <a:p>
            <a:r>
              <a:rPr lang="en-US" sz="2000" dirty="0"/>
              <a:t>Compute average of values in window (of width </a:t>
            </a:r>
            <a:r>
              <a:rPr lang="en-US" sz="2000" i="1" dirty="0"/>
              <a:t>m</a:t>
            </a:r>
            <a:r>
              <a:rPr lang="en-US" sz="2000" dirty="0"/>
              <a:t>), which is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centered at period 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000" b="1" dirty="0"/>
          </a:p>
          <a:p>
            <a:r>
              <a:rPr lang="en-US" sz="2000" b="1" i="1" dirty="0"/>
              <a:t>Odd width</a:t>
            </a:r>
            <a:r>
              <a:rPr lang="en-US" sz="2000" dirty="0"/>
              <a:t>: center window on time </a:t>
            </a:r>
            <a:r>
              <a:rPr lang="en-US" sz="2000" i="1" dirty="0"/>
              <a:t>t </a:t>
            </a:r>
            <a:r>
              <a:rPr lang="en-US" sz="2000" dirty="0"/>
              <a:t>and average the values in the window</a:t>
            </a:r>
          </a:p>
          <a:p>
            <a:r>
              <a:rPr lang="en-US" sz="2000" b="1" i="1" dirty="0"/>
              <a:t>Even width</a:t>
            </a:r>
            <a:r>
              <a:rPr lang="en-US" sz="2000" dirty="0"/>
              <a:t>: take the two </a:t>
            </a:r>
            <a:r>
              <a:rPr lang="en-US" sz="2000" dirty="0">
                <a:latin typeface="Times New Roman"/>
              </a:rPr>
              <a:t>“</a:t>
            </a:r>
            <a:r>
              <a:rPr lang="en-US" sz="2000" dirty="0"/>
              <a:t>almost centered</a:t>
            </a:r>
            <a:r>
              <a:rPr lang="en-US" sz="2000" dirty="0">
                <a:latin typeface="Times New Roman"/>
              </a:rPr>
              <a:t>”</a:t>
            </a:r>
            <a:r>
              <a:rPr lang="en-US" sz="2000" dirty="0"/>
              <a:t> windows and average the values in them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seasonal series, the window width </a:t>
            </a:r>
            <a:r>
              <a:rPr lang="en-US" sz="2000" i="1" dirty="0"/>
              <a:t>w</a:t>
            </a:r>
            <a:r>
              <a:rPr lang="en-US" sz="2000" dirty="0"/>
              <a:t> should be equal to the seasonal cycle, e.g., for Amtrak data, </a:t>
            </a:r>
            <a:r>
              <a:rPr lang="en-US" sz="2000" i="1" dirty="0"/>
              <a:t>m = 12 </a:t>
            </a:r>
            <a:r>
              <a:rPr lang="en-US" sz="2000" dirty="0"/>
              <a:t>(monthly seasonality)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828800" y="5363976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t-2      t-1      t      t+1      t+2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1752600" y="5363976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828800" y="4906776"/>
            <a:ext cx="3581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1828800" y="4373376"/>
            <a:ext cx="25908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2819400" y="4220976"/>
            <a:ext cx="2590800" cy="3810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048000" y="4906776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cs typeface="Times New Roman" pitchFamily="18" charset="0"/>
              </a:rPr>
              <a:t>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=5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2133600" y="4373376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cs typeface="Times New Roman" pitchFamily="18" charset="0"/>
              </a:rPr>
              <a:t>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=4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19600" y="4220976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cs typeface="Times New Roman" pitchFamily="18" charset="0"/>
              </a:rPr>
              <a:t>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=4</a:t>
            </a:r>
          </a:p>
        </p:txBody>
      </p:sp>
      <p:sp>
        <p:nvSpPr>
          <p:cNvPr id="58383" name="FlagCount" hidden="1">
            <a:hlinkClick r:id="rId9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AD149DB0-CBCB-4A0D-AC17-3162F995B1DD}"/>
                  </a:ext>
                </a:extLst>
              </p:cNvPr>
              <p:cNvSpPr txBox="1"/>
              <p:nvPr/>
            </p:nvSpPr>
            <p:spPr bwMode="auto">
              <a:xfrm>
                <a:off x="1624012" y="2209800"/>
                <a:ext cx="5743575" cy="74612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−1)/2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AD149DB0-CBCB-4A0D-AC17-3162F995B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012" y="2209800"/>
                <a:ext cx="5743575" cy="7461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368E-61B0-4D5B-97BF-E4B40F02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Centered MA in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F9FB9-98A8-4B38-87F8-3CFC39F1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8" y="1447800"/>
            <a:ext cx="8050212" cy="3886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304472"/>
            <a:ext cx="9040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Centered MA, k = 4, MA at 3/1991, t=3: </a:t>
            </a:r>
          </a:p>
          <a:p>
            <a:r>
              <a:rPr lang="en-US" sz="1500" b="1" dirty="0"/>
              <a:t>MA</a:t>
            </a:r>
            <a:r>
              <a:rPr lang="en-US" sz="1500" b="1" baseline="-25000" dirty="0"/>
              <a:t>3</a:t>
            </a:r>
            <a:r>
              <a:rPr lang="en-US" sz="1500" b="1" dirty="0"/>
              <a:t> = [(1708.917+1620.586+1972.715+1811.665)/4 +(1620.586+1972.715+1811.665+1974.964)/4]/2 = 1811.727</a:t>
            </a:r>
          </a:p>
          <a:p>
            <a:endParaRPr lang="en-US" sz="1500" dirty="0"/>
          </a:p>
          <a:p>
            <a:r>
              <a:rPr lang="en-US" sz="1500" b="1" i="1" dirty="0"/>
              <a:t>Centered MA, k=5, MA at 3/1991, t=3:</a:t>
            </a:r>
          </a:p>
          <a:p>
            <a:r>
              <a:rPr lang="en-US" sz="1500" b="1" dirty="0"/>
              <a:t>MA</a:t>
            </a:r>
            <a:r>
              <a:rPr lang="en-US" sz="1500" b="1" baseline="-25000" dirty="0"/>
              <a:t>3</a:t>
            </a:r>
            <a:r>
              <a:rPr lang="en-US" sz="1500" b="1" dirty="0"/>
              <a:t> = (1708.917+1620.586+1972.715+1811.665+1974.964)/5 = 1817.769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0215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5D5-F63C-440E-880A-42AB5ED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Amtrak Ridership Data with Centered MA in R 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3324-0B69-49D4-B32A-28CF3E21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0013"/>
            <a:ext cx="8610600" cy="5259387"/>
          </a:xfrm>
        </p:spPr>
        <p:txBody>
          <a:bodyPr/>
          <a:lstStyle/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5885F-DCA5-4778-99DF-16524BF4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97" y="1713706"/>
            <a:ext cx="687360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4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Trailing MA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46213"/>
            <a:ext cx="8382001" cy="5260974"/>
          </a:xfrm>
        </p:spPr>
        <p:txBody>
          <a:bodyPr/>
          <a:lstStyle/>
          <a:p>
            <a:r>
              <a:rPr lang="en-US" dirty="0"/>
              <a:t>Choose window width (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r>
              <a:rPr lang="en-US" dirty="0"/>
              <a:t>For MA at time </a:t>
            </a:r>
            <a:r>
              <a:rPr lang="en-US" i="1" dirty="0"/>
              <a:t>t</a:t>
            </a:r>
            <a:r>
              <a:rPr lang="en-US" dirty="0"/>
              <a:t>, place window on time points </a:t>
            </a:r>
            <a:r>
              <a:rPr lang="en-US" i="1" dirty="0"/>
              <a:t>t-m+1, t-m+2, </a:t>
            </a:r>
            <a:r>
              <a:rPr lang="en-US" i="1" dirty="0">
                <a:latin typeface="Times New Roman"/>
              </a:rPr>
              <a:t>…</a:t>
            </a:r>
            <a:r>
              <a:rPr lang="en-US" i="1" dirty="0"/>
              <a:t>, t</a:t>
            </a:r>
          </a:p>
          <a:p>
            <a:endParaRPr lang="en-US" sz="2000" i="1" dirty="0"/>
          </a:p>
          <a:p>
            <a:endParaRPr lang="en-US" sz="2000" i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Compute average of values in the window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8" name="Object 4"/>
              <p:cNvSpPr txBox="1"/>
              <p:nvPr/>
            </p:nvSpPr>
            <p:spPr bwMode="auto">
              <a:xfrm>
                <a:off x="2157412" y="4283075"/>
                <a:ext cx="4146550" cy="74612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3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7412" y="4283075"/>
                <a:ext cx="4146550" cy="746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157412" y="30480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t-4      t-3      t-2      t-1      t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209800" y="30480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209800" y="2590800"/>
            <a:ext cx="3581400" cy="381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352800" y="2590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cs typeface="Times New Roman" pitchFamily="18" charset="0"/>
              </a:rPr>
              <a:t>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=5</a:t>
            </a:r>
          </a:p>
        </p:txBody>
      </p:sp>
      <p:sp>
        <p:nvSpPr>
          <p:cNvPr id="57354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9"/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8"/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8"/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8"/>
  <p:tag name="NOPREFERENCE" val="False"/>
  <p:tag name="DELIMITERS" val="3.1"/>
</p:tagLst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48B3D"/>
    </a:lt1>
    <a:dk2>
      <a:srgbClr val="081D58"/>
    </a:dk2>
    <a:lt2>
      <a:srgbClr val="9234DB"/>
    </a:lt2>
    <a:accent1>
      <a:srgbClr val="FC0128"/>
    </a:accent1>
    <a:accent2>
      <a:srgbClr val="063DE8"/>
    </a:accent2>
    <a:accent3>
      <a:srgbClr val="F8C4A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D:\McGraw Hill Powerpoint Slides\Ch1.ppt</Template>
  <TotalTime>274516774</TotalTime>
  <Pages>18</Pages>
  <Words>1732</Words>
  <Application>Microsoft Office PowerPoint</Application>
  <PresentationFormat>On-screen Show (4:3)</PresentationFormat>
  <Paragraphs>229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Book Antiqua</vt:lpstr>
      <vt:lpstr>Cambria Math</vt:lpstr>
      <vt:lpstr>Lucida Console</vt:lpstr>
      <vt:lpstr>Monotype Sorts</vt:lpstr>
      <vt:lpstr>Symbol</vt:lpstr>
      <vt:lpstr>Tahoma</vt:lpstr>
      <vt:lpstr>Times New Roman</vt:lpstr>
      <vt:lpstr>Wingdings</vt:lpstr>
      <vt:lpstr>Ch1</vt:lpstr>
      <vt:lpstr>Clip</vt:lpstr>
      <vt:lpstr>Equation</vt:lpstr>
      <vt:lpstr>California State University, East Bay College of Business and Economics  BAN 673 Time Series Analytics</vt:lpstr>
      <vt:lpstr>Lecture Objectives</vt:lpstr>
      <vt:lpstr>Define Smoothing Methods</vt:lpstr>
      <vt:lpstr>Recap: Components of Time Series and Modeling Principles</vt:lpstr>
      <vt:lpstr>Moving Average</vt:lpstr>
      <vt:lpstr>Computing a Centered MA</vt:lpstr>
      <vt:lpstr>Centered MA in Excel</vt:lpstr>
      <vt:lpstr>Visualizing Amtrak Ridership Data with Centered MA in R </vt:lpstr>
      <vt:lpstr>Computing Trailing MA</vt:lpstr>
      <vt:lpstr>Trailing MA in Excel</vt:lpstr>
      <vt:lpstr>Visualizing Amtrak Ridership Data with Trailing MA and Trailing MA vs. Centered MA</vt:lpstr>
      <vt:lpstr>Choosing Window Width (m)</vt:lpstr>
      <vt:lpstr>Performance Measures Using Accuracy Function in R</vt:lpstr>
      <vt:lpstr>Removing Trend and/or Seasonality</vt:lpstr>
      <vt:lpstr>Regression with Quadratic Trend and Seasonality</vt:lpstr>
      <vt:lpstr>De-Trending and De-Seasonalizing Time Series   </vt:lpstr>
      <vt:lpstr>Regression with Quadratic Trend and Seasonality + Trailing MA of Residuals Forecast</vt:lpstr>
      <vt:lpstr>Performance Measures for Regression Forecast vs. Regression and MA Residuals Forecast in R</vt:lpstr>
      <vt:lpstr>Trailing MA with Partition</vt:lpstr>
      <vt:lpstr>Weighted Moving Average (WMA)</vt:lpstr>
      <vt:lpstr>Weighted MA in Excel</vt:lpstr>
      <vt:lpstr>Visualizing Amtrak Ridership Data with Weighted Moving Average (WMA) in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subject/>
  <dc:creator>Zinovy Radovilsky</dc:creator>
  <cp:keywords/>
  <dc:description/>
  <cp:lastModifiedBy>Zinovy Radovilsky</cp:lastModifiedBy>
  <cp:revision>333</cp:revision>
  <cp:lastPrinted>1997-10-07T20:29:34Z</cp:lastPrinted>
  <dcterms:created xsi:type="dcterms:W3CDTF">1997-10-07T17:24:18Z</dcterms:created>
  <dcterms:modified xsi:type="dcterms:W3CDTF">2019-11-01T05:06:07Z</dcterms:modified>
</cp:coreProperties>
</file>