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523" r:id="rId3"/>
    <p:sldId id="564" r:id="rId4"/>
    <p:sldId id="542" r:id="rId5"/>
    <p:sldId id="557" r:id="rId6"/>
    <p:sldId id="543" r:id="rId7"/>
    <p:sldId id="562" r:id="rId8"/>
    <p:sldId id="565" r:id="rId9"/>
    <p:sldId id="561" r:id="rId10"/>
    <p:sldId id="544" r:id="rId11"/>
    <p:sldId id="566" r:id="rId12"/>
    <p:sldId id="567" r:id="rId13"/>
    <p:sldId id="568" r:id="rId14"/>
    <p:sldId id="569" r:id="rId15"/>
    <p:sldId id="570" r:id="rId16"/>
    <p:sldId id="559" r:id="rId17"/>
    <p:sldId id="573" r:id="rId18"/>
    <p:sldId id="571" r:id="rId19"/>
    <p:sldId id="572" r:id="rId20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A6F695"/>
    <a:srgbClr val="F6C28A"/>
    <a:srgbClr val="FF9933"/>
    <a:srgbClr val="FFB56D"/>
    <a:srgbClr val="FFC891"/>
    <a:srgbClr val="FFFFFF"/>
    <a:srgbClr val="FFD7A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5487" autoAdjust="0"/>
  </p:normalViewPr>
  <p:slideViewPr>
    <p:cSldViewPr>
      <p:cViewPr varScale="1">
        <p:scale>
          <a:sx n="91" d="100"/>
          <a:sy n="91" d="100"/>
        </p:scale>
        <p:origin x="12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C6BA9CC-133B-4D23-A8CE-568C780D28C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3321050"/>
            <a:ext cx="58674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notes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E573E99-4EA7-4E3E-BE1E-9646E2F5947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C77FDB7-CCA9-4B4F-8FB7-F8AEF3E15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1D5E56-8331-47EE-B338-B3BEA0A99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en-US" sz="1000" i="1"/>
              <a:t>1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6099F52-AF7A-475C-A970-68279671B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E92A066-B23A-4C38-A5FA-25B791DAB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3A283262-604E-42C6-94D6-88B6B0C9C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1FFF246E-203B-4C4D-936A-8C813A8AF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en-US" sz="1000"/>
              <a:t>1</a:t>
            </a: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62C2142E-5967-4A68-9494-8A84DFB4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7B0F42FA-8B5F-49B7-B744-94FB75BD8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48A9B9B6-D1CB-4E15-AE75-3059BCD421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7D6E8AD5-34FE-4A73-B6E6-324B8C508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/>
            <a:r>
              <a:rPr lang="en-US" altLang="en-US" dirty="0"/>
              <a:t>Developed by Dr. Zinovy Radovilsky, Professor of Management</a:t>
            </a:r>
          </a:p>
          <a:p>
            <a:pPr eaLnBrk="0" hangingPunct="0"/>
            <a:r>
              <a:rPr lang="en-US" altLang="en-US" dirty="0"/>
              <a:t>California State University, East Bay</a:t>
            </a:r>
          </a:p>
          <a:p>
            <a:pPr eaLnBrk="0" hangingPunct="0"/>
            <a:r>
              <a:rPr lang="en-US" altLang="en-US"/>
              <a:t>@All rights reserved</a:t>
            </a:r>
          </a:p>
          <a:p>
            <a:pPr eaLnBrk="0" hangingPunct="0"/>
            <a:endParaRPr lang="en-US" altLang="en-US" dirty="0"/>
          </a:p>
          <a:p>
            <a:pPr eaLnBrk="0" hangingPunct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7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31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0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3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24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59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45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70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45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6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id="{3410BE66-2BED-4E1E-B5CB-1AC654530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064BC54A-FF43-4701-971D-258187712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en-US" sz="1000" i="1"/>
              <a:t>2</a:t>
            </a:r>
          </a:p>
        </p:txBody>
      </p:sp>
      <p:sp>
        <p:nvSpPr>
          <p:cNvPr id="346116" name="Rectangle 4">
            <a:extLst>
              <a:ext uri="{FF2B5EF4-FFF2-40B4-BE49-F238E27FC236}">
                <a16:creationId xmlns:a16="http://schemas.microsoft.com/office/drawing/2014/main" id="{A4867A0A-425D-4728-852F-CAD62B8E6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7" name="Rectangle 5">
            <a:extLst>
              <a:ext uri="{FF2B5EF4-FFF2-40B4-BE49-F238E27FC236}">
                <a16:creationId xmlns:a16="http://schemas.microsoft.com/office/drawing/2014/main" id="{8E515C64-B7B0-4266-AA50-91CB9E456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8" name="Rectangle 6">
            <a:extLst>
              <a:ext uri="{FF2B5EF4-FFF2-40B4-BE49-F238E27FC236}">
                <a16:creationId xmlns:a16="http://schemas.microsoft.com/office/drawing/2014/main" id="{319AE6DD-ED6E-4077-95AC-CB40C4DF1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9" name="Rectangle 7">
            <a:extLst>
              <a:ext uri="{FF2B5EF4-FFF2-40B4-BE49-F238E27FC236}">
                <a16:creationId xmlns:a16="http://schemas.microsoft.com/office/drawing/2014/main" id="{9B171C84-1A54-4F09-AD5B-D70E2D771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en-US" sz="1000"/>
              <a:t>2</a:t>
            </a:r>
          </a:p>
        </p:txBody>
      </p:sp>
      <p:sp>
        <p:nvSpPr>
          <p:cNvPr id="346120" name="Rectangle 8">
            <a:extLst>
              <a:ext uri="{FF2B5EF4-FFF2-40B4-BE49-F238E27FC236}">
                <a16:creationId xmlns:a16="http://schemas.microsoft.com/office/drawing/2014/main" id="{732EDCE8-AE19-4890-B784-6B84F7F85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1" name="Rectangle 9">
            <a:extLst>
              <a:ext uri="{FF2B5EF4-FFF2-40B4-BE49-F238E27FC236}">
                <a16:creationId xmlns:a16="http://schemas.microsoft.com/office/drawing/2014/main" id="{2FB7AE73-AC44-462A-85B4-2BC540785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2" name="Rectangle 10">
            <a:extLst>
              <a:ext uri="{FF2B5EF4-FFF2-40B4-BE49-F238E27FC236}">
                <a16:creationId xmlns:a16="http://schemas.microsoft.com/office/drawing/2014/main" id="{DA18371F-1DA3-47EF-88D4-3FDE99D76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321050"/>
            <a:ext cx="5867400" cy="5135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346123" name="Rectangle 11">
            <a:extLst>
              <a:ext uri="{FF2B5EF4-FFF2-40B4-BE49-F238E27FC236}">
                <a16:creationId xmlns:a16="http://schemas.microsoft.com/office/drawing/2014/main" id="{DA689B9D-4DDB-445C-B844-81BCFB05DB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15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32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45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83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53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50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7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5BE4-2A31-4854-AC09-9F79E91C4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24306-D677-4437-A408-FCBB1CE48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957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3FAD-29B1-4012-B515-8ED5A3FB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C4DE4-6364-49D3-8CD5-585907832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6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46715-4DE8-4F44-B601-BDE67546E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69100" y="150813"/>
            <a:ext cx="2195513" cy="64023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44B56-7391-488F-BCFE-A92B1069A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9388" y="150813"/>
            <a:ext cx="6437312" cy="64023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504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7220-45D5-475D-8BE7-70B428A3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4B63F-9DA6-4CAA-8AA0-41D8D1E3D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058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E807-99C5-4830-A279-E183C096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E820D-0448-466B-9CA0-250D48D4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938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A1C7-6300-43AB-9A52-5D35BFF3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F10ED-E673-4363-A625-2D141AECB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524000"/>
            <a:ext cx="42291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2C698-55B9-4E01-BB31-8A77A0FE7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2291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108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ADAD-BDED-4CCE-85C6-C5BEDEA1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4CBC7-A65D-4FA9-B4E2-A5DC69CB3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8BEF5-79C8-4D62-A189-8797ED54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D0068-2447-40EB-B28E-FBDAC360E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C21B9-6645-42FA-9495-A7134E205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365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8851-5607-4040-94F8-EBBFF295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568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79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E186-412E-4422-8A33-C39D1878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97EDD-0417-447D-8EC6-27A1E1C3E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8A988-2AEF-47A2-B626-DE0374A00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12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7F26-394E-4351-BC47-F5EDC001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7D4C7-0229-4060-8E9E-500EEA8B1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4EC00-EF8B-4542-87D8-E390C7451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316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9E4354-CED9-4549-91FA-08ED6E48A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50813"/>
            <a:ext cx="8785225" cy="113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15175C1-CD4D-41AD-9E99-B005ED01D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524000"/>
            <a:ext cx="8610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619E803-0D9D-4093-A8FF-717A62A2F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2550"/>
            <a:ext cx="9142413" cy="74613"/>
          </a:xfrm>
          <a:prstGeom prst="rect">
            <a:avLst/>
          </a:prstGeom>
          <a:gradFill rotWithShape="0">
            <a:gsLst>
              <a:gs pos="0">
                <a:srgbClr val="9234DB"/>
              </a:gs>
              <a:gs pos="50000">
                <a:srgbClr val="9234DB">
                  <a:gamma/>
                  <a:shade val="29804"/>
                  <a:invGamma/>
                </a:srgbClr>
              </a:gs>
              <a:gs pos="100000">
                <a:srgbClr val="9234DB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6D16844-A77E-48E5-9E8D-6BAACF720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6554788"/>
            <a:ext cx="190182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en-US" sz="1200" b="1" i="1">
                <a:latin typeface="Book Antiqua" panose="02040602050305030304" pitchFamily="18" charset="0"/>
              </a:rPr>
              <a:t>Dr. Z. Radovilsky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A2492466-CB9A-4DCA-8ABC-F6AC15F1316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63000" y="6553200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78BAC971-ED24-4D29-A0B8-7650E2781854}" type="slidenum">
              <a:rPr lang="en-US" altLang="en-US" sz="1000"/>
              <a:pPr>
                <a:spcBef>
                  <a:spcPct val="50000"/>
                </a:spcBef>
              </a:pPr>
              <a:t>‹#›</a:t>
            </a:fld>
            <a:endParaRPr lang="en-US" alt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2000"/>
        <a:buFont typeface="Monotype Sorts" pitchFamily="2" charset="2"/>
        <a:buChar char="u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png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0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10000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1C826EA-319D-482D-B56D-6903F67DC7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8686800" cy="2057400"/>
          </a:xfrm>
          <a:noFill/>
          <a:ln/>
        </p:spPr>
        <p:txBody>
          <a:bodyPr/>
          <a:lstStyle/>
          <a:p>
            <a:pPr eaLnBrk="0" hangingPunct="0"/>
            <a: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California State University, East Bay</a:t>
            </a:r>
            <a:b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College of Business and Economics</a:t>
            </a:r>
            <a:b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b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BAN 673 Time Series Analytics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06A351A-5FD1-4AB8-8EF8-97010594F70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" y="2728119"/>
            <a:ext cx="8610600" cy="929481"/>
          </a:xfrm>
          <a:noFill/>
          <a:ln/>
        </p:spPr>
        <p:txBody>
          <a:bodyPr/>
          <a:lstStyle/>
          <a:p>
            <a:pPr marL="342900" indent="-34290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Smoothing Methods: Exponential Smoothing</a:t>
            </a:r>
          </a:p>
        </p:txBody>
      </p:sp>
      <p:sp>
        <p:nvSpPr>
          <p:cNvPr id="4125" name="Rectangle 29">
            <a:extLst>
              <a:ext uri="{FF2B5EF4-FFF2-40B4-BE49-F238E27FC236}">
                <a16:creationId xmlns:a16="http://schemas.microsoft.com/office/drawing/2014/main" id="{F03E155B-B795-4EDD-B0D1-E1C71E3BA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410200"/>
            <a:ext cx="2751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Dr. Z. Radovilsky</a:t>
            </a:r>
          </a:p>
        </p:txBody>
      </p:sp>
      <p:sp>
        <p:nvSpPr>
          <p:cNvPr id="4286" name="Rectangle 190">
            <a:extLst>
              <a:ext uri="{FF2B5EF4-FFF2-40B4-BE49-F238E27FC236}">
                <a16:creationId xmlns:a16="http://schemas.microsoft.com/office/drawing/2014/main" id="{7A374570-F37F-4A86-B51F-874273F1B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886200"/>
            <a:ext cx="335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Lecture Materials</a:t>
            </a:r>
          </a:p>
        </p:txBody>
      </p:sp>
      <p:pic>
        <p:nvPicPr>
          <p:cNvPr id="4291" name="Picture 195" descr="bd07073_">
            <a:extLst>
              <a:ext uri="{FF2B5EF4-FFF2-40B4-BE49-F238E27FC236}">
                <a16:creationId xmlns:a16="http://schemas.microsoft.com/office/drawing/2014/main" id="{852481B7-CF6E-4C00-8D91-8A4216A44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0"/>
            <a:ext cx="1797050" cy="152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92" name="Object 196">
            <a:extLst>
              <a:ext uri="{FF2B5EF4-FFF2-40B4-BE49-F238E27FC236}">
                <a16:creationId xmlns:a16="http://schemas.microsoft.com/office/drawing/2014/main" id="{9C4B40E9-F1FE-47A5-859D-8C85881758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3733800"/>
          <a:ext cx="213360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" name="Clip" r:id="rId6" imgW="761744" imgH="540724" progId="MS_ClipArt_Gallery.5">
                  <p:embed/>
                </p:oleObj>
              </mc:Choice>
              <mc:Fallback>
                <p:oleObj name="Clip" r:id="rId6" imgW="761744" imgH="540724" progId="MS_ClipArt_Gallery.5">
                  <p:embed/>
                  <p:pic>
                    <p:nvPicPr>
                      <p:cNvPr id="0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733800"/>
                        <a:ext cx="2133600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8DCB-7A86-4D80-A47C-F934B430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Exponential Smoothing: Holt’s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BE5C-D0C8-46FE-97F7-D00FE91D0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1371600"/>
            <a:ext cx="8937624" cy="5334000"/>
          </a:xfrm>
        </p:spPr>
        <p:txBody>
          <a:bodyPr/>
          <a:lstStyle/>
          <a:p>
            <a:r>
              <a:rPr lang="en-US" sz="1800" i="1" dirty="0"/>
              <a:t>Holt’s (double-exponential) smoothing </a:t>
            </a:r>
            <a:r>
              <a:rPr lang="en-US" sz="1800" dirty="0"/>
              <a:t>is used for time series that contains trend </a:t>
            </a:r>
          </a:p>
          <a:p>
            <a:pPr lvl="1"/>
            <a:r>
              <a:rPr lang="en-US" sz="1600" dirty="0"/>
              <a:t>Idea is to augment simple exponential smoothing (SES) by capturing a trend component</a:t>
            </a:r>
          </a:p>
          <a:p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Holt’s additive model: </a:t>
            </a:r>
            <a:r>
              <a:rPr lang="en-US" sz="1800" i="1" dirty="0"/>
              <a:t>Forecast = Level (L</a:t>
            </a:r>
            <a:r>
              <a:rPr lang="en-US" sz="1800" i="1" baseline="-25000" dirty="0"/>
              <a:t>t</a:t>
            </a:r>
            <a:r>
              <a:rPr lang="en-US" sz="1800" i="1" dirty="0"/>
              <a:t>) + Trend(T</a:t>
            </a:r>
            <a:r>
              <a:rPr lang="en-US" sz="1800" i="1" baseline="-25000" dirty="0"/>
              <a:t>t</a:t>
            </a:r>
            <a:r>
              <a:rPr lang="en-US" sz="1800" i="1" dirty="0"/>
              <a:t>)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1600" i="1" dirty="0" err="1">
                <a:solidFill>
                  <a:srgbClr val="0000FF"/>
                </a:solidFill>
              </a:rPr>
              <a:t>F</a:t>
            </a:r>
            <a:r>
              <a:rPr lang="en-US" sz="1600" i="1" baseline="-25000" dirty="0" err="1">
                <a:solidFill>
                  <a:srgbClr val="0000FF"/>
                </a:solidFill>
              </a:rPr>
              <a:t>t+k</a:t>
            </a:r>
            <a:r>
              <a:rPr lang="en-US" sz="1600" i="1" dirty="0">
                <a:solidFill>
                  <a:srgbClr val="0000FF"/>
                </a:solidFill>
              </a:rPr>
              <a:t> = L</a:t>
            </a:r>
            <a:r>
              <a:rPr lang="en-US" sz="1600" i="1" baseline="-25000" dirty="0">
                <a:solidFill>
                  <a:srgbClr val="0000FF"/>
                </a:solidFill>
              </a:rPr>
              <a:t>t </a:t>
            </a:r>
            <a:r>
              <a:rPr lang="en-US" sz="1600" i="1" dirty="0">
                <a:solidFill>
                  <a:srgbClr val="0000FF"/>
                </a:solidFill>
              </a:rPr>
              <a:t>+ k T</a:t>
            </a:r>
            <a:r>
              <a:rPr lang="en-US" sz="1600" i="1" baseline="-25000" dirty="0">
                <a:solidFill>
                  <a:srgbClr val="0000FF"/>
                </a:solidFill>
              </a:rPr>
              <a:t>t</a:t>
            </a:r>
            <a:endParaRPr lang="en-US" sz="1600" i="1" dirty="0">
              <a:solidFill>
                <a:srgbClr val="0000FF"/>
              </a:solidFill>
            </a:endParaRPr>
          </a:p>
          <a:p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 component (L</a:t>
            </a:r>
            <a:r>
              <a:rPr lang="en-US" sz="18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 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</a:t>
            </a:r>
            <a:r>
              <a:rPr lang="en-US" sz="1800" dirty="0"/>
              <a:t>(exponential smoothing) </a:t>
            </a:r>
          </a:p>
          <a:p>
            <a:pPr marL="0" indent="0">
              <a:buNone/>
            </a:pPr>
            <a:r>
              <a:rPr lang="en-US" sz="2000" dirty="0">
                <a:cs typeface="Times New Roman" pitchFamily="18" charset="0"/>
              </a:rPr>
              <a:t>			</a:t>
            </a:r>
            <a:r>
              <a:rPr lang="en-US" sz="1600" i="1" dirty="0">
                <a:solidFill>
                  <a:srgbClr val="0000FF"/>
                </a:solidFill>
                <a:cs typeface="Times New Roman" pitchFamily="18" charset="0"/>
              </a:rPr>
              <a:t>L</a:t>
            </a:r>
            <a:r>
              <a:rPr lang="en-US" sz="1600" i="1" baseline="-30000" dirty="0">
                <a:solidFill>
                  <a:srgbClr val="0000FF"/>
                </a:solidFill>
                <a:cs typeface="Times New Roman" pitchFamily="18" charset="0"/>
              </a:rPr>
              <a:t>t</a:t>
            </a:r>
            <a:r>
              <a:rPr lang="en-US" sz="1600" i="1" dirty="0">
                <a:solidFill>
                  <a:srgbClr val="0000FF"/>
                </a:solidFill>
                <a:cs typeface="Times New Roman" pitchFamily="18" charset="0"/>
              </a:rPr>
              <a:t> =  </a:t>
            </a:r>
            <a:r>
              <a:rPr lang="en-US" sz="1600" i="1" dirty="0" err="1">
                <a:solidFill>
                  <a:srgbClr val="0000FF"/>
                </a:solidFill>
                <a:latin typeface="Symbol" pitchFamily="18" charset="2"/>
                <a:cs typeface="Times New Roman" pitchFamily="18" charset="0"/>
              </a:rPr>
              <a:t>a</a:t>
            </a:r>
            <a:r>
              <a:rPr lang="en-US" sz="1600" i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y</a:t>
            </a:r>
            <a:r>
              <a:rPr lang="en-US" sz="1600" i="1" baseline="-30000" dirty="0" err="1">
                <a:solidFill>
                  <a:srgbClr val="0000FF"/>
                </a:solidFill>
                <a:cs typeface="Times New Roman" pitchFamily="18" charset="0"/>
              </a:rPr>
              <a:t>t</a:t>
            </a:r>
            <a:r>
              <a:rPr lang="en-US" sz="1600" i="1" dirty="0">
                <a:solidFill>
                  <a:srgbClr val="0000FF"/>
                </a:solidFill>
                <a:cs typeface="Times New Roman" pitchFamily="18" charset="0"/>
              </a:rPr>
              <a:t> + (1-</a:t>
            </a:r>
            <a:r>
              <a:rPr lang="en-US" sz="1600" i="1" dirty="0">
                <a:solidFill>
                  <a:srgbClr val="0000FF"/>
                </a:solidFill>
                <a:latin typeface="Symbol" pitchFamily="18" charset="2"/>
                <a:cs typeface="Times New Roman" pitchFamily="18" charset="0"/>
              </a:rPr>
              <a:t>a</a:t>
            </a:r>
            <a:r>
              <a:rPr lang="en-US" sz="1600" i="1" dirty="0">
                <a:solidFill>
                  <a:srgbClr val="0000FF"/>
                </a:solidFill>
                <a:cs typeface="Times New Roman" pitchFamily="18" charset="0"/>
              </a:rPr>
              <a:t>)( L</a:t>
            </a:r>
            <a:r>
              <a:rPr lang="en-US" sz="1600" i="1" baseline="-30000" dirty="0">
                <a:solidFill>
                  <a:srgbClr val="0000FF"/>
                </a:solidFill>
                <a:cs typeface="Times New Roman" pitchFamily="18" charset="0"/>
              </a:rPr>
              <a:t>t-1 </a:t>
            </a:r>
            <a:r>
              <a:rPr lang="en-US" sz="1600" i="1" dirty="0">
                <a:solidFill>
                  <a:srgbClr val="0000FF"/>
                </a:solidFill>
                <a:cs typeface="Times New Roman" pitchFamily="18" charset="0"/>
              </a:rPr>
              <a:t>+</a:t>
            </a:r>
            <a:r>
              <a:rPr lang="en-US" sz="1600" i="1" baseline="-30000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1600" i="1" dirty="0">
                <a:solidFill>
                  <a:srgbClr val="0000FF"/>
                </a:solidFill>
                <a:cs typeface="Times New Roman" pitchFamily="18" charset="0"/>
              </a:rPr>
              <a:t>T</a:t>
            </a:r>
            <a:r>
              <a:rPr lang="en-US" sz="1600" i="1" baseline="-30000" dirty="0">
                <a:solidFill>
                  <a:srgbClr val="0000FF"/>
                </a:solidFill>
                <a:cs typeface="Times New Roman" pitchFamily="18" charset="0"/>
              </a:rPr>
              <a:t>t-1</a:t>
            </a:r>
            <a:r>
              <a:rPr lang="en-US" sz="1600" i="1" dirty="0">
                <a:solidFill>
                  <a:srgbClr val="0000FF"/>
                </a:solidFill>
                <a:cs typeface="Times New Roman" pitchFamily="18" charset="0"/>
              </a:rPr>
              <a:t>)</a:t>
            </a:r>
            <a:endParaRPr lang="en-US" sz="1600" i="1" dirty="0">
              <a:solidFill>
                <a:srgbClr val="0000FF"/>
              </a:solidFill>
            </a:endParaRPr>
          </a:p>
          <a:p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Trend component (T</a:t>
            </a:r>
            <a:r>
              <a:rPr lang="en-US" sz="18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1800" dirty="0"/>
              <a:t> (linear trend)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1600" i="1" dirty="0">
                <a:solidFill>
                  <a:srgbClr val="0000FF"/>
                </a:solidFill>
              </a:rPr>
              <a:t>T</a:t>
            </a:r>
            <a:r>
              <a:rPr lang="en-US" sz="1600" i="1" baseline="-25000" dirty="0">
                <a:solidFill>
                  <a:srgbClr val="0000FF"/>
                </a:solidFill>
              </a:rPr>
              <a:t>t</a:t>
            </a:r>
            <a:r>
              <a:rPr lang="en-US" sz="1600" i="1" dirty="0">
                <a:solidFill>
                  <a:srgbClr val="0000FF"/>
                </a:solidFill>
              </a:rPr>
              <a:t> = </a:t>
            </a:r>
            <a:r>
              <a:rPr lang="en-US" sz="1600" i="1" dirty="0">
                <a:solidFill>
                  <a:srgbClr val="0000FF"/>
                </a:solidFill>
                <a:latin typeface="Symbol" pitchFamily="18" charset="2"/>
              </a:rPr>
              <a:t>b (</a:t>
            </a:r>
            <a:r>
              <a:rPr lang="en-US" sz="1600" i="1" dirty="0">
                <a:solidFill>
                  <a:srgbClr val="0000FF"/>
                </a:solidFill>
              </a:rPr>
              <a:t>L</a:t>
            </a:r>
            <a:r>
              <a:rPr lang="en-US" sz="1600" i="1" baseline="-25000" dirty="0">
                <a:solidFill>
                  <a:srgbClr val="0000FF"/>
                </a:solidFill>
              </a:rPr>
              <a:t>t</a:t>
            </a:r>
            <a:r>
              <a:rPr lang="en-US" sz="1600" i="1" dirty="0">
                <a:solidFill>
                  <a:srgbClr val="0000FF"/>
                </a:solidFill>
                <a:latin typeface="Symbol" pitchFamily="18" charset="2"/>
              </a:rPr>
              <a:t> </a:t>
            </a:r>
            <a:r>
              <a:rPr lang="en-US" sz="1600" i="1" dirty="0">
                <a:solidFill>
                  <a:srgbClr val="0000FF"/>
                </a:solidFill>
              </a:rPr>
              <a:t>-L</a:t>
            </a:r>
            <a:r>
              <a:rPr lang="en-US" sz="1600" i="1" baseline="-25000" dirty="0">
                <a:solidFill>
                  <a:srgbClr val="0000FF"/>
                </a:solidFill>
              </a:rPr>
              <a:t>t-1</a:t>
            </a:r>
            <a:r>
              <a:rPr lang="en-US" sz="1600" i="1" dirty="0">
                <a:solidFill>
                  <a:srgbClr val="0000FF"/>
                </a:solidFill>
              </a:rPr>
              <a:t>) + (1- </a:t>
            </a:r>
            <a:r>
              <a:rPr lang="en-US" sz="1600" i="1" dirty="0">
                <a:solidFill>
                  <a:srgbClr val="0000FF"/>
                </a:solidFill>
                <a:latin typeface="Symbol" pitchFamily="18" charset="2"/>
              </a:rPr>
              <a:t>b</a:t>
            </a:r>
            <a:r>
              <a:rPr lang="en-US" sz="1600" i="1" dirty="0">
                <a:solidFill>
                  <a:srgbClr val="0000FF"/>
                </a:solidFill>
              </a:rPr>
              <a:t>) T</a:t>
            </a:r>
            <a:r>
              <a:rPr lang="en-US" sz="1600" i="1" baseline="-25000" dirty="0">
                <a:solidFill>
                  <a:srgbClr val="0000FF"/>
                </a:solidFill>
              </a:rPr>
              <a:t>t-1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000" i="1" baseline="-25000" dirty="0"/>
              <a:t>		                     </a:t>
            </a:r>
            <a:r>
              <a:rPr lang="en-US" sz="1600" i="1" dirty="0"/>
              <a:t>where: 	</a:t>
            </a:r>
            <a:r>
              <a:rPr lang="el-GR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altLang="en-US" sz="1600" i="1" dirty="0">
                <a:latin typeface="CG Times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latin typeface="CG Times" pitchFamily="18" charset="0"/>
                <a:cs typeface="Courier New" panose="02070309020205020404" pitchFamily="49" charset="0"/>
              </a:rPr>
              <a:t>   </a:t>
            </a:r>
            <a:r>
              <a:rPr lang="en-US" altLang="en-US" sz="1600" dirty="0">
                <a:latin typeface="+mj-lt"/>
                <a:cs typeface="Courier New" panose="02070309020205020404" pitchFamily="49" charset="0"/>
              </a:rPr>
              <a:t>= smoothing constant for exponential smoothing (</a:t>
            </a:r>
            <a:r>
              <a:rPr lang="en-US" sz="1600" i="1" dirty="0"/>
              <a:t>0</a:t>
            </a:r>
            <a:r>
              <a:rPr lang="en-US" sz="1600" dirty="0">
                <a:sym typeface="Symbol" pitchFamily="18" charset="2"/>
              </a:rPr>
              <a:t>  </a:t>
            </a:r>
            <a:r>
              <a:rPr lang="en-US" sz="1600" i="1" dirty="0">
                <a:latin typeface="Symbol" pitchFamily="18" charset="2"/>
              </a:rPr>
              <a:t>a</a:t>
            </a:r>
            <a:r>
              <a:rPr lang="en-US" sz="1600" i="1" dirty="0">
                <a:sym typeface="Symbol" pitchFamily="18" charset="2"/>
              </a:rPr>
              <a:t></a:t>
            </a:r>
            <a:r>
              <a:rPr lang="en-US" sz="1600" i="1" dirty="0">
                <a:latin typeface="Symbol" pitchFamily="18" charset="2"/>
              </a:rPr>
              <a:t> </a:t>
            </a:r>
            <a:r>
              <a:rPr lang="en-US" sz="1600" i="1" dirty="0"/>
              <a:t>1)</a:t>
            </a:r>
            <a:endParaRPr lang="en-US" altLang="en-US" sz="16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en-US" sz="1600" dirty="0">
                <a:latin typeface="CG Times" pitchFamily="18" charset="0"/>
                <a:cs typeface="Times New Roman" panose="02020603050405020304" pitchFamily="18" charset="0"/>
              </a:rPr>
              <a:t>				</a:t>
            </a:r>
            <a:r>
              <a:rPr lang="el-GR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altLang="en-US" sz="1600" dirty="0">
                <a:latin typeface="CG Times" pitchFamily="18" charset="0"/>
                <a:cs typeface="Courier New" panose="02070309020205020404" pitchFamily="49" charset="0"/>
              </a:rPr>
              <a:t>    = </a:t>
            </a:r>
            <a:r>
              <a:rPr lang="en-US" altLang="en-US" sz="1600" dirty="0">
                <a:latin typeface="+mj-lt"/>
                <a:cs typeface="Courier New" panose="02070309020205020404" pitchFamily="49" charset="0"/>
              </a:rPr>
              <a:t>smoothing constant for trend estimate </a:t>
            </a:r>
            <a:r>
              <a:rPr lang="en-US" altLang="en-US" sz="1600" dirty="0">
                <a:cs typeface="Courier New" panose="02070309020205020404" pitchFamily="49" charset="0"/>
              </a:rPr>
              <a:t>(</a:t>
            </a:r>
            <a:r>
              <a:rPr lang="en-US" sz="1600" i="1" dirty="0"/>
              <a:t>0</a:t>
            </a:r>
            <a:r>
              <a:rPr lang="en-US" sz="1600" dirty="0">
                <a:sym typeface="Symbol" pitchFamily="18" charset="2"/>
              </a:rPr>
              <a:t>  </a:t>
            </a:r>
            <a:r>
              <a:rPr lang="en-US" sz="1600" i="1" dirty="0">
                <a:latin typeface="Symbol" pitchFamily="18" charset="2"/>
              </a:rPr>
              <a:t>b </a:t>
            </a:r>
            <a:r>
              <a:rPr lang="en-US" sz="1600" i="1" dirty="0">
                <a:sym typeface="Symbol" pitchFamily="18" charset="2"/>
              </a:rPr>
              <a:t></a:t>
            </a:r>
            <a:r>
              <a:rPr lang="en-US" sz="1600" i="1" dirty="0">
                <a:latin typeface="Symbol" pitchFamily="18" charset="2"/>
              </a:rPr>
              <a:t> </a:t>
            </a:r>
            <a:r>
              <a:rPr lang="en-US" sz="1600" i="1" dirty="0"/>
              <a:t>1)</a:t>
            </a:r>
            <a:endParaRPr lang="en-US" altLang="en-US" sz="16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1600" dirty="0">
                <a:latin typeface="CG Times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sz="1600" i="1" dirty="0">
                <a:latin typeface="CG Times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CG Times" pitchFamily="18" charset="0"/>
                <a:cs typeface="Times New Roman" panose="02020603050405020304" pitchFamily="18" charset="0"/>
              </a:rPr>
              <a:t>    = </a:t>
            </a:r>
            <a:r>
              <a:rPr lang="en-US" altLang="en-US" sz="1600" dirty="0">
                <a:cs typeface="Times New Roman" panose="02020603050405020304" pitchFamily="18" charset="0"/>
              </a:rPr>
              <a:t>periods to be forecasted into future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cs typeface="Times New Roman" panose="02020603050405020304" pitchFamily="18" charset="0"/>
              </a:rPr>
              <a:t>Choosing </a:t>
            </a:r>
            <a:r>
              <a:rPr lang="en-US" sz="1800" i="1" dirty="0">
                <a:latin typeface="Symbol" pitchFamily="18" charset="2"/>
              </a:rPr>
              <a:t>a</a:t>
            </a:r>
            <a:r>
              <a:rPr lang="en-US" sz="1800" i="1" dirty="0">
                <a:cs typeface="Times New Roman" panose="02020603050405020304" pitchFamily="18" charset="0"/>
              </a:rPr>
              <a:t> </a:t>
            </a:r>
            <a:r>
              <a:rPr lang="en-US" sz="1800" dirty="0">
                <a:cs typeface="Times New Roman" panose="02020603050405020304" pitchFamily="18" charset="0"/>
              </a:rPr>
              <a:t>and</a:t>
            </a:r>
            <a:r>
              <a:rPr lang="en-US" sz="1800" i="1" dirty="0"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Symbol" pitchFamily="18" charset="2"/>
              </a:rPr>
              <a:t>b </a:t>
            </a:r>
            <a:endParaRPr lang="en-US" sz="1800" i="1" dirty="0"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+mj-lt"/>
              </a:rPr>
              <a:t>Default values, e.g., </a:t>
            </a:r>
            <a:r>
              <a:rPr lang="en-US" sz="1600" i="1" dirty="0">
                <a:latin typeface="Symbol" pitchFamily="18" charset="2"/>
              </a:rPr>
              <a:t>a</a:t>
            </a:r>
            <a:r>
              <a:rPr lang="en-US" sz="1600" i="1" dirty="0">
                <a:latin typeface="Symbol" pitchFamily="18" charset="2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Symbol" pitchFamily="18" charset="2"/>
              </a:rPr>
              <a:t>b  </a:t>
            </a:r>
            <a:r>
              <a:rPr lang="en-US" sz="1600" i="1" dirty="0">
                <a:latin typeface="+mj-lt"/>
              </a:rPr>
              <a:t>= 0.1 – 0.2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+mj-lt"/>
              </a:rPr>
              <a:t>Compare several Holt’s models with various </a:t>
            </a:r>
            <a:r>
              <a:rPr lang="en-US" sz="1600" i="1" dirty="0">
                <a:latin typeface="Symbol" pitchFamily="18" charset="2"/>
              </a:rPr>
              <a:t>a</a:t>
            </a:r>
            <a:r>
              <a:rPr lang="en-US" sz="1600" i="1" dirty="0"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</a:rPr>
              <a:t>and</a:t>
            </a:r>
            <a:r>
              <a:rPr lang="en-US" sz="1600" i="1" dirty="0"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Symbol" pitchFamily="18" charset="2"/>
              </a:rPr>
              <a:t>b</a:t>
            </a:r>
            <a:r>
              <a:rPr lang="en-US" sz="1600" i="1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to identify such </a:t>
            </a:r>
            <a:r>
              <a:rPr lang="en-US" sz="1600" i="1" dirty="0">
                <a:latin typeface="Symbol" pitchFamily="18" charset="2"/>
              </a:rPr>
              <a:t>a</a:t>
            </a:r>
            <a:r>
              <a:rPr lang="en-US" sz="1600" i="1" dirty="0"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</a:rPr>
              <a:t>and</a:t>
            </a:r>
            <a:r>
              <a:rPr lang="en-US" sz="1600" i="1" dirty="0"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Symbol" pitchFamily="18" charset="2"/>
              </a:rPr>
              <a:t>b  </a:t>
            </a:r>
            <a:r>
              <a:rPr lang="en-US" sz="1600" dirty="0">
                <a:latin typeface="+mj-lt"/>
              </a:rPr>
              <a:t>that would minimize </a:t>
            </a:r>
            <a:r>
              <a:rPr lang="en-US" sz="1600" i="1" dirty="0">
                <a:latin typeface="+mj-lt"/>
              </a:rPr>
              <a:t>RMSE </a:t>
            </a:r>
            <a:r>
              <a:rPr lang="en-US" sz="1600" dirty="0">
                <a:latin typeface="+mj-lt"/>
              </a:rPr>
              <a:t>or</a:t>
            </a:r>
            <a:r>
              <a:rPr lang="en-US" sz="1600" i="1" dirty="0">
                <a:latin typeface="+mj-lt"/>
              </a:rPr>
              <a:t> MAPE </a:t>
            </a:r>
            <a:r>
              <a:rPr lang="en-US" sz="1600" dirty="0">
                <a:latin typeface="+mj-lt"/>
              </a:rPr>
              <a:t>for training set</a:t>
            </a:r>
          </a:p>
          <a:p>
            <a:pPr lvl="2">
              <a:lnSpc>
                <a:spcPct val="90000"/>
              </a:lnSpc>
            </a:pPr>
            <a:r>
              <a:rPr lang="en-US" sz="1400" dirty="0">
                <a:latin typeface="+mj-lt"/>
              </a:rPr>
              <a:t>Overfitting may be a problem</a:t>
            </a:r>
          </a:p>
          <a:p>
            <a:pPr lvl="2">
              <a:lnSpc>
                <a:spcPct val="90000"/>
              </a:lnSpc>
            </a:pPr>
            <a:r>
              <a:rPr lang="en-US" sz="1400" dirty="0">
                <a:latin typeface="+mj-lt"/>
              </a:rPr>
              <a:t>What to do: make sure chosen values are reasonable </a:t>
            </a:r>
          </a:p>
          <a:p>
            <a:pPr lvl="1">
              <a:lnSpc>
                <a:spcPct val="90000"/>
              </a:lnSpc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70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8DCB-7A86-4D80-A47C-F934B430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Holt’s Model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BE5C-D0C8-46FE-97F7-D00FE91D0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1371600"/>
            <a:ext cx="8937624" cy="5334000"/>
          </a:xfrm>
        </p:spPr>
        <p:txBody>
          <a:bodyPr/>
          <a:lstStyle/>
          <a:p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Holt’s multiplicative model: </a:t>
            </a:r>
            <a:r>
              <a:rPr lang="en-US" sz="1800" i="1" dirty="0"/>
              <a:t>Forecast = Level (L</a:t>
            </a:r>
            <a:r>
              <a:rPr lang="en-US" sz="1800" i="1" baseline="-25000" dirty="0"/>
              <a:t>t</a:t>
            </a:r>
            <a:r>
              <a:rPr lang="en-US" sz="1800" i="1" dirty="0"/>
              <a:t>) × Trend(T</a:t>
            </a:r>
            <a:r>
              <a:rPr lang="en-US" sz="1800" i="1" baseline="-25000" dirty="0"/>
              <a:t>t</a:t>
            </a:r>
            <a:r>
              <a:rPr lang="en-US" sz="1800" i="1" dirty="0"/>
              <a:t>)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1600" i="1" dirty="0" err="1">
                <a:solidFill>
                  <a:srgbClr val="0000FF"/>
                </a:solidFill>
              </a:rPr>
              <a:t>F</a:t>
            </a:r>
            <a:r>
              <a:rPr lang="en-US" sz="1600" i="1" baseline="-25000" dirty="0" err="1">
                <a:solidFill>
                  <a:srgbClr val="0000FF"/>
                </a:solidFill>
              </a:rPr>
              <a:t>t+k</a:t>
            </a:r>
            <a:r>
              <a:rPr lang="en-US" sz="1600" i="1" dirty="0">
                <a:solidFill>
                  <a:srgbClr val="0000FF"/>
                </a:solidFill>
              </a:rPr>
              <a:t> = L</a:t>
            </a:r>
            <a:r>
              <a:rPr lang="en-US" sz="1600" i="1" baseline="-25000" dirty="0">
                <a:solidFill>
                  <a:srgbClr val="0000FF"/>
                </a:solidFill>
              </a:rPr>
              <a:t>t </a:t>
            </a:r>
            <a:r>
              <a:rPr lang="en-US" sz="1600" i="1" dirty="0">
                <a:solidFill>
                  <a:srgbClr val="0000FF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×</a:t>
            </a:r>
            <a:r>
              <a:rPr lang="en-US" sz="1600" i="1" dirty="0">
                <a:solidFill>
                  <a:srgbClr val="0000FF"/>
                </a:solidFill>
              </a:rPr>
              <a:t> </a:t>
            </a:r>
            <a:r>
              <a:rPr lang="en-US" sz="1600" i="1" dirty="0" err="1">
                <a:solidFill>
                  <a:srgbClr val="0000FF"/>
                </a:solidFill>
              </a:rPr>
              <a:t>T</a:t>
            </a:r>
            <a:r>
              <a:rPr lang="en-US" sz="1600" i="1" baseline="-25000" dirty="0" err="1">
                <a:solidFill>
                  <a:srgbClr val="0000FF"/>
                </a:solidFill>
              </a:rPr>
              <a:t>t</a:t>
            </a:r>
            <a:r>
              <a:rPr lang="en-US" sz="1600" i="1" baseline="30000" dirty="0" err="1">
                <a:solidFill>
                  <a:srgbClr val="0000FF"/>
                </a:solidFill>
              </a:rPr>
              <a:t>k</a:t>
            </a:r>
            <a:endParaRPr lang="en-US" sz="1600" i="1" baseline="30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dirty="0">
                <a:cs typeface="Times New Roman" pitchFamily="18" charset="0"/>
              </a:rPr>
              <a:t>			</a:t>
            </a:r>
            <a:r>
              <a:rPr lang="en-US" sz="1600" i="1" dirty="0">
                <a:solidFill>
                  <a:srgbClr val="0000FF"/>
                </a:solidFill>
                <a:cs typeface="Times New Roman" pitchFamily="18" charset="0"/>
              </a:rPr>
              <a:t>L</a:t>
            </a:r>
            <a:r>
              <a:rPr lang="en-US" sz="1600" i="1" baseline="-30000" dirty="0">
                <a:solidFill>
                  <a:srgbClr val="0000FF"/>
                </a:solidFill>
                <a:cs typeface="Times New Roman" pitchFamily="18" charset="0"/>
              </a:rPr>
              <a:t>t</a:t>
            </a:r>
            <a:r>
              <a:rPr lang="en-US" sz="1600" i="1" dirty="0">
                <a:solidFill>
                  <a:srgbClr val="0000FF"/>
                </a:solidFill>
                <a:cs typeface="Times New Roman" pitchFamily="18" charset="0"/>
              </a:rPr>
              <a:t> =  </a:t>
            </a:r>
            <a:r>
              <a:rPr lang="en-US" sz="1600" i="1" dirty="0" err="1">
                <a:solidFill>
                  <a:srgbClr val="0000FF"/>
                </a:solidFill>
                <a:latin typeface="Symbol" pitchFamily="18" charset="2"/>
                <a:cs typeface="Times New Roman" pitchFamily="18" charset="0"/>
              </a:rPr>
              <a:t>a</a:t>
            </a:r>
            <a:r>
              <a:rPr lang="en-US" sz="1600" i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y</a:t>
            </a:r>
            <a:r>
              <a:rPr lang="en-US" sz="1600" i="1" baseline="-30000" dirty="0" err="1">
                <a:solidFill>
                  <a:srgbClr val="0000FF"/>
                </a:solidFill>
                <a:cs typeface="Times New Roman" pitchFamily="18" charset="0"/>
              </a:rPr>
              <a:t>t</a:t>
            </a:r>
            <a:r>
              <a:rPr lang="en-US" sz="1600" i="1" dirty="0">
                <a:solidFill>
                  <a:srgbClr val="0000FF"/>
                </a:solidFill>
                <a:cs typeface="Times New Roman" pitchFamily="18" charset="0"/>
              </a:rPr>
              <a:t> + (1-</a:t>
            </a:r>
            <a:r>
              <a:rPr lang="en-US" sz="1600" i="1" dirty="0">
                <a:solidFill>
                  <a:srgbClr val="0000FF"/>
                </a:solidFill>
                <a:latin typeface="Symbol" pitchFamily="18" charset="2"/>
                <a:cs typeface="Times New Roman" pitchFamily="18" charset="0"/>
              </a:rPr>
              <a:t>a</a:t>
            </a:r>
            <a:r>
              <a:rPr lang="en-US" sz="1600" i="1" dirty="0">
                <a:solidFill>
                  <a:srgbClr val="0000FF"/>
                </a:solidFill>
                <a:cs typeface="Times New Roman" pitchFamily="18" charset="0"/>
              </a:rPr>
              <a:t>)( L</a:t>
            </a:r>
            <a:r>
              <a:rPr lang="en-US" sz="1600" i="1" baseline="-30000" dirty="0">
                <a:solidFill>
                  <a:srgbClr val="0000FF"/>
                </a:solidFill>
                <a:cs typeface="Times New Roman" pitchFamily="18" charset="0"/>
              </a:rPr>
              <a:t>t-1 </a:t>
            </a:r>
            <a:r>
              <a:rPr lang="en-US" sz="1600" i="1" dirty="0">
                <a:solidFill>
                  <a:srgbClr val="0000FF"/>
                </a:solidFill>
                <a:cs typeface="Times New Roman" pitchFamily="18" charset="0"/>
              </a:rPr>
              <a:t>×</a:t>
            </a:r>
            <a:r>
              <a:rPr lang="en-US" sz="1600" i="1" baseline="-30000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1600" i="1" dirty="0">
                <a:solidFill>
                  <a:srgbClr val="0000FF"/>
                </a:solidFill>
                <a:cs typeface="Times New Roman" pitchFamily="18" charset="0"/>
              </a:rPr>
              <a:t>T</a:t>
            </a:r>
            <a:r>
              <a:rPr lang="en-US" sz="1600" i="1" baseline="-30000" dirty="0">
                <a:solidFill>
                  <a:srgbClr val="0000FF"/>
                </a:solidFill>
                <a:cs typeface="Times New Roman" pitchFamily="18" charset="0"/>
              </a:rPr>
              <a:t>t-1</a:t>
            </a:r>
            <a:r>
              <a:rPr lang="en-US" sz="1600" i="1" dirty="0">
                <a:solidFill>
                  <a:srgbClr val="0000FF"/>
                </a:solidFill>
                <a:cs typeface="Times New Roman" pitchFamily="18" charset="0"/>
              </a:rPr>
              <a:t>)</a:t>
            </a:r>
            <a:endParaRPr lang="en-US" sz="1600" i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			</a:t>
            </a:r>
            <a:r>
              <a:rPr lang="en-US" sz="1600" i="1" dirty="0">
                <a:solidFill>
                  <a:srgbClr val="0000FF"/>
                </a:solidFill>
              </a:rPr>
              <a:t>T</a:t>
            </a:r>
            <a:r>
              <a:rPr lang="en-US" sz="1600" i="1" baseline="-25000" dirty="0">
                <a:solidFill>
                  <a:srgbClr val="0000FF"/>
                </a:solidFill>
              </a:rPr>
              <a:t>t</a:t>
            </a:r>
            <a:r>
              <a:rPr lang="en-US" sz="1600" i="1" dirty="0">
                <a:solidFill>
                  <a:srgbClr val="0000FF"/>
                </a:solidFill>
              </a:rPr>
              <a:t> = </a:t>
            </a:r>
            <a:r>
              <a:rPr lang="en-US" sz="1600" i="1" dirty="0">
                <a:solidFill>
                  <a:srgbClr val="0000FF"/>
                </a:solidFill>
                <a:latin typeface="Symbol" pitchFamily="18" charset="2"/>
              </a:rPr>
              <a:t>b (</a:t>
            </a:r>
            <a:r>
              <a:rPr lang="en-US" sz="1600" i="1" dirty="0">
                <a:solidFill>
                  <a:srgbClr val="0000FF"/>
                </a:solidFill>
              </a:rPr>
              <a:t>L</a:t>
            </a:r>
            <a:r>
              <a:rPr lang="en-US" sz="1600" i="1" baseline="-25000" dirty="0">
                <a:solidFill>
                  <a:srgbClr val="0000FF"/>
                </a:solidFill>
              </a:rPr>
              <a:t>t </a:t>
            </a:r>
            <a:r>
              <a:rPr lang="en-US" sz="1600" i="1" dirty="0">
                <a:solidFill>
                  <a:srgbClr val="0000FF"/>
                </a:solidFill>
                <a:latin typeface="Symbol" pitchFamily="18" charset="2"/>
              </a:rPr>
              <a:t>/ </a:t>
            </a:r>
            <a:r>
              <a:rPr lang="en-US" sz="1600" i="1" dirty="0">
                <a:solidFill>
                  <a:srgbClr val="0000FF"/>
                </a:solidFill>
              </a:rPr>
              <a:t>L</a:t>
            </a:r>
            <a:r>
              <a:rPr lang="en-US" sz="1600" i="1" baseline="-25000" dirty="0">
                <a:solidFill>
                  <a:srgbClr val="0000FF"/>
                </a:solidFill>
              </a:rPr>
              <a:t>t-1</a:t>
            </a:r>
            <a:r>
              <a:rPr lang="en-US" sz="1600" i="1" dirty="0">
                <a:solidFill>
                  <a:srgbClr val="0000FF"/>
                </a:solidFill>
              </a:rPr>
              <a:t>) + (1- </a:t>
            </a:r>
            <a:r>
              <a:rPr lang="en-US" sz="1600" i="1" dirty="0">
                <a:solidFill>
                  <a:srgbClr val="0000FF"/>
                </a:solidFill>
                <a:latin typeface="Symbol" pitchFamily="18" charset="2"/>
              </a:rPr>
              <a:t>b</a:t>
            </a:r>
            <a:r>
              <a:rPr lang="en-US" sz="1600" i="1" dirty="0">
                <a:solidFill>
                  <a:srgbClr val="0000FF"/>
                </a:solidFill>
              </a:rPr>
              <a:t>) T</a:t>
            </a:r>
            <a:r>
              <a:rPr lang="en-US" sz="1600" i="1" baseline="-25000" dirty="0">
                <a:solidFill>
                  <a:srgbClr val="0000FF"/>
                </a:solidFill>
              </a:rPr>
              <a:t>t-1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000" i="1" baseline="-25000" dirty="0"/>
              <a:t>			</a:t>
            </a:r>
            <a:r>
              <a:rPr lang="en-US" sz="1600" i="1" dirty="0"/>
              <a:t>where: 	</a:t>
            </a:r>
            <a:r>
              <a:rPr lang="el-GR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altLang="en-US" sz="1600" i="1" dirty="0">
                <a:latin typeface="CG Times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latin typeface="CG Times" pitchFamily="18" charset="0"/>
                <a:cs typeface="Courier New" panose="02070309020205020404" pitchFamily="49" charset="0"/>
              </a:rPr>
              <a:t>   </a:t>
            </a:r>
            <a:r>
              <a:rPr lang="en-US" altLang="en-US" sz="1600" dirty="0">
                <a:latin typeface="+mj-lt"/>
                <a:cs typeface="Courier New" panose="02070309020205020404" pitchFamily="49" charset="0"/>
              </a:rPr>
              <a:t>= smoothing constant for exponential smoothing (</a:t>
            </a:r>
            <a:r>
              <a:rPr lang="en-US" sz="1600" i="1" dirty="0"/>
              <a:t>0</a:t>
            </a:r>
            <a:r>
              <a:rPr lang="en-US" sz="1600" dirty="0">
                <a:sym typeface="Symbol" pitchFamily="18" charset="2"/>
              </a:rPr>
              <a:t>  </a:t>
            </a:r>
            <a:r>
              <a:rPr lang="en-US" sz="1600" i="1" dirty="0">
                <a:latin typeface="Symbol" pitchFamily="18" charset="2"/>
              </a:rPr>
              <a:t>a</a:t>
            </a:r>
            <a:r>
              <a:rPr lang="en-US" sz="1600" i="1" dirty="0">
                <a:sym typeface="Symbol" pitchFamily="18" charset="2"/>
              </a:rPr>
              <a:t></a:t>
            </a:r>
            <a:r>
              <a:rPr lang="en-US" sz="1600" i="1" dirty="0">
                <a:latin typeface="Symbol" pitchFamily="18" charset="2"/>
              </a:rPr>
              <a:t> </a:t>
            </a:r>
            <a:r>
              <a:rPr lang="en-US" sz="1600" i="1" dirty="0"/>
              <a:t>1)</a:t>
            </a:r>
            <a:endParaRPr lang="en-US" altLang="en-US" sz="16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en-US" sz="1600" dirty="0">
                <a:latin typeface="CG Times" pitchFamily="18" charset="0"/>
                <a:cs typeface="Times New Roman" panose="02020603050405020304" pitchFamily="18" charset="0"/>
              </a:rPr>
              <a:t>				</a:t>
            </a:r>
            <a:r>
              <a:rPr lang="el-GR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altLang="en-US" sz="1600" dirty="0">
                <a:latin typeface="CG Times" pitchFamily="18" charset="0"/>
                <a:cs typeface="Courier New" panose="02070309020205020404" pitchFamily="49" charset="0"/>
              </a:rPr>
              <a:t>    = </a:t>
            </a:r>
            <a:r>
              <a:rPr lang="en-US" altLang="en-US" sz="1600" dirty="0">
                <a:latin typeface="+mj-lt"/>
                <a:cs typeface="Courier New" panose="02070309020205020404" pitchFamily="49" charset="0"/>
              </a:rPr>
              <a:t>smoothing constant for trend estimate </a:t>
            </a:r>
            <a:r>
              <a:rPr lang="en-US" altLang="en-US" sz="1600" dirty="0">
                <a:cs typeface="Courier New" panose="02070309020205020404" pitchFamily="49" charset="0"/>
              </a:rPr>
              <a:t>(</a:t>
            </a:r>
            <a:r>
              <a:rPr lang="en-US" sz="1600" i="1" dirty="0"/>
              <a:t>0</a:t>
            </a:r>
            <a:r>
              <a:rPr lang="en-US" sz="1600" dirty="0">
                <a:sym typeface="Symbol" pitchFamily="18" charset="2"/>
              </a:rPr>
              <a:t> </a:t>
            </a:r>
            <a:r>
              <a:rPr lang="en-US" sz="1600" i="1" dirty="0">
                <a:latin typeface="Symbol" pitchFamily="18" charset="2"/>
              </a:rPr>
              <a:t> b </a:t>
            </a:r>
            <a:r>
              <a:rPr lang="en-US" sz="1600" i="1" dirty="0">
                <a:sym typeface="Symbol" pitchFamily="18" charset="2"/>
              </a:rPr>
              <a:t></a:t>
            </a:r>
            <a:r>
              <a:rPr lang="en-US" sz="1600" i="1" dirty="0">
                <a:latin typeface="Symbol" pitchFamily="18" charset="2"/>
              </a:rPr>
              <a:t> </a:t>
            </a:r>
            <a:r>
              <a:rPr lang="en-US" sz="1600" i="1" dirty="0"/>
              <a:t>1)</a:t>
            </a:r>
            <a:endParaRPr lang="en-US" altLang="en-US" sz="16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1600" dirty="0">
                <a:latin typeface="CG Times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sz="1600" i="1" dirty="0">
                <a:latin typeface="CG Times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CG Times" pitchFamily="18" charset="0"/>
                <a:cs typeface="Times New Roman" panose="02020603050405020304" pitchFamily="18" charset="0"/>
              </a:rPr>
              <a:t>    = </a:t>
            </a:r>
            <a:r>
              <a:rPr lang="en-US" altLang="en-US" sz="1600" dirty="0">
                <a:cs typeface="Times New Roman" panose="02020603050405020304" pitchFamily="18" charset="0"/>
              </a:rPr>
              <a:t>periods to be forecasted into future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Additive and multiplicative Holt’s models can apply 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two types 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of errors</a:t>
            </a:r>
          </a:p>
          <a:p>
            <a:pPr lvl="1">
              <a:lnSpc>
                <a:spcPct val="90000"/>
              </a:lnSpc>
            </a:pPr>
            <a:r>
              <a:rPr lang="en-US" sz="15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Additive errors</a:t>
            </a:r>
            <a:r>
              <a:rPr lang="en-US" sz="1500" i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+mj-lt"/>
                <a:cs typeface="Times New Roman" panose="02020603050405020304" pitchFamily="18" charset="0"/>
              </a:rPr>
              <a:t>–assume that </a:t>
            </a:r>
            <a:r>
              <a:rPr lang="en-US" sz="1500" dirty="0">
                <a:cs typeface="Times New Roman" panose="02020603050405020304" pitchFamily="18" charset="0"/>
              </a:rPr>
              <a:t>errors </a:t>
            </a:r>
            <a:r>
              <a:rPr lang="en-US" sz="1500" i="1" dirty="0">
                <a:cs typeface="Times New Roman" panose="02020603050405020304" pitchFamily="18" charset="0"/>
              </a:rPr>
              <a:t>(e</a:t>
            </a:r>
            <a:r>
              <a:rPr lang="en-US" sz="1500" i="1" baseline="-25000" dirty="0">
                <a:cs typeface="Times New Roman" panose="02020603050405020304" pitchFamily="18" charset="0"/>
              </a:rPr>
              <a:t>t</a:t>
            </a:r>
            <a:r>
              <a:rPr lang="en-US" sz="1500" i="1" dirty="0">
                <a:cs typeface="Times New Roman" panose="02020603050405020304" pitchFamily="18" charset="0"/>
              </a:rPr>
              <a:t>)</a:t>
            </a:r>
            <a:r>
              <a:rPr lang="en-US" sz="1500" dirty="0">
                <a:latin typeface="+mj-lt"/>
                <a:cs typeface="Times New Roman" panose="02020603050405020304" pitchFamily="18" charset="0"/>
              </a:rPr>
              <a:t> have a fixed magnitude irrespective of the current</a:t>
            </a:r>
            <a:r>
              <a:rPr lang="en-US" sz="1500" i="1" dirty="0">
                <a:latin typeface="+mj-lt"/>
                <a:cs typeface="Times New Roman" panose="02020603050405020304" pitchFamily="18" charset="0"/>
              </a:rPr>
              <a:t> level + trend </a:t>
            </a:r>
            <a:r>
              <a:rPr lang="en-US" sz="1500" dirty="0">
                <a:latin typeface="+mj-lt"/>
                <a:cs typeface="Times New Roman" panose="02020603050405020304" pitchFamily="18" charset="0"/>
              </a:rPr>
              <a:t>of the series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400" dirty="0">
                <a:latin typeface="+mj-lt"/>
                <a:cs typeface="Times New Roman" panose="02020603050405020304" pitchFamily="18" charset="0"/>
              </a:rPr>
              <a:t>			</a:t>
            </a:r>
            <a:r>
              <a:rPr lang="en-US" sz="1600" i="1" dirty="0">
                <a:solidFill>
                  <a:srgbClr val="0000FF"/>
                </a:solidFill>
              </a:rPr>
              <a:t>F</a:t>
            </a:r>
            <a:r>
              <a:rPr lang="en-US" sz="1600" i="1" baseline="-25000" dirty="0">
                <a:solidFill>
                  <a:srgbClr val="0000FF"/>
                </a:solidFill>
              </a:rPr>
              <a:t>t+1</a:t>
            </a:r>
            <a:r>
              <a:rPr lang="en-US" sz="1600" i="1" dirty="0">
                <a:solidFill>
                  <a:srgbClr val="0000FF"/>
                </a:solidFill>
              </a:rPr>
              <a:t> = L</a:t>
            </a:r>
            <a:r>
              <a:rPr lang="en-US" sz="1600" i="1" baseline="-25000" dirty="0">
                <a:solidFill>
                  <a:srgbClr val="0000FF"/>
                </a:solidFill>
              </a:rPr>
              <a:t>t </a:t>
            </a:r>
            <a:r>
              <a:rPr lang="en-US" sz="1600" i="1" dirty="0">
                <a:solidFill>
                  <a:srgbClr val="0000FF"/>
                </a:solidFill>
              </a:rPr>
              <a:t>+ T</a:t>
            </a:r>
            <a:r>
              <a:rPr lang="en-US" sz="1600" i="1" baseline="-25000" dirty="0">
                <a:solidFill>
                  <a:srgbClr val="0000FF"/>
                </a:solidFill>
              </a:rPr>
              <a:t>t  </a:t>
            </a:r>
            <a:r>
              <a:rPr lang="en-US" sz="1600" i="1" dirty="0">
                <a:solidFill>
                  <a:srgbClr val="0000FF"/>
                </a:solidFill>
              </a:rPr>
              <a:t>+ e</a:t>
            </a:r>
            <a:r>
              <a:rPr lang="en-US" sz="1600" i="1" baseline="-25000" dirty="0">
                <a:solidFill>
                  <a:srgbClr val="0000FF"/>
                </a:solidFill>
              </a:rPr>
              <a:t>t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	</a:t>
            </a:r>
            <a:endParaRPr lang="en-US" sz="1600" dirty="0"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sz="15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Multiplicative errors</a:t>
            </a:r>
            <a:r>
              <a:rPr lang="en-US" sz="1500" i="1" dirty="0">
                <a:cs typeface="Times New Roman" panose="02020603050405020304" pitchFamily="18" charset="0"/>
              </a:rPr>
              <a:t> </a:t>
            </a:r>
            <a:r>
              <a:rPr lang="en-US" sz="1500" dirty="0">
                <a:cs typeface="Times New Roman" panose="02020603050405020304" pitchFamily="18" charset="0"/>
              </a:rPr>
              <a:t>– assume that errors </a:t>
            </a:r>
            <a:r>
              <a:rPr lang="en-US" sz="1500" i="1" dirty="0">
                <a:cs typeface="Times New Roman" panose="02020603050405020304" pitchFamily="18" charset="0"/>
              </a:rPr>
              <a:t>(e</a:t>
            </a:r>
            <a:r>
              <a:rPr lang="en-US" sz="1500" i="1" baseline="-25000" dirty="0">
                <a:cs typeface="Times New Roman" panose="02020603050405020304" pitchFamily="18" charset="0"/>
              </a:rPr>
              <a:t>t</a:t>
            </a:r>
            <a:r>
              <a:rPr lang="en-US" sz="1500" i="1" dirty="0">
                <a:cs typeface="Times New Roman" panose="02020603050405020304" pitchFamily="18" charset="0"/>
              </a:rPr>
              <a:t>)</a:t>
            </a:r>
            <a:r>
              <a:rPr lang="en-US" sz="1500" dirty="0">
                <a:cs typeface="Times New Roman" panose="02020603050405020304" pitchFamily="18" charset="0"/>
              </a:rPr>
              <a:t> grow as the level of series increases (can be a more reasonable assumption)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			</a:t>
            </a:r>
            <a:r>
              <a:rPr lang="en-US" sz="1600" i="1" dirty="0">
                <a:solidFill>
                  <a:srgbClr val="0000FF"/>
                </a:solidFill>
              </a:rPr>
              <a:t>F</a:t>
            </a:r>
            <a:r>
              <a:rPr lang="en-US" sz="1600" i="1" baseline="-25000" dirty="0">
                <a:solidFill>
                  <a:srgbClr val="0000FF"/>
                </a:solidFill>
              </a:rPr>
              <a:t>t+1</a:t>
            </a:r>
            <a:r>
              <a:rPr lang="en-US" sz="1600" i="1" dirty="0">
                <a:solidFill>
                  <a:srgbClr val="0000FF"/>
                </a:solidFill>
              </a:rPr>
              <a:t> = (L</a:t>
            </a:r>
            <a:r>
              <a:rPr lang="en-US" sz="1600" i="1" baseline="-25000" dirty="0">
                <a:solidFill>
                  <a:srgbClr val="0000FF"/>
                </a:solidFill>
              </a:rPr>
              <a:t>t </a:t>
            </a:r>
            <a:r>
              <a:rPr lang="en-US" sz="1600" i="1" dirty="0">
                <a:solidFill>
                  <a:srgbClr val="0000FF"/>
                </a:solidFill>
              </a:rPr>
              <a:t>+ T</a:t>
            </a:r>
            <a:r>
              <a:rPr lang="en-US" sz="1600" i="1" baseline="-25000" dirty="0">
                <a:solidFill>
                  <a:srgbClr val="0000FF"/>
                </a:solidFill>
              </a:rPr>
              <a:t>t </a:t>
            </a:r>
            <a:r>
              <a:rPr lang="en-US" sz="1600" i="1" dirty="0">
                <a:solidFill>
                  <a:srgbClr val="0000FF"/>
                </a:solidFill>
              </a:rPr>
              <a:t>)×(1 + e</a:t>
            </a:r>
            <a:r>
              <a:rPr lang="en-US" sz="1600" i="1" baseline="-25000" dirty="0">
                <a:solidFill>
                  <a:srgbClr val="0000FF"/>
                </a:solidFill>
              </a:rPr>
              <a:t>t</a:t>
            </a:r>
            <a:r>
              <a:rPr lang="en-US" sz="1600" i="1" dirty="0">
                <a:solidFill>
                  <a:srgbClr val="0000FF"/>
                </a:solidFill>
              </a:rPr>
              <a:t>)</a:t>
            </a:r>
            <a:endParaRPr lang="en-US" sz="1600" i="1" dirty="0">
              <a:solidFill>
                <a:srgbClr val="0000FF"/>
              </a:solidFill>
              <a:latin typeface="+mj-lt"/>
            </a:endParaRPr>
          </a:p>
          <a:p>
            <a:pPr marL="400050">
              <a:lnSpc>
                <a:spcPct val="90000"/>
              </a:lnSpc>
            </a:pPr>
            <a:r>
              <a:rPr lang="en-US" sz="1800" dirty="0">
                <a:latin typeface="+mj-lt"/>
              </a:rPr>
              <a:t>In R, identify a specific model by using in </a:t>
            </a:r>
            <a:r>
              <a:rPr lang="en-US" sz="1800" i="1" dirty="0" err="1">
                <a:latin typeface="+mj-lt"/>
              </a:rPr>
              <a:t>ets</a:t>
            </a:r>
            <a:r>
              <a:rPr lang="en-US" sz="1800" i="1" dirty="0">
                <a:latin typeface="+mj-lt"/>
              </a:rPr>
              <a:t>() </a:t>
            </a:r>
            <a:r>
              <a:rPr lang="en-US" sz="1800" dirty="0">
                <a:latin typeface="+mj-lt"/>
              </a:rPr>
              <a:t>function parameter: </a:t>
            </a:r>
            <a:r>
              <a:rPr lang="en-US" sz="1800" i="1" dirty="0">
                <a:latin typeface="+mj-lt"/>
              </a:rPr>
              <a:t>model = c(Z, Z, Z)</a:t>
            </a:r>
          </a:p>
          <a:p>
            <a:pPr marL="800100" lvl="1">
              <a:lnSpc>
                <a:spcPct val="90000"/>
              </a:lnSpc>
            </a:pPr>
            <a:r>
              <a:rPr lang="en-US" sz="1600" dirty="0">
                <a:latin typeface="+mj-lt"/>
              </a:rPr>
              <a:t>First </a:t>
            </a:r>
            <a:r>
              <a:rPr lang="en-US" sz="1600" i="1" dirty="0">
                <a:latin typeface="+mj-lt"/>
              </a:rPr>
              <a:t>Z </a:t>
            </a:r>
            <a:r>
              <a:rPr lang="en-US" sz="1600" dirty="0">
                <a:latin typeface="+mj-lt"/>
              </a:rPr>
              <a:t>can be equal to </a:t>
            </a:r>
            <a:r>
              <a:rPr lang="en-US" sz="1600" i="1" dirty="0">
                <a:latin typeface="+mj-lt"/>
              </a:rPr>
              <a:t>A </a:t>
            </a:r>
            <a:r>
              <a:rPr lang="en-US" sz="1600" dirty="0">
                <a:latin typeface="+mj-lt"/>
              </a:rPr>
              <a:t>(additive) or </a:t>
            </a:r>
            <a:r>
              <a:rPr lang="en-US" sz="1600" i="1" dirty="0">
                <a:latin typeface="+mj-lt"/>
              </a:rPr>
              <a:t>M </a:t>
            </a:r>
            <a:r>
              <a:rPr lang="en-US" sz="1600" dirty="0">
                <a:latin typeface="+mj-lt"/>
              </a:rPr>
              <a:t>(multiplicative) error</a:t>
            </a:r>
          </a:p>
          <a:p>
            <a:pPr marL="800100" lvl="1">
              <a:lnSpc>
                <a:spcPct val="90000"/>
              </a:lnSpc>
            </a:pPr>
            <a:r>
              <a:rPr lang="en-US" sz="1600" dirty="0">
                <a:latin typeface="+mj-lt"/>
              </a:rPr>
              <a:t>Second </a:t>
            </a:r>
            <a:r>
              <a:rPr lang="en-US" sz="1600" i="1" dirty="0">
                <a:latin typeface="+mj-lt"/>
              </a:rPr>
              <a:t>Z</a:t>
            </a:r>
            <a:r>
              <a:rPr lang="en-US" sz="1600" dirty="0">
                <a:latin typeface="+mj-lt"/>
              </a:rPr>
              <a:t> can be equal to </a:t>
            </a:r>
            <a:r>
              <a:rPr lang="en-US" sz="1600" i="1" dirty="0">
                <a:latin typeface="+mj-lt"/>
              </a:rPr>
              <a:t>A </a:t>
            </a:r>
            <a:r>
              <a:rPr lang="en-US" sz="1600" dirty="0">
                <a:latin typeface="+mj-lt"/>
              </a:rPr>
              <a:t>(additive) or </a:t>
            </a:r>
            <a:r>
              <a:rPr lang="en-US" sz="1600" i="1" dirty="0">
                <a:latin typeface="+mj-lt"/>
              </a:rPr>
              <a:t>M</a:t>
            </a:r>
            <a:r>
              <a:rPr lang="en-US" sz="1600" dirty="0">
                <a:latin typeface="+mj-lt"/>
              </a:rPr>
              <a:t> (multiplicative) trend</a:t>
            </a:r>
          </a:p>
          <a:p>
            <a:pPr marL="800100" lvl="1">
              <a:lnSpc>
                <a:spcPct val="90000"/>
              </a:lnSpc>
            </a:pPr>
            <a:r>
              <a:rPr lang="en-US" sz="1600" i="1" dirty="0">
                <a:latin typeface="+mj-lt"/>
              </a:rPr>
              <a:t>Example: model = c(A,A,N), </a:t>
            </a:r>
            <a:r>
              <a:rPr lang="en-US" sz="1600" dirty="0">
                <a:latin typeface="+mj-lt"/>
              </a:rPr>
              <a:t>where </a:t>
            </a:r>
            <a:r>
              <a:rPr lang="en-US" sz="1600" i="1" dirty="0">
                <a:latin typeface="+mj-lt"/>
              </a:rPr>
              <a:t>A</a:t>
            </a:r>
            <a:r>
              <a:rPr lang="en-US" sz="1600" dirty="0">
                <a:latin typeface="+mj-lt"/>
              </a:rPr>
              <a:t> = additive error, </a:t>
            </a:r>
            <a:r>
              <a:rPr lang="en-US" sz="1600" i="1" dirty="0">
                <a:latin typeface="+mj-lt"/>
              </a:rPr>
              <a:t>A</a:t>
            </a:r>
            <a:r>
              <a:rPr lang="en-US" sz="1600" dirty="0">
                <a:latin typeface="+mj-lt"/>
              </a:rPr>
              <a:t> = additive trend, and </a:t>
            </a:r>
            <a:r>
              <a:rPr lang="en-US" sz="1600" i="1" dirty="0">
                <a:latin typeface="+mj-lt"/>
              </a:rPr>
              <a:t>N</a:t>
            </a:r>
            <a:r>
              <a:rPr lang="en-US" sz="1600" dirty="0">
                <a:latin typeface="+mj-lt"/>
              </a:rPr>
              <a:t> = no seasonality</a:t>
            </a:r>
          </a:p>
        </p:txBody>
      </p:sp>
    </p:spTree>
    <p:extLst>
      <p:ext uri="{BB962C8B-B14F-4D97-AF65-F5344CB8AC3E}">
        <p14:creationId xmlns:p14="http://schemas.microsoft.com/office/powerpoint/2010/main" val="24533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8DCB-7A86-4D80-A47C-F934B430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Exponential Smoothing: Winter’s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7BE5C-D0C8-46FE-97F7-D00FE91D01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371600"/>
                <a:ext cx="8991599" cy="5486400"/>
              </a:xfrm>
            </p:spPr>
            <p:txBody>
              <a:bodyPr/>
              <a:lstStyle/>
              <a:p>
                <a:r>
                  <a:rPr lang="en-US" sz="1800" i="1" dirty="0"/>
                  <a:t>Winter’s (Holt-Winter’s) model </a:t>
                </a:r>
                <a:r>
                  <a:rPr lang="en-US" sz="1800" dirty="0"/>
                  <a:t>is used for time series that contains trend and seasonality</a:t>
                </a:r>
              </a:p>
              <a:p>
                <a:pPr lvl="1"/>
                <a:r>
                  <a:rPr lang="en-US" sz="1600" dirty="0"/>
                  <a:t>Idea is to augment </a:t>
                </a:r>
                <a:r>
                  <a:rPr lang="en-US" sz="1600" i="1" dirty="0"/>
                  <a:t>Holt’s model </a:t>
                </a:r>
                <a:r>
                  <a:rPr lang="en-US" sz="1600" dirty="0"/>
                  <a:t>by capturing a seasonal component</a:t>
                </a:r>
              </a:p>
              <a:p>
                <a:r>
                  <a:rPr lang="en-US" sz="1800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Winter’s multiplicative model: </a:t>
                </a:r>
                <a:r>
                  <a:rPr lang="en-US" sz="1700" i="1" dirty="0"/>
                  <a:t>Forecast = [Level (Lt) + Trend(Tt)]×Seasonal Component (S</a:t>
                </a:r>
                <a:r>
                  <a:rPr lang="en-US" sz="1700" i="1" baseline="-25000" dirty="0"/>
                  <a:t>t</a:t>
                </a:r>
                <a:r>
                  <a:rPr lang="en-US" sz="1700" i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			</a:t>
                </a:r>
                <a:r>
                  <a:rPr lang="en-US" sz="1600" i="1" dirty="0" err="1">
                    <a:solidFill>
                      <a:srgbClr val="0000FF"/>
                    </a:solidFill>
                  </a:rPr>
                  <a:t>F</a:t>
                </a:r>
                <a:r>
                  <a:rPr lang="en-US" sz="1600" i="1" baseline="-25000" dirty="0" err="1">
                    <a:solidFill>
                      <a:srgbClr val="0000FF"/>
                    </a:solidFill>
                  </a:rPr>
                  <a:t>t+k</a:t>
                </a:r>
                <a:r>
                  <a:rPr lang="en-US" sz="1600" i="1" dirty="0">
                    <a:solidFill>
                      <a:srgbClr val="0000FF"/>
                    </a:solidFill>
                  </a:rPr>
                  <a:t> = (L</a:t>
                </a:r>
                <a:r>
                  <a:rPr lang="en-US" sz="1600" i="1" baseline="-25000" dirty="0">
                    <a:solidFill>
                      <a:srgbClr val="0000FF"/>
                    </a:solidFill>
                  </a:rPr>
                  <a:t>t  </a:t>
                </a:r>
                <a:r>
                  <a:rPr lang="en-US" sz="1600" i="1" dirty="0">
                    <a:solidFill>
                      <a:srgbClr val="0000FF"/>
                    </a:solidFill>
                  </a:rPr>
                  <a:t>+ k T</a:t>
                </a:r>
                <a:r>
                  <a:rPr lang="en-US" sz="1600" i="1" baseline="-25000" dirty="0">
                    <a:solidFill>
                      <a:srgbClr val="0000FF"/>
                    </a:solidFill>
                  </a:rPr>
                  <a:t>t </a:t>
                </a:r>
                <a:r>
                  <a:rPr lang="en-US" sz="1600" i="1" dirty="0">
                    <a:solidFill>
                      <a:srgbClr val="0000FF"/>
                    </a:solidFill>
                  </a:rPr>
                  <a:t>) × </a:t>
                </a:r>
                <a:r>
                  <a:rPr lang="en-US" sz="1600" i="1" dirty="0" err="1">
                    <a:solidFill>
                      <a:srgbClr val="0000FF"/>
                    </a:solidFill>
                  </a:rPr>
                  <a:t>S</a:t>
                </a:r>
                <a:r>
                  <a:rPr lang="en-US" sz="1600" i="1" baseline="-25000" dirty="0" err="1">
                    <a:solidFill>
                      <a:srgbClr val="0000FF"/>
                    </a:solidFill>
                  </a:rPr>
                  <a:t>t+k-M</a:t>
                </a:r>
                <a:r>
                  <a:rPr lang="en-US" sz="1600" i="1" dirty="0">
                    <a:solidFill>
                      <a:srgbClr val="0000FF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600" i="1" dirty="0">
                    <a:solidFill>
                      <a:srgbClr val="0000FF"/>
                    </a:solidFill>
                  </a:rPr>
                  <a:t>		</a:t>
                </a:r>
                <a:r>
                  <a:rPr lang="en-US" sz="1600" i="1" dirty="0"/>
                  <a:t>where:	 </a:t>
                </a:r>
                <a:r>
                  <a:rPr lang="en-US" sz="1600" i="1" dirty="0" err="1"/>
                  <a:t>S</a:t>
                </a:r>
                <a:r>
                  <a:rPr lang="en-US" sz="1600" i="1" baseline="-25000" dirty="0" err="1"/>
                  <a:t>t+k-M</a:t>
                </a:r>
                <a:r>
                  <a:rPr lang="en-US" sz="1600" i="1" dirty="0"/>
                  <a:t> = </a:t>
                </a:r>
                <a:r>
                  <a:rPr lang="en-US" sz="1600" dirty="0"/>
                  <a:t>seasonal index of period </a:t>
                </a:r>
                <a:r>
                  <a:rPr lang="en-US" sz="1600" i="1" dirty="0" err="1"/>
                  <a:t>t+k-M</a:t>
                </a:r>
                <a:r>
                  <a:rPr lang="en-US" sz="1600" i="1" dirty="0"/>
                  <a:t> (M </a:t>
                </a:r>
                <a:r>
                  <a:rPr lang="en-US" sz="1600" dirty="0"/>
                  <a:t>= number of seasons</a:t>
                </a:r>
                <a:r>
                  <a:rPr lang="en-US" sz="1600" i="1" dirty="0"/>
                  <a:t>)</a:t>
                </a:r>
              </a:p>
              <a:p>
                <a:r>
                  <a:rPr lang="en-US" sz="1800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Level component (L</a:t>
                </a:r>
                <a:r>
                  <a:rPr lang="en-US" sz="1800" i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  <a:r>
                  <a:rPr lang="en-US" sz="1800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  <a:r>
                  <a:rPr lang="en-US" sz="1800" dirty="0"/>
                  <a:t> (exponential smoothing)</a:t>
                </a:r>
                <a:endParaRPr lang="en-US" sz="1600" i="1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Times New Roman" pitchFamily="18" charset="0"/>
                  </a:rPr>
                  <a:t>			</a:t>
                </a:r>
              </a:p>
              <a:p>
                <a:r>
                  <a:rPr lang="en-US" sz="1800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Trend component (T</a:t>
                </a:r>
                <a:r>
                  <a:rPr lang="en-US" sz="1800" i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  <a:r>
                  <a:rPr lang="en-US" sz="1800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  <a:r>
                  <a:rPr lang="en-US" sz="1800" dirty="0"/>
                  <a:t> (linear trend, same as Holt’s model)</a:t>
                </a:r>
              </a:p>
              <a:p>
                <a:pPr marL="0" indent="0">
                  <a:buNone/>
                </a:pPr>
                <a:r>
                  <a:rPr lang="en-US" sz="2000" dirty="0"/>
                  <a:t>			</a:t>
                </a:r>
                <a:endParaRPr lang="en-US" sz="1600" i="1" baseline="-25000" dirty="0">
                  <a:solidFill>
                    <a:srgbClr val="0000FF"/>
                  </a:solidFill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sz="1800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Seasonal component </a:t>
                </a:r>
                <a:r>
                  <a:rPr lang="en-US" sz="1800" i="1" dirty="0">
                    <a:solidFill>
                      <a:srgbClr val="FF0000"/>
                    </a:solidFill>
                  </a:rPr>
                  <a:t>(S</a:t>
                </a:r>
                <a:r>
                  <a:rPr lang="en-US" sz="1800" i="1" baseline="-25000" dirty="0">
                    <a:solidFill>
                      <a:srgbClr val="FF0000"/>
                    </a:solidFill>
                  </a:rPr>
                  <a:t>t</a:t>
                </a:r>
                <a:r>
                  <a:rPr lang="en-US" sz="1800" i="1" dirty="0">
                    <a:solidFill>
                      <a:srgbClr val="FF0000"/>
                    </a:solidFill>
                  </a:rPr>
                  <a:t>) </a:t>
                </a:r>
                <a:r>
                  <a:rPr lang="en-US" sz="1800" dirty="0"/>
                  <a:t>(multiplicative) </a:t>
                </a:r>
                <a:r>
                  <a:rPr lang="en-US" sz="2000" i="1" baseline="-25000" dirty="0"/>
                  <a:t>	</a:t>
                </a: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000" i="1" baseline="-25000" dirty="0"/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1600" i="1" dirty="0"/>
              </a:p>
              <a:p>
                <a:pPr algn="just">
                  <a:lnSpc>
                    <a:spcPct val="90000"/>
                  </a:lnSpc>
                  <a:buNone/>
                </a:pPr>
                <a:r>
                  <a:rPr lang="en-US" sz="1600" i="1" dirty="0"/>
                  <a:t>                                     where: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l-GR" altLang="en-US" sz="160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en-US" altLang="en-US" sz="1600" i="1" dirty="0">
                    <a:latin typeface="CG Times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1600" dirty="0">
                    <a:latin typeface="CG Times" pitchFamily="18" charset="0"/>
                    <a:cs typeface="Courier New" panose="02070309020205020404" pitchFamily="49" charset="0"/>
                  </a:rPr>
                  <a:t>  </a:t>
                </a:r>
                <a:r>
                  <a:rPr lang="en-US" altLang="en-US" sz="1600" dirty="0">
                    <a:latin typeface="+mj-lt"/>
                    <a:cs typeface="Courier New" panose="02070309020205020404" pitchFamily="49" charset="0"/>
                  </a:rPr>
                  <a:t>= smoothing constant for exponential smoothing (</a:t>
                </a:r>
                <a:r>
                  <a:rPr lang="en-US" sz="1600" i="1" dirty="0"/>
                  <a:t>0</a:t>
                </a:r>
                <a:r>
                  <a:rPr lang="en-US" sz="1600" dirty="0">
                    <a:sym typeface="Symbol" pitchFamily="18" charset="2"/>
                  </a:rPr>
                  <a:t>  </a:t>
                </a:r>
                <a:r>
                  <a:rPr lang="en-US" sz="1600" i="1" dirty="0">
                    <a:latin typeface="Symbol" pitchFamily="18" charset="2"/>
                  </a:rPr>
                  <a:t>a</a:t>
                </a:r>
                <a:r>
                  <a:rPr lang="en-US" sz="1600" i="1" dirty="0">
                    <a:sym typeface="Symbol" pitchFamily="18" charset="2"/>
                  </a:rPr>
                  <a:t></a:t>
                </a:r>
                <a:r>
                  <a:rPr lang="en-US" sz="1600" i="1" dirty="0">
                    <a:latin typeface="Symbol" pitchFamily="18" charset="2"/>
                  </a:rPr>
                  <a:t> </a:t>
                </a:r>
                <a:r>
                  <a:rPr lang="en-US" sz="1600" i="1" dirty="0"/>
                  <a:t>1)</a:t>
                </a:r>
                <a:endParaRPr lang="en-US" altLang="en-US" sz="1600" dirty="0">
                  <a:latin typeface="+mj-lt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r>
                  <a:rPr lang="en-US" altLang="en-US" sz="1600" dirty="0">
                    <a:latin typeface="CG Times" pitchFamily="18" charset="0"/>
                    <a:cs typeface="Times New Roman" panose="02020603050405020304" pitchFamily="18" charset="0"/>
                  </a:rPr>
                  <a:t>				</a:t>
                </a:r>
                <a:r>
                  <a:rPr lang="el-GR" altLang="en-US" sz="160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altLang="en-US" sz="1600" dirty="0">
                    <a:latin typeface="CG Times" pitchFamily="18" charset="0"/>
                    <a:cs typeface="Courier New" panose="02070309020205020404" pitchFamily="49" charset="0"/>
                  </a:rPr>
                  <a:t>   = </a:t>
                </a:r>
                <a:r>
                  <a:rPr lang="en-US" altLang="en-US" sz="1600" dirty="0">
                    <a:latin typeface="+mj-lt"/>
                    <a:cs typeface="Courier New" panose="02070309020205020404" pitchFamily="49" charset="0"/>
                  </a:rPr>
                  <a:t>smoothing constant for trend estimate </a:t>
                </a:r>
                <a:r>
                  <a:rPr lang="en-US" altLang="en-US" sz="1600" dirty="0">
                    <a:cs typeface="Courier New" panose="02070309020205020404" pitchFamily="49" charset="0"/>
                  </a:rPr>
                  <a:t>(</a:t>
                </a:r>
                <a:r>
                  <a:rPr lang="en-US" sz="1600" i="1" dirty="0"/>
                  <a:t>0</a:t>
                </a:r>
                <a:r>
                  <a:rPr lang="en-US" sz="1600" dirty="0">
                    <a:sym typeface="Symbol" pitchFamily="18" charset="2"/>
                  </a:rPr>
                  <a:t> </a:t>
                </a:r>
                <a:r>
                  <a:rPr lang="en-US" sz="1600" i="1" dirty="0">
                    <a:latin typeface="Symbol" pitchFamily="18" charset="2"/>
                  </a:rPr>
                  <a:t> b </a:t>
                </a:r>
                <a:r>
                  <a:rPr lang="en-US" sz="1600" i="1" dirty="0">
                    <a:sym typeface="Symbol" pitchFamily="18" charset="2"/>
                  </a:rPr>
                  <a:t></a:t>
                </a:r>
                <a:r>
                  <a:rPr lang="en-US" sz="1600" i="1" dirty="0">
                    <a:latin typeface="Symbol" pitchFamily="18" charset="2"/>
                  </a:rPr>
                  <a:t> </a:t>
                </a:r>
                <a:r>
                  <a:rPr lang="en-US" sz="1600" i="1" dirty="0"/>
                  <a:t>1)</a:t>
                </a:r>
              </a:p>
              <a:p>
                <a:pPr algn="just">
                  <a:lnSpc>
                    <a:spcPct val="90000"/>
                  </a:lnSpc>
                  <a:buNone/>
                </a:pPr>
                <a:r>
                  <a:rPr lang="en-US" altLang="en-US" sz="1600" dirty="0">
                    <a:latin typeface="+mj-lt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en-US" sz="1600" dirty="0">
                    <a:latin typeface="CG Times" pitchFamily="18" charset="0"/>
                    <a:cs typeface="Courier New" panose="02070309020205020404" pitchFamily="49" charset="0"/>
                  </a:rPr>
                  <a:t>   = </a:t>
                </a:r>
                <a:r>
                  <a:rPr lang="en-US" altLang="en-US" sz="1600" dirty="0">
                    <a:cs typeface="Courier New" panose="02070309020205020404" pitchFamily="49" charset="0"/>
                  </a:rPr>
                  <a:t>smoothing constant for seasonality estimate (</a:t>
                </a:r>
                <a:r>
                  <a:rPr lang="en-US" sz="1600" i="1" dirty="0"/>
                  <a:t>0</a:t>
                </a:r>
                <a:r>
                  <a:rPr lang="en-US" sz="1600" dirty="0">
                    <a:sym typeface="Symbol" pitchFamily="18" charset="2"/>
                  </a:rPr>
                  <a:t> </a:t>
                </a:r>
                <a:r>
                  <a:rPr lang="en-US" sz="1600" i="1" dirty="0">
                    <a:latin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sz="1600" i="1" dirty="0">
                    <a:latin typeface="Symbol" pitchFamily="18" charset="2"/>
                  </a:rPr>
                  <a:t> </a:t>
                </a:r>
                <a:r>
                  <a:rPr lang="en-US" sz="1600" i="1" dirty="0">
                    <a:sym typeface="Symbol" pitchFamily="18" charset="2"/>
                  </a:rPr>
                  <a:t></a:t>
                </a:r>
                <a:r>
                  <a:rPr lang="en-US" sz="1600" i="1" dirty="0">
                    <a:latin typeface="Symbol" pitchFamily="18" charset="2"/>
                  </a:rPr>
                  <a:t> </a:t>
                </a:r>
                <a:r>
                  <a:rPr lang="en-US" sz="1600" i="1" dirty="0"/>
                  <a:t>1)</a:t>
                </a:r>
                <a:endParaRPr lang="en-US" altLang="en-US" sz="1600" dirty="0">
                  <a:latin typeface="+mj-lt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1600" dirty="0">
                    <a:latin typeface="CG Times" pitchFamily="18" charset="0"/>
                    <a:cs typeface="Times New Roman" panose="02020603050405020304" pitchFamily="18" charset="0"/>
                  </a:rPr>
                  <a:t>				</a:t>
                </a:r>
                <a:r>
                  <a:rPr lang="en-US" altLang="en-US" sz="1600" i="1" dirty="0">
                    <a:latin typeface="CG Times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1600" dirty="0">
                    <a:latin typeface="CG Times" pitchFamily="18" charset="0"/>
                    <a:cs typeface="Times New Roman" panose="02020603050405020304" pitchFamily="18" charset="0"/>
                  </a:rPr>
                  <a:t>   = </a:t>
                </a:r>
                <a:r>
                  <a:rPr lang="en-US" altLang="en-US" sz="1600" dirty="0">
                    <a:cs typeface="Times New Roman" panose="02020603050405020304" pitchFamily="18" charset="0"/>
                  </a:rPr>
                  <a:t>periods to be forecasted into future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1600" dirty="0">
                    <a:cs typeface="Times New Roman" panose="02020603050405020304" pitchFamily="18" charset="0"/>
                  </a:rPr>
                  <a:t>				</a:t>
                </a:r>
                <a:r>
                  <a:rPr lang="en-US" altLang="en-US" sz="1600" i="1" dirty="0">
                    <a:cs typeface="Times New Roman" panose="02020603050405020304" pitchFamily="18" charset="0"/>
                  </a:rPr>
                  <a:t>M</a:t>
                </a:r>
                <a:r>
                  <a:rPr lang="en-US" altLang="en-US" sz="1600" dirty="0">
                    <a:cs typeface="Times New Roman" panose="02020603050405020304" pitchFamily="18" charset="0"/>
                  </a:rPr>
                  <a:t> = number of seasons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sz="16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7BE5C-D0C8-46FE-97F7-D00FE91D01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371600"/>
                <a:ext cx="8991599" cy="5486400"/>
              </a:xfrm>
              <a:blipFill>
                <a:blip r:embed="rId3"/>
                <a:stretch>
                  <a:fillRect l="-136" t="-667" b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A07DD030-DD5F-4ACB-BC07-10568F16FF03}"/>
                  </a:ext>
                </a:extLst>
              </p:cNvPr>
              <p:cNvSpPr txBox="1"/>
              <p:nvPr/>
            </p:nvSpPr>
            <p:spPr bwMode="auto">
              <a:xfrm>
                <a:off x="2908820" y="3507120"/>
                <a:ext cx="4572000" cy="6858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16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sub>
                          </m:sSub>
                        </m:den>
                      </m:f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+ (</m:t>
                      </m:r>
                      <m:r>
                        <m:rPr>
                          <m:nor/>
                        </m:rP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m:rPr>
                          <m:nor/>
                        </m:rP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i="1" dirty="0"/>
              </a:p>
            </p:txBody>
          </p:sp>
        </mc:Choice>
        <mc:Fallback xmlns="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A07DD030-DD5F-4ACB-BC07-10568F16F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8820" y="3507120"/>
                <a:ext cx="4572000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5">
                <a:extLst>
                  <a:ext uri="{FF2B5EF4-FFF2-40B4-BE49-F238E27FC236}">
                    <a16:creationId xmlns:a16="http://schemas.microsoft.com/office/drawing/2014/main" id="{FAC46318-BA1B-406F-B2A3-F0FB7CA14497}"/>
                  </a:ext>
                </a:extLst>
              </p:cNvPr>
              <p:cNvSpPr txBox="1"/>
              <p:nvPr/>
            </p:nvSpPr>
            <p:spPr bwMode="auto">
              <a:xfrm>
                <a:off x="2908820" y="4367213"/>
                <a:ext cx="3433763" cy="4333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m:rPr>
                          <m:nor/>
                        </m:rP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600" b="1" i="1" dirty="0"/>
              </a:p>
            </p:txBody>
          </p:sp>
        </mc:Choice>
        <mc:Fallback xmlns="">
          <p:sp>
            <p:nvSpPr>
              <p:cNvPr id="11" name="Object 5">
                <a:extLst>
                  <a:ext uri="{FF2B5EF4-FFF2-40B4-BE49-F238E27FC236}">
                    <a16:creationId xmlns:a16="http://schemas.microsoft.com/office/drawing/2014/main" id="{FAC46318-BA1B-406F-B2A3-F0FB7CA14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8820" y="4367213"/>
                <a:ext cx="3433763" cy="4333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>
                <a:extLst>
                  <a:ext uri="{FF2B5EF4-FFF2-40B4-BE49-F238E27FC236}">
                    <a16:creationId xmlns:a16="http://schemas.microsoft.com/office/drawing/2014/main" id="{3FC8836E-9FE7-4137-B6B4-49391F8F5650}"/>
                  </a:ext>
                </a:extLst>
              </p:cNvPr>
              <p:cNvSpPr txBox="1"/>
              <p:nvPr/>
            </p:nvSpPr>
            <p:spPr bwMode="auto">
              <a:xfrm>
                <a:off x="2939300" y="4966580"/>
                <a:ext cx="2835275" cy="5746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f>
                        <m:fPr>
                          <m:ctrl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den>
                      </m:f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+ (</m:t>
                      </m:r>
                      <m:r>
                        <m:rPr>
                          <m:nor/>
                        </m:rP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sz="1600" b="1" i="1" dirty="0"/>
              </a:p>
            </p:txBody>
          </p:sp>
        </mc:Choice>
        <mc:Fallback xmlns="">
          <p:sp>
            <p:nvSpPr>
              <p:cNvPr id="6" name="Object 6">
                <a:extLst>
                  <a:ext uri="{FF2B5EF4-FFF2-40B4-BE49-F238E27FC236}">
                    <a16:creationId xmlns:a16="http://schemas.microsoft.com/office/drawing/2014/main" id="{3FC8836E-9FE7-4137-B6B4-49391F8F5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9300" y="4966580"/>
                <a:ext cx="2835275" cy="5746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15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8DCB-7A86-4D80-A47C-F934B430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Winter’s Model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7BE5C-D0C8-46FE-97F7-D00FE91D01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991599" cy="5486400"/>
              </a:xfrm>
            </p:spPr>
            <p:txBody>
              <a:bodyPr/>
              <a:lstStyle/>
              <a:p>
                <a:r>
                  <a:rPr lang="en-US" sz="1800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Winter’s additive model: </a:t>
                </a:r>
                <a:r>
                  <a:rPr lang="en-US" sz="1700" i="1" dirty="0"/>
                  <a:t>Forecast = Level (Lt) + Trend(Tt) + Seasonal Component (S</a:t>
                </a:r>
                <a:r>
                  <a:rPr lang="en-US" sz="1700" i="1" baseline="-25000" dirty="0"/>
                  <a:t>t</a:t>
                </a:r>
                <a:r>
                  <a:rPr lang="en-US" sz="1700" i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			</a:t>
                </a:r>
                <a:r>
                  <a:rPr lang="en-US" sz="1600" i="1" dirty="0" err="1">
                    <a:solidFill>
                      <a:srgbClr val="0000FF"/>
                    </a:solidFill>
                  </a:rPr>
                  <a:t>F</a:t>
                </a:r>
                <a:r>
                  <a:rPr lang="en-US" sz="1600" i="1" baseline="-25000" dirty="0" err="1">
                    <a:solidFill>
                      <a:srgbClr val="0000FF"/>
                    </a:solidFill>
                  </a:rPr>
                  <a:t>t+k</a:t>
                </a:r>
                <a:r>
                  <a:rPr lang="en-US" sz="1600" i="1" dirty="0">
                    <a:solidFill>
                      <a:srgbClr val="0000FF"/>
                    </a:solidFill>
                  </a:rPr>
                  <a:t> = L</a:t>
                </a:r>
                <a:r>
                  <a:rPr lang="en-US" sz="1600" i="1" baseline="-25000" dirty="0">
                    <a:solidFill>
                      <a:srgbClr val="0000FF"/>
                    </a:solidFill>
                  </a:rPr>
                  <a:t>t  </a:t>
                </a:r>
                <a:r>
                  <a:rPr lang="en-US" sz="1600" i="1" dirty="0">
                    <a:solidFill>
                      <a:srgbClr val="0000FF"/>
                    </a:solidFill>
                  </a:rPr>
                  <a:t>+ k T</a:t>
                </a:r>
                <a:r>
                  <a:rPr lang="en-US" sz="1600" i="1" baseline="-25000" dirty="0">
                    <a:solidFill>
                      <a:srgbClr val="0000FF"/>
                    </a:solidFill>
                  </a:rPr>
                  <a:t>t  </a:t>
                </a:r>
                <a:r>
                  <a:rPr lang="en-US" sz="1600" i="1" dirty="0">
                    <a:solidFill>
                      <a:srgbClr val="0000FF"/>
                    </a:solidFill>
                  </a:rPr>
                  <a:t>+ </a:t>
                </a:r>
                <a:r>
                  <a:rPr lang="en-US" sz="1600" i="1" dirty="0" err="1">
                    <a:solidFill>
                      <a:srgbClr val="0000FF"/>
                    </a:solidFill>
                  </a:rPr>
                  <a:t>S</a:t>
                </a:r>
                <a:r>
                  <a:rPr lang="en-US" sz="1600" i="1" baseline="-25000" dirty="0" err="1">
                    <a:solidFill>
                      <a:srgbClr val="0000FF"/>
                    </a:solidFill>
                  </a:rPr>
                  <a:t>t+k-M</a:t>
                </a:r>
                <a:r>
                  <a:rPr lang="en-US" sz="1600" i="1" dirty="0">
                    <a:solidFill>
                      <a:srgbClr val="0000FF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600" i="1" dirty="0">
                    <a:solidFill>
                      <a:srgbClr val="0000FF"/>
                    </a:solidFill>
                  </a:rPr>
                  <a:t>		</a:t>
                </a:r>
                <a:r>
                  <a:rPr lang="en-US" sz="2000" dirty="0">
                    <a:cs typeface="Times New Roman" pitchFamily="18" charset="0"/>
                  </a:rPr>
                  <a:t>			</a:t>
                </a:r>
              </a:p>
              <a:p>
                <a:pPr marL="0" indent="0">
                  <a:buNone/>
                </a:pPr>
                <a:r>
                  <a:rPr lang="en-US" sz="2000" dirty="0"/>
                  <a:t>			</a:t>
                </a:r>
                <a:endParaRPr lang="en-US" sz="1600" i="1" baseline="-25000" dirty="0">
                  <a:solidFill>
                    <a:srgbClr val="0000FF"/>
                  </a:solidFill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r>
                  <a:rPr lang="en-US" sz="1600" i="1" dirty="0"/>
                  <a:t>                 </a:t>
                </a:r>
              </a:p>
              <a:p>
                <a:pPr algn="just">
                  <a:lnSpc>
                    <a:spcPct val="90000"/>
                  </a:lnSpc>
                  <a:buNone/>
                </a:pPr>
                <a:r>
                  <a:rPr lang="en-US" sz="1600" i="1" dirty="0"/>
                  <a:t> 			 where: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600" i="1" dirty="0" err="1"/>
                  <a:t>S</a:t>
                </a:r>
                <a:r>
                  <a:rPr lang="en-US" sz="1600" i="1" baseline="-25000" dirty="0" err="1"/>
                  <a:t>t+k-M</a:t>
                </a:r>
                <a:r>
                  <a:rPr lang="en-US" sz="1600" i="1" dirty="0"/>
                  <a:t> = </a:t>
                </a:r>
                <a:r>
                  <a:rPr lang="en-US" sz="1600" dirty="0"/>
                  <a:t>seasonal additive component for period </a:t>
                </a:r>
                <a:r>
                  <a:rPr lang="en-US" sz="1600" i="1" dirty="0" err="1"/>
                  <a:t>t+k-M</a:t>
                </a:r>
                <a:r>
                  <a:rPr lang="en-US" sz="1600" i="1" dirty="0"/>
                  <a:t> (M </a:t>
                </a:r>
                <a:r>
                  <a:rPr lang="en-US" sz="1600" dirty="0"/>
                  <a:t>= number 			of seasons</a:t>
                </a:r>
                <a:r>
                  <a:rPr lang="en-US" sz="1600" i="1" dirty="0"/>
                  <a:t>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r>
                  <a:rPr lang="en-US" altLang="en-US" sz="200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</a:t>
                </a:r>
                <a:r>
                  <a:rPr lang="el-GR" altLang="en-US" sz="160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en-US" altLang="en-US" sz="1600" i="1" dirty="0">
                    <a:latin typeface="CG Times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1600" dirty="0">
                    <a:latin typeface="CG Times" pitchFamily="18" charset="0"/>
                    <a:cs typeface="Courier New" panose="02070309020205020404" pitchFamily="49" charset="0"/>
                  </a:rPr>
                  <a:t>  </a:t>
                </a:r>
                <a:r>
                  <a:rPr lang="en-US" altLang="en-US" sz="1600" dirty="0">
                    <a:latin typeface="+mj-lt"/>
                    <a:cs typeface="Courier New" panose="02070309020205020404" pitchFamily="49" charset="0"/>
                  </a:rPr>
                  <a:t>= smoothing constant for exponential smoothing (</a:t>
                </a:r>
                <a:r>
                  <a:rPr lang="en-US" sz="1600" i="1" dirty="0"/>
                  <a:t>0</a:t>
                </a:r>
                <a:r>
                  <a:rPr lang="en-US" sz="1600" dirty="0">
                    <a:sym typeface="Symbol" pitchFamily="18" charset="2"/>
                  </a:rPr>
                  <a:t>  </a:t>
                </a:r>
                <a:r>
                  <a:rPr lang="en-US" sz="1600" i="1" dirty="0">
                    <a:latin typeface="Symbol" pitchFamily="18" charset="2"/>
                  </a:rPr>
                  <a:t>a</a:t>
                </a:r>
                <a:r>
                  <a:rPr lang="en-US" sz="1600" i="1" dirty="0">
                    <a:sym typeface="Symbol" pitchFamily="18" charset="2"/>
                  </a:rPr>
                  <a:t></a:t>
                </a:r>
                <a:r>
                  <a:rPr lang="en-US" sz="1600" i="1" dirty="0">
                    <a:latin typeface="Symbol" pitchFamily="18" charset="2"/>
                  </a:rPr>
                  <a:t> </a:t>
                </a:r>
                <a:r>
                  <a:rPr lang="en-US" sz="1600" i="1" dirty="0"/>
                  <a:t>1)</a:t>
                </a:r>
                <a:endParaRPr lang="en-US" altLang="en-US" sz="1600" dirty="0">
                  <a:latin typeface="+mj-lt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r>
                  <a:rPr lang="en-US" altLang="en-US" sz="1600" dirty="0">
                    <a:latin typeface="CG Times" pitchFamily="18" charset="0"/>
                    <a:cs typeface="Times New Roman" panose="02020603050405020304" pitchFamily="18" charset="0"/>
                  </a:rPr>
                  <a:t>				</a:t>
                </a:r>
                <a:r>
                  <a:rPr lang="el-GR" altLang="en-US" sz="160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altLang="en-US" sz="1600" dirty="0">
                    <a:latin typeface="CG Times" pitchFamily="18" charset="0"/>
                    <a:cs typeface="Courier New" panose="02070309020205020404" pitchFamily="49" charset="0"/>
                  </a:rPr>
                  <a:t>   = </a:t>
                </a:r>
                <a:r>
                  <a:rPr lang="en-US" altLang="en-US" sz="1600" dirty="0">
                    <a:latin typeface="+mj-lt"/>
                    <a:cs typeface="Courier New" panose="02070309020205020404" pitchFamily="49" charset="0"/>
                  </a:rPr>
                  <a:t>smoothing constant for trend estimate </a:t>
                </a:r>
                <a:r>
                  <a:rPr lang="en-US" altLang="en-US" sz="1600" dirty="0">
                    <a:cs typeface="Courier New" panose="02070309020205020404" pitchFamily="49" charset="0"/>
                  </a:rPr>
                  <a:t>(</a:t>
                </a:r>
                <a:r>
                  <a:rPr lang="en-US" sz="1600" i="1" dirty="0"/>
                  <a:t>0</a:t>
                </a:r>
                <a:r>
                  <a:rPr lang="en-US" sz="1600" dirty="0">
                    <a:sym typeface="Symbol" pitchFamily="18" charset="2"/>
                  </a:rPr>
                  <a:t> </a:t>
                </a:r>
                <a:r>
                  <a:rPr lang="en-US" sz="1600" i="1" dirty="0">
                    <a:latin typeface="Symbol" pitchFamily="18" charset="2"/>
                  </a:rPr>
                  <a:t> b </a:t>
                </a:r>
                <a:r>
                  <a:rPr lang="en-US" sz="1600" i="1" dirty="0">
                    <a:sym typeface="Symbol" pitchFamily="18" charset="2"/>
                  </a:rPr>
                  <a:t></a:t>
                </a:r>
                <a:r>
                  <a:rPr lang="en-US" sz="1600" i="1" dirty="0">
                    <a:latin typeface="Symbol" pitchFamily="18" charset="2"/>
                  </a:rPr>
                  <a:t> </a:t>
                </a:r>
                <a:r>
                  <a:rPr lang="en-US" sz="1600" i="1" dirty="0"/>
                  <a:t>1)</a:t>
                </a:r>
              </a:p>
              <a:p>
                <a:pPr algn="just">
                  <a:lnSpc>
                    <a:spcPct val="90000"/>
                  </a:lnSpc>
                  <a:buNone/>
                </a:pPr>
                <a:r>
                  <a:rPr lang="en-US" altLang="en-US" sz="1600" dirty="0">
                    <a:latin typeface="+mj-lt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en-US" sz="1600" dirty="0">
                    <a:latin typeface="CG Times" pitchFamily="18" charset="0"/>
                    <a:cs typeface="Courier New" panose="02070309020205020404" pitchFamily="49" charset="0"/>
                  </a:rPr>
                  <a:t>   = </a:t>
                </a:r>
                <a:r>
                  <a:rPr lang="en-US" altLang="en-US" sz="1600" dirty="0">
                    <a:cs typeface="Courier New" panose="02070309020205020404" pitchFamily="49" charset="0"/>
                  </a:rPr>
                  <a:t>smoothing constant for seasonality estimate (</a:t>
                </a:r>
                <a:r>
                  <a:rPr lang="en-US" sz="1600" i="1" dirty="0"/>
                  <a:t>0 </a:t>
                </a:r>
                <a:r>
                  <a:rPr lang="en-US" sz="1600" dirty="0">
                    <a:sym typeface="Symbol" pitchFamily="18" charset="2"/>
                  </a:rPr>
                  <a:t></a:t>
                </a:r>
                <a:r>
                  <a:rPr lang="en-US" sz="1600" i="1" dirty="0">
                    <a:latin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sz="1600" i="1" dirty="0">
                    <a:latin typeface="Symbol" pitchFamily="18" charset="2"/>
                  </a:rPr>
                  <a:t> </a:t>
                </a:r>
                <a:r>
                  <a:rPr lang="en-US" sz="1600" i="1" dirty="0">
                    <a:sym typeface="Symbol" pitchFamily="18" charset="2"/>
                  </a:rPr>
                  <a:t></a:t>
                </a:r>
                <a:r>
                  <a:rPr lang="en-US" sz="1600" i="1" dirty="0">
                    <a:latin typeface="Symbol" pitchFamily="18" charset="2"/>
                  </a:rPr>
                  <a:t> </a:t>
                </a:r>
                <a:r>
                  <a:rPr lang="en-US" sz="1600" i="1" dirty="0"/>
                  <a:t>1)</a:t>
                </a:r>
                <a:endParaRPr lang="en-US" altLang="en-US" sz="1600" dirty="0">
                  <a:latin typeface="+mj-lt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1600" dirty="0">
                    <a:latin typeface="CG Times" pitchFamily="18" charset="0"/>
                    <a:cs typeface="Times New Roman" panose="02020603050405020304" pitchFamily="18" charset="0"/>
                  </a:rPr>
                  <a:t>				</a:t>
                </a:r>
                <a:r>
                  <a:rPr lang="en-US" altLang="en-US" sz="1600" i="1" dirty="0">
                    <a:latin typeface="CG Times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1600" dirty="0">
                    <a:latin typeface="CG Times" pitchFamily="18" charset="0"/>
                    <a:cs typeface="Times New Roman" panose="02020603050405020304" pitchFamily="18" charset="0"/>
                  </a:rPr>
                  <a:t>   = </a:t>
                </a:r>
                <a:r>
                  <a:rPr lang="en-US" altLang="en-US" sz="1600" dirty="0">
                    <a:cs typeface="Times New Roman" panose="02020603050405020304" pitchFamily="18" charset="0"/>
                  </a:rPr>
                  <a:t>periods to be forecasted into future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1600" dirty="0">
                    <a:cs typeface="Times New Roman" panose="02020603050405020304" pitchFamily="18" charset="0"/>
                  </a:rPr>
                  <a:t>				</a:t>
                </a:r>
                <a:r>
                  <a:rPr lang="en-US" altLang="en-US" sz="1600" i="1" dirty="0">
                    <a:cs typeface="Times New Roman" panose="02020603050405020304" pitchFamily="18" charset="0"/>
                  </a:rPr>
                  <a:t>M</a:t>
                </a:r>
                <a:r>
                  <a:rPr lang="en-US" altLang="en-US" sz="1600" dirty="0">
                    <a:cs typeface="Times New Roman" panose="02020603050405020304" pitchFamily="18" charset="0"/>
                  </a:rPr>
                  <a:t> = number of seasons</a:t>
                </a:r>
              </a:p>
              <a:p>
                <a:pPr marL="400050">
                  <a:lnSpc>
                    <a:spcPct val="90000"/>
                  </a:lnSpc>
                </a:pPr>
                <a:r>
                  <a:rPr lang="en-US" sz="1800" dirty="0"/>
                  <a:t>In R, identify a specific model by using in </a:t>
                </a:r>
                <a:r>
                  <a:rPr lang="en-US" sz="1800" i="1" dirty="0" err="1"/>
                  <a:t>ets</a:t>
                </a:r>
                <a:r>
                  <a:rPr lang="en-US" sz="1800" i="1" dirty="0"/>
                  <a:t>() </a:t>
                </a:r>
                <a:r>
                  <a:rPr lang="en-US" sz="1800" dirty="0"/>
                  <a:t>function parameter: </a:t>
                </a:r>
                <a:r>
                  <a:rPr lang="en-US" sz="1800" i="1" dirty="0"/>
                  <a:t>model = c(Z, Z, Z)</a:t>
                </a:r>
              </a:p>
              <a:p>
                <a:pPr marL="800100" lvl="1">
                  <a:lnSpc>
                    <a:spcPct val="90000"/>
                  </a:lnSpc>
                </a:pPr>
                <a:r>
                  <a:rPr lang="en-US" sz="1500" dirty="0"/>
                  <a:t>First </a:t>
                </a:r>
                <a:r>
                  <a:rPr lang="en-US" sz="1500" i="1" dirty="0"/>
                  <a:t>Z </a:t>
                </a:r>
                <a:r>
                  <a:rPr lang="en-US" sz="1500" dirty="0"/>
                  <a:t>can be equal to </a:t>
                </a:r>
                <a:r>
                  <a:rPr lang="en-US" sz="1500" i="1" dirty="0"/>
                  <a:t>A </a:t>
                </a:r>
                <a:r>
                  <a:rPr lang="en-US" sz="1500" dirty="0"/>
                  <a:t>(additive) or </a:t>
                </a:r>
                <a:r>
                  <a:rPr lang="en-US" sz="1500" i="1" dirty="0"/>
                  <a:t>M </a:t>
                </a:r>
                <a:r>
                  <a:rPr lang="en-US" sz="1500" dirty="0"/>
                  <a:t>(multiplicative) error</a:t>
                </a:r>
              </a:p>
              <a:p>
                <a:pPr marL="800100" lvl="1">
                  <a:lnSpc>
                    <a:spcPct val="90000"/>
                  </a:lnSpc>
                </a:pPr>
                <a:r>
                  <a:rPr lang="en-US" sz="1500" dirty="0"/>
                  <a:t>Second </a:t>
                </a:r>
                <a:r>
                  <a:rPr lang="en-US" sz="1500" i="1" dirty="0"/>
                  <a:t>Z</a:t>
                </a:r>
                <a:r>
                  <a:rPr lang="en-US" sz="1500" dirty="0"/>
                  <a:t> can be equal to </a:t>
                </a:r>
                <a:r>
                  <a:rPr lang="en-US" sz="1500" i="1" dirty="0"/>
                  <a:t>A </a:t>
                </a:r>
                <a:r>
                  <a:rPr lang="en-US" sz="1500" dirty="0"/>
                  <a:t>(additive) or </a:t>
                </a:r>
                <a:r>
                  <a:rPr lang="en-US" sz="1500" i="1" dirty="0"/>
                  <a:t>M</a:t>
                </a:r>
                <a:r>
                  <a:rPr lang="en-US" sz="1500" dirty="0"/>
                  <a:t> (multiplicative) trend</a:t>
                </a:r>
              </a:p>
              <a:p>
                <a:pPr marL="800100" lvl="1">
                  <a:lnSpc>
                    <a:spcPct val="90000"/>
                  </a:lnSpc>
                </a:pPr>
                <a:r>
                  <a:rPr lang="en-US" sz="1500" dirty="0"/>
                  <a:t>Third Z can be equal to </a:t>
                </a:r>
                <a:r>
                  <a:rPr lang="en-US" sz="1500" i="1" dirty="0"/>
                  <a:t>A</a:t>
                </a:r>
                <a:r>
                  <a:rPr lang="en-US" sz="1500" dirty="0"/>
                  <a:t> (additive) or </a:t>
                </a:r>
                <a:r>
                  <a:rPr lang="en-US" sz="1500" i="1" dirty="0"/>
                  <a:t>M</a:t>
                </a:r>
                <a:r>
                  <a:rPr lang="en-US" sz="1500" dirty="0"/>
                  <a:t> (multiplicative) seasonality</a:t>
                </a:r>
              </a:p>
              <a:p>
                <a:pPr marL="800100" lvl="1">
                  <a:lnSpc>
                    <a:spcPct val="90000"/>
                  </a:lnSpc>
                </a:pPr>
                <a:r>
                  <a:rPr lang="en-US" sz="1500" i="1" dirty="0"/>
                  <a:t>Example: model = c(M, A, A), </a:t>
                </a:r>
                <a:r>
                  <a:rPr lang="en-US" sz="1500" dirty="0"/>
                  <a:t>where </a:t>
                </a:r>
                <a:r>
                  <a:rPr lang="en-US" sz="1500" i="1" dirty="0"/>
                  <a:t>M</a:t>
                </a:r>
                <a:r>
                  <a:rPr lang="en-US" sz="1500" dirty="0"/>
                  <a:t> = multiplicative error, </a:t>
                </a:r>
                <a:r>
                  <a:rPr lang="en-US" sz="1500" i="1" dirty="0"/>
                  <a:t>A</a:t>
                </a:r>
                <a:r>
                  <a:rPr lang="en-US" sz="1500" dirty="0"/>
                  <a:t> = additive trend, and </a:t>
                </a:r>
                <a:r>
                  <a:rPr lang="en-US" sz="1500" i="1" dirty="0"/>
                  <a:t>A </a:t>
                </a:r>
                <a:r>
                  <a:rPr lang="en-US" sz="1500" dirty="0"/>
                  <a:t>= additive seasonality; it is a </a:t>
                </a:r>
                <a:r>
                  <a:rPr lang="en-US" sz="1500" i="1" dirty="0"/>
                  <a:t>Winter’s additive model with multiplicative error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1600" dirty="0">
                    <a:cs typeface="Times New Roman" panose="02020603050405020304" pitchFamily="18" charset="0"/>
                  </a:rPr>
                  <a:t>To automatically select Winter’s (Holt-Winter’s) options, apply </a:t>
                </a:r>
                <a:r>
                  <a:rPr lang="en-US" sz="1600" i="1" dirty="0"/>
                  <a:t>model = c(Z, Z, Z)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1600" dirty="0"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7BE5C-D0C8-46FE-97F7-D00FE91D01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991599" cy="5486400"/>
              </a:xfrm>
              <a:blipFill>
                <a:blip r:embed="rId3"/>
                <a:stretch>
                  <a:fillRect l="-136" t="-778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A07DD030-DD5F-4ACB-BC07-10568F16FF03}"/>
                  </a:ext>
                </a:extLst>
              </p:cNvPr>
              <p:cNvSpPr txBox="1"/>
              <p:nvPr/>
            </p:nvSpPr>
            <p:spPr bwMode="auto">
              <a:xfrm>
                <a:off x="2819400" y="1905000"/>
                <a:ext cx="4572000" cy="43338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1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 (</m:t>
                      </m:r>
                      <m:r>
                        <m:rPr>
                          <m:nor/>
                        </m:rP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m:rPr>
                          <m:nor/>
                        </m:rP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i="1" dirty="0"/>
              </a:p>
            </p:txBody>
          </p:sp>
        </mc:Choice>
        <mc:Fallback xmlns="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A07DD030-DD5F-4ACB-BC07-10568F16F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1905000"/>
                <a:ext cx="4572000" cy="4333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5">
                <a:extLst>
                  <a:ext uri="{FF2B5EF4-FFF2-40B4-BE49-F238E27FC236}">
                    <a16:creationId xmlns:a16="http://schemas.microsoft.com/office/drawing/2014/main" id="{FAC46318-BA1B-406F-B2A3-F0FB7CA14497}"/>
                  </a:ext>
                </a:extLst>
              </p:cNvPr>
              <p:cNvSpPr txBox="1"/>
              <p:nvPr/>
            </p:nvSpPr>
            <p:spPr bwMode="auto">
              <a:xfrm>
                <a:off x="2819400" y="2209800"/>
                <a:ext cx="3433763" cy="4333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m:rPr>
                          <m:nor/>
                        </m:rP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600" b="1" i="1" dirty="0"/>
              </a:p>
            </p:txBody>
          </p:sp>
        </mc:Choice>
        <mc:Fallback xmlns="">
          <p:sp>
            <p:nvSpPr>
              <p:cNvPr id="11" name="Object 5">
                <a:extLst>
                  <a:ext uri="{FF2B5EF4-FFF2-40B4-BE49-F238E27FC236}">
                    <a16:creationId xmlns:a16="http://schemas.microsoft.com/office/drawing/2014/main" id="{FAC46318-BA1B-406F-B2A3-F0FB7CA14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2209800"/>
                <a:ext cx="3433763" cy="4333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>
                <a:extLst>
                  <a:ext uri="{FF2B5EF4-FFF2-40B4-BE49-F238E27FC236}">
                    <a16:creationId xmlns:a16="http://schemas.microsoft.com/office/drawing/2014/main" id="{3FC8836E-9FE7-4137-B6B4-49391F8F5650}"/>
                  </a:ext>
                </a:extLst>
              </p:cNvPr>
              <p:cNvSpPr txBox="1"/>
              <p:nvPr/>
            </p:nvSpPr>
            <p:spPr bwMode="auto">
              <a:xfrm>
                <a:off x="2819400" y="2514600"/>
                <a:ext cx="3673475" cy="4333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sz="1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 (</m:t>
                      </m:r>
                      <m:r>
                        <m:rPr>
                          <m:nor/>
                        </m:rP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sz="1600" b="1" i="1" dirty="0"/>
              </a:p>
            </p:txBody>
          </p:sp>
        </mc:Choice>
        <mc:Fallback xmlns="">
          <p:sp>
            <p:nvSpPr>
              <p:cNvPr id="6" name="Object 6">
                <a:extLst>
                  <a:ext uri="{FF2B5EF4-FFF2-40B4-BE49-F238E27FC236}">
                    <a16:creationId xmlns:a16="http://schemas.microsoft.com/office/drawing/2014/main" id="{3FC8836E-9FE7-4137-B6B4-49391F8F5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2514600"/>
                <a:ext cx="3673475" cy="4333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013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Ridership Data with Holt-Winter’s Additive Model and Optimal Smoothing in R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47800"/>
            <a:ext cx="8229600" cy="4191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81200" y="5458361"/>
                <a:ext cx="228600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sv-SE" sz="1600" dirty="0"/>
                  <a:t>Molel (A, A, A) </a:t>
                </a:r>
              </a:p>
              <a:p>
                <a:r>
                  <a:rPr lang="sv-SE" sz="1600" dirty="0"/>
                  <a:t>Smoothing Parameters:</a:t>
                </a:r>
              </a:p>
              <a:p>
                <a:r>
                  <a:rPr lang="sv-SE" sz="1600" dirty="0"/>
                  <a:t> </a:t>
                </a:r>
                <a:r>
                  <a:rPr lang="el-GR" altLang="en-US" sz="160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sv-SE" sz="1600" dirty="0"/>
                  <a:t> = 0.5817 </a:t>
                </a:r>
              </a:p>
              <a:p>
                <a:r>
                  <a:rPr lang="sv-SE" sz="1600" dirty="0"/>
                  <a:t> </a:t>
                </a:r>
                <a:r>
                  <a:rPr lang="el-GR" altLang="en-US" sz="160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sv-SE" sz="1600" dirty="0"/>
                  <a:t> = 0.0001</a:t>
                </a:r>
              </a:p>
              <a:p>
                <a:r>
                  <a:rPr lang="sv-SE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sv-SE" sz="1600" dirty="0"/>
                  <a:t> = 0.0001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458361"/>
                <a:ext cx="2286000" cy="1323439"/>
              </a:xfrm>
              <a:prstGeom prst="rect">
                <a:avLst/>
              </a:prstGeom>
              <a:blipFill>
                <a:blip r:embed="rId4"/>
                <a:stretch>
                  <a:fillRect l="-1333" t="-1376" b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254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Ridership Data with Holt-Winter’s Model - Automated Selection of Model Options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514600" y="5611394"/>
                <a:ext cx="274320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sv-SE" sz="1600" dirty="0"/>
                  <a:t>Molel (M, N, A) </a:t>
                </a:r>
              </a:p>
              <a:p>
                <a:r>
                  <a:rPr lang="sv-SE" sz="1600" dirty="0"/>
                  <a:t>Smoothing Parameters:</a:t>
                </a:r>
              </a:p>
              <a:p>
                <a:r>
                  <a:rPr lang="sv-SE" sz="1600" dirty="0"/>
                  <a:t> </a:t>
                </a:r>
                <a:r>
                  <a:rPr lang="el-GR" altLang="en-US" sz="160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sv-SE" sz="1600" dirty="0"/>
                  <a:t> = 0.555 </a:t>
                </a:r>
              </a:p>
              <a:p>
                <a:r>
                  <a:rPr lang="sv-SE" sz="1600" dirty="0"/>
                  <a:t> </a:t>
                </a:r>
                <a:r>
                  <a:rPr lang="el-GR" altLang="en-US" sz="160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sv-SE" sz="1600" dirty="0"/>
                  <a:t> = 0 (not used)</a:t>
                </a:r>
              </a:p>
              <a:p>
                <a:r>
                  <a:rPr lang="sv-SE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sv-SE" sz="1600" dirty="0"/>
                  <a:t> = 0.0001 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611394"/>
                <a:ext cx="2743200" cy="1323439"/>
              </a:xfrm>
              <a:prstGeom prst="rect">
                <a:avLst/>
              </a:prstGeom>
              <a:blipFill>
                <a:blip r:embed="rId3"/>
                <a:stretch>
                  <a:fillRect l="-1333" t="-1382" b="-5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447800"/>
            <a:ext cx="8077200" cy="416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41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6D749A56-7736-4255-810F-5BEBB77F3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Measures of SES and Holt-Winter’s Models Using Accuracy Function in R</a:t>
            </a: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4B764837-2144-44AE-B861-4F459CE74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880" y="2133600"/>
            <a:ext cx="6065520" cy="30777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ME     RMSE     MAE      MPE      MAPE     MASE     ACF1  Theil's U</a:t>
            </a:r>
          </a:p>
          <a:p>
            <a:pPr lvl="0" eaLnBrk="0" hangingPunct="0"/>
            <a:r>
              <a:rPr lang="en-US" altLang="en-US" sz="1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Test Set 108.531  178.721  160.457  4.941    7.896    1.945    0.276  1.014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172CB-919F-49F9-834C-715690B7CFEF}"/>
              </a:ext>
            </a:extLst>
          </p:cNvPr>
          <p:cNvSpPr txBox="1"/>
          <p:nvPr/>
        </p:nvSpPr>
        <p:spPr>
          <a:xfrm>
            <a:off x="228600" y="219217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rgbClr val="0000FF"/>
                </a:solidFill>
              </a:rPr>
              <a:t>SES, </a:t>
            </a:r>
            <a:r>
              <a:rPr lang="el-GR" alt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alt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0.2</a:t>
            </a:r>
            <a:r>
              <a:rPr lang="en-US" sz="1000" b="1" i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5F64E7-4C2F-43BA-8BEA-CFE1229ACCA9}"/>
              </a:ext>
            </a:extLst>
          </p:cNvPr>
          <p:cNvSpPr/>
          <p:nvPr/>
        </p:nvSpPr>
        <p:spPr>
          <a:xfrm>
            <a:off x="228600" y="2875002"/>
            <a:ext cx="1447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 dirty="0">
                <a:solidFill>
                  <a:srgbClr val="0000FF"/>
                </a:solidFill>
              </a:rPr>
              <a:t>HW Additive Model with Optimal Parameters</a:t>
            </a: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1B91A7C3-722E-429C-A6AC-22A6A959F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360" y="2968823"/>
            <a:ext cx="6035040" cy="30777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ME     RMSE     MAE      MPE       MAPE    MASE     ACF1  Theil's U</a:t>
            </a:r>
          </a:p>
          <a:p>
            <a:pPr eaLnBrk="0" hangingPunct="0"/>
            <a:r>
              <a:rPr lang="en-US" altLang="en-US" sz="1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Test Set 82.393   118.670  98.337   4.031     4.906   1.192    0.720  0.690</a:t>
            </a:r>
            <a:endParaRPr lang="en-US" altLang="en-US" sz="1000" b="1" dirty="0">
              <a:latin typeface="Lucida Console" panose="020B06090405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6FD2ED-2CA4-4FF2-B2E8-60DE8790BA93}"/>
              </a:ext>
            </a:extLst>
          </p:cNvPr>
          <p:cNvSpPr/>
          <p:nvPr/>
        </p:nvSpPr>
        <p:spPr>
          <a:xfrm>
            <a:off x="228600" y="3733800"/>
            <a:ext cx="1447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 dirty="0">
                <a:solidFill>
                  <a:srgbClr val="0000FF"/>
                </a:solidFill>
              </a:rPr>
              <a:t>HW Model with Automated Selection of Model Options</a:t>
            </a:r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2B48F6E8-1B44-4893-B490-3C42F14E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360" y="3827621"/>
            <a:ext cx="6035040" cy="30777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ME     RMSE     MAE      MPE       MAPE    MASE     ACF1  Theil's U</a:t>
            </a:r>
          </a:p>
          <a:p>
            <a:pPr eaLnBrk="0" hangingPunct="0"/>
            <a:r>
              <a:rPr lang="en-US" altLang="en-US" sz="1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Test Set 49.727   88.628   73.964  2.391      3.707   0.897    0.654  0.514</a:t>
            </a:r>
            <a:endParaRPr lang="en-US" altLang="en-US" sz="1000" b="1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for Future Periods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400" dirty="0"/>
              <a:t>Before attempting to forecast future values of the series</a:t>
            </a:r>
            <a:r>
              <a:rPr lang="en-US" sz="2400" i="1" dirty="0"/>
              <a:t>, </a:t>
            </a:r>
            <a:r>
              <a:rPr 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training and validation periods must be recombined into one (entire) time series dataset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1" indent="-342900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400" dirty="0"/>
              <a:t>The chosen model, e.g., </a:t>
            </a:r>
            <a:r>
              <a:rPr lang="en-US" sz="2400" i="1" dirty="0"/>
              <a:t>Holt-Winter’s (HW) model with automated selection of model options</a:t>
            </a:r>
            <a:r>
              <a:rPr lang="en-US" sz="2400" dirty="0"/>
              <a:t>, </a:t>
            </a:r>
            <a:r>
              <a:rPr 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needs to be rerun on the entire (complete) dataset</a:t>
            </a:r>
          </a:p>
          <a:p>
            <a:pPr marL="342900" lvl="1" indent="-342900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Measure model performance vs. original data </a:t>
            </a:r>
            <a:r>
              <a:rPr lang="en-US" sz="2400" dirty="0"/>
              <a:t>using accuracy measure like </a:t>
            </a:r>
            <a:r>
              <a:rPr lang="en-US" sz="2400" i="1" dirty="0"/>
              <a:t>MAPE,  RMSE </a:t>
            </a:r>
            <a:r>
              <a:rPr lang="en-US" sz="2400" dirty="0"/>
              <a:t>and others</a:t>
            </a:r>
          </a:p>
          <a:p>
            <a:pPr marL="342900" lvl="1" indent="-342900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400" dirty="0"/>
              <a:t>The new forecasting model, based on the entire dataset, can be now used for forecasting future periods  </a:t>
            </a:r>
          </a:p>
          <a:p>
            <a:pPr marL="342900" lvl="1" indent="-342900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endParaRPr lang="en-US" sz="24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84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964613" cy="1282700"/>
          </a:xfrm>
        </p:spPr>
        <p:txBody>
          <a:bodyPr/>
          <a:lstStyle/>
          <a:p>
            <a:r>
              <a:rPr lang="en-US" dirty="0"/>
              <a:t>Holt-Winter’s Model with Automated Selection of Model Options and Forecast for Future Periods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47800"/>
            <a:ext cx="8458200" cy="426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38400" y="5410200"/>
                <a:ext cx="274320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sv-SE" sz="1600" dirty="0">
                    <a:solidFill>
                      <a:srgbClr val="000000"/>
                    </a:solidFill>
                  </a:rPr>
                  <a:t>Molel (A, N, A) </a:t>
                </a:r>
              </a:p>
              <a:p>
                <a:pPr lvl="0"/>
                <a:r>
                  <a:rPr lang="sv-SE" sz="1600" dirty="0">
                    <a:solidFill>
                      <a:srgbClr val="000000"/>
                    </a:solidFill>
                  </a:rPr>
                  <a:t>Smoothing Parameters:</a:t>
                </a:r>
              </a:p>
              <a:p>
                <a:pPr lvl="0"/>
                <a:r>
                  <a:rPr lang="sv-SE" sz="1600" dirty="0">
                    <a:solidFill>
                      <a:srgbClr val="000000"/>
                    </a:solidFill>
                  </a:rPr>
                  <a:t> </a:t>
                </a:r>
                <a:r>
                  <a:rPr lang="el-GR" altLang="en-US" sz="160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sv-SE" sz="1600" dirty="0">
                    <a:solidFill>
                      <a:srgbClr val="000000"/>
                    </a:solidFill>
                  </a:rPr>
                  <a:t> = 0.5558 </a:t>
                </a:r>
              </a:p>
              <a:p>
                <a:pPr lvl="0"/>
                <a:r>
                  <a:rPr lang="sv-SE" sz="1600" dirty="0">
                    <a:solidFill>
                      <a:srgbClr val="000000"/>
                    </a:solidFill>
                  </a:rPr>
                  <a:t> </a:t>
                </a:r>
                <a:r>
                  <a:rPr lang="el-GR" altLang="en-US" sz="160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sv-SE" sz="1600" dirty="0">
                    <a:solidFill>
                      <a:srgbClr val="000000"/>
                    </a:solidFill>
                  </a:rPr>
                  <a:t> = 0 (not used)</a:t>
                </a:r>
              </a:p>
              <a:p>
                <a:pPr lvl="0"/>
                <a:r>
                  <a:rPr lang="sv-SE" sz="1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sv-SE" sz="1600" dirty="0">
                    <a:solidFill>
                      <a:srgbClr val="000000"/>
                    </a:solidFill>
                  </a:rPr>
                  <a:t> = 0.0003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410200"/>
                <a:ext cx="2743200" cy="1323439"/>
              </a:xfrm>
              <a:prstGeom prst="rect">
                <a:avLst/>
              </a:prstGeom>
              <a:blipFill>
                <a:blip r:embed="rId4"/>
                <a:stretch>
                  <a:fillRect l="-1111" t="-1382" b="-4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57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6D749A56-7736-4255-810F-5BEBB77F3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150813"/>
            <a:ext cx="8888413" cy="1131887"/>
          </a:xfrm>
        </p:spPr>
        <p:txBody>
          <a:bodyPr/>
          <a:lstStyle/>
          <a:p>
            <a:r>
              <a:rPr lang="en-US" altLang="en-US" dirty="0"/>
              <a:t>Performance Measures of Holt-Winter’s Model with Entire Dataset Using Accuracy Function in 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6FD2ED-2CA4-4FF2-B2E8-60DE8790BA93}"/>
              </a:ext>
            </a:extLst>
          </p:cNvPr>
          <p:cNvSpPr/>
          <p:nvPr/>
        </p:nvSpPr>
        <p:spPr>
          <a:xfrm>
            <a:off x="3148805" y="2286000"/>
            <a:ext cx="3200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rgbClr val="0000FF"/>
                </a:solidFill>
              </a:rPr>
              <a:t>HW Model with Automated Selection of Model Options for Entire Dataset</a:t>
            </a:r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2B48F6E8-1B44-4893-B490-3C42F14E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99" y="3415843"/>
            <a:ext cx="8431213" cy="4308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altLang="en-US" sz="14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ME       RMSE     MAE      MPE       MAPE    ACF1  Theil's U</a:t>
            </a:r>
          </a:p>
          <a:p>
            <a:pPr eaLnBrk="0" hangingPunct="0"/>
            <a:r>
              <a:rPr lang="en-US" altLang="en-US" sz="14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Test Set    3.081   55.645   43.609    0.090     2.436   0.050   0.320 </a:t>
            </a:r>
            <a:endParaRPr lang="en-US" altLang="en-US" sz="1400" b="1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73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70963663-03FC-48FC-B4ED-FBE75772A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5325D5E8-7890-4835-B221-8D8B3F4B1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2" name="Rectangle 4">
            <a:extLst>
              <a:ext uri="{FF2B5EF4-FFF2-40B4-BE49-F238E27FC236}">
                <a16:creationId xmlns:a16="http://schemas.microsoft.com/office/drawing/2014/main" id="{70A175EB-DB40-4C1B-9E31-5892D6DAA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3" name="Rectangle 5">
            <a:extLst>
              <a:ext uri="{FF2B5EF4-FFF2-40B4-BE49-F238E27FC236}">
                <a16:creationId xmlns:a16="http://schemas.microsoft.com/office/drawing/2014/main" id="{288E5095-56A7-430F-A882-7435F7543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3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r" eaLnBrk="0" hangingPunct="0"/>
            <a:endParaRPr lang="en-US" altLang="en-US" sz="1000"/>
          </a:p>
        </p:txBody>
      </p:sp>
      <p:sp>
        <p:nvSpPr>
          <p:cNvPr id="345094" name="Rectangle 6">
            <a:extLst>
              <a:ext uri="{FF2B5EF4-FFF2-40B4-BE49-F238E27FC236}">
                <a16:creationId xmlns:a16="http://schemas.microsoft.com/office/drawing/2014/main" id="{C0792BBD-BBF6-4A2E-ADE5-416080F6A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5" name="Rectangle 7">
            <a:extLst>
              <a:ext uri="{FF2B5EF4-FFF2-40B4-BE49-F238E27FC236}">
                <a16:creationId xmlns:a16="http://schemas.microsoft.com/office/drawing/2014/main" id="{8331516F-C0C2-4AA7-9C86-5FBD9AB74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227013"/>
            <a:ext cx="8785225" cy="1131887"/>
          </a:xfrm>
          <a:noFill/>
          <a:ln/>
        </p:spPr>
        <p:txBody>
          <a:bodyPr/>
          <a:lstStyle/>
          <a:p>
            <a:pPr eaLnBrk="0" hangingPunct="0"/>
            <a:r>
              <a:rPr lang="en-US" altLang="en-US" i="1" dirty="0">
                <a:solidFill>
                  <a:schemeClr val="accent1"/>
                </a:solidFill>
              </a:rPr>
              <a:t>Lecture Objectives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345096" name="Rectangle 8">
            <a:extLst>
              <a:ext uri="{FF2B5EF4-FFF2-40B4-BE49-F238E27FC236}">
                <a16:creationId xmlns:a16="http://schemas.microsoft.com/office/drawing/2014/main" id="{C723C3FF-29F5-46A7-97E0-76DED44CE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7" y="1522413"/>
            <a:ext cx="8659813" cy="5335587"/>
          </a:xfrm>
          <a:noFill/>
          <a:ln/>
        </p:spPr>
        <p:txBody>
          <a:bodyPr/>
          <a:lstStyle/>
          <a:p>
            <a:r>
              <a:rPr lang="en-US" altLang="en-US" sz="2200" dirty="0">
                <a:cs typeface="Times New Roman" panose="02020603050405020304" pitchFamily="18" charset="0"/>
              </a:rPr>
              <a:t>Define simple exponential smoothing (SES), its formula and smoothing constant </a:t>
            </a:r>
          </a:p>
          <a:p>
            <a:r>
              <a:rPr lang="en-US" altLang="en-US" sz="2200" dirty="0">
                <a:cs typeface="Times New Roman" panose="02020603050405020304" pitchFamily="18" charset="0"/>
              </a:rPr>
              <a:t>Apply simple exponential smoothing in forecasting, and explain how to choose smoothing constant </a:t>
            </a:r>
          </a:p>
          <a:p>
            <a:r>
              <a:rPr lang="en-US" altLang="en-US" sz="2200" dirty="0">
                <a:cs typeface="Times New Roman" panose="02020603050405020304" pitchFamily="18" charset="0"/>
              </a:rPr>
              <a:t>Identify and apply double exponential smoothing (Holt’s model) for series with additive and multiplicative trends</a:t>
            </a:r>
          </a:p>
          <a:p>
            <a:r>
              <a:rPr lang="en-US" altLang="en-US" sz="2200" dirty="0">
                <a:cs typeface="Times New Roman" panose="02020603050405020304" pitchFamily="18" charset="0"/>
              </a:rPr>
              <a:t>Apply Winter’s (Holt-Winter’s) exponential smoothing for series with additive and multiplicative trend and seasonality</a:t>
            </a:r>
          </a:p>
          <a:p>
            <a:r>
              <a:rPr lang="en-US" altLang="en-US" sz="2200" dirty="0">
                <a:cs typeface="Times New Roman" panose="02020603050405020304" pitchFamily="18" charset="0"/>
              </a:rPr>
              <a:t>Use R to develop smoothing methods for time series forecasting and for measuring forecast accuracy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FFFFFF"/>
              </a:solidFill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0" hangingPunct="0">
              <a:spcAft>
                <a:spcPct val="90000"/>
              </a:spcAft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pic>
        <p:nvPicPr>
          <p:cNvPr id="345097" name="Picture 9" descr="AG00059_">
            <a:extLst>
              <a:ext uri="{FF2B5EF4-FFF2-40B4-BE49-F238E27FC236}">
                <a16:creationId xmlns:a16="http://schemas.microsoft.com/office/drawing/2014/main" id="{C289DFB7-13B9-42F5-BF9E-FE4F7EC71F7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538" y="4845843"/>
            <a:ext cx="1151072" cy="1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D2A8-6637-4925-9A83-0CDE3E1B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of Exponential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E6F66-E0D8-489A-BA32-CB926745F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371600"/>
            <a:ext cx="8785225" cy="5486400"/>
          </a:xfrm>
        </p:spPr>
        <p:txBody>
          <a:bodyPr/>
          <a:lstStyle/>
          <a:p>
            <a:r>
              <a:rPr lang="en-US" i="1" dirty="0"/>
              <a:t>Main types of exponential smoothing</a:t>
            </a:r>
            <a:endParaRPr lang="en-US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exponential smoothing (SES)</a:t>
            </a:r>
          </a:p>
          <a:p>
            <a:pPr lvl="1"/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exponential smoothing (AES)</a:t>
            </a:r>
          </a:p>
          <a:p>
            <a:pPr lvl="2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Holt’s model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for data with trend</a:t>
            </a:r>
          </a:p>
          <a:p>
            <a:pPr lvl="2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Winter’s (Holt-Winter’s) </a:t>
            </a:r>
            <a:r>
              <a:rPr lang="en-US" i="1" dirty="0"/>
              <a:t>model </a:t>
            </a:r>
            <a:r>
              <a:rPr lang="en-US" dirty="0"/>
              <a:t>for data with trend and seasonality</a:t>
            </a:r>
            <a:endParaRPr lang="en-US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i="1" dirty="0"/>
              <a:t>Main principles of exponential smoothing</a:t>
            </a:r>
          </a:p>
          <a:p>
            <a:pPr lvl="1"/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Data-driven methods </a:t>
            </a:r>
            <a:r>
              <a:rPr lang="en-US" sz="1800" dirty="0"/>
              <a:t>– estimate time series components (level, trend, and seasonality) directly from the data without a predetermined structure </a:t>
            </a:r>
          </a:p>
          <a:p>
            <a:pPr lvl="1"/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Smooth out </a:t>
            </a:r>
            <a:r>
              <a:rPr lang="en-US" sz="1800" dirty="0"/>
              <a:t>the noise in a series in order to uncover the data patterns </a:t>
            </a:r>
          </a:p>
          <a:p>
            <a:pPr lvl="1"/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series values </a:t>
            </a:r>
            <a:r>
              <a:rPr lang="en-US" sz="1800" dirty="0"/>
              <a:t>over multiple time periods with various types of smoothers, i.e., applying smoothing constants for level, trend, and seasonality</a:t>
            </a:r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0985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D2A8-6637-4925-9A83-0CDE3E1B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Exponential Smoothing (SES)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E6F66-E0D8-489A-BA32-CB926745F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371600"/>
            <a:ext cx="8785225" cy="5486400"/>
          </a:xfrm>
        </p:spPr>
        <p:txBody>
          <a:bodyPr/>
          <a:lstStyle/>
          <a:p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exponential smoothing  (SES) </a:t>
            </a:r>
            <a:r>
              <a:rPr lang="en-US" sz="2000" dirty="0"/>
              <a:t>is a popular forecasting methods.</a:t>
            </a:r>
          </a:p>
          <a:p>
            <a:r>
              <a:rPr lang="en-US" sz="2000" dirty="0"/>
              <a:t> Popularity derived from the method’s</a:t>
            </a:r>
          </a:p>
          <a:p>
            <a:pPr lvl="1"/>
            <a:r>
              <a:rPr lang="en-US" sz="1800" dirty="0"/>
              <a:t>Flexibility</a:t>
            </a:r>
          </a:p>
          <a:p>
            <a:pPr lvl="1"/>
            <a:r>
              <a:rPr lang="en-US" sz="1800" dirty="0"/>
              <a:t>Ease of automation</a:t>
            </a:r>
          </a:p>
          <a:p>
            <a:pPr lvl="1"/>
            <a:r>
              <a:rPr lang="en-US" sz="1800" dirty="0"/>
              <a:t>Cheap computation</a:t>
            </a:r>
          </a:p>
          <a:p>
            <a:pPr lvl="1"/>
            <a:r>
              <a:rPr lang="en-US" sz="1800" dirty="0"/>
              <a:t>Relatively good performance</a:t>
            </a:r>
          </a:p>
          <a:p>
            <a:r>
              <a:rPr lang="en-US" sz="2000" dirty="0"/>
              <a:t>Similar to moving average in that it averages historical data periods  to smooth out noise and uncover historical data patterns</a:t>
            </a:r>
          </a:p>
          <a:p>
            <a:r>
              <a:rPr lang="en-US" sz="2000" dirty="0"/>
              <a:t>Major difference of simple exponential smoothing:</a:t>
            </a:r>
          </a:p>
          <a:p>
            <a:pPr lvl="1"/>
            <a:r>
              <a:rPr lang="en-US" sz="1700" dirty="0"/>
              <a:t> </a:t>
            </a:r>
            <a:r>
              <a:rPr lang="en-US" sz="1800" dirty="0"/>
              <a:t>Take a 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weighted average of all past historical data periods</a:t>
            </a:r>
            <a:r>
              <a:rPr lang="en-US" sz="1800" dirty="0"/>
              <a:t>, so that the weights decrease exponentially into the past</a:t>
            </a:r>
          </a:p>
          <a:p>
            <a:pPr lvl="1"/>
            <a:r>
              <a:rPr lang="en-US" sz="1800" dirty="0"/>
              <a:t>Give 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weight to recent historical data periods</a:t>
            </a:r>
            <a:r>
              <a:rPr lang="en-US" sz="1800" dirty="0"/>
              <a:t>, yet not completely ignore older historical data periods</a:t>
            </a:r>
          </a:p>
          <a:p>
            <a:pPr lvl="1"/>
            <a:r>
              <a:rPr lang="en-US" sz="1800" dirty="0"/>
              <a:t>Typically, should be used to forecasting series that has no trend and seasonality </a:t>
            </a:r>
          </a:p>
          <a:p>
            <a:pPr lvl="1"/>
            <a:endParaRPr lang="en-US" sz="12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7296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B71B-C26C-4D5D-BD87-92B27FC3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Exponential Smoothing (SES) 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CC19-69C4-43FA-82C3-2F35E0ED1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1371599"/>
            <a:ext cx="8659812" cy="53355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Assumption: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Typically (but not always), series has only </a:t>
            </a:r>
            <a:r>
              <a:rPr lang="en-US" sz="1600" i="1" dirty="0"/>
              <a:t>level (L</a:t>
            </a:r>
            <a:r>
              <a:rPr lang="en-US" sz="1600" i="1" baseline="-25000" dirty="0"/>
              <a:t>t</a:t>
            </a:r>
            <a:r>
              <a:rPr lang="en-US" sz="1600" i="1" dirty="0"/>
              <a:t>) </a:t>
            </a:r>
            <a:r>
              <a:rPr lang="en-US" sz="1600" dirty="0"/>
              <a:t>and </a:t>
            </a:r>
            <a:r>
              <a:rPr lang="en-US" sz="1600" i="1" dirty="0"/>
              <a:t>noise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Noise is unpredictable and level will “stay put”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Historical data is available up to period </a:t>
            </a:r>
            <a:r>
              <a:rPr lang="en-US" sz="1600" i="1" dirty="0"/>
              <a:t>t</a:t>
            </a:r>
            <a:r>
              <a:rPr lang="en-US" sz="16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Forecast in period </a:t>
            </a:r>
            <a:r>
              <a:rPr lang="en-US" sz="2000" i="1" dirty="0"/>
              <a:t>t+1</a:t>
            </a:r>
            <a:r>
              <a:rPr lang="en-US" sz="2000" dirty="0"/>
              <a:t>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			</a:t>
            </a:r>
            <a:r>
              <a:rPr lang="en-US" sz="1800" i="1" dirty="0">
                <a:solidFill>
                  <a:srgbClr val="0000FF"/>
                </a:solidFill>
                <a:latin typeface="+mj-lt"/>
              </a:rPr>
              <a:t>F</a:t>
            </a:r>
            <a:r>
              <a:rPr lang="en-US" sz="1800" i="1" baseline="-25000" dirty="0">
                <a:solidFill>
                  <a:srgbClr val="0000FF"/>
                </a:solidFill>
                <a:latin typeface="+mj-lt"/>
              </a:rPr>
              <a:t>t+1</a:t>
            </a:r>
            <a:r>
              <a:rPr lang="en-US" sz="1800" i="1" dirty="0">
                <a:solidFill>
                  <a:srgbClr val="0000FF"/>
                </a:solidFill>
                <a:latin typeface="+mj-lt"/>
              </a:rPr>
              <a:t> = </a:t>
            </a:r>
            <a:r>
              <a:rPr lang="el-GR" sz="1800" i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α</a:t>
            </a:r>
            <a:r>
              <a:rPr lang="en-US" sz="1800" i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y</a:t>
            </a:r>
            <a:r>
              <a:rPr lang="en-US" sz="1800" i="1" baseline="-300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t</a:t>
            </a:r>
            <a:r>
              <a:rPr lang="en-US" sz="1800" i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+ (1-</a:t>
            </a:r>
            <a:r>
              <a:rPr lang="en-US" sz="1800" i="1" dirty="0">
                <a:solidFill>
                  <a:srgbClr val="0000FF"/>
                </a:solidFill>
                <a:latin typeface="Symbol" panose="05050102010706020507" pitchFamily="18" charset="2"/>
                <a:cs typeface="Times New Roman" pitchFamily="18" charset="0"/>
              </a:rPr>
              <a:t>a</a:t>
            </a:r>
            <a:r>
              <a:rPr lang="en-US" sz="1800" i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)F</a:t>
            </a:r>
            <a:r>
              <a:rPr lang="en-US" sz="1800" i="1" baseline="-300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t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0000FF"/>
                </a:solidFill>
                <a:cs typeface="Times New Roman" pitchFamily="18" charset="0"/>
              </a:rPr>
              <a:t>			</a:t>
            </a:r>
            <a:r>
              <a:rPr lang="en-US" sz="1800" i="1" dirty="0">
                <a:solidFill>
                  <a:srgbClr val="0000FF"/>
                </a:solidFill>
              </a:rPr>
              <a:t> </a:t>
            </a:r>
            <a:r>
              <a:rPr lang="en-US" sz="1800" i="1" dirty="0" err="1">
                <a:solidFill>
                  <a:srgbClr val="0000FF"/>
                </a:solidFill>
              </a:rPr>
              <a:t>F</a:t>
            </a:r>
            <a:r>
              <a:rPr lang="en-US" sz="1800" i="1" baseline="-25000" dirty="0" err="1">
                <a:solidFill>
                  <a:srgbClr val="0000FF"/>
                </a:solidFill>
              </a:rPr>
              <a:t>t+k</a:t>
            </a:r>
            <a:r>
              <a:rPr lang="en-US" sz="1800" i="1" baseline="-25000" dirty="0">
                <a:solidFill>
                  <a:srgbClr val="0000FF"/>
                </a:solidFill>
              </a:rPr>
              <a:t>  </a:t>
            </a:r>
            <a:r>
              <a:rPr lang="en-US" sz="1800" dirty="0">
                <a:solidFill>
                  <a:srgbClr val="0000FF"/>
                </a:solidFill>
                <a:cs typeface="Times New Roman" pitchFamily="18" charset="0"/>
              </a:rPr>
              <a:t>=</a:t>
            </a:r>
            <a:r>
              <a:rPr lang="en-US" sz="1800" i="1" dirty="0">
                <a:solidFill>
                  <a:srgbClr val="0000FF"/>
                </a:solidFill>
                <a:cs typeface="Times New Roman" pitchFamily="18" charset="0"/>
              </a:rPr>
              <a:t>F</a:t>
            </a:r>
            <a:r>
              <a:rPr lang="en-US" sz="1800" i="1" baseline="-30000" dirty="0">
                <a:solidFill>
                  <a:srgbClr val="0000FF"/>
                </a:solidFill>
                <a:cs typeface="Times New Roman" pitchFamily="18" charset="0"/>
              </a:rPr>
              <a:t>t+1</a:t>
            </a:r>
            <a:r>
              <a:rPr lang="en-US" sz="1800" dirty="0">
                <a:cs typeface="Times New Roman" pitchFamily="18" charset="0"/>
              </a:rPr>
              <a:t>	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where     </a:t>
            </a:r>
            <a:r>
              <a:rPr lang="en-US" sz="1800" baseline="-300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1800" i="1" dirty="0">
                <a:latin typeface="Symbol" pitchFamily="18" charset="2"/>
              </a:rPr>
              <a:t>a</a:t>
            </a:r>
            <a:r>
              <a:rPr lang="en-US" sz="1800" dirty="0"/>
              <a:t> = </a:t>
            </a:r>
            <a:r>
              <a:rPr lang="en-US" sz="1800" i="1" dirty="0"/>
              <a:t>smoothing constant</a:t>
            </a:r>
            <a:r>
              <a:rPr lang="en-US" sz="1800" dirty="0"/>
              <a:t> (0</a:t>
            </a:r>
            <a:r>
              <a:rPr lang="en-US" sz="1800" dirty="0">
                <a:sym typeface="Symbol" pitchFamily="18" charset="2"/>
              </a:rPr>
              <a:t>  </a:t>
            </a:r>
            <a:r>
              <a:rPr lang="en-US" sz="1800" dirty="0">
                <a:latin typeface="Symbol" pitchFamily="18" charset="2"/>
              </a:rPr>
              <a:t>a</a:t>
            </a:r>
            <a:r>
              <a:rPr lang="en-US" sz="1800" dirty="0">
                <a:sym typeface="Symbol" pitchFamily="18" charset="2"/>
              </a:rPr>
              <a:t></a:t>
            </a:r>
            <a:r>
              <a:rPr lang="en-US" sz="1800" dirty="0">
                <a:latin typeface="Symbol" pitchFamily="18" charset="2"/>
              </a:rPr>
              <a:t> </a:t>
            </a:r>
            <a:r>
              <a:rPr lang="en-US" sz="1800" dirty="0"/>
              <a:t>1)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Initialization for the first forecast: </a:t>
            </a:r>
            <a:r>
              <a:rPr lang="en-US" sz="1800" i="1" dirty="0"/>
              <a:t>F</a:t>
            </a:r>
            <a:r>
              <a:rPr lang="en-US" sz="1800" i="1" baseline="-30000" dirty="0"/>
              <a:t>1</a:t>
            </a:r>
            <a:r>
              <a:rPr lang="en-US" sz="1800" i="1" dirty="0"/>
              <a:t> = y</a:t>
            </a:r>
            <a:r>
              <a:rPr lang="en-US" sz="1800" i="1" baseline="-30000" dirty="0"/>
              <a:t>1 </a:t>
            </a:r>
            <a:endParaRPr lang="en-US" sz="1800" i="1" dirty="0"/>
          </a:p>
          <a:p>
            <a:r>
              <a:rPr lang="en-US" sz="1800" dirty="0"/>
              <a:t>Why is it called “exponential smoothing”? </a:t>
            </a:r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sz="1800" i="1" dirty="0">
                <a:solidFill>
                  <a:srgbClr val="0000FF"/>
                </a:solidFill>
              </a:rPr>
              <a:t>F</a:t>
            </a:r>
            <a:r>
              <a:rPr lang="en-US" sz="1800" i="1" baseline="-25000" dirty="0">
                <a:solidFill>
                  <a:srgbClr val="0000FF"/>
                </a:solidFill>
              </a:rPr>
              <a:t>t+1</a:t>
            </a:r>
            <a:r>
              <a:rPr lang="en-US" sz="1800" i="1" dirty="0">
                <a:solidFill>
                  <a:srgbClr val="0000FF"/>
                </a:solidFill>
                <a:cs typeface="Times New Roman" pitchFamily="18" charset="0"/>
              </a:rPr>
              <a:t> =   </a:t>
            </a:r>
            <a:r>
              <a:rPr lang="el-GR" sz="1800" i="1" dirty="0">
                <a:solidFill>
                  <a:srgbClr val="0000FF"/>
                </a:solidFill>
                <a:cs typeface="Times New Roman" pitchFamily="18" charset="0"/>
              </a:rPr>
              <a:t>α</a:t>
            </a:r>
            <a:r>
              <a:rPr lang="en-US" sz="1800" i="1" dirty="0" err="1">
                <a:solidFill>
                  <a:srgbClr val="0000FF"/>
                </a:solidFill>
                <a:cs typeface="Times New Roman" pitchFamily="18" charset="0"/>
              </a:rPr>
              <a:t>y</a:t>
            </a:r>
            <a:r>
              <a:rPr lang="en-US" sz="1800" i="1" baseline="-30000" dirty="0" err="1">
                <a:solidFill>
                  <a:srgbClr val="0000FF"/>
                </a:solidFill>
                <a:cs typeface="Times New Roman" pitchFamily="18" charset="0"/>
              </a:rPr>
              <a:t>t</a:t>
            </a:r>
            <a:r>
              <a:rPr lang="en-US" sz="1800" i="1" dirty="0">
                <a:solidFill>
                  <a:srgbClr val="0000FF"/>
                </a:solidFill>
                <a:cs typeface="Times New Roman" pitchFamily="18" charset="0"/>
              </a:rPr>
              <a:t> + </a:t>
            </a:r>
            <a:r>
              <a:rPr lang="el-GR" sz="1800" i="1" dirty="0">
                <a:solidFill>
                  <a:srgbClr val="0000FF"/>
                </a:solidFill>
                <a:cs typeface="Times New Roman" pitchFamily="18" charset="0"/>
              </a:rPr>
              <a:t>α</a:t>
            </a:r>
            <a:r>
              <a:rPr lang="en-US" sz="1800" i="1" dirty="0">
                <a:solidFill>
                  <a:srgbClr val="0000FF"/>
                </a:solidFill>
                <a:cs typeface="Times New Roman" pitchFamily="18" charset="0"/>
              </a:rPr>
              <a:t>(1-</a:t>
            </a:r>
            <a:r>
              <a:rPr lang="en-US" sz="1800" i="1" dirty="0">
                <a:solidFill>
                  <a:srgbClr val="0000FF"/>
                </a:solidFill>
                <a:latin typeface="Symbol" panose="05050102010706020507" pitchFamily="18" charset="2"/>
                <a:cs typeface="Times New Roman" pitchFamily="18" charset="0"/>
              </a:rPr>
              <a:t>a</a:t>
            </a:r>
            <a:r>
              <a:rPr lang="en-US" sz="1800" i="1" dirty="0">
                <a:solidFill>
                  <a:srgbClr val="0000FF"/>
                </a:solidFill>
                <a:cs typeface="Times New Roman" pitchFamily="18" charset="0"/>
              </a:rPr>
              <a:t>)</a:t>
            </a:r>
            <a:r>
              <a:rPr lang="el-GR" sz="1800" i="1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1800" i="1" dirty="0">
                <a:solidFill>
                  <a:srgbClr val="0000FF"/>
                </a:solidFill>
                <a:cs typeface="Times New Roman" pitchFamily="18" charset="0"/>
              </a:rPr>
              <a:t>y</a:t>
            </a:r>
            <a:r>
              <a:rPr lang="en-US" sz="1800" i="1" baseline="-30000" dirty="0">
                <a:solidFill>
                  <a:srgbClr val="0000FF"/>
                </a:solidFill>
                <a:cs typeface="Times New Roman" pitchFamily="18" charset="0"/>
              </a:rPr>
              <a:t>t-1</a:t>
            </a:r>
            <a:r>
              <a:rPr lang="en-US" sz="1800" i="1" dirty="0">
                <a:solidFill>
                  <a:srgbClr val="0000FF"/>
                </a:solidFill>
                <a:cs typeface="Times New Roman" pitchFamily="18" charset="0"/>
              </a:rPr>
              <a:t> + </a:t>
            </a:r>
            <a:r>
              <a:rPr lang="el-GR" sz="1800" i="1" dirty="0">
                <a:solidFill>
                  <a:srgbClr val="0000FF"/>
                </a:solidFill>
                <a:cs typeface="Times New Roman" pitchFamily="18" charset="0"/>
              </a:rPr>
              <a:t>α</a:t>
            </a:r>
            <a:r>
              <a:rPr lang="en-US" sz="1800" i="1" dirty="0">
                <a:solidFill>
                  <a:srgbClr val="0000FF"/>
                </a:solidFill>
                <a:cs typeface="Times New Roman" pitchFamily="18" charset="0"/>
              </a:rPr>
              <a:t>(1-</a:t>
            </a:r>
            <a:r>
              <a:rPr lang="en-US" sz="1800" i="1" dirty="0">
                <a:solidFill>
                  <a:srgbClr val="0000FF"/>
                </a:solidFill>
                <a:latin typeface="Symbol" panose="05050102010706020507" pitchFamily="18" charset="2"/>
                <a:cs typeface="Times New Roman" pitchFamily="18" charset="0"/>
              </a:rPr>
              <a:t>a</a:t>
            </a:r>
            <a:r>
              <a:rPr lang="en-US" sz="1800" i="1" dirty="0">
                <a:solidFill>
                  <a:srgbClr val="0000FF"/>
                </a:solidFill>
                <a:cs typeface="Times New Roman" pitchFamily="18" charset="0"/>
              </a:rPr>
              <a:t>)</a:t>
            </a:r>
            <a:r>
              <a:rPr lang="en-US" sz="1800" i="1" baseline="30000" dirty="0">
                <a:solidFill>
                  <a:srgbClr val="0000FF"/>
                </a:solidFill>
                <a:cs typeface="Times New Roman" pitchFamily="18" charset="0"/>
              </a:rPr>
              <a:t>2 </a:t>
            </a:r>
            <a:r>
              <a:rPr lang="en-US" sz="1800" i="1" dirty="0">
                <a:solidFill>
                  <a:srgbClr val="0000FF"/>
                </a:solidFill>
                <a:cs typeface="Times New Roman" pitchFamily="18" charset="0"/>
              </a:rPr>
              <a:t>y</a:t>
            </a:r>
            <a:r>
              <a:rPr lang="en-US" sz="1800" i="1" baseline="-30000" dirty="0">
                <a:solidFill>
                  <a:srgbClr val="0000FF"/>
                </a:solidFill>
                <a:cs typeface="Times New Roman" pitchFamily="18" charset="0"/>
              </a:rPr>
              <a:t>t-2</a:t>
            </a:r>
            <a:r>
              <a:rPr lang="en-US" sz="1800" i="1" dirty="0">
                <a:solidFill>
                  <a:srgbClr val="0000FF"/>
                </a:solidFill>
                <a:cs typeface="Times New Roman" pitchFamily="18" charset="0"/>
              </a:rPr>
              <a:t> + </a:t>
            </a:r>
            <a:r>
              <a:rPr lang="el-GR" sz="1800" i="1" dirty="0">
                <a:solidFill>
                  <a:srgbClr val="0000FF"/>
                </a:solidFill>
                <a:cs typeface="Times New Roman" pitchFamily="18" charset="0"/>
              </a:rPr>
              <a:t>α</a:t>
            </a:r>
            <a:r>
              <a:rPr lang="en-US" sz="1800" i="1" dirty="0">
                <a:solidFill>
                  <a:srgbClr val="0000FF"/>
                </a:solidFill>
                <a:cs typeface="Times New Roman" pitchFamily="18" charset="0"/>
              </a:rPr>
              <a:t>(1-</a:t>
            </a:r>
            <a:r>
              <a:rPr lang="en-US" sz="1800" i="1" dirty="0">
                <a:solidFill>
                  <a:srgbClr val="0000FF"/>
                </a:solidFill>
                <a:latin typeface="Symbol" panose="05050102010706020507" pitchFamily="18" charset="2"/>
                <a:cs typeface="Times New Roman" pitchFamily="18" charset="0"/>
              </a:rPr>
              <a:t>a</a:t>
            </a:r>
            <a:r>
              <a:rPr lang="en-US" sz="1800" i="1" dirty="0">
                <a:solidFill>
                  <a:srgbClr val="0000FF"/>
                </a:solidFill>
                <a:cs typeface="Times New Roman" pitchFamily="18" charset="0"/>
              </a:rPr>
              <a:t>)</a:t>
            </a:r>
            <a:r>
              <a:rPr lang="en-US" sz="1800" i="1" baseline="30000" dirty="0">
                <a:solidFill>
                  <a:srgbClr val="0000FF"/>
                </a:solidFill>
                <a:cs typeface="Times New Roman" pitchFamily="18" charset="0"/>
              </a:rPr>
              <a:t>3 </a:t>
            </a:r>
            <a:r>
              <a:rPr lang="en-US" sz="1800" i="1" dirty="0">
                <a:solidFill>
                  <a:srgbClr val="0000FF"/>
                </a:solidFill>
                <a:cs typeface="Times New Roman" pitchFamily="18" charset="0"/>
              </a:rPr>
              <a:t>y</a:t>
            </a:r>
            <a:r>
              <a:rPr lang="en-US" sz="1800" i="1" baseline="-30000" dirty="0">
                <a:solidFill>
                  <a:srgbClr val="0000FF"/>
                </a:solidFill>
                <a:cs typeface="Times New Roman" pitchFamily="18" charset="0"/>
              </a:rPr>
              <a:t>t-3</a:t>
            </a:r>
            <a:r>
              <a:rPr lang="en-US" sz="1800" i="1" dirty="0">
                <a:solidFill>
                  <a:srgbClr val="0000FF"/>
                </a:solidFill>
                <a:cs typeface="Times New Roman" pitchFamily="18" charset="0"/>
              </a:rPr>
              <a:t> + …</a:t>
            </a:r>
            <a:endParaRPr lang="en-US" sz="1800" dirty="0">
              <a:solidFill>
                <a:srgbClr val="0000FF"/>
              </a:solidFill>
            </a:endParaRPr>
          </a:p>
          <a:p>
            <a:r>
              <a:rPr lang="en-US" sz="1800" i="1" dirty="0"/>
              <a:t>Weights decrease exponentially into the past!</a:t>
            </a:r>
          </a:p>
        </p:txBody>
      </p:sp>
    </p:spTree>
    <p:extLst>
      <p:ext uri="{BB962C8B-B14F-4D97-AF65-F5344CB8AC3E}">
        <p14:creationId xmlns:p14="http://schemas.microsoft.com/office/powerpoint/2010/main" val="388570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05D5-F63C-440E-880A-42AB5EDF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“Feeling” Effect of </a:t>
            </a:r>
            <a:r>
              <a:rPr lang="en-US" dirty="0">
                <a:latin typeface="Symbol" pitchFamily="18" charset="2"/>
              </a:rPr>
              <a:t>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2EEA2E-7AEF-4D69-A763-2123BD005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1637"/>
            <a:ext cx="4648200" cy="3050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7386EA-32DD-4BB1-9450-38B6035FF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521637"/>
            <a:ext cx="4495800" cy="312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FB724D7-2F13-4676-9140-17FA657B60E4}"/>
              </a:ext>
            </a:extLst>
          </p:cNvPr>
          <p:cNvSpPr/>
          <p:nvPr/>
        </p:nvSpPr>
        <p:spPr>
          <a:xfrm>
            <a:off x="1308893" y="4810937"/>
            <a:ext cx="7149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b="1" i="1" dirty="0">
                <a:solidFill>
                  <a:srgbClr val="0000FF"/>
                </a:solidFill>
              </a:rPr>
              <a:t>F</a:t>
            </a:r>
            <a:r>
              <a:rPr lang="en-US" b="1" i="1" baseline="-25000" dirty="0">
                <a:solidFill>
                  <a:srgbClr val="0000FF"/>
                </a:solidFill>
              </a:rPr>
              <a:t>t+1</a:t>
            </a:r>
            <a:r>
              <a:rPr lang="en-US" b="1" i="1" dirty="0">
                <a:solidFill>
                  <a:srgbClr val="0000FF"/>
                </a:solidFill>
                <a:cs typeface="Times New Roman" pitchFamily="18" charset="0"/>
              </a:rPr>
              <a:t> =   </a:t>
            </a:r>
            <a:r>
              <a:rPr lang="el-GR" b="1" i="1" dirty="0">
                <a:solidFill>
                  <a:srgbClr val="0000FF"/>
                </a:solidFill>
                <a:cs typeface="Times New Roman" pitchFamily="18" charset="0"/>
              </a:rPr>
              <a:t>α</a:t>
            </a:r>
            <a:r>
              <a:rPr lang="en-US" b="1" i="1" dirty="0" err="1">
                <a:solidFill>
                  <a:srgbClr val="0000FF"/>
                </a:solidFill>
                <a:cs typeface="Times New Roman" pitchFamily="18" charset="0"/>
              </a:rPr>
              <a:t>y</a:t>
            </a:r>
            <a:r>
              <a:rPr lang="en-US" b="1" i="1" baseline="-30000" dirty="0" err="1">
                <a:solidFill>
                  <a:srgbClr val="0000FF"/>
                </a:solidFill>
                <a:cs typeface="Times New Roman" pitchFamily="18" charset="0"/>
              </a:rPr>
              <a:t>t</a:t>
            </a:r>
            <a:r>
              <a:rPr lang="en-US" b="1" i="1" dirty="0">
                <a:solidFill>
                  <a:srgbClr val="0000FF"/>
                </a:solidFill>
                <a:cs typeface="Times New Roman" pitchFamily="18" charset="0"/>
              </a:rPr>
              <a:t> + </a:t>
            </a:r>
            <a:r>
              <a:rPr lang="el-GR" b="1" i="1" dirty="0">
                <a:solidFill>
                  <a:srgbClr val="0000FF"/>
                </a:solidFill>
                <a:cs typeface="Times New Roman" pitchFamily="18" charset="0"/>
              </a:rPr>
              <a:t>α</a:t>
            </a:r>
            <a:r>
              <a:rPr lang="en-US" b="1" i="1" dirty="0">
                <a:solidFill>
                  <a:srgbClr val="0000FF"/>
                </a:solidFill>
                <a:cs typeface="Times New Roman" pitchFamily="18" charset="0"/>
              </a:rPr>
              <a:t>(1-</a:t>
            </a:r>
            <a:r>
              <a:rPr lang="en-US" b="1" i="1" dirty="0">
                <a:solidFill>
                  <a:srgbClr val="0000FF"/>
                </a:solidFill>
                <a:latin typeface="Symbol" panose="05050102010706020507" pitchFamily="18" charset="2"/>
                <a:cs typeface="Times New Roman" pitchFamily="18" charset="0"/>
              </a:rPr>
              <a:t>a</a:t>
            </a:r>
            <a:r>
              <a:rPr lang="en-US" b="1" i="1" dirty="0">
                <a:solidFill>
                  <a:srgbClr val="0000FF"/>
                </a:solidFill>
                <a:cs typeface="Times New Roman" pitchFamily="18" charset="0"/>
              </a:rPr>
              <a:t>)</a:t>
            </a:r>
            <a:r>
              <a:rPr lang="el-GR" b="1" i="1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b="1" i="1" dirty="0">
                <a:solidFill>
                  <a:srgbClr val="0000FF"/>
                </a:solidFill>
                <a:cs typeface="Times New Roman" pitchFamily="18" charset="0"/>
              </a:rPr>
              <a:t>y</a:t>
            </a:r>
            <a:r>
              <a:rPr lang="en-US" b="1" i="1" baseline="-30000" dirty="0">
                <a:solidFill>
                  <a:srgbClr val="0000FF"/>
                </a:solidFill>
                <a:cs typeface="Times New Roman" pitchFamily="18" charset="0"/>
              </a:rPr>
              <a:t>t-1</a:t>
            </a:r>
            <a:r>
              <a:rPr lang="en-US" b="1" i="1" dirty="0">
                <a:solidFill>
                  <a:srgbClr val="0000FF"/>
                </a:solidFill>
                <a:cs typeface="Times New Roman" pitchFamily="18" charset="0"/>
              </a:rPr>
              <a:t> + </a:t>
            </a:r>
            <a:r>
              <a:rPr lang="el-GR" b="1" i="1" dirty="0">
                <a:solidFill>
                  <a:srgbClr val="0000FF"/>
                </a:solidFill>
                <a:cs typeface="Times New Roman" pitchFamily="18" charset="0"/>
              </a:rPr>
              <a:t>α</a:t>
            </a:r>
            <a:r>
              <a:rPr lang="en-US" b="1" i="1" dirty="0">
                <a:solidFill>
                  <a:srgbClr val="0000FF"/>
                </a:solidFill>
                <a:cs typeface="Times New Roman" pitchFamily="18" charset="0"/>
              </a:rPr>
              <a:t>(1-</a:t>
            </a:r>
            <a:r>
              <a:rPr lang="en-US" b="1" i="1" dirty="0">
                <a:solidFill>
                  <a:srgbClr val="0000FF"/>
                </a:solidFill>
                <a:latin typeface="Symbol" panose="05050102010706020507" pitchFamily="18" charset="2"/>
                <a:cs typeface="Times New Roman" pitchFamily="18" charset="0"/>
              </a:rPr>
              <a:t>a</a:t>
            </a:r>
            <a:r>
              <a:rPr lang="en-US" b="1" i="1" dirty="0">
                <a:solidFill>
                  <a:srgbClr val="0000FF"/>
                </a:solidFill>
                <a:cs typeface="Times New Roman" pitchFamily="18" charset="0"/>
              </a:rPr>
              <a:t>)</a:t>
            </a:r>
            <a:r>
              <a:rPr lang="en-US" b="1" i="1" baseline="30000" dirty="0">
                <a:solidFill>
                  <a:srgbClr val="0000FF"/>
                </a:solidFill>
                <a:cs typeface="Times New Roman" pitchFamily="18" charset="0"/>
              </a:rPr>
              <a:t>2 </a:t>
            </a:r>
            <a:r>
              <a:rPr lang="en-US" b="1" i="1" dirty="0">
                <a:solidFill>
                  <a:srgbClr val="0000FF"/>
                </a:solidFill>
                <a:cs typeface="Times New Roman" pitchFamily="18" charset="0"/>
              </a:rPr>
              <a:t>y</a:t>
            </a:r>
            <a:r>
              <a:rPr lang="en-US" b="1" i="1" baseline="-30000" dirty="0">
                <a:solidFill>
                  <a:srgbClr val="0000FF"/>
                </a:solidFill>
                <a:cs typeface="Times New Roman" pitchFamily="18" charset="0"/>
              </a:rPr>
              <a:t>t-2</a:t>
            </a:r>
            <a:r>
              <a:rPr lang="en-US" b="1" i="1" dirty="0">
                <a:solidFill>
                  <a:srgbClr val="0000FF"/>
                </a:solidFill>
                <a:cs typeface="Times New Roman" pitchFamily="18" charset="0"/>
              </a:rPr>
              <a:t> + </a:t>
            </a:r>
            <a:r>
              <a:rPr lang="el-GR" b="1" i="1" dirty="0">
                <a:solidFill>
                  <a:srgbClr val="0000FF"/>
                </a:solidFill>
                <a:cs typeface="Times New Roman" pitchFamily="18" charset="0"/>
              </a:rPr>
              <a:t>α</a:t>
            </a:r>
            <a:r>
              <a:rPr lang="en-US" b="1" i="1" dirty="0">
                <a:solidFill>
                  <a:srgbClr val="0000FF"/>
                </a:solidFill>
                <a:cs typeface="Times New Roman" pitchFamily="18" charset="0"/>
              </a:rPr>
              <a:t>(1-</a:t>
            </a:r>
            <a:r>
              <a:rPr lang="en-US" b="1" i="1" dirty="0">
                <a:solidFill>
                  <a:srgbClr val="0000FF"/>
                </a:solidFill>
                <a:latin typeface="Symbol" panose="05050102010706020507" pitchFamily="18" charset="2"/>
                <a:cs typeface="Times New Roman" pitchFamily="18" charset="0"/>
              </a:rPr>
              <a:t>a</a:t>
            </a:r>
            <a:r>
              <a:rPr lang="en-US" b="1" i="1" dirty="0">
                <a:solidFill>
                  <a:srgbClr val="0000FF"/>
                </a:solidFill>
                <a:cs typeface="Times New Roman" pitchFamily="18" charset="0"/>
              </a:rPr>
              <a:t>)</a:t>
            </a:r>
            <a:r>
              <a:rPr lang="en-US" b="1" i="1" baseline="30000" dirty="0">
                <a:solidFill>
                  <a:srgbClr val="0000FF"/>
                </a:solidFill>
                <a:cs typeface="Times New Roman" pitchFamily="18" charset="0"/>
              </a:rPr>
              <a:t>3 </a:t>
            </a:r>
            <a:r>
              <a:rPr lang="en-US" b="1" i="1" dirty="0">
                <a:solidFill>
                  <a:srgbClr val="0000FF"/>
                </a:solidFill>
                <a:cs typeface="Times New Roman" pitchFamily="18" charset="0"/>
              </a:rPr>
              <a:t>y</a:t>
            </a:r>
            <a:r>
              <a:rPr lang="en-US" b="1" i="1" baseline="-30000" dirty="0">
                <a:solidFill>
                  <a:srgbClr val="0000FF"/>
                </a:solidFill>
                <a:cs typeface="Times New Roman" pitchFamily="18" charset="0"/>
              </a:rPr>
              <a:t>t-3</a:t>
            </a:r>
            <a:r>
              <a:rPr lang="en-US" b="1" i="1" dirty="0">
                <a:solidFill>
                  <a:srgbClr val="0000FF"/>
                </a:solidFill>
                <a:cs typeface="Times New Roman" pitchFamily="18" charset="0"/>
              </a:rPr>
              <a:t> + …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368E-61B0-4D5B-97BF-E4B40F02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SES in Excel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447800"/>
            <a:ext cx="8888413" cy="3886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199" y="5410200"/>
            <a:ext cx="888841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/>
              <a:t>SES, </a:t>
            </a:r>
            <a:r>
              <a:rPr lang="el-GR" sz="1400" b="1" i="1" dirty="0"/>
              <a:t>α</a:t>
            </a:r>
            <a:r>
              <a:rPr lang="en-US" sz="1400" b="1" i="1" dirty="0"/>
              <a:t> = 0.2, at 3/1991, t=3: </a:t>
            </a:r>
          </a:p>
          <a:p>
            <a:pPr marL="0" lvl="1"/>
            <a:r>
              <a:rPr lang="en-US" sz="1400" b="1" dirty="0"/>
              <a:t>SES</a:t>
            </a:r>
            <a:r>
              <a:rPr lang="en-US" sz="1400" b="1" baseline="-25000" dirty="0"/>
              <a:t>3</a:t>
            </a:r>
            <a:r>
              <a:rPr lang="en-US" sz="1400" b="1" dirty="0"/>
              <a:t>: </a:t>
            </a:r>
            <a:r>
              <a:rPr lang="en-US" sz="1400" b="1" i="1" dirty="0"/>
              <a:t>F</a:t>
            </a:r>
            <a:r>
              <a:rPr lang="en-US" sz="1400" b="1" i="1" baseline="-25000" dirty="0"/>
              <a:t>3</a:t>
            </a:r>
            <a:r>
              <a:rPr lang="en-US" sz="1400" b="1" i="1" dirty="0"/>
              <a:t> = </a:t>
            </a:r>
            <a:r>
              <a:rPr lang="el-GR" sz="1400" b="1" i="1" dirty="0">
                <a:cs typeface="Times New Roman" pitchFamily="18" charset="0"/>
              </a:rPr>
              <a:t>α</a:t>
            </a:r>
            <a:r>
              <a:rPr lang="en-US" sz="1400" b="1" i="1" dirty="0">
                <a:cs typeface="Times New Roman" pitchFamily="18" charset="0"/>
              </a:rPr>
              <a:t>y</a:t>
            </a:r>
            <a:r>
              <a:rPr lang="en-US" sz="1400" b="1" i="1" baseline="-30000" dirty="0">
                <a:cs typeface="Times New Roman" pitchFamily="18" charset="0"/>
              </a:rPr>
              <a:t>2</a:t>
            </a:r>
            <a:r>
              <a:rPr lang="en-US" sz="1400" b="1" i="1" dirty="0">
                <a:cs typeface="Times New Roman" pitchFamily="18" charset="0"/>
              </a:rPr>
              <a:t> + (1-</a:t>
            </a:r>
            <a:r>
              <a:rPr lang="en-US" sz="1400" b="1" i="1" dirty="0">
                <a:latin typeface="Symbol" panose="05050102010706020507" pitchFamily="18" charset="2"/>
                <a:cs typeface="Times New Roman" pitchFamily="18" charset="0"/>
              </a:rPr>
              <a:t>a</a:t>
            </a:r>
            <a:r>
              <a:rPr lang="en-US" sz="1400" b="1" i="1" dirty="0">
                <a:cs typeface="Times New Roman" pitchFamily="18" charset="0"/>
              </a:rPr>
              <a:t>)F</a:t>
            </a:r>
            <a:r>
              <a:rPr lang="en-US" sz="1400" b="1" i="1" baseline="-30000" dirty="0">
                <a:cs typeface="Times New Roman" pitchFamily="18" charset="0"/>
              </a:rPr>
              <a:t>2   </a:t>
            </a:r>
            <a:r>
              <a:rPr lang="en-US" sz="1400" b="1" i="1" dirty="0">
                <a:cs typeface="Times New Roman" pitchFamily="18" charset="0"/>
              </a:rPr>
              <a:t>= 0.2*1620.586 + (1-0.2)*1708.917 = 1691.251</a:t>
            </a:r>
          </a:p>
          <a:p>
            <a:pPr marL="0" lvl="1"/>
            <a:endParaRPr lang="en-US" sz="1400" b="1" dirty="0"/>
          </a:p>
          <a:p>
            <a:r>
              <a:rPr lang="en-US" sz="1400" b="1" i="1" dirty="0"/>
              <a:t>SES, </a:t>
            </a:r>
            <a:r>
              <a:rPr lang="el-GR" sz="1400" b="1" i="1" dirty="0"/>
              <a:t>α</a:t>
            </a:r>
            <a:r>
              <a:rPr lang="en-US" sz="1400" b="1" i="1" dirty="0"/>
              <a:t> = 0.2, at 6/1991, t=6: </a:t>
            </a:r>
          </a:p>
          <a:p>
            <a:pPr marL="0" lvl="1"/>
            <a:r>
              <a:rPr lang="en-US" sz="1400" b="1" dirty="0"/>
              <a:t>SES</a:t>
            </a:r>
            <a:r>
              <a:rPr lang="en-US" sz="1400" b="1" baseline="-25000" dirty="0"/>
              <a:t>6</a:t>
            </a:r>
            <a:r>
              <a:rPr lang="en-US" sz="1400" b="1" dirty="0"/>
              <a:t>: </a:t>
            </a:r>
            <a:r>
              <a:rPr lang="en-US" sz="1400" b="1" i="1" dirty="0"/>
              <a:t>F</a:t>
            </a:r>
            <a:r>
              <a:rPr lang="en-US" sz="1400" b="1" i="1" baseline="-25000" dirty="0"/>
              <a:t>6</a:t>
            </a:r>
            <a:r>
              <a:rPr lang="en-US" sz="1400" b="1" i="1" dirty="0"/>
              <a:t> = </a:t>
            </a:r>
            <a:r>
              <a:rPr lang="el-GR" sz="1400" b="1" i="1" dirty="0">
                <a:cs typeface="Times New Roman" pitchFamily="18" charset="0"/>
              </a:rPr>
              <a:t>α</a:t>
            </a:r>
            <a:r>
              <a:rPr lang="en-US" sz="1400" b="1" i="1" dirty="0">
                <a:cs typeface="Times New Roman" pitchFamily="18" charset="0"/>
              </a:rPr>
              <a:t>y</a:t>
            </a:r>
            <a:r>
              <a:rPr lang="en-US" sz="1400" b="1" i="1" baseline="-30000" dirty="0">
                <a:cs typeface="Times New Roman" pitchFamily="18" charset="0"/>
              </a:rPr>
              <a:t>5</a:t>
            </a:r>
            <a:r>
              <a:rPr lang="en-US" sz="1400" b="1" i="1" dirty="0">
                <a:cs typeface="Times New Roman" pitchFamily="18" charset="0"/>
              </a:rPr>
              <a:t> + (1-</a:t>
            </a:r>
            <a:r>
              <a:rPr lang="en-US" sz="1400" b="1" i="1" dirty="0">
                <a:latin typeface="Symbol" panose="05050102010706020507" pitchFamily="18" charset="2"/>
                <a:cs typeface="Times New Roman" pitchFamily="18" charset="0"/>
              </a:rPr>
              <a:t>a</a:t>
            </a:r>
            <a:r>
              <a:rPr lang="en-US" sz="1400" b="1" i="1" dirty="0">
                <a:cs typeface="Times New Roman" pitchFamily="18" charset="0"/>
              </a:rPr>
              <a:t>)F</a:t>
            </a:r>
            <a:r>
              <a:rPr lang="en-US" sz="1400" b="1" i="1" baseline="-30000" dirty="0">
                <a:cs typeface="Times New Roman" pitchFamily="18" charset="0"/>
              </a:rPr>
              <a:t>5   </a:t>
            </a:r>
            <a:r>
              <a:rPr lang="en-US" sz="1400" b="1" i="1" dirty="0">
                <a:cs typeface="Times New Roman" pitchFamily="18" charset="0"/>
              </a:rPr>
              <a:t>= 0.2*1974.964 + (1-0.2)*1760.368 = 1803.287</a:t>
            </a:r>
          </a:p>
        </p:txBody>
      </p:sp>
    </p:spTree>
    <p:extLst>
      <p:ext uri="{BB962C8B-B14F-4D97-AF65-F5344CB8AC3E}">
        <p14:creationId xmlns:p14="http://schemas.microsoft.com/office/powerpoint/2010/main" val="392449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D2A8-6637-4925-9A83-0CDE3E1B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Smoothing Constant </a:t>
            </a:r>
            <a:r>
              <a:rPr lang="el-GR" i="1" dirty="0"/>
              <a:t>α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E6F66-E0D8-489A-BA32-CB926745F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371600"/>
            <a:ext cx="8785225" cy="5486400"/>
          </a:xfrm>
        </p:spPr>
        <p:txBody>
          <a:bodyPr/>
          <a:lstStyle/>
          <a:p>
            <a:r>
              <a:rPr lang="en-US" sz="2000" dirty="0"/>
              <a:t>Smoothing constant determines the </a:t>
            </a:r>
            <a:r>
              <a:rPr lang="en-US" sz="2000" i="1" dirty="0"/>
              <a:t>rate of learning </a:t>
            </a:r>
            <a:r>
              <a:rPr lang="en-US" sz="2000" dirty="0"/>
              <a:t>and is </a:t>
            </a:r>
            <a:r>
              <a:rPr lang="en-US" sz="2000" i="1" dirty="0"/>
              <a:t>set by user</a:t>
            </a:r>
            <a:endParaRPr lang="en-US" sz="2000" dirty="0"/>
          </a:p>
          <a:p>
            <a:pPr lvl="1"/>
            <a:r>
              <a:rPr 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 </a:t>
            </a:r>
            <a:r>
              <a:rPr 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a</a:t>
            </a:r>
            <a:r>
              <a:rPr 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</a:t>
            </a:r>
            <a:r>
              <a:rPr 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 </a:t>
            </a:r>
            <a:r>
              <a:rPr 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pPr lvl="1"/>
            <a:r>
              <a:rPr lang="el-GR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α</a:t>
            </a:r>
            <a:r>
              <a:rPr 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Symbol" pitchFamily="18" charset="2"/>
              </a:rPr>
              <a:t>1</a:t>
            </a:r>
            <a:r>
              <a:rPr lang="en-US" sz="1600" dirty="0">
                <a:latin typeface="+mj-lt"/>
                <a:sym typeface="Symbol" pitchFamily="18" charset="2"/>
              </a:rPr>
              <a:t> indicates fast learning, i.e., only the most recent values influence on the forecast </a:t>
            </a:r>
            <a:r>
              <a:rPr lang="en-US" sz="1600" i="1" dirty="0">
                <a:latin typeface="+mj-lt"/>
                <a:sym typeface="Symbol" pitchFamily="18" charset="2"/>
              </a:rPr>
              <a:t>– under-smoothing </a:t>
            </a:r>
            <a:endParaRPr lang="en-US" sz="1600" i="1" dirty="0">
              <a:latin typeface="+mj-lt"/>
            </a:endParaRPr>
          </a:p>
          <a:p>
            <a:pPr lvl="1"/>
            <a:r>
              <a:rPr lang="el-GR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</a:t>
            </a:r>
            <a:r>
              <a:rPr 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0</a:t>
            </a:r>
            <a:r>
              <a:rPr lang="en-US" sz="1600" dirty="0">
                <a:sym typeface="Symbol" pitchFamily="18" charset="2"/>
              </a:rPr>
              <a:t> indicates slow learning, i.e., past observations have large influence on the forecast </a:t>
            </a:r>
            <a:r>
              <a:rPr lang="en-US" sz="1600" i="1" dirty="0">
                <a:sym typeface="Symbol" pitchFamily="18" charset="2"/>
              </a:rPr>
              <a:t>– over-smoothing </a:t>
            </a:r>
            <a:endParaRPr lang="en-US" sz="16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900" dirty="0"/>
              <a:t>Choice of </a:t>
            </a:r>
            <a:r>
              <a:rPr lang="el-GR" sz="1900" i="1" dirty="0"/>
              <a:t>α</a:t>
            </a:r>
            <a:r>
              <a:rPr lang="en-US" sz="1900" i="1" dirty="0"/>
              <a:t> </a:t>
            </a:r>
            <a:r>
              <a:rPr lang="en-US" sz="1900" dirty="0"/>
              <a:t>depends on the required level of smoothing and on how relevant the history is for generating forecasts</a:t>
            </a:r>
          </a:p>
          <a:p>
            <a:pPr lvl="1"/>
            <a:r>
              <a:rPr lang="en-US" sz="1600" dirty="0"/>
              <a:t>Common values </a:t>
            </a:r>
            <a:r>
              <a:rPr lang="el-GR" sz="1600" i="1" dirty="0"/>
              <a:t>α</a:t>
            </a:r>
            <a:r>
              <a:rPr lang="en-US" sz="1600" i="1" dirty="0"/>
              <a:t> = 0.1 - 0.2</a:t>
            </a:r>
          </a:p>
          <a:p>
            <a:pPr lvl="1"/>
            <a:r>
              <a:rPr lang="en-US" sz="1600" dirty="0"/>
              <a:t>Trial and error with various </a:t>
            </a:r>
            <a:r>
              <a:rPr lang="el-GR" sz="1600" dirty="0"/>
              <a:t>α </a:t>
            </a:r>
            <a:r>
              <a:rPr lang="en-US" sz="1600" dirty="0"/>
              <a:t>values can also help; plot and visualize  various SES charts</a:t>
            </a:r>
          </a:p>
          <a:p>
            <a:pPr lvl="1"/>
            <a:r>
              <a:rPr lang="en-US" sz="1600" dirty="0"/>
              <a:t>Apply performance/accuracy measure like MAPE and RMSE to compare validation forecasts; using this just for training data can lead to model overfitting</a:t>
            </a:r>
          </a:p>
          <a:p>
            <a:r>
              <a:rPr lang="en-US" sz="1900" dirty="0"/>
              <a:t>In R, a forecast using simple exponential smoothing can be done using </a:t>
            </a:r>
            <a:r>
              <a:rPr lang="en-US" sz="19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ets</a:t>
            </a:r>
            <a:r>
              <a:rPr lang="en-US" sz="19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sz="1900" dirty="0"/>
              <a:t>function, which stands for </a:t>
            </a:r>
            <a:r>
              <a:rPr lang="en-US" sz="19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error, trend, and seasonality</a:t>
            </a:r>
            <a:r>
              <a:rPr lang="en-US" sz="1900" dirty="0"/>
              <a:t>, respectively</a:t>
            </a:r>
          </a:p>
          <a:p>
            <a:pPr lvl="1"/>
            <a:r>
              <a:rPr lang="en-US" sz="1600" dirty="0"/>
              <a:t>Utilize </a:t>
            </a:r>
            <a:r>
              <a:rPr lang="en-US" sz="1600" i="1" dirty="0"/>
              <a:t>model = c(ANN), </a:t>
            </a:r>
            <a:r>
              <a:rPr lang="en-US" sz="1600" dirty="0"/>
              <a:t>where </a:t>
            </a:r>
            <a:r>
              <a:rPr lang="en-US" sz="1600" i="1" dirty="0"/>
              <a:t>A </a:t>
            </a:r>
            <a:r>
              <a:rPr lang="en-US" sz="1600" dirty="0"/>
              <a:t>= additive error, first </a:t>
            </a:r>
            <a:r>
              <a:rPr lang="en-US" sz="1600" i="1" dirty="0"/>
              <a:t>N</a:t>
            </a:r>
            <a:r>
              <a:rPr lang="en-US" sz="1600" dirty="0"/>
              <a:t> = no trend, second </a:t>
            </a:r>
            <a:r>
              <a:rPr lang="en-US" sz="1600" i="1" dirty="0"/>
              <a:t>N</a:t>
            </a:r>
            <a:r>
              <a:rPr lang="en-US" sz="1600" dirty="0"/>
              <a:t> = no seasonality</a:t>
            </a:r>
          </a:p>
          <a:p>
            <a:pPr lvl="1"/>
            <a:r>
              <a:rPr lang="en-US" sz="1600" dirty="0"/>
              <a:t>Apply a specific </a:t>
            </a:r>
            <a:r>
              <a:rPr lang="el-GR" sz="1600" i="1" dirty="0"/>
              <a:t>α</a:t>
            </a:r>
            <a:r>
              <a:rPr lang="en-US" sz="1600" i="1" dirty="0"/>
              <a:t> </a:t>
            </a:r>
            <a:r>
              <a:rPr lang="en-US" sz="1600" dirty="0"/>
              <a:t>value, e.g., </a:t>
            </a:r>
            <a:r>
              <a:rPr lang="el-GR" sz="1600" i="1" dirty="0"/>
              <a:t>α</a:t>
            </a:r>
            <a:r>
              <a:rPr lang="en-US" sz="1600" i="1" dirty="0"/>
              <a:t> = 0.2 </a:t>
            </a:r>
          </a:p>
          <a:p>
            <a:pPr lvl="1"/>
            <a:r>
              <a:rPr lang="en-US" sz="1600" dirty="0"/>
              <a:t>If you choose to find the optimal value of </a:t>
            </a:r>
            <a:r>
              <a:rPr lang="el-GR" sz="1600" i="1" dirty="0"/>
              <a:t>α</a:t>
            </a:r>
            <a:r>
              <a:rPr lang="en-US" sz="1600" i="1" dirty="0"/>
              <a:t>, </a:t>
            </a:r>
            <a:r>
              <a:rPr lang="en-US" sz="1600" dirty="0"/>
              <a:t>then don’t apply </a:t>
            </a:r>
            <a:r>
              <a:rPr lang="el-GR" sz="1600" i="1" dirty="0"/>
              <a:t>α</a:t>
            </a:r>
            <a:r>
              <a:rPr lang="en-US" sz="1600" dirty="0"/>
              <a:t> in the </a:t>
            </a:r>
            <a:r>
              <a:rPr lang="en-US" sz="1600" i="1" dirty="0" err="1"/>
              <a:t>ets</a:t>
            </a:r>
            <a:r>
              <a:rPr lang="en-US" sz="1600" i="1" dirty="0"/>
              <a:t>() </a:t>
            </a:r>
            <a:r>
              <a:rPr lang="en-US" sz="1600" dirty="0"/>
              <a:t>function</a:t>
            </a:r>
          </a:p>
          <a:p>
            <a:pPr lvl="1"/>
            <a:endParaRPr lang="en-US" sz="1600" dirty="0"/>
          </a:p>
          <a:p>
            <a:pPr lvl="1"/>
            <a:endParaRPr lang="en-US" sz="1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8183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368E-61B0-4D5B-97BF-E4B40F02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Two SES Forecasts for Amtrak Ridership in 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357" y="1447800"/>
            <a:ext cx="4431957" cy="434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667000"/>
            <a:ext cx="4876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50557"/>
      </p:ext>
    </p:extLst>
  </p:cSld>
  <p:clrMapOvr>
    <a:masterClrMapping/>
  </p:clrMapOvr>
</p:sld>
</file>

<file path=ppt/theme/theme1.xml><?xml version="1.0" encoding="utf-8"?>
<a:theme xmlns:a="http://schemas.openxmlformats.org/drawingml/2006/main" name="Ch1">
  <a:themeElements>
    <a:clrScheme name="">
      <a:dk1>
        <a:srgbClr val="000000"/>
      </a:dk1>
      <a:lt1>
        <a:srgbClr val="FFFFFF"/>
      </a:lt1>
      <a:dk2>
        <a:srgbClr val="081D58"/>
      </a:dk2>
      <a:lt2>
        <a:srgbClr val="9234DB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h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h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48B3D"/>
    </a:lt1>
    <a:dk2>
      <a:srgbClr val="081D58"/>
    </a:dk2>
    <a:lt2>
      <a:srgbClr val="9234DB"/>
    </a:lt2>
    <a:accent1>
      <a:srgbClr val="FC0128"/>
    </a:accent1>
    <a:accent2>
      <a:srgbClr val="063DE8"/>
    </a:accent2>
    <a:accent3>
      <a:srgbClr val="F8C4AF"/>
    </a:accent3>
    <a:accent4>
      <a:srgbClr val="000000"/>
    </a:accent4>
    <a:accent5>
      <a:srgbClr val="FDAAAC"/>
    </a:accent5>
    <a:accent6>
      <a:srgbClr val="0536D2"/>
    </a:accent6>
    <a:hlink>
      <a:srgbClr val="00DFCA"/>
    </a:hlink>
    <a:folHlink>
      <a:srgbClr val="EAEC5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D:\McGraw Hill Powerpoint Slides\Ch1.ppt</Template>
  <TotalTime>274518393</TotalTime>
  <Pages>18</Pages>
  <Words>1300</Words>
  <Application>Microsoft Office PowerPoint</Application>
  <PresentationFormat>On-screen Show (4:3)</PresentationFormat>
  <Paragraphs>190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Book Antiqua</vt:lpstr>
      <vt:lpstr>Cambria Math</vt:lpstr>
      <vt:lpstr>CG Times</vt:lpstr>
      <vt:lpstr>Courier New</vt:lpstr>
      <vt:lpstr>Lucida Console</vt:lpstr>
      <vt:lpstr>Monotype Sorts</vt:lpstr>
      <vt:lpstr>Symbol</vt:lpstr>
      <vt:lpstr>Times New Roman</vt:lpstr>
      <vt:lpstr>Wingdings</vt:lpstr>
      <vt:lpstr>Ch1</vt:lpstr>
      <vt:lpstr>Clip</vt:lpstr>
      <vt:lpstr>California State University, East Bay College of Business and Economics  BAN 673 Time Series Analytics</vt:lpstr>
      <vt:lpstr>Lecture Objectives</vt:lpstr>
      <vt:lpstr>Types and of Exponential Smoothing</vt:lpstr>
      <vt:lpstr>Simple Exponential Smoothing (SES)</vt:lpstr>
      <vt:lpstr>Simple Exponential Smoothing (SES) Forecast</vt:lpstr>
      <vt:lpstr>“Feeling” Effect of a</vt:lpstr>
      <vt:lpstr>Example of SES in Excel</vt:lpstr>
      <vt:lpstr>Choosing Smoothing Constant α</vt:lpstr>
      <vt:lpstr>Visualizing Two SES Forecasts for Amtrak Ridership in R</vt:lpstr>
      <vt:lpstr>Advanced Exponential Smoothing: Holt’s Model</vt:lpstr>
      <vt:lpstr>Holt’s Model (continued)</vt:lpstr>
      <vt:lpstr>Advanced Exponential Smoothing: Winter’s Model</vt:lpstr>
      <vt:lpstr>Winter’s Model (continued)</vt:lpstr>
      <vt:lpstr>Visualizing Ridership Data with Holt-Winter’s Additive Model and Optimal Smoothing in R  </vt:lpstr>
      <vt:lpstr>Visualizing Ridership Data with Holt-Winter’s Model - Automated Selection of Model Options</vt:lpstr>
      <vt:lpstr>Performance Measures of SES and Holt-Winter’s Models Using Accuracy Function in R</vt:lpstr>
      <vt:lpstr>Forecasting for Future Periods</vt:lpstr>
      <vt:lpstr>Holt-Winter’s Model with Automated Selection of Model Options and Forecast for Future Periods</vt:lpstr>
      <vt:lpstr>Performance Measures of Holt-Winter’s Model with Entire Dataset Using Accuracy Function in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 and Operations Management: Manufacturing and  Services</dc:title>
  <dc:subject/>
  <dc:creator>Zinovy Radovilsky</dc:creator>
  <cp:keywords/>
  <dc:description/>
  <cp:lastModifiedBy>Zinovy Radovilsky</cp:lastModifiedBy>
  <cp:revision>384</cp:revision>
  <cp:lastPrinted>1997-10-07T20:29:34Z</cp:lastPrinted>
  <dcterms:created xsi:type="dcterms:W3CDTF">1997-10-07T17:24:18Z</dcterms:created>
  <dcterms:modified xsi:type="dcterms:W3CDTF">2019-11-02T08:24:41Z</dcterms:modified>
</cp:coreProperties>
</file>