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523" r:id="rId3"/>
    <p:sldId id="542" r:id="rId4"/>
    <p:sldId id="543" r:id="rId5"/>
    <p:sldId id="576" r:id="rId6"/>
    <p:sldId id="567" r:id="rId7"/>
    <p:sldId id="298" r:id="rId8"/>
    <p:sldId id="561" r:id="rId9"/>
    <p:sldId id="568" r:id="rId10"/>
    <p:sldId id="569" r:id="rId11"/>
    <p:sldId id="297" r:id="rId12"/>
    <p:sldId id="570" r:id="rId13"/>
    <p:sldId id="562" r:id="rId14"/>
    <p:sldId id="544" r:id="rId15"/>
    <p:sldId id="571" r:id="rId16"/>
    <p:sldId id="572" r:id="rId17"/>
    <p:sldId id="559" r:id="rId18"/>
    <p:sldId id="573" r:id="rId19"/>
    <p:sldId id="574" r:id="rId20"/>
    <p:sldId id="575" r:id="rId21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A6F695"/>
    <a:srgbClr val="F6C28A"/>
    <a:srgbClr val="FF9933"/>
    <a:srgbClr val="FFB56D"/>
    <a:srgbClr val="FFC891"/>
    <a:srgbClr val="FFFFFF"/>
    <a:srgbClr val="FFD7A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92" autoAdjust="0"/>
    <p:restoredTop sz="95487" autoAdjust="0"/>
  </p:normalViewPr>
  <p:slideViewPr>
    <p:cSldViewPr>
      <p:cViewPr varScale="1">
        <p:scale>
          <a:sx n="90" d="100"/>
          <a:sy n="90" d="100"/>
        </p:scale>
        <p:origin x="269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C6BA9CC-133B-4D23-A8CE-568C780D28C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7200" y="3321050"/>
            <a:ext cx="5867400" cy="513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notes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E573E99-4EA7-4E3E-BE1E-9646E2F5947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C77FDB7-CCA9-4B4F-8FB7-F8AEF3E15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B1D5E56-8331-47EE-B338-B3BEA0A99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en-US" sz="1000" i="1"/>
              <a:t>1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6099F52-AF7A-475C-A970-68279671B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E92A066-B23A-4C38-A5FA-25B791DAB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3A283262-604E-42C6-94D6-88B6B0C9C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1FFF246E-203B-4C4D-936A-8C813A8AF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en-US" sz="1000"/>
              <a:t>1</a:t>
            </a:r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62C2142E-5967-4A68-9494-8A84DFB48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7B0F42FA-8B5F-49B7-B744-94FB75BD8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Rectangle 10">
            <a:extLst>
              <a:ext uri="{FF2B5EF4-FFF2-40B4-BE49-F238E27FC236}">
                <a16:creationId xmlns:a16="http://schemas.microsoft.com/office/drawing/2014/main" id="{48A9B9B6-D1CB-4E15-AE75-3059BCD421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7D6E8AD5-34FE-4A73-B6E6-324B8C508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0" hangingPunct="0"/>
            <a:r>
              <a:rPr lang="en-US" altLang="en-US" dirty="0"/>
              <a:t>Developed by Dr. Zinovy Radovilsky, Professor of Management</a:t>
            </a:r>
          </a:p>
          <a:p>
            <a:pPr eaLnBrk="0" hangingPunct="0"/>
            <a:r>
              <a:rPr lang="en-US" altLang="en-US" dirty="0"/>
              <a:t>California State University, East Bay</a:t>
            </a:r>
          </a:p>
          <a:p>
            <a:pPr eaLnBrk="0" hangingPunct="0"/>
            <a:r>
              <a:rPr lang="en-US" altLang="en-US"/>
              <a:t>@All rights reserved</a:t>
            </a:r>
          </a:p>
          <a:p>
            <a:pPr eaLnBrk="0" hangingPunct="0"/>
            <a:endParaRPr lang="en-US" altLang="en-US" dirty="0"/>
          </a:p>
          <a:p>
            <a:pPr eaLnBrk="0" hangingPunct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>
            <a:extLst>
              <a:ext uri="{FF2B5EF4-FFF2-40B4-BE49-F238E27FC236}">
                <a16:creationId xmlns:a16="http://schemas.microsoft.com/office/drawing/2014/main" id="{3410BE66-2BED-4E1E-B5CB-1AC654530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064BC54A-FF43-4701-971D-258187712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en-US" sz="1000" i="1"/>
              <a:t>2</a:t>
            </a:r>
          </a:p>
        </p:txBody>
      </p:sp>
      <p:sp>
        <p:nvSpPr>
          <p:cNvPr id="346116" name="Rectangle 4">
            <a:extLst>
              <a:ext uri="{FF2B5EF4-FFF2-40B4-BE49-F238E27FC236}">
                <a16:creationId xmlns:a16="http://schemas.microsoft.com/office/drawing/2014/main" id="{A4867A0A-425D-4728-852F-CAD62B8E6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17" name="Rectangle 5">
            <a:extLst>
              <a:ext uri="{FF2B5EF4-FFF2-40B4-BE49-F238E27FC236}">
                <a16:creationId xmlns:a16="http://schemas.microsoft.com/office/drawing/2014/main" id="{8E515C64-B7B0-4266-AA50-91CB9E456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18" name="Rectangle 6">
            <a:extLst>
              <a:ext uri="{FF2B5EF4-FFF2-40B4-BE49-F238E27FC236}">
                <a16:creationId xmlns:a16="http://schemas.microsoft.com/office/drawing/2014/main" id="{319AE6DD-ED6E-4077-95AC-CB40C4DF1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19" name="Rectangle 7">
            <a:extLst>
              <a:ext uri="{FF2B5EF4-FFF2-40B4-BE49-F238E27FC236}">
                <a16:creationId xmlns:a16="http://schemas.microsoft.com/office/drawing/2014/main" id="{9B171C84-1A54-4F09-AD5B-D70E2D771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en-US" sz="1000"/>
              <a:t>2</a:t>
            </a:r>
          </a:p>
        </p:txBody>
      </p:sp>
      <p:sp>
        <p:nvSpPr>
          <p:cNvPr id="346120" name="Rectangle 8">
            <a:extLst>
              <a:ext uri="{FF2B5EF4-FFF2-40B4-BE49-F238E27FC236}">
                <a16:creationId xmlns:a16="http://schemas.microsoft.com/office/drawing/2014/main" id="{732EDCE8-AE19-4890-B784-6B84F7F85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21" name="Rectangle 9">
            <a:extLst>
              <a:ext uri="{FF2B5EF4-FFF2-40B4-BE49-F238E27FC236}">
                <a16:creationId xmlns:a16="http://schemas.microsoft.com/office/drawing/2014/main" id="{2FB7AE73-AC44-462A-85B4-2BC540785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22" name="Rectangle 10">
            <a:extLst>
              <a:ext uri="{FF2B5EF4-FFF2-40B4-BE49-F238E27FC236}">
                <a16:creationId xmlns:a16="http://schemas.microsoft.com/office/drawing/2014/main" id="{DA18371F-1DA3-47EF-88D4-3FDE99D76E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321050"/>
            <a:ext cx="5867400" cy="5135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346123" name="Rectangle 11">
            <a:extLst>
              <a:ext uri="{FF2B5EF4-FFF2-40B4-BE49-F238E27FC236}">
                <a16:creationId xmlns:a16="http://schemas.microsoft.com/office/drawing/2014/main" id="{DA689B9D-4DDB-445C-B844-81BCFB05DB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144CCB-EC33-45BC-A253-8073B7D4E939}" type="slidenum">
              <a:rPr lang="en-US"/>
              <a:pPr/>
              <a:t>7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09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144CCB-EC33-45BC-A253-8073B7D4E939}" type="slidenum">
              <a:rPr lang="en-US"/>
              <a:pPr/>
              <a:t>9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58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A0B141-28C3-4CAC-82E9-F507C19A3FC3}" type="slidenum">
              <a:rPr lang="en-US"/>
              <a:pPr/>
              <a:t>11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3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5BE4-2A31-4854-AC09-9F79E91C4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24306-D677-4437-A408-FCBB1CE48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4957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3FAD-29B1-4012-B515-8ED5A3FB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C4DE4-6364-49D3-8CD5-585907832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6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46715-4DE8-4F44-B601-BDE67546E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69100" y="150813"/>
            <a:ext cx="2195513" cy="64023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44B56-7391-488F-BCFE-A92B1069A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9388" y="150813"/>
            <a:ext cx="6437312" cy="64023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504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7220-45D5-475D-8BE7-70B428A3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4B63F-9DA6-4CAA-8AA0-41D8D1E3D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058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1E807-99C5-4830-A279-E183C096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E820D-0448-466B-9CA0-250D48D4E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938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A1C7-6300-43AB-9A52-5D35BFF3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F10ED-E673-4363-A625-2D141AECB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524000"/>
            <a:ext cx="42291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2C698-55B9-4E01-BB31-8A77A0FE7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42291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108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ADAD-BDED-4CCE-85C6-C5BEDEA1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4CBC7-A65D-4FA9-B4E2-A5DC69CB3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8BEF5-79C8-4D62-A189-8797ED54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D0068-2447-40EB-B28E-FBDAC360E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C21B9-6645-42FA-9495-A7134E205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365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8851-5607-4040-94F8-EBBFF295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568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79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E186-412E-4422-8A33-C39D18783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97EDD-0417-447D-8EC6-27A1E1C3E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8A988-2AEF-47A2-B626-DE0374A00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124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7F26-394E-4351-BC47-F5EDC001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B7D4C7-0229-4060-8E9E-500EEA8B1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4EC00-EF8B-4542-87D8-E390C7451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316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59E4354-CED9-4549-91FA-08ED6E48A7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50813"/>
            <a:ext cx="8785225" cy="113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15175C1-CD4D-41AD-9E99-B005ED01D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524000"/>
            <a:ext cx="8610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619E803-0D9D-4093-A8FF-717A62A2F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52550"/>
            <a:ext cx="9142413" cy="74613"/>
          </a:xfrm>
          <a:prstGeom prst="rect">
            <a:avLst/>
          </a:prstGeom>
          <a:gradFill rotWithShape="0">
            <a:gsLst>
              <a:gs pos="0">
                <a:srgbClr val="9234DB"/>
              </a:gs>
              <a:gs pos="50000">
                <a:srgbClr val="9234DB">
                  <a:gamma/>
                  <a:shade val="29804"/>
                  <a:invGamma/>
                </a:srgbClr>
              </a:gs>
              <a:gs pos="100000">
                <a:srgbClr val="9234DB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6D16844-A77E-48E5-9E8D-6BAACF720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" y="6554788"/>
            <a:ext cx="1901825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en-US" sz="1200" b="1" i="1">
                <a:latin typeface="Book Antiqua" panose="02040602050305030304" pitchFamily="18" charset="0"/>
              </a:rPr>
              <a:t>Dr. Z. Radovilsky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A2492466-CB9A-4DCA-8ABC-F6AC15F1316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63000" y="6553200"/>
            <a:ext cx="381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78BAC971-ED24-4D29-A0B8-7650E2781854}" type="slidenum">
              <a:rPr lang="en-US" altLang="en-US" sz="1000"/>
              <a:pPr>
                <a:spcBef>
                  <a:spcPct val="50000"/>
                </a:spcBef>
              </a:pPr>
              <a:t>‹#›</a:t>
            </a:fld>
            <a:endParaRPr lang="en-US" alt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2000"/>
        <a:buFont typeface="Monotype Sorts" pitchFamily="2" charset="2"/>
        <a:buChar char="u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.png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w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wmf"/><Relationship Id="rId5" Type="http://schemas.openxmlformats.org/officeDocument/2006/relationships/hyperlink" Target="../../../Program%20Files/TurningPoint/2003/Questions.html" TargetMode="External"/><Relationship Id="rId10" Type="http://schemas.openxmlformats.org/officeDocument/2006/relationships/oleObject" Target="../embeddings/oleObject4.bin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hyperlink" Target="../../../Program%20Files/TurningPoint/2003/Questions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hyperlink" Target="../../../Program%20Files/TurningPoint/2003/Question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10000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1C826EA-319D-482D-B56D-6903F67DC7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228600"/>
            <a:ext cx="8686800" cy="2057400"/>
          </a:xfrm>
          <a:noFill/>
          <a:ln/>
        </p:spPr>
        <p:txBody>
          <a:bodyPr/>
          <a:lstStyle/>
          <a:p>
            <a:pPr eaLnBrk="0" hangingPunct="0"/>
            <a:r>
              <a:rPr lang="en-US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California State University, East Bay</a:t>
            </a:r>
            <a:br>
              <a:rPr lang="en-US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College of Business and Economics</a:t>
            </a:r>
            <a:br>
              <a:rPr lang="en-US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br>
              <a:rPr lang="en-US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BAN 673 Time Series Analytics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06A351A-5FD1-4AB8-8EF8-97010594F70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" y="2728119"/>
            <a:ext cx="8610600" cy="929481"/>
          </a:xfrm>
          <a:noFill/>
          <a:ln/>
        </p:spPr>
        <p:txBody>
          <a:bodyPr/>
          <a:lstStyle/>
          <a:p>
            <a:pPr marL="342900" indent="-34290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Regression-Based Models</a:t>
            </a:r>
          </a:p>
        </p:txBody>
      </p:sp>
      <p:sp>
        <p:nvSpPr>
          <p:cNvPr id="4125" name="Rectangle 29">
            <a:extLst>
              <a:ext uri="{FF2B5EF4-FFF2-40B4-BE49-F238E27FC236}">
                <a16:creationId xmlns:a16="http://schemas.microsoft.com/office/drawing/2014/main" id="{F03E155B-B795-4EDD-B0D1-E1C71E3BA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410200"/>
            <a:ext cx="2751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Dr. Z. Radovilsky</a:t>
            </a:r>
          </a:p>
        </p:txBody>
      </p:sp>
      <p:sp>
        <p:nvSpPr>
          <p:cNvPr id="4286" name="Rectangle 190">
            <a:extLst>
              <a:ext uri="{FF2B5EF4-FFF2-40B4-BE49-F238E27FC236}">
                <a16:creationId xmlns:a16="http://schemas.microsoft.com/office/drawing/2014/main" id="{7A374570-F37F-4A86-B51F-874273F1B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886200"/>
            <a:ext cx="3352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Lecture Materials</a:t>
            </a:r>
          </a:p>
        </p:txBody>
      </p:sp>
      <p:pic>
        <p:nvPicPr>
          <p:cNvPr id="4291" name="Picture 195" descr="bd07073_">
            <a:extLst>
              <a:ext uri="{FF2B5EF4-FFF2-40B4-BE49-F238E27FC236}">
                <a16:creationId xmlns:a16="http://schemas.microsoft.com/office/drawing/2014/main" id="{852481B7-CF6E-4C00-8D91-8A4216A44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0"/>
            <a:ext cx="1797050" cy="152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292" name="Object 196">
            <a:extLst>
              <a:ext uri="{FF2B5EF4-FFF2-40B4-BE49-F238E27FC236}">
                <a16:creationId xmlns:a16="http://schemas.microsoft.com/office/drawing/2014/main" id="{9C4B40E9-F1FE-47A5-859D-8C85881758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3733800"/>
          <a:ext cx="213360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" name="Clip" r:id="rId6" imgW="761744" imgH="540724" progId="MS_ClipArt_Gallery.5">
                  <p:embed/>
                </p:oleObj>
              </mc:Choice>
              <mc:Fallback>
                <p:oleObj name="Clip" r:id="rId6" imgW="761744" imgH="540724" progId="MS_ClipArt_Gallery.5">
                  <p:embed/>
                  <p:pic>
                    <p:nvPicPr>
                      <p:cNvPr id="0" name="Object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733800"/>
                        <a:ext cx="2133600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368E-61B0-4D5B-97BF-E4B40F02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Amtrak Ridership Data with Quadratic Trend in 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1676400"/>
            <a:ext cx="8507412" cy="484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75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4: Regression Model with Seasonality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370013"/>
            <a:ext cx="8659812" cy="5411787"/>
          </a:xfrm>
        </p:spPr>
        <p:txBody>
          <a:bodyPr/>
          <a:lstStyle/>
          <a:p>
            <a:r>
              <a:rPr lang="en-US" sz="17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 model with seasonality </a:t>
            </a:r>
            <a:r>
              <a:rPr lang="en-US" sz="1700" dirty="0"/>
              <a:t>fits a series that falls into some seasonal  pattern </a:t>
            </a:r>
          </a:p>
          <a:p>
            <a:r>
              <a:rPr lang="en-US" sz="1700" dirty="0"/>
              <a:t>The most common way to capture seasonality in a regression model is to create a new categorical variable that describes season for each observation, e.g., Jan, Feb, Mar, etc. for monthly data</a:t>
            </a:r>
          </a:p>
          <a:p>
            <a:r>
              <a:rPr lang="en-US" sz="1700" i="1" dirty="0"/>
              <a:t>In R, to define these categorical variables numerically, apply binary (dummy) variables starting from February :</a:t>
            </a:r>
          </a:p>
          <a:p>
            <a:pPr marL="0" indent="0">
              <a:buNone/>
            </a:pPr>
            <a:r>
              <a:rPr lang="en-US" sz="2000" b="0" i="1" dirty="0"/>
              <a:t>                </a:t>
            </a:r>
            <a:r>
              <a:rPr lang="en-US" sz="1800" b="0" i="1" dirty="0"/>
              <a:t>D</a:t>
            </a:r>
            <a:r>
              <a:rPr lang="en-US" sz="1800" b="0" baseline="-25000" dirty="0"/>
              <a:t>2 </a:t>
            </a:r>
            <a:r>
              <a:rPr lang="en-US" sz="2000" b="0" baseline="-25000" dirty="0"/>
              <a:t> </a:t>
            </a:r>
            <a:r>
              <a:rPr lang="en-US" sz="2000" b="0" dirty="0"/>
              <a:t>=</a:t>
            </a:r>
            <a:endParaRPr lang="en-US" sz="2000" b="0" i="1" dirty="0"/>
          </a:p>
          <a:p>
            <a:pPr marL="457200" lvl="1" indent="0">
              <a:buNone/>
            </a:pPr>
            <a:r>
              <a:rPr lang="en-US" sz="1600" dirty="0"/>
              <a:t>       </a:t>
            </a:r>
            <a:r>
              <a:rPr lang="en-US" sz="1600" b="0" i="1" dirty="0"/>
              <a:t> </a:t>
            </a:r>
          </a:p>
          <a:p>
            <a:pPr marL="457200" lvl="1" indent="0">
              <a:buNone/>
            </a:pPr>
            <a:r>
              <a:rPr lang="en-US" sz="1800" b="0" i="1" dirty="0"/>
              <a:t>          D</a:t>
            </a:r>
            <a:r>
              <a:rPr lang="en-US" sz="1800" b="0" baseline="-25000" dirty="0"/>
              <a:t>3  </a:t>
            </a:r>
            <a:r>
              <a:rPr lang="en-US" sz="1800" b="0" dirty="0"/>
              <a:t>=</a:t>
            </a:r>
          </a:p>
          <a:p>
            <a:pPr marL="457200" lvl="1" indent="0">
              <a:buNone/>
            </a:pPr>
            <a:r>
              <a:rPr lang="en-US" sz="1800" b="0" i="1" dirty="0"/>
              <a:t>       ………………………………..</a:t>
            </a:r>
          </a:p>
          <a:p>
            <a:pPr marL="457200" lvl="1" indent="0">
              <a:buNone/>
            </a:pPr>
            <a:r>
              <a:rPr lang="en-US" sz="1800" b="0" i="1" dirty="0"/>
              <a:t>          D</a:t>
            </a:r>
            <a:r>
              <a:rPr lang="en-US" sz="1800" b="0" baseline="-25000" dirty="0"/>
              <a:t>12   </a:t>
            </a:r>
            <a:r>
              <a:rPr lang="en-US" sz="1800" b="0" dirty="0"/>
              <a:t>=</a:t>
            </a:r>
          </a:p>
          <a:p>
            <a:pPr marL="457200" lvl="1" indent="0">
              <a:buNone/>
            </a:pPr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r>
              <a:rPr lang="en-US" sz="1800" dirty="0"/>
              <a:t>If </a:t>
            </a:r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</a:t>
            </a:r>
            <a:r>
              <a:rPr lang="en-US" sz="1800" dirty="0"/>
              <a:t> </a:t>
            </a:r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D</a:t>
            </a:r>
            <a:r>
              <a:rPr lang="en-US" sz="18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i </a:t>
            </a:r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0  </a:t>
            </a:r>
            <a:r>
              <a:rPr lang="en-US" sz="1800" i="1" dirty="0"/>
              <a:t>(</a:t>
            </a:r>
            <a:r>
              <a:rPr lang="en-US" sz="1800" i="1" dirty="0" err="1"/>
              <a:t>i</a:t>
            </a:r>
            <a:r>
              <a:rPr lang="en-US" sz="1800" i="1" dirty="0"/>
              <a:t> = 2, 3, …, 12), </a:t>
            </a:r>
            <a:r>
              <a:rPr lang="en-US" sz="1800" dirty="0"/>
              <a:t>then it is </a:t>
            </a:r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January </a:t>
            </a:r>
            <a:endParaRPr lang="en-US" sz="17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700" dirty="0"/>
              <a:t>For </a:t>
            </a:r>
            <a:r>
              <a:rPr lang="en-US" sz="1700" i="1" dirty="0">
                <a:solidFill>
                  <a:srgbClr val="FF0000"/>
                </a:solidFill>
              </a:rPr>
              <a:t>K</a:t>
            </a:r>
            <a:r>
              <a:rPr lang="en-US" sz="1700" i="1" dirty="0"/>
              <a:t> </a:t>
            </a:r>
            <a:r>
              <a:rPr lang="en-US" sz="1700" dirty="0"/>
              <a:t>seasons, need maximum of </a:t>
            </a:r>
            <a:r>
              <a:rPr lang="en-US" sz="17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 -1</a:t>
            </a:r>
            <a:r>
              <a:rPr lang="en-US" sz="17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700" dirty="0"/>
              <a:t>dummy variables</a:t>
            </a:r>
          </a:p>
        </p:txBody>
      </p:sp>
      <p:sp>
        <p:nvSpPr>
          <p:cNvPr id="57354" name="FlagCount" hidden="1">
            <a:hlinkClick r:id="rId5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751352"/>
              </p:ext>
            </p:extLst>
          </p:nvPr>
        </p:nvGraphicFramePr>
        <p:xfrm>
          <a:off x="2286000" y="4495800"/>
          <a:ext cx="1295400" cy="58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Equation" r:id="rId6" imgW="965160" imgH="457200" progId="Equation.3">
                  <p:embed/>
                </p:oleObj>
              </mc:Choice>
              <mc:Fallback>
                <p:oleObj name="Equation" r:id="rId6" imgW="965160" imgH="457200" progId="Equation.3">
                  <p:embed/>
                  <p:pic>
                    <p:nvPicPr>
                      <p:cNvPr id="140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95800"/>
                        <a:ext cx="1295400" cy="585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00302"/>
              </p:ext>
            </p:extLst>
          </p:nvPr>
        </p:nvGraphicFramePr>
        <p:xfrm>
          <a:off x="2277532" y="3200400"/>
          <a:ext cx="1235909" cy="58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name="Equation" r:id="rId8" imgW="965160" imgH="457200" progId="Equation.3">
                  <p:embed/>
                </p:oleObj>
              </mc:Choice>
              <mc:Fallback>
                <p:oleObj name="Equation" r:id="rId8" imgW="965160" imgH="457200" progId="Equation.3">
                  <p:embed/>
                  <p:pic>
                    <p:nvPicPr>
                      <p:cNvPr id="1402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7532" y="3200400"/>
                        <a:ext cx="1235909" cy="585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206474"/>
              </p:ext>
            </p:extLst>
          </p:nvPr>
        </p:nvGraphicFramePr>
        <p:xfrm>
          <a:off x="2286000" y="3810000"/>
          <a:ext cx="1235911" cy="58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" name="Equation" r:id="rId10" imgW="965160" imgH="457200" progId="Equation.3">
                  <p:embed/>
                </p:oleObj>
              </mc:Choice>
              <mc:Fallback>
                <p:oleObj name="Equation" r:id="rId10" imgW="965160" imgH="457200" progId="Equation.3">
                  <p:embed/>
                  <p:pic>
                    <p:nvPicPr>
                      <p:cNvPr id="1402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810000"/>
                        <a:ext cx="1235911" cy="585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1539753" y="5181600"/>
            <a:ext cx="4383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 err="1">
                <a:cs typeface="Times New Roman" pitchFamily="18" charset="0"/>
              </a:rPr>
              <a:t>y</a:t>
            </a:r>
            <a:r>
              <a:rPr lang="en-US" sz="2000" b="1" i="1" baseline="-25000" dirty="0" err="1">
                <a:cs typeface="Times New Roman" pitchFamily="18" charset="0"/>
              </a:rPr>
              <a:t>t</a:t>
            </a:r>
            <a:r>
              <a:rPr lang="en-US" sz="2000" b="1" i="1" baseline="-25000" dirty="0">
                <a:cs typeface="Times New Roman" pitchFamily="18" charset="0"/>
              </a:rPr>
              <a:t>  </a:t>
            </a:r>
            <a:r>
              <a:rPr lang="en-US" sz="2000" b="1" i="1" dirty="0">
                <a:cs typeface="Times New Roman" pitchFamily="18" charset="0"/>
              </a:rPr>
              <a:t>= </a:t>
            </a:r>
            <a:r>
              <a:rPr lang="en-US" sz="2000" b="1" i="1" dirty="0">
                <a:latin typeface="Symbol" pitchFamily="18" charset="2"/>
                <a:cs typeface="Times New Roman" pitchFamily="18" charset="0"/>
              </a:rPr>
              <a:t>b</a:t>
            </a:r>
            <a:r>
              <a:rPr lang="en-US" sz="2000" b="1" i="1" baseline="-25000" dirty="0">
                <a:latin typeface="Symbol" pitchFamily="18" charset="2"/>
                <a:cs typeface="Times New Roman" pitchFamily="18" charset="0"/>
              </a:rPr>
              <a:t>0  </a:t>
            </a:r>
            <a:r>
              <a:rPr lang="en-US" sz="2000" b="1" i="1" dirty="0">
                <a:cs typeface="Times New Roman" pitchFamily="18" charset="0"/>
              </a:rPr>
              <a:t>+ </a:t>
            </a:r>
            <a:r>
              <a:rPr lang="en-US" sz="2000" b="1" i="1" dirty="0">
                <a:latin typeface="Symbol" pitchFamily="18" charset="2"/>
                <a:cs typeface="Times New Roman" pitchFamily="18" charset="0"/>
              </a:rPr>
              <a:t>b</a:t>
            </a:r>
            <a:r>
              <a:rPr lang="en-US" sz="2000" b="1" i="1" baseline="-25000" dirty="0">
                <a:latin typeface="Symbol" pitchFamily="18" charset="2"/>
                <a:cs typeface="Times New Roman" pitchFamily="18" charset="0"/>
              </a:rPr>
              <a:t>1  </a:t>
            </a:r>
            <a:r>
              <a:rPr lang="en-US" sz="2000" b="1" i="1" dirty="0">
                <a:cs typeface="Times New Roman" pitchFamily="18" charset="0"/>
              </a:rPr>
              <a:t>D</a:t>
            </a:r>
            <a:r>
              <a:rPr lang="en-US" sz="2000" b="1" i="1" baseline="-25000" dirty="0">
                <a:cs typeface="Times New Roman" pitchFamily="18" charset="0"/>
              </a:rPr>
              <a:t>2 </a:t>
            </a:r>
            <a:r>
              <a:rPr lang="en-US" sz="2000" b="1" i="1" dirty="0">
                <a:cs typeface="Times New Roman" pitchFamily="18" charset="0"/>
              </a:rPr>
              <a:t>+ </a:t>
            </a:r>
            <a:r>
              <a:rPr lang="en-US" sz="2000" b="1" i="1" dirty="0">
                <a:latin typeface="Symbol" pitchFamily="18" charset="2"/>
                <a:cs typeface="Times New Roman" pitchFamily="18" charset="0"/>
              </a:rPr>
              <a:t>b</a:t>
            </a:r>
            <a:r>
              <a:rPr lang="en-US" sz="2000" b="1" i="1" baseline="-25000" dirty="0">
                <a:latin typeface="Symbol" pitchFamily="18" charset="2"/>
                <a:cs typeface="Times New Roman" pitchFamily="18" charset="0"/>
              </a:rPr>
              <a:t>2  </a:t>
            </a:r>
            <a:r>
              <a:rPr lang="en-US" sz="2000" b="1" i="1" dirty="0">
                <a:cs typeface="Times New Roman" pitchFamily="18" charset="0"/>
              </a:rPr>
              <a:t>D</a:t>
            </a:r>
            <a:r>
              <a:rPr lang="en-US" sz="2000" b="1" i="1" baseline="-25000" dirty="0">
                <a:cs typeface="Times New Roman" pitchFamily="18" charset="0"/>
              </a:rPr>
              <a:t>3</a:t>
            </a:r>
            <a:r>
              <a:rPr lang="en-US" sz="2000" b="1" i="1" dirty="0">
                <a:cs typeface="Times New Roman" pitchFamily="18" charset="0"/>
              </a:rPr>
              <a:t>+… + </a:t>
            </a:r>
            <a:r>
              <a:rPr lang="en-US" sz="2000" b="1" i="1" dirty="0">
                <a:latin typeface="Symbol" pitchFamily="18" charset="2"/>
                <a:cs typeface="Times New Roman" pitchFamily="18" charset="0"/>
              </a:rPr>
              <a:t>b</a:t>
            </a:r>
            <a:r>
              <a:rPr lang="en-US" sz="2000" b="1" i="1" baseline="-25000" dirty="0">
                <a:cs typeface="Times New Roman" pitchFamily="18" charset="0"/>
              </a:rPr>
              <a:t>11</a:t>
            </a:r>
            <a:r>
              <a:rPr lang="en-US" sz="2000" b="1" i="1" dirty="0">
                <a:cs typeface="Times New Roman" pitchFamily="18" charset="0"/>
              </a:rPr>
              <a:t> D</a:t>
            </a:r>
            <a:r>
              <a:rPr lang="en-US" sz="2000" b="1" i="1" baseline="-25000" dirty="0">
                <a:cs typeface="Times New Roman" pitchFamily="18" charset="0"/>
              </a:rPr>
              <a:t>12 </a:t>
            </a:r>
            <a:r>
              <a:rPr lang="en-US" sz="2000" b="1" i="1" dirty="0">
                <a:cs typeface="Times New Roman" pitchFamily="18" charset="0"/>
              </a:rPr>
              <a:t>+ </a:t>
            </a:r>
            <a:r>
              <a:rPr lang="en-US" sz="2000" b="1" i="1" dirty="0">
                <a:latin typeface="Symbol" pitchFamily="18" charset="2"/>
                <a:cs typeface="Times New Roman" pitchFamily="18" charset="0"/>
              </a:rPr>
              <a:t>e</a:t>
            </a:r>
            <a:endParaRPr lang="en-US" sz="2000" b="1" i="1" baseline="-25000" dirty="0">
              <a:latin typeface="Symbol" pitchFamily="18" charset="2"/>
              <a:cs typeface="Times New Roman" pitchFamily="18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4 with Seasonality: Output in R</a:t>
            </a:r>
          </a:p>
        </p:txBody>
      </p:sp>
      <p:sp>
        <p:nvSpPr>
          <p:cNvPr id="4" name="Rectangle 3"/>
          <p:cNvSpPr/>
          <p:nvPr/>
        </p:nvSpPr>
        <p:spPr>
          <a:xfrm>
            <a:off x="255270" y="1447800"/>
            <a:ext cx="492633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/>
              <a:t>tslm</a:t>
            </a:r>
            <a:r>
              <a:rPr lang="en-US" sz="1500" dirty="0"/>
              <a:t>(formula = </a:t>
            </a:r>
            <a:r>
              <a:rPr lang="en-US" sz="1500" dirty="0" err="1"/>
              <a:t>train.ts</a:t>
            </a:r>
            <a:r>
              <a:rPr lang="en-US" sz="1500" dirty="0"/>
              <a:t> ~ season)</a:t>
            </a:r>
          </a:p>
          <a:p>
            <a:endParaRPr lang="en-US" sz="1500" dirty="0"/>
          </a:p>
          <a:p>
            <a:r>
              <a:rPr lang="en-US" sz="1500" dirty="0"/>
              <a:t>Coefficients:</a:t>
            </a:r>
          </a:p>
          <a:p>
            <a:r>
              <a:rPr lang="en-US" sz="1500" dirty="0"/>
              <a:t>               Estimate   Std. Error    t value     </a:t>
            </a:r>
            <a:r>
              <a:rPr lang="en-US" sz="1500" dirty="0" err="1"/>
              <a:t>Pr</a:t>
            </a:r>
            <a:r>
              <a:rPr lang="en-US" sz="1500" dirty="0"/>
              <a:t>(&gt;|t|)    </a:t>
            </a:r>
          </a:p>
          <a:p>
            <a:r>
              <a:rPr lang="en-US" sz="1500" dirty="0"/>
              <a:t>(Intercept) 1573.97      30.58    51.475       &lt; 2e-16 ***</a:t>
            </a:r>
          </a:p>
          <a:p>
            <a:r>
              <a:rPr lang="en-US" sz="1500" dirty="0"/>
              <a:t>season2        -42.93      43.24    -0.993       0.3230    </a:t>
            </a:r>
          </a:p>
          <a:p>
            <a:r>
              <a:rPr lang="en-US" sz="1500" dirty="0"/>
              <a:t>season3       260.77      43.24      6.030       2.19e-08 ***</a:t>
            </a:r>
          </a:p>
          <a:p>
            <a:r>
              <a:rPr lang="en-US" sz="1500" dirty="0"/>
              <a:t>season4       245.09      44.31      5.531       2.14e-07 ***</a:t>
            </a:r>
          </a:p>
          <a:p>
            <a:r>
              <a:rPr lang="en-US" sz="1500" dirty="0"/>
              <a:t>season5       278.22      44.31      6.279       6.81e-09 ***</a:t>
            </a:r>
          </a:p>
          <a:p>
            <a:r>
              <a:rPr lang="en-US" sz="1500" dirty="0"/>
              <a:t>season6       233.46      44.31      5.269       6.82e-07 ***</a:t>
            </a:r>
          </a:p>
          <a:p>
            <a:r>
              <a:rPr lang="en-US" sz="1500" dirty="0"/>
              <a:t>season7       345.33      44.31      7.793       3.79e-12 ***</a:t>
            </a:r>
          </a:p>
          <a:p>
            <a:r>
              <a:rPr lang="en-US" sz="1500" dirty="0"/>
              <a:t>season8       396.66      44.31      8.952       9.19e-15 ***</a:t>
            </a:r>
          </a:p>
          <a:p>
            <a:r>
              <a:rPr lang="en-US" sz="1500" dirty="0"/>
              <a:t>season9         75.76      44.31      1.710       0.0901 .  </a:t>
            </a:r>
          </a:p>
          <a:p>
            <a:r>
              <a:rPr lang="en-US" sz="1500" dirty="0"/>
              <a:t>season10     200.61      44.31      4.527       1.51e-05 ***</a:t>
            </a:r>
          </a:p>
          <a:p>
            <a:r>
              <a:rPr lang="en-US" sz="1500" dirty="0"/>
              <a:t>season11     192.36      44.31      4.341       3.14e-05 ***</a:t>
            </a:r>
          </a:p>
          <a:p>
            <a:r>
              <a:rPr lang="en-US" sz="1500" dirty="0"/>
              <a:t>season12     230.42      44.31      5.200       9.18e-07 ***</a:t>
            </a:r>
          </a:p>
        </p:txBody>
      </p:sp>
      <p:sp>
        <p:nvSpPr>
          <p:cNvPr id="6" name="Rectangle 5"/>
          <p:cNvSpPr/>
          <p:nvPr/>
        </p:nvSpPr>
        <p:spPr>
          <a:xfrm>
            <a:off x="255270" y="5214937"/>
            <a:ext cx="88887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Multiple R-squared:  0.6348,  Adjusted R-squared:  0.5986 </a:t>
            </a:r>
          </a:p>
          <a:p>
            <a:r>
              <a:rPr lang="en-US" sz="1600" dirty="0"/>
              <a:t>F-statistic: 17.54 on 11 and 111 DF,  p-value: &lt; 2.2e-16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6016079"/>
            <a:ext cx="754380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900" b="1" i="1" dirty="0" err="1">
                <a:latin typeface="+mj-lt"/>
                <a:cs typeface="Times New Roman" pitchFamily="18" charset="0"/>
              </a:rPr>
              <a:t>y</a:t>
            </a:r>
            <a:r>
              <a:rPr lang="en-US" sz="1900" b="1" i="1" baseline="-25000" dirty="0" err="1">
                <a:latin typeface="+mj-lt"/>
                <a:cs typeface="Times New Roman" pitchFamily="18" charset="0"/>
              </a:rPr>
              <a:t>t</a:t>
            </a:r>
            <a:r>
              <a:rPr lang="en-US" sz="1900" b="1" i="1" baseline="-25000" dirty="0">
                <a:latin typeface="+mj-lt"/>
                <a:cs typeface="Times New Roman" pitchFamily="18" charset="0"/>
              </a:rPr>
              <a:t>  </a:t>
            </a:r>
            <a:r>
              <a:rPr lang="en-US" sz="1900" b="1" i="1" dirty="0">
                <a:latin typeface="+mj-lt"/>
                <a:cs typeface="Times New Roman" pitchFamily="18" charset="0"/>
              </a:rPr>
              <a:t>= 1573.97 - 42.93 D</a:t>
            </a:r>
            <a:r>
              <a:rPr lang="en-US" sz="1900" b="1" i="1" baseline="-25000" dirty="0">
                <a:latin typeface="+mj-lt"/>
                <a:cs typeface="Times New Roman" pitchFamily="18" charset="0"/>
              </a:rPr>
              <a:t>2 </a:t>
            </a:r>
            <a:r>
              <a:rPr lang="en-US" sz="1900" b="1" i="1" dirty="0">
                <a:latin typeface="+mj-lt"/>
                <a:cs typeface="Times New Roman" pitchFamily="18" charset="0"/>
              </a:rPr>
              <a:t>+ 260.77</a:t>
            </a:r>
            <a:r>
              <a:rPr lang="en-US" sz="1900" b="1" i="1" baseline="-25000" dirty="0">
                <a:latin typeface="+mj-lt"/>
                <a:cs typeface="Times New Roman" pitchFamily="18" charset="0"/>
              </a:rPr>
              <a:t>  </a:t>
            </a:r>
            <a:r>
              <a:rPr lang="en-US" sz="1900" b="1" i="1" dirty="0">
                <a:latin typeface="+mj-lt"/>
                <a:cs typeface="Times New Roman" pitchFamily="18" charset="0"/>
              </a:rPr>
              <a:t>D</a:t>
            </a:r>
            <a:r>
              <a:rPr lang="en-US" sz="1900" b="1" i="1" baseline="-25000" dirty="0">
                <a:latin typeface="+mj-lt"/>
                <a:cs typeface="Times New Roman" pitchFamily="18" charset="0"/>
              </a:rPr>
              <a:t>3 </a:t>
            </a:r>
            <a:r>
              <a:rPr lang="en-US" sz="1900" b="1" i="1" dirty="0">
                <a:latin typeface="+mj-lt"/>
                <a:cs typeface="Times New Roman" pitchFamily="18" charset="0"/>
              </a:rPr>
              <a:t> +… + 230.42 D</a:t>
            </a:r>
            <a:r>
              <a:rPr lang="en-US" sz="1900" b="1" i="1" baseline="-25000" dirty="0">
                <a:latin typeface="+mj-lt"/>
                <a:cs typeface="Times New Roman" pitchFamily="18" charset="0"/>
              </a:rPr>
              <a:t>12 </a:t>
            </a:r>
          </a:p>
        </p:txBody>
      </p:sp>
    </p:spTree>
    <p:extLst>
      <p:ext uri="{BB962C8B-B14F-4D97-AF65-F5344CB8AC3E}">
        <p14:creationId xmlns:p14="http://schemas.microsoft.com/office/powerpoint/2010/main" val="1713080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368E-61B0-4D5B-97BF-E4B40F02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Amtrak Ridership Data with Seasonality Model and Residuals in 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290" y="1524000"/>
            <a:ext cx="4834890" cy="3733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006" y="2743200"/>
            <a:ext cx="4244993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95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8DCB-7A86-4D80-A47C-F934B430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5: Regression Model with Quadratic Trend and Seasonality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7BE5C-D0C8-46FE-97F7-D00FE91D0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371600"/>
            <a:ext cx="8305801" cy="5334000"/>
          </a:xfrm>
        </p:spPr>
        <p:txBody>
          <a:bodyPr/>
          <a:lstStyle/>
          <a:p>
            <a:r>
              <a:rPr lang="en-US" sz="2000" dirty="0"/>
              <a:t>Assuming that the historical data has a non-linear trend (some form of a quadratic trend) and monthly seasonality, we can combine both patterns in one forecasting model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ct val="50000"/>
              </a:spcBef>
              <a:buNone/>
            </a:pPr>
            <a:r>
              <a:rPr lang="en-US" sz="2000" i="1" dirty="0">
                <a:cs typeface="Times New Roman" pitchFamily="18" charset="0"/>
              </a:rPr>
              <a:t>	</a:t>
            </a:r>
            <a:r>
              <a:rPr lang="en-US" sz="2000" i="1" dirty="0" err="1">
                <a:cs typeface="Times New Roman" pitchFamily="18" charset="0"/>
              </a:rPr>
              <a:t>y</a:t>
            </a:r>
            <a:r>
              <a:rPr lang="en-US" sz="2000" i="1" baseline="-25000" dirty="0" err="1">
                <a:cs typeface="Times New Roman" pitchFamily="18" charset="0"/>
              </a:rPr>
              <a:t>t</a:t>
            </a:r>
            <a:r>
              <a:rPr lang="en-US" sz="2000" i="1" baseline="-25000" dirty="0">
                <a:cs typeface="Times New Roman" pitchFamily="18" charset="0"/>
              </a:rPr>
              <a:t>  </a:t>
            </a:r>
            <a:r>
              <a:rPr lang="en-US" sz="2000" i="1" dirty="0">
                <a:cs typeface="Times New Roman" pitchFamily="18" charset="0"/>
              </a:rPr>
              <a:t>= </a:t>
            </a:r>
            <a:r>
              <a:rPr lang="en-US" sz="2000" i="1" dirty="0">
                <a:latin typeface="Symbol" pitchFamily="18" charset="2"/>
                <a:cs typeface="Times New Roman" pitchFamily="18" charset="0"/>
              </a:rPr>
              <a:t>b</a:t>
            </a:r>
            <a:r>
              <a:rPr lang="en-US" sz="2000" i="1" baseline="-25000" dirty="0">
                <a:latin typeface="Symbol" pitchFamily="18" charset="2"/>
                <a:cs typeface="Times New Roman" pitchFamily="18" charset="0"/>
              </a:rPr>
              <a:t>0</a:t>
            </a:r>
            <a:r>
              <a:rPr lang="en-US" sz="2000" i="1" dirty="0">
                <a:cs typeface="Times New Roman" pitchFamily="18" charset="0"/>
              </a:rPr>
              <a:t>+ </a:t>
            </a:r>
            <a:r>
              <a:rPr lang="en-US" sz="2000" i="1" dirty="0">
                <a:latin typeface="Symbol" pitchFamily="18" charset="2"/>
                <a:cs typeface="Times New Roman" pitchFamily="18" charset="0"/>
              </a:rPr>
              <a:t>b</a:t>
            </a:r>
            <a:r>
              <a:rPr lang="en-US" sz="2000" i="1" baseline="-25000" dirty="0">
                <a:latin typeface="Symbol" pitchFamily="18" charset="2"/>
                <a:cs typeface="Times New Roman" pitchFamily="18" charset="0"/>
              </a:rPr>
              <a:t>1 </a:t>
            </a:r>
            <a:r>
              <a:rPr lang="en-US" sz="2000" i="1" dirty="0">
                <a:cs typeface="Times New Roman" pitchFamily="18" charset="0"/>
              </a:rPr>
              <a:t>t +</a:t>
            </a:r>
            <a:r>
              <a:rPr lang="en-US" sz="2000" i="1" dirty="0">
                <a:latin typeface="Symbol" pitchFamily="18" charset="2"/>
                <a:cs typeface="Times New Roman" pitchFamily="18" charset="0"/>
              </a:rPr>
              <a:t>b</a:t>
            </a:r>
            <a:r>
              <a:rPr lang="en-US" sz="2000" i="1" baseline="-25000" dirty="0">
                <a:cs typeface="Times New Roman" pitchFamily="18" charset="0"/>
              </a:rPr>
              <a:t>2</a:t>
            </a:r>
            <a:r>
              <a:rPr lang="en-US" sz="2000" i="1" dirty="0">
                <a:cs typeface="Times New Roman" pitchFamily="18" charset="0"/>
              </a:rPr>
              <a:t> t</a:t>
            </a:r>
            <a:r>
              <a:rPr lang="en-US" sz="2000" i="1" baseline="30000" dirty="0">
                <a:cs typeface="Times New Roman" pitchFamily="18" charset="0"/>
              </a:rPr>
              <a:t>2</a:t>
            </a:r>
            <a:r>
              <a:rPr lang="en-US" sz="2000" i="1" baseline="-25000" dirty="0">
                <a:cs typeface="Times New Roman" pitchFamily="18" charset="0"/>
              </a:rPr>
              <a:t> </a:t>
            </a:r>
            <a:r>
              <a:rPr lang="en-US" sz="2000" i="1" dirty="0">
                <a:cs typeface="Times New Roman" pitchFamily="18" charset="0"/>
              </a:rPr>
              <a:t>+ </a:t>
            </a:r>
            <a:r>
              <a:rPr lang="en-US" sz="2000" i="1" dirty="0">
                <a:latin typeface="Symbol" pitchFamily="18" charset="2"/>
                <a:cs typeface="Times New Roman" pitchFamily="18" charset="0"/>
              </a:rPr>
              <a:t>b</a:t>
            </a:r>
            <a:r>
              <a:rPr lang="en-US" sz="2000" i="1" baseline="-25000" dirty="0">
                <a:cs typeface="Times New Roman" pitchFamily="18" charset="0"/>
              </a:rPr>
              <a:t>3</a:t>
            </a:r>
            <a:r>
              <a:rPr lang="en-US" sz="2000" i="1" dirty="0">
                <a:cs typeface="Times New Roman" pitchFamily="18" charset="0"/>
              </a:rPr>
              <a:t> D</a:t>
            </a:r>
            <a:r>
              <a:rPr lang="en-US" sz="2000" i="1" baseline="-25000" dirty="0">
                <a:cs typeface="Times New Roman" pitchFamily="18" charset="0"/>
              </a:rPr>
              <a:t>2 </a:t>
            </a:r>
            <a:r>
              <a:rPr lang="en-US" sz="2000" i="1" dirty="0">
                <a:cs typeface="Times New Roman" pitchFamily="18" charset="0"/>
              </a:rPr>
              <a:t>+</a:t>
            </a:r>
            <a:r>
              <a:rPr lang="en-US" sz="2000" i="1" dirty="0">
                <a:latin typeface="Symbol" pitchFamily="18" charset="2"/>
                <a:cs typeface="Times New Roman" pitchFamily="18" charset="0"/>
              </a:rPr>
              <a:t> b</a:t>
            </a:r>
            <a:r>
              <a:rPr lang="en-US" sz="2000" i="1" baseline="-25000" dirty="0">
                <a:cs typeface="Times New Roman" pitchFamily="18" charset="0"/>
              </a:rPr>
              <a:t>4</a:t>
            </a:r>
            <a:r>
              <a:rPr lang="en-US" sz="2000" i="1" dirty="0">
                <a:cs typeface="Times New Roman" pitchFamily="18" charset="0"/>
              </a:rPr>
              <a:t> D</a:t>
            </a:r>
            <a:r>
              <a:rPr lang="en-US" sz="2000" i="1" baseline="-25000" dirty="0">
                <a:cs typeface="Times New Roman" pitchFamily="18" charset="0"/>
              </a:rPr>
              <a:t>3 </a:t>
            </a:r>
            <a:r>
              <a:rPr lang="en-US" sz="2000" i="1" dirty="0">
                <a:cs typeface="Times New Roman" pitchFamily="18" charset="0"/>
              </a:rPr>
              <a:t>+ … + </a:t>
            </a:r>
            <a:r>
              <a:rPr lang="en-US" sz="2000" i="1" dirty="0">
                <a:latin typeface="Symbol" pitchFamily="18" charset="2"/>
                <a:cs typeface="Times New Roman" pitchFamily="18" charset="0"/>
              </a:rPr>
              <a:t>b</a:t>
            </a:r>
            <a:r>
              <a:rPr lang="en-US" sz="2000" i="1" baseline="-25000" dirty="0">
                <a:cs typeface="Times New Roman" pitchFamily="18" charset="0"/>
              </a:rPr>
              <a:t>13</a:t>
            </a:r>
            <a:r>
              <a:rPr lang="en-US" sz="2000" i="1" dirty="0">
                <a:cs typeface="Times New Roman" pitchFamily="18" charset="0"/>
              </a:rPr>
              <a:t> D</a:t>
            </a:r>
            <a:r>
              <a:rPr lang="en-US" sz="2000" i="1" baseline="-25000" dirty="0">
                <a:cs typeface="Times New Roman" pitchFamily="18" charset="0"/>
              </a:rPr>
              <a:t>12</a:t>
            </a:r>
            <a:r>
              <a:rPr lang="en-US" sz="2000" i="1" dirty="0">
                <a:cs typeface="Times New Roman" pitchFamily="18" charset="0"/>
              </a:rPr>
              <a:t>+ </a:t>
            </a:r>
            <a:r>
              <a:rPr lang="en-US" sz="2000" i="1" dirty="0">
                <a:latin typeface="Symbol" pitchFamily="18" charset="2"/>
                <a:cs typeface="Times New Roman" pitchFamily="18" charset="0"/>
              </a:rPr>
              <a:t>e</a:t>
            </a:r>
            <a:endParaRPr lang="en-US" sz="2000" i="1" baseline="-25000" dirty="0">
              <a:latin typeface="Symbol" pitchFamily="18" charset="2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Additive model with quadratic trend and monthly seasonality</a:t>
            </a:r>
          </a:p>
        </p:txBody>
      </p:sp>
    </p:spTree>
    <p:extLst>
      <p:ext uri="{BB962C8B-B14F-4D97-AF65-F5344CB8AC3E}">
        <p14:creationId xmlns:p14="http://schemas.microsoft.com/office/powerpoint/2010/main" val="370706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5 with Quadratic Trend and Seasonality: Output in R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6000690"/>
            <a:ext cx="8305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 err="1">
                <a:latin typeface="+mj-lt"/>
                <a:cs typeface="Times New Roman" pitchFamily="18" charset="0"/>
              </a:rPr>
              <a:t>y</a:t>
            </a:r>
            <a:r>
              <a:rPr lang="en-US" sz="2000" b="1" i="1" baseline="-25000" dirty="0" err="1">
                <a:latin typeface="+mj-lt"/>
                <a:cs typeface="Times New Roman" pitchFamily="18" charset="0"/>
              </a:rPr>
              <a:t>t</a:t>
            </a:r>
            <a:r>
              <a:rPr lang="en-US" sz="2000" b="1" i="1" baseline="-25000" dirty="0">
                <a:latin typeface="+mj-lt"/>
                <a:cs typeface="Times New Roman" pitchFamily="18" charset="0"/>
              </a:rPr>
              <a:t>  </a:t>
            </a:r>
            <a:r>
              <a:rPr lang="en-US" sz="2000" b="1" i="1" dirty="0">
                <a:latin typeface="+mj-lt"/>
                <a:cs typeface="Times New Roman" pitchFamily="18" charset="0"/>
              </a:rPr>
              <a:t>= 1697.00 </a:t>
            </a:r>
            <a:r>
              <a:rPr lang="en-US" sz="2000" b="1" i="1" dirty="0">
                <a:latin typeface="Symbol" pitchFamily="18" charset="2"/>
                <a:cs typeface="Times New Roman" pitchFamily="18" charset="0"/>
              </a:rPr>
              <a:t>- 7.16  </a:t>
            </a:r>
            <a:r>
              <a:rPr lang="en-US" sz="2000" b="1" i="1" dirty="0">
                <a:cs typeface="Times New Roman" pitchFamily="18" charset="0"/>
              </a:rPr>
              <a:t>t + 0.06 t</a:t>
            </a:r>
            <a:r>
              <a:rPr lang="en-US" sz="2000" b="1" i="1" baseline="30000" dirty="0">
                <a:cs typeface="Times New Roman" pitchFamily="18" charset="0"/>
              </a:rPr>
              <a:t>2</a:t>
            </a:r>
            <a:r>
              <a:rPr lang="en-US" sz="2000" b="1" i="1" baseline="-25000" dirty="0">
                <a:cs typeface="Times New Roman" pitchFamily="18" charset="0"/>
              </a:rPr>
              <a:t> </a:t>
            </a:r>
            <a:r>
              <a:rPr lang="en-US" sz="2000" b="1" i="1" dirty="0">
                <a:latin typeface="Symbol" pitchFamily="18" charset="2"/>
                <a:cs typeface="Times New Roman" pitchFamily="18" charset="0"/>
              </a:rPr>
              <a:t>-  </a:t>
            </a:r>
            <a:r>
              <a:rPr lang="en-US" sz="2000" b="1" i="1" dirty="0">
                <a:latin typeface="+mj-lt"/>
                <a:cs typeface="Times New Roman" pitchFamily="18" charset="0"/>
              </a:rPr>
              <a:t>43.25 D</a:t>
            </a:r>
            <a:r>
              <a:rPr lang="en-US" sz="2000" b="1" i="1" baseline="-25000" dirty="0">
                <a:latin typeface="+mj-lt"/>
                <a:cs typeface="Times New Roman" pitchFamily="18" charset="0"/>
              </a:rPr>
              <a:t>2 </a:t>
            </a:r>
            <a:r>
              <a:rPr lang="en-US" sz="2000" b="1" i="1" dirty="0">
                <a:latin typeface="+mj-lt"/>
                <a:cs typeface="Times New Roman" pitchFamily="18" charset="0"/>
              </a:rPr>
              <a:t>+ 260.00</a:t>
            </a:r>
            <a:r>
              <a:rPr lang="en-US" sz="2000" b="1" i="1" baseline="-25000" dirty="0">
                <a:latin typeface="+mj-lt"/>
                <a:cs typeface="Times New Roman" pitchFamily="18" charset="0"/>
              </a:rPr>
              <a:t>  </a:t>
            </a:r>
            <a:r>
              <a:rPr lang="en-US" sz="2000" b="1" i="1" dirty="0">
                <a:latin typeface="+mj-lt"/>
                <a:cs typeface="Times New Roman" pitchFamily="18" charset="0"/>
              </a:rPr>
              <a:t>D</a:t>
            </a:r>
            <a:r>
              <a:rPr lang="en-US" sz="2000" b="1" i="1" baseline="-25000" dirty="0">
                <a:latin typeface="+mj-lt"/>
                <a:cs typeface="Times New Roman" pitchFamily="18" charset="0"/>
              </a:rPr>
              <a:t>3 </a:t>
            </a:r>
            <a:r>
              <a:rPr lang="en-US" sz="2000" b="1" i="1" dirty="0">
                <a:latin typeface="+mj-lt"/>
                <a:cs typeface="Times New Roman" pitchFamily="18" charset="0"/>
              </a:rPr>
              <a:t> +… + 242.90 D</a:t>
            </a:r>
            <a:r>
              <a:rPr lang="en-US" sz="2000" b="1" i="1" baseline="-25000" dirty="0">
                <a:latin typeface="+mj-lt"/>
                <a:cs typeface="Times New Roman" pitchFamily="18" charset="0"/>
              </a:rPr>
              <a:t>12 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388" y="1371660"/>
            <a:ext cx="6069012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/>
              <a:t>tslm</a:t>
            </a:r>
            <a:r>
              <a:rPr lang="en-US" sz="1500" dirty="0"/>
              <a:t>(formula = </a:t>
            </a:r>
            <a:r>
              <a:rPr lang="en-US" sz="1500" dirty="0" err="1"/>
              <a:t>train.ts</a:t>
            </a:r>
            <a:r>
              <a:rPr lang="en-US" sz="1500" dirty="0"/>
              <a:t> ~ trend + I(trend^2) + season)</a:t>
            </a:r>
          </a:p>
          <a:p>
            <a:r>
              <a:rPr lang="en-US" sz="1500" dirty="0"/>
              <a:t>Coefficients:</a:t>
            </a:r>
          </a:p>
          <a:p>
            <a:r>
              <a:rPr lang="en-US" sz="1500" dirty="0"/>
              <a:t>                   Estimate        Std. Error    t value     </a:t>
            </a:r>
            <a:r>
              <a:rPr lang="en-US" sz="1500" dirty="0" err="1"/>
              <a:t>Pr</a:t>
            </a:r>
            <a:r>
              <a:rPr lang="en-US" sz="1500" dirty="0"/>
              <a:t>(&gt;|t|)    </a:t>
            </a:r>
          </a:p>
          <a:p>
            <a:r>
              <a:rPr lang="en-US" sz="1500" dirty="0"/>
              <a:t>(Intercept)  1.697e+03      2.768e+01  61.318     &lt; 2e-16 ***</a:t>
            </a:r>
          </a:p>
          <a:p>
            <a:r>
              <a:rPr lang="en-US" sz="1500" dirty="0"/>
              <a:t>trend         -7.156e+00      7.293e-01    -9.812     &lt; 2e-16 ***</a:t>
            </a:r>
          </a:p>
          <a:p>
            <a:r>
              <a:rPr lang="en-US" sz="1500" dirty="0"/>
              <a:t>I(trend^2)   6.074e-02       5.698e-03  10.660      &lt; 2e-16 ***</a:t>
            </a:r>
          </a:p>
          <a:p>
            <a:r>
              <a:rPr lang="en-US" sz="1500" dirty="0"/>
              <a:t>season2     -4.325e+01      3.024e+01  -1.430      0.15556    </a:t>
            </a:r>
          </a:p>
          <a:p>
            <a:r>
              <a:rPr lang="en-US" sz="1500" dirty="0"/>
              <a:t>season3      2.600e+02      3.024e+01    8.598      6.60e-14 ***</a:t>
            </a:r>
          </a:p>
          <a:p>
            <a:r>
              <a:rPr lang="en-US" sz="1500" dirty="0"/>
              <a:t>season4      2.606e+02      3.102e+01    8.401      1.83e-13 ***</a:t>
            </a:r>
          </a:p>
          <a:p>
            <a:r>
              <a:rPr lang="en-US" sz="1500" dirty="0"/>
              <a:t>season5      2.938e+02      3.102e+01    9.471      6.89e-16 ***</a:t>
            </a:r>
          </a:p>
          <a:p>
            <a:r>
              <a:rPr lang="en-US" sz="1500" dirty="0"/>
              <a:t>season6      2.490e+02      3.102e+01    8.026      1.26e-12 ***</a:t>
            </a:r>
          </a:p>
          <a:p>
            <a:r>
              <a:rPr lang="en-US" sz="1500" dirty="0"/>
              <a:t>season7      3.606e+02      3.102e+01  11.626       &lt; 2e-16 ***</a:t>
            </a:r>
          </a:p>
          <a:p>
            <a:r>
              <a:rPr lang="en-US" sz="1500" dirty="0"/>
              <a:t>season8      4.117e+02      3.102e+01  13.270       &lt; 2e-16 ***</a:t>
            </a:r>
          </a:p>
          <a:p>
            <a:r>
              <a:rPr lang="en-US" sz="1500" dirty="0"/>
              <a:t>season9      9.032e+01      3.102e+01    2.911      0.00437 ** </a:t>
            </a:r>
          </a:p>
          <a:p>
            <a:r>
              <a:rPr lang="en-US" sz="1500" dirty="0"/>
              <a:t>season10    2.146e+02      3.102e+01    6.917      3.29e-10 ***</a:t>
            </a:r>
          </a:p>
          <a:p>
            <a:r>
              <a:rPr lang="en-US" sz="1500" dirty="0"/>
              <a:t>season11    2.057e+02      3.103e+01    6.629      1.34e-09 ***</a:t>
            </a:r>
          </a:p>
          <a:p>
            <a:r>
              <a:rPr lang="en-US" sz="1500" dirty="0"/>
              <a:t>season12    2.429e+02      3.103e+01    7.829      3.44e-12 ***</a:t>
            </a:r>
          </a:p>
        </p:txBody>
      </p:sp>
      <p:sp>
        <p:nvSpPr>
          <p:cNvPr id="5" name="Rectangle 4"/>
          <p:cNvSpPr/>
          <p:nvPr/>
        </p:nvSpPr>
        <p:spPr>
          <a:xfrm>
            <a:off x="156528" y="5388144"/>
            <a:ext cx="60918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Multiple R-squared:  0.8246,   Adjusted R-squared:  0.8037 </a:t>
            </a:r>
          </a:p>
          <a:p>
            <a:r>
              <a:rPr lang="en-US" sz="1500" dirty="0"/>
              <a:t>F-statistic: 39.42 on 13 and 109 DF,  p-value: &lt; 2.2e-16</a:t>
            </a:r>
          </a:p>
        </p:txBody>
      </p:sp>
    </p:spTree>
    <p:extLst>
      <p:ext uri="{BB962C8B-B14F-4D97-AF65-F5344CB8AC3E}">
        <p14:creationId xmlns:p14="http://schemas.microsoft.com/office/powerpoint/2010/main" val="4067326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368E-61B0-4D5B-97BF-E4B40F02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Amtrak Ridership Data with Trend and Seasonality Model and Residuals in 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290" y="1600200"/>
            <a:ext cx="4733062" cy="41147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061" y="2743200"/>
            <a:ext cx="4410939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77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>
            <a:extLst>
              <a:ext uri="{FF2B5EF4-FFF2-40B4-BE49-F238E27FC236}">
                <a16:creationId xmlns:a16="http://schemas.microsoft.com/office/drawing/2014/main" id="{6D749A56-7736-4255-810F-5BEBB77F3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Performance Measures Using Accuracy Function for Validation Data in R</a:t>
            </a: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4B764837-2144-44AE-B861-4F459CE74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691" y="2096368"/>
            <a:ext cx="4904510" cy="3693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  </a:t>
            </a:r>
            <a:r>
              <a:rPr lang="en-US" altLang="en-US" sz="1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ME       RMSE     MAE     MPE      MAPE   </a:t>
            </a:r>
          </a:p>
          <a:p>
            <a:pPr lvl="0" eaLnBrk="0" hangingPunct="0"/>
            <a:r>
              <a:rPr lang="en-US" altLang="en-US" sz="1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Test Set -83.962  179.849  133.738 -4.725    7.076</a:t>
            </a:r>
            <a:r>
              <a:rPr lang="en-US" altLang="en-US" sz="1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172CB-919F-49F9-834C-715690B7CFEF}"/>
              </a:ext>
            </a:extLst>
          </p:cNvPr>
          <p:cNvSpPr txBox="1"/>
          <p:nvPr/>
        </p:nvSpPr>
        <p:spPr>
          <a:xfrm>
            <a:off x="228600" y="2036802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rgbClr val="0000FF"/>
                </a:solidFill>
              </a:rPr>
              <a:t>Model with Quadratic</a:t>
            </a:r>
          </a:p>
          <a:p>
            <a:r>
              <a:rPr lang="en-US" sz="1000" b="1" i="1" dirty="0">
                <a:solidFill>
                  <a:srgbClr val="0000FF"/>
                </a:solidFill>
              </a:rPr>
              <a:t>Trend (Model 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5F64E7-4C2F-43BA-8BEA-CFE1229ACCA9}"/>
              </a:ext>
            </a:extLst>
          </p:cNvPr>
          <p:cNvSpPr/>
          <p:nvPr/>
        </p:nvSpPr>
        <p:spPr>
          <a:xfrm>
            <a:off x="228600" y="2875002"/>
            <a:ext cx="144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i="1" dirty="0">
                <a:solidFill>
                  <a:srgbClr val="0000FF"/>
                </a:solidFill>
              </a:rPr>
              <a:t>Model with Seasonality</a:t>
            </a:r>
          </a:p>
          <a:p>
            <a:r>
              <a:rPr lang="en-US" sz="1000" b="1" i="1" dirty="0">
                <a:solidFill>
                  <a:srgbClr val="0000FF"/>
                </a:solidFill>
              </a:rPr>
              <a:t>(Model 4)</a:t>
            </a:r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1B91A7C3-722E-429C-A6AC-22A6A959F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042" y="2947998"/>
            <a:ext cx="4833159" cy="3693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altLang="en-US" sz="1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ME     RMSE     MAE     MPE       MAPE    </a:t>
            </a:r>
          </a:p>
          <a:p>
            <a:pPr lvl="0" eaLnBrk="0" hangingPunct="0"/>
            <a:r>
              <a:rPr lang="en-US" altLang="en-US" sz="1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Test Set 217.927  229.651  217.927 10.865    10.865 </a:t>
            </a:r>
            <a:endParaRPr lang="en-US" altLang="en-US" sz="1200" b="1" dirty="0">
              <a:latin typeface="Lucida Console" panose="020B06090405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6FD2ED-2CA4-4FF2-B2E8-60DE8790BA93}"/>
              </a:ext>
            </a:extLst>
          </p:cNvPr>
          <p:cNvSpPr/>
          <p:nvPr/>
        </p:nvSpPr>
        <p:spPr>
          <a:xfrm>
            <a:off x="228600" y="3733800"/>
            <a:ext cx="1447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i="1" dirty="0">
                <a:solidFill>
                  <a:srgbClr val="0000FF"/>
                </a:solidFill>
              </a:rPr>
              <a:t>Model with Quadratic Trend and Seasonality (Model 5)</a:t>
            </a:r>
          </a:p>
        </p:txBody>
      </p:sp>
      <p:sp>
        <p:nvSpPr>
          <p:cNvPr id="10" name="Rectangle 62">
            <a:extLst>
              <a:ext uri="{FF2B5EF4-FFF2-40B4-BE49-F238E27FC236}">
                <a16:creationId xmlns:a16="http://schemas.microsoft.com/office/drawing/2014/main" id="{2B48F6E8-1B44-4893-B490-3C42F14EA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360" y="3780711"/>
            <a:ext cx="4815841" cy="3693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altLang="en-US" sz="1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ME     RMSE     MAE     MPE      MAPE  </a:t>
            </a:r>
          </a:p>
          <a:p>
            <a:pPr eaLnBrk="0" hangingPunct="0"/>
            <a:r>
              <a:rPr lang="en-US" altLang="en-US" sz="1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Test Set -126.165 153.251 131.725 -6.431    6.669</a:t>
            </a:r>
            <a:endParaRPr lang="en-US" altLang="en-US" sz="1200" b="1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for Future Periods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400" dirty="0"/>
              <a:t>Before attempting to forecast future values of the series</a:t>
            </a:r>
            <a:r>
              <a:rPr lang="en-US" sz="2400" i="1" dirty="0"/>
              <a:t>, </a:t>
            </a:r>
            <a:r>
              <a:rPr 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training and validation periods must be recombined into one (entire) time series dataset</a:t>
            </a: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1" indent="-342900"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400" dirty="0"/>
              <a:t>The chosen model, e.g., </a:t>
            </a:r>
            <a:r>
              <a:rPr lang="en-US" sz="2400" i="1" dirty="0"/>
              <a:t>quadratic trend and monthly seasonality</a:t>
            </a:r>
            <a:r>
              <a:rPr lang="en-US" sz="2400" dirty="0"/>
              <a:t>, </a:t>
            </a:r>
            <a:r>
              <a:rPr 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needs to be rerun on the entire (complete) dataset</a:t>
            </a:r>
          </a:p>
          <a:p>
            <a:pPr marL="342900" lvl="1" indent="-342900"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Measure model performance vs. original data </a:t>
            </a:r>
            <a:r>
              <a:rPr lang="en-US" sz="2400" dirty="0"/>
              <a:t>using accuracy measure like </a:t>
            </a:r>
            <a:r>
              <a:rPr lang="en-US" sz="2400" i="1" dirty="0"/>
              <a:t>MAPE,  RMSE </a:t>
            </a:r>
            <a:r>
              <a:rPr lang="en-US" sz="2400" dirty="0"/>
              <a:t>and others</a:t>
            </a:r>
          </a:p>
          <a:p>
            <a:pPr marL="342900" lvl="1" indent="-342900"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400" dirty="0"/>
              <a:t>The new forecasting model, based on the entire dataset, can be now used for forecasting future periods  </a:t>
            </a:r>
          </a:p>
          <a:p>
            <a:pPr marL="342900" lvl="1" indent="-342900"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endParaRPr lang="en-US" sz="24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35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76200"/>
            <a:ext cx="9105900" cy="1282700"/>
          </a:xfrm>
        </p:spPr>
        <p:txBody>
          <a:bodyPr/>
          <a:lstStyle/>
          <a:p>
            <a:r>
              <a:rPr lang="en-US" dirty="0"/>
              <a:t>Regression Model with Quadratic Trend and Monthly Seasonality and Future Forecast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11211"/>
            <a:ext cx="8382000" cy="42799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000" y="5640353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 err="1">
                <a:cs typeface="Times New Roman" pitchFamily="18" charset="0"/>
              </a:rPr>
              <a:t>y</a:t>
            </a:r>
            <a:r>
              <a:rPr lang="en-US" sz="2000" b="1" i="1" baseline="-25000" dirty="0" err="1">
                <a:cs typeface="Times New Roman" pitchFamily="18" charset="0"/>
              </a:rPr>
              <a:t>t</a:t>
            </a:r>
            <a:r>
              <a:rPr lang="en-US" sz="2000" b="1" i="1" baseline="-25000" dirty="0">
                <a:cs typeface="Times New Roman" pitchFamily="18" charset="0"/>
              </a:rPr>
              <a:t>  </a:t>
            </a:r>
            <a:r>
              <a:rPr lang="en-US" sz="2000" b="1" i="1" dirty="0">
                <a:cs typeface="Times New Roman" pitchFamily="18" charset="0"/>
              </a:rPr>
              <a:t>= 1656 </a:t>
            </a:r>
            <a:r>
              <a:rPr lang="en-US" sz="2000" b="1" i="1" dirty="0">
                <a:latin typeface="Symbol" pitchFamily="18" charset="2"/>
                <a:cs typeface="Times New Roman" pitchFamily="18" charset="0"/>
              </a:rPr>
              <a:t>- 4.940 </a:t>
            </a:r>
            <a:r>
              <a:rPr lang="en-US" sz="2000" b="1" i="1" dirty="0">
                <a:cs typeface="Times New Roman" pitchFamily="18" charset="0"/>
              </a:rPr>
              <a:t>t +  0.04127 t</a:t>
            </a:r>
            <a:r>
              <a:rPr lang="en-US" sz="2000" b="1" i="1" baseline="30000" dirty="0">
                <a:cs typeface="Times New Roman" pitchFamily="18" charset="0"/>
              </a:rPr>
              <a:t>2</a:t>
            </a:r>
            <a:r>
              <a:rPr lang="en-US" sz="2000" b="1" i="1" baseline="-25000" dirty="0">
                <a:cs typeface="Times New Roman" pitchFamily="18" charset="0"/>
              </a:rPr>
              <a:t> </a:t>
            </a:r>
            <a:r>
              <a:rPr lang="en-US" sz="2000" b="1" i="1" dirty="0">
                <a:latin typeface="Symbol" pitchFamily="18" charset="2"/>
                <a:cs typeface="Times New Roman" pitchFamily="18" charset="0"/>
              </a:rPr>
              <a:t>-</a:t>
            </a:r>
            <a:r>
              <a:rPr lang="en-US" sz="2000" b="1" i="1" dirty="0">
                <a:cs typeface="Times New Roman" pitchFamily="18" charset="0"/>
              </a:rPr>
              <a:t> 36.14 D</a:t>
            </a:r>
            <a:r>
              <a:rPr lang="en-US" sz="2000" b="1" i="1" baseline="-25000" dirty="0">
                <a:cs typeface="Times New Roman" pitchFamily="18" charset="0"/>
              </a:rPr>
              <a:t>2 </a:t>
            </a:r>
            <a:r>
              <a:rPr lang="en-US" sz="2000" b="1" i="1" dirty="0">
                <a:cs typeface="Times New Roman" pitchFamily="18" charset="0"/>
              </a:rPr>
              <a:t>+ 262.3</a:t>
            </a:r>
            <a:r>
              <a:rPr lang="en-US" sz="2000" b="1" i="1" baseline="-25000" dirty="0">
                <a:cs typeface="Times New Roman" pitchFamily="18" charset="0"/>
              </a:rPr>
              <a:t>  </a:t>
            </a:r>
            <a:r>
              <a:rPr lang="en-US" sz="2000" b="1" i="1" dirty="0">
                <a:cs typeface="Times New Roman" pitchFamily="18" charset="0"/>
              </a:rPr>
              <a:t>D</a:t>
            </a:r>
            <a:r>
              <a:rPr lang="en-US" sz="2000" b="1" i="1" baseline="-25000" dirty="0">
                <a:cs typeface="Times New Roman" pitchFamily="18" charset="0"/>
              </a:rPr>
              <a:t>3 </a:t>
            </a:r>
            <a:r>
              <a:rPr lang="en-US" sz="2000" b="1" i="1" dirty="0">
                <a:cs typeface="Times New Roman" pitchFamily="18" charset="0"/>
              </a:rPr>
              <a:t> +… + 243.1 D</a:t>
            </a:r>
            <a:r>
              <a:rPr lang="en-US" sz="2000" b="1" i="1" baseline="-25000" dirty="0">
                <a:cs typeface="Times New Roman" pitchFamily="18" charset="0"/>
              </a:rPr>
              <a:t>12 </a:t>
            </a:r>
          </a:p>
        </p:txBody>
      </p:sp>
    </p:spTree>
    <p:extLst>
      <p:ext uri="{BB962C8B-B14F-4D97-AF65-F5344CB8AC3E}">
        <p14:creationId xmlns:p14="http://schemas.microsoft.com/office/powerpoint/2010/main" val="117877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id="{70963663-03FC-48FC-B4ED-FBE75772A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5325D5E8-7890-4835-B221-8D8B3F4B1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2" name="Rectangle 4">
            <a:extLst>
              <a:ext uri="{FF2B5EF4-FFF2-40B4-BE49-F238E27FC236}">
                <a16:creationId xmlns:a16="http://schemas.microsoft.com/office/drawing/2014/main" id="{70A175EB-DB40-4C1B-9E31-5892D6DAA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3" name="Rectangle 5">
            <a:extLst>
              <a:ext uri="{FF2B5EF4-FFF2-40B4-BE49-F238E27FC236}">
                <a16:creationId xmlns:a16="http://schemas.microsoft.com/office/drawing/2014/main" id="{288E5095-56A7-430F-A882-7435F7543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3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r" eaLnBrk="0" hangingPunct="0"/>
            <a:endParaRPr lang="en-US" altLang="en-US" sz="1000"/>
          </a:p>
        </p:txBody>
      </p:sp>
      <p:sp>
        <p:nvSpPr>
          <p:cNvPr id="345094" name="Rectangle 6">
            <a:extLst>
              <a:ext uri="{FF2B5EF4-FFF2-40B4-BE49-F238E27FC236}">
                <a16:creationId xmlns:a16="http://schemas.microsoft.com/office/drawing/2014/main" id="{C0792BBD-BBF6-4A2E-ADE5-416080F6A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5" name="Rectangle 7">
            <a:extLst>
              <a:ext uri="{FF2B5EF4-FFF2-40B4-BE49-F238E27FC236}">
                <a16:creationId xmlns:a16="http://schemas.microsoft.com/office/drawing/2014/main" id="{8331516F-C0C2-4AA7-9C86-5FBD9AB741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227013"/>
            <a:ext cx="8785225" cy="1131887"/>
          </a:xfrm>
          <a:noFill/>
          <a:ln/>
        </p:spPr>
        <p:txBody>
          <a:bodyPr/>
          <a:lstStyle/>
          <a:p>
            <a:pPr eaLnBrk="0" hangingPunct="0"/>
            <a:r>
              <a:rPr lang="en-US" altLang="en-US" i="1" dirty="0">
                <a:solidFill>
                  <a:schemeClr val="accent1"/>
                </a:solidFill>
              </a:rPr>
              <a:t>Lecture Objectives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345096" name="Rectangle 8">
            <a:extLst>
              <a:ext uri="{FF2B5EF4-FFF2-40B4-BE49-F238E27FC236}">
                <a16:creationId xmlns:a16="http://schemas.microsoft.com/office/drawing/2014/main" id="{C723C3FF-29F5-46A7-97E0-76DED44CEC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7" y="1446213"/>
            <a:ext cx="8659813" cy="5335587"/>
          </a:xfrm>
          <a:noFill/>
          <a:ln/>
        </p:spPr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Define regression-based methods in time-series forecasting and their benefits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Capture linear and non-linear trend with regression-based models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Apply regression models with seasonality in time series forecasting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Utilize regression models with both trend and seasonality in time series forecasting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Use R to develop regression methods for time series forecasting</a:t>
            </a:r>
            <a:endParaRPr lang="en-US" altLang="en-US" dirty="0">
              <a:solidFill>
                <a:srgbClr val="FFFFFF"/>
              </a:solidFill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0" hangingPunct="0">
              <a:spcAft>
                <a:spcPct val="90000"/>
              </a:spcAft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pic>
        <p:nvPicPr>
          <p:cNvPr id="345097" name="Picture 9" descr="AG00059_">
            <a:extLst>
              <a:ext uri="{FF2B5EF4-FFF2-40B4-BE49-F238E27FC236}">
                <a16:creationId xmlns:a16="http://schemas.microsoft.com/office/drawing/2014/main" id="{C289DFB7-13B9-42F5-BF9E-FE4F7EC71F7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105400"/>
            <a:ext cx="147234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ll dir="r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>
            <a:extLst>
              <a:ext uri="{FF2B5EF4-FFF2-40B4-BE49-F238E27FC236}">
                <a16:creationId xmlns:a16="http://schemas.microsoft.com/office/drawing/2014/main" id="{6D749A56-7736-4255-810F-5BEBB77F3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-42947"/>
            <a:ext cx="9067800" cy="1325647"/>
          </a:xfrm>
        </p:spPr>
        <p:txBody>
          <a:bodyPr/>
          <a:lstStyle/>
          <a:p>
            <a:r>
              <a:rPr lang="en-US" altLang="en-US" sz="2900" dirty="0"/>
              <a:t>Performance Measures of  Regression with Quadratic Trend and Seasonality Forecast vs. Naïve and Seasonal Naïve Forecasts </a:t>
            </a: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4B764837-2144-44AE-B861-4F459CE74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5490" y="2154945"/>
            <a:ext cx="5059716" cy="3693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  </a:t>
            </a:r>
            <a:r>
              <a:rPr lang="en-US" altLang="en-US" sz="1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ME       RMSE     MAE     MPE     MAPE   </a:t>
            </a:r>
          </a:p>
          <a:p>
            <a:pPr lvl="0" eaLnBrk="0" hangingPunct="0"/>
            <a:r>
              <a:rPr lang="en-US" altLang="en-US" sz="1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Test Set   0       69.375   54.761 -0.159   3.089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172CB-919F-49F9-834C-715690B7CFEF}"/>
              </a:ext>
            </a:extLst>
          </p:cNvPr>
          <p:cNvSpPr txBox="1"/>
          <p:nvPr/>
        </p:nvSpPr>
        <p:spPr>
          <a:xfrm>
            <a:off x="838200" y="2036801"/>
            <a:ext cx="1950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0000FF"/>
                </a:solidFill>
              </a:rPr>
              <a:t>Regression Model with Quadratic Trend and Seasonality for Entire Data 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F64E7-4C2F-43BA-8BEA-CFE1229ACCA9}"/>
              </a:ext>
            </a:extLst>
          </p:cNvPr>
          <p:cNvSpPr/>
          <p:nvPr/>
        </p:nvSpPr>
        <p:spPr>
          <a:xfrm>
            <a:off x="914400" y="3030379"/>
            <a:ext cx="18746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 dirty="0">
                <a:solidFill>
                  <a:srgbClr val="0000FF"/>
                </a:solidFill>
              </a:rPr>
              <a:t>Naïve Model Forecast for Entire Data Set</a:t>
            </a:r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1B91A7C3-722E-429C-A6AC-22A6A959F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841" y="3006575"/>
            <a:ext cx="4986107" cy="3693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altLang="en-US" sz="1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ME     RMSE     MAE     MPE      MAPE    </a:t>
            </a:r>
          </a:p>
          <a:p>
            <a:pPr lvl="0" eaLnBrk="0" hangingPunct="0"/>
            <a:r>
              <a:rPr lang="en-US" altLang="en-US" sz="1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Test Set  2.681   168.381  123.96  -0.318   7.029 </a:t>
            </a:r>
            <a:endParaRPr lang="en-US" altLang="en-US" sz="1200" b="1" dirty="0">
              <a:latin typeface="Lucida Console" panose="020B060904050402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6FD2ED-2CA4-4FF2-B2E8-60DE8790BA93}"/>
              </a:ext>
            </a:extLst>
          </p:cNvPr>
          <p:cNvSpPr/>
          <p:nvPr/>
        </p:nvSpPr>
        <p:spPr>
          <a:xfrm>
            <a:off x="914400" y="3790890"/>
            <a:ext cx="18746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 dirty="0">
                <a:solidFill>
                  <a:srgbClr val="0000FF"/>
                </a:solidFill>
              </a:rPr>
              <a:t>Seasonal Naïve Model Forecast for Entire Data Set</a:t>
            </a:r>
          </a:p>
        </p:txBody>
      </p:sp>
      <p:sp>
        <p:nvSpPr>
          <p:cNvPr id="12" name="Rectangle 62">
            <a:extLst>
              <a:ext uri="{FF2B5EF4-FFF2-40B4-BE49-F238E27FC236}">
                <a16:creationId xmlns:a16="http://schemas.microsoft.com/office/drawing/2014/main" id="{2B48F6E8-1B44-4893-B490-3C42F14EA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4159" y="3839288"/>
            <a:ext cx="4968241" cy="3693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altLang="en-US" sz="1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ME     RMSE     MAE     MPE      MAPE  </a:t>
            </a:r>
          </a:p>
          <a:p>
            <a:pPr eaLnBrk="0" hangingPunct="0"/>
            <a:r>
              <a:rPr lang="en-US" altLang="en-US" sz="1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Test Set 21.009   99.007   81.508  0.941   4.517</a:t>
            </a:r>
            <a:endParaRPr lang="en-US" altLang="en-US" sz="1200" b="1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4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D2A8-6637-4925-9A83-0CDE3E1B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Smoothing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E6F66-E0D8-489A-BA32-CB926745F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1371910"/>
            <a:ext cx="8785225" cy="5486400"/>
          </a:xfrm>
        </p:spPr>
        <p:txBody>
          <a:bodyPr/>
          <a:lstStyle/>
          <a:p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Regression-based methods </a:t>
            </a:r>
            <a:r>
              <a:rPr lang="en-US" sz="2000" dirty="0"/>
              <a:t>is a family of time series models based on mostly simple and multiple linear regression models as well as non-linear regression models</a:t>
            </a:r>
          </a:p>
          <a:p>
            <a:r>
              <a:rPr lang="en-US" sz="2000" dirty="0"/>
              <a:t>Regression-based models can be used for:</a:t>
            </a:r>
          </a:p>
          <a:p>
            <a:pPr lvl="1"/>
            <a:r>
              <a:rPr lang="en-US" sz="1900" dirty="0"/>
              <a:t>Fitting a </a:t>
            </a:r>
            <a:r>
              <a:rPr lang="en-US" sz="19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trend component</a:t>
            </a:r>
            <a:r>
              <a:rPr lang="en-US" sz="1900" dirty="0"/>
              <a:t> – linear, exponential, polynomial, etc.</a:t>
            </a:r>
          </a:p>
          <a:p>
            <a:pPr lvl="1"/>
            <a:r>
              <a:rPr lang="en-US" sz="1900" dirty="0"/>
              <a:t>Fitting a </a:t>
            </a:r>
            <a:r>
              <a:rPr lang="en-US" sz="19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seasonal component </a:t>
            </a:r>
            <a:r>
              <a:rPr lang="en-US" sz="1900" dirty="0"/>
              <a:t>– additive or multiplicative</a:t>
            </a:r>
          </a:p>
          <a:p>
            <a:pPr lvl="1"/>
            <a:r>
              <a:rPr lang="en-US" sz="1900" dirty="0"/>
              <a:t>Fitting </a:t>
            </a:r>
            <a:r>
              <a:rPr lang="en-US" sz="19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trend + seasonal components</a:t>
            </a:r>
          </a:p>
          <a:p>
            <a:pPr lvl="1"/>
            <a:r>
              <a:rPr lang="en-US" sz="1900" dirty="0"/>
              <a:t>Capturing </a:t>
            </a:r>
            <a:r>
              <a:rPr lang="en-US" sz="19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events </a:t>
            </a:r>
            <a:r>
              <a:rPr lang="en-US" sz="1900" dirty="0"/>
              <a:t>– e.g., holidays, energy demand spikes, etc.</a:t>
            </a:r>
          </a:p>
          <a:p>
            <a:pPr lvl="1"/>
            <a:r>
              <a:rPr lang="en-US" sz="1900" dirty="0"/>
              <a:t>Capturing </a:t>
            </a:r>
            <a:r>
              <a:rPr lang="en-US" sz="19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period-to-period correlation </a:t>
            </a:r>
            <a:r>
              <a:rPr lang="en-US" sz="1900" dirty="0"/>
              <a:t>– </a:t>
            </a:r>
            <a:r>
              <a:rPr lang="en-US" sz="1900" i="1" dirty="0"/>
              <a:t>autoregressive</a:t>
            </a:r>
            <a:r>
              <a:rPr lang="en-US" sz="1900" dirty="0"/>
              <a:t> models</a:t>
            </a:r>
          </a:p>
          <a:p>
            <a:r>
              <a:rPr lang="en-US" sz="2000" dirty="0"/>
              <a:t>Regression methods are useful for</a:t>
            </a:r>
          </a:p>
          <a:p>
            <a:pPr lvl="1"/>
            <a:r>
              <a:rPr lang="en-US" sz="1900" i="1" dirty="0"/>
              <a:t>Data visualization </a:t>
            </a:r>
          </a:p>
          <a:p>
            <a:pPr lvl="1"/>
            <a:r>
              <a:rPr lang="en-US" sz="1900" i="1" dirty="0"/>
              <a:t>Multi-period forecasting</a:t>
            </a:r>
          </a:p>
          <a:p>
            <a:pPr lvl="1"/>
            <a:endParaRPr lang="en-US" dirty="0"/>
          </a:p>
          <a:p>
            <a:endParaRPr lang="en-US" sz="20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7296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05D5-F63C-440E-880A-42AB5EDF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1: Regression Model with Linear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3324-0B69-49D4-B32A-28CF3E21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295400"/>
            <a:ext cx="8736013" cy="5337174"/>
          </a:xfrm>
        </p:spPr>
        <p:txBody>
          <a:bodyPr/>
          <a:lstStyle/>
          <a:p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trend</a:t>
            </a:r>
            <a:r>
              <a:rPr lang="en-US" sz="1800" dirty="0"/>
              <a:t> – used to fit a global trend that applies to the entire time series and will apply in the forecasting period</a:t>
            </a:r>
          </a:p>
          <a:p>
            <a:pPr lvl="1"/>
            <a:r>
              <a:rPr lang="en-US" altLang="en-US" sz="1700" dirty="0">
                <a:cs typeface="Times New Roman" panose="02020603050405020304" pitchFamily="18" charset="0"/>
              </a:rPr>
              <a:t>Means that values of series increase or decrease linearly over time</a:t>
            </a:r>
          </a:p>
          <a:p>
            <a:pPr lvl="1"/>
            <a:r>
              <a:rPr lang="en-US" altLang="en-US" sz="1700" i="1" dirty="0">
                <a:cs typeface="Times New Roman" panose="02020603050405020304" pitchFamily="18" charset="0"/>
              </a:rPr>
              <a:t>Output variable </a:t>
            </a:r>
            <a:r>
              <a:rPr lang="en-US" altLang="en-US" sz="1700" i="1" dirty="0" err="1">
                <a:cs typeface="Times New Roman" panose="02020603050405020304" pitchFamily="18" charset="0"/>
              </a:rPr>
              <a:t>y</a:t>
            </a:r>
            <a:r>
              <a:rPr lang="en-US" altLang="en-US" sz="1700" i="1" baseline="-25000" dirty="0" err="1">
                <a:cs typeface="Times New Roman" panose="02020603050405020304" pitchFamily="18" charset="0"/>
              </a:rPr>
              <a:t>t</a:t>
            </a:r>
            <a:r>
              <a:rPr lang="en-US" altLang="en-US" sz="1700" dirty="0">
                <a:cs typeface="Times New Roman" panose="02020603050405020304" pitchFamily="18" charset="0"/>
              </a:rPr>
              <a:t> is set a time series measurement, e.g., Amtrak ridership number  </a:t>
            </a:r>
          </a:p>
          <a:p>
            <a:pPr lvl="1"/>
            <a:r>
              <a:rPr lang="en-US" altLang="en-US" sz="1700" i="1" dirty="0">
                <a:cs typeface="Times New Roman" panose="02020603050405020304" pitchFamily="18" charset="0"/>
              </a:rPr>
              <a:t>Predictor x</a:t>
            </a:r>
            <a:r>
              <a:rPr lang="en-US" altLang="en-US" sz="1700" dirty="0">
                <a:cs typeface="Times New Roman" panose="02020603050405020304" pitchFamily="18" charset="0"/>
              </a:rPr>
              <a:t> is set as </a:t>
            </a:r>
            <a:r>
              <a:rPr lang="en-US" altLang="en-US" sz="1700" i="1" dirty="0">
                <a:cs typeface="Times New Roman" panose="02020603050405020304" pitchFamily="18" charset="0"/>
              </a:rPr>
              <a:t>time period index t, t = 1, 2, 3, …</a:t>
            </a:r>
          </a:p>
          <a:p>
            <a:pPr marL="457200" lvl="1" indent="0">
              <a:buNone/>
            </a:pPr>
            <a:r>
              <a:rPr lang="en-US" altLang="en-US" i="1" dirty="0">
                <a:cs typeface="Times New Roman" panose="02020603050405020304" pitchFamily="18" charset="0"/>
              </a:rPr>
              <a:t>		</a:t>
            </a:r>
            <a:r>
              <a:rPr lang="en-US" sz="1700" i="1" dirty="0" err="1">
                <a:cs typeface="Times New Roman" pitchFamily="18" charset="0"/>
              </a:rPr>
              <a:t>y</a:t>
            </a:r>
            <a:r>
              <a:rPr lang="en-US" sz="1700" i="1" baseline="-25000" dirty="0" err="1">
                <a:cs typeface="Times New Roman" pitchFamily="18" charset="0"/>
              </a:rPr>
              <a:t>t</a:t>
            </a:r>
            <a:r>
              <a:rPr lang="en-US" sz="1700" i="1" baseline="-25000" dirty="0">
                <a:cs typeface="Times New Roman" pitchFamily="18" charset="0"/>
              </a:rPr>
              <a:t>  </a:t>
            </a:r>
            <a:r>
              <a:rPr lang="en-US" sz="1700" i="1" dirty="0">
                <a:cs typeface="Times New Roman" pitchFamily="18" charset="0"/>
              </a:rPr>
              <a:t>= </a:t>
            </a:r>
            <a:r>
              <a:rPr lang="en-US" sz="1700" i="1" dirty="0">
                <a:latin typeface="Symbol" pitchFamily="18" charset="2"/>
                <a:cs typeface="Times New Roman" pitchFamily="18" charset="0"/>
              </a:rPr>
              <a:t>b</a:t>
            </a:r>
            <a:r>
              <a:rPr lang="en-US" sz="1700" i="1" baseline="-25000" dirty="0">
                <a:latin typeface="Symbol" pitchFamily="18" charset="2"/>
                <a:cs typeface="Times New Roman" pitchFamily="18" charset="0"/>
              </a:rPr>
              <a:t>0</a:t>
            </a:r>
            <a:r>
              <a:rPr lang="en-US" sz="1700" i="1" dirty="0">
                <a:cs typeface="Times New Roman" pitchFamily="18" charset="0"/>
              </a:rPr>
              <a:t> + </a:t>
            </a:r>
            <a:r>
              <a:rPr lang="en-US" sz="1700" i="1" dirty="0">
                <a:latin typeface="Symbol" pitchFamily="18" charset="2"/>
                <a:cs typeface="Times New Roman" pitchFamily="18" charset="0"/>
              </a:rPr>
              <a:t>b</a:t>
            </a:r>
            <a:r>
              <a:rPr lang="en-US" sz="1700" i="1" baseline="-25000" dirty="0">
                <a:latin typeface="Symbol" pitchFamily="18" charset="2"/>
                <a:cs typeface="Times New Roman" pitchFamily="18" charset="0"/>
              </a:rPr>
              <a:t>1</a:t>
            </a:r>
            <a:r>
              <a:rPr lang="en-US" sz="1700" i="1" dirty="0">
                <a:cs typeface="Times New Roman" pitchFamily="18" charset="0"/>
              </a:rPr>
              <a:t> t + </a:t>
            </a:r>
            <a:r>
              <a:rPr lang="en-US" sz="1700" i="1" dirty="0">
                <a:latin typeface="Symbol" pitchFamily="18" charset="2"/>
                <a:cs typeface="Times New Roman" pitchFamily="18" charset="0"/>
              </a:rPr>
              <a:t>e</a:t>
            </a:r>
          </a:p>
          <a:p>
            <a:pPr marL="457200" lvl="1" indent="0">
              <a:buNone/>
            </a:pPr>
            <a:endParaRPr lang="en-US" sz="20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br>
              <a:rPr lang="en-US" sz="2000" b="0" dirty="0"/>
            </a:br>
            <a:r>
              <a:rPr lang="en-US" sz="2000" b="0" dirty="0"/>
              <a:t>	   </a:t>
            </a:r>
            <a:r>
              <a:rPr lang="en-US" sz="2000" dirty="0"/>
              <a:t> </a:t>
            </a:r>
            <a:r>
              <a:rPr lang="en-US" sz="1400" b="0" dirty="0"/>
              <a:t>Multiple R-squared:  0.006125,	Adjusted R-squared:  -0.002089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/>
              <a:t>	     F-statistic: 0.7456 on 1 and 121 DF,  p-value: 0.3896 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1800" i="1" dirty="0">
                <a:latin typeface="+mj-lt"/>
                <a:cs typeface="Times New Roman" pitchFamily="18" charset="0"/>
              </a:rPr>
              <a:t> 		</a:t>
            </a:r>
            <a:r>
              <a:rPr lang="en-US" sz="1800" i="1" dirty="0" err="1">
                <a:latin typeface="+mj-lt"/>
                <a:cs typeface="Times New Roman" pitchFamily="18" charset="0"/>
              </a:rPr>
              <a:t>y</a:t>
            </a:r>
            <a:r>
              <a:rPr lang="en-US" sz="1800" i="1" baseline="-25000" dirty="0" err="1">
                <a:latin typeface="+mj-lt"/>
                <a:cs typeface="Times New Roman" pitchFamily="18" charset="0"/>
              </a:rPr>
              <a:t>t</a:t>
            </a:r>
            <a:r>
              <a:rPr lang="en-US" sz="1800" i="1" baseline="-25000" dirty="0">
                <a:latin typeface="+mj-lt"/>
                <a:cs typeface="Times New Roman" pitchFamily="18" charset="0"/>
              </a:rPr>
              <a:t>  </a:t>
            </a:r>
            <a:r>
              <a:rPr lang="en-US" sz="1800" i="1" dirty="0">
                <a:latin typeface="+mj-lt"/>
                <a:cs typeface="Times New Roman" pitchFamily="18" charset="0"/>
              </a:rPr>
              <a:t>= 1750.36  + 0.35 t </a:t>
            </a:r>
            <a:endParaRPr lang="en-US" sz="1800" dirty="0">
              <a:latin typeface="+mj-lt"/>
            </a:endParaRPr>
          </a:p>
          <a:p>
            <a:r>
              <a:rPr lang="en-US" sz="2000" dirty="0"/>
              <a:t>The regression equation is  </a:t>
            </a:r>
            <a:r>
              <a:rPr lang="en-US" sz="2000" i="1" dirty="0"/>
              <a:t>not statistically significant</a:t>
            </a:r>
          </a:p>
          <a:p>
            <a:pPr lvl="1"/>
            <a:r>
              <a:rPr lang="en-US" sz="1700" dirty="0"/>
              <a:t>Indicate that the </a:t>
            </a:r>
            <a:r>
              <a:rPr lang="en-US" sz="17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trend is not linear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371600" y="3200400"/>
            <a:ext cx="5105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tslm</a:t>
            </a:r>
            <a:r>
              <a:rPr lang="en-US" sz="1600" dirty="0"/>
              <a:t>(formula = </a:t>
            </a:r>
            <a:r>
              <a:rPr lang="en-US" sz="1600" dirty="0" err="1"/>
              <a:t>train.ts</a:t>
            </a:r>
            <a:r>
              <a:rPr lang="en-US" sz="1600" dirty="0"/>
              <a:t> ~ trend)</a:t>
            </a:r>
          </a:p>
          <a:p>
            <a:endParaRPr lang="en-US" sz="1600" dirty="0"/>
          </a:p>
          <a:p>
            <a:r>
              <a:rPr lang="en-US" sz="1600" dirty="0"/>
              <a:t>Coefficients:</a:t>
            </a:r>
          </a:p>
          <a:p>
            <a:r>
              <a:rPr lang="en-US" sz="1600" dirty="0"/>
              <a:t>                 Estimate      Std. Error  t value     </a:t>
            </a:r>
            <a:r>
              <a:rPr lang="en-US" sz="1600" dirty="0" err="1"/>
              <a:t>Pr</a:t>
            </a:r>
            <a:r>
              <a:rPr lang="en-US" sz="1600" dirty="0"/>
              <a:t>(&gt;|t|)    </a:t>
            </a:r>
          </a:p>
          <a:p>
            <a:r>
              <a:rPr lang="en-US" sz="1600" dirty="0"/>
              <a:t>(Intercept) 1750.3595    29.0729  60.206     &lt;2e-16 ***</a:t>
            </a:r>
          </a:p>
          <a:p>
            <a:r>
              <a:rPr lang="en-US" sz="1600" dirty="0"/>
              <a:t>trend                0.3514      0.4069     0.864      0.39</a:t>
            </a:r>
          </a:p>
          <a:p>
            <a:br>
              <a:rPr lang="en-US" sz="1600" dirty="0"/>
            </a:b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60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with Linear Trend in Excel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39" y="1447800"/>
            <a:ext cx="8752274" cy="517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9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Amtrak Ridership Data with Linear Trend in 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52600"/>
            <a:ext cx="8001000" cy="476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33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2: Regression Model with Exponential Trend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839199" cy="5257800"/>
          </a:xfrm>
        </p:spPr>
        <p:txBody>
          <a:bodyPr/>
          <a:lstStyle/>
          <a:p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Exponential trend </a:t>
            </a:r>
            <a:r>
              <a:rPr lang="en-US" sz="1800" dirty="0"/>
              <a:t>implies multiplicative increase/decrease of the series over time; also means a </a:t>
            </a:r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percentage of growth from period to period </a:t>
            </a:r>
            <a:r>
              <a:rPr lang="en-US" sz="1800" i="1" dirty="0"/>
              <a:t>(e.g., month)</a:t>
            </a:r>
          </a:p>
          <a:p>
            <a:pPr marL="0" indent="0">
              <a:buNone/>
            </a:pPr>
            <a:r>
              <a:rPr lang="en-US" sz="1800" i="1" dirty="0"/>
              <a:t>		</a:t>
            </a:r>
            <a:r>
              <a:rPr lang="en-US" sz="1800" i="1" dirty="0" err="1">
                <a:cs typeface="Times New Roman" pitchFamily="18" charset="0"/>
              </a:rPr>
              <a:t>y</a:t>
            </a:r>
            <a:r>
              <a:rPr lang="en-US" sz="1800" i="1" baseline="-25000" dirty="0" err="1">
                <a:cs typeface="Times New Roman" pitchFamily="18" charset="0"/>
              </a:rPr>
              <a:t>t</a:t>
            </a:r>
            <a:r>
              <a:rPr lang="en-US" sz="1800" i="1" baseline="-25000" dirty="0">
                <a:cs typeface="Times New Roman" pitchFamily="18" charset="0"/>
              </a:rPr>
              <a:t>  </a:t>
            </a:r>
            <a:r>
              <a:rPr lang="en-US" sz="1800" i="1" dirty="0">
                <a:cs typeface="Times New Roman" pitchFamily="18" charset="0"/>
              </a:rPr>
              <a:t>= </a:t>
            </a:r>
            <a:r>
              <a:rPr lang="en-US" sz="1800" i="1" dirty="0">
                <a:latin typeface="Symbol" pitchFamily="18" charset="2"/>
                <a:cs typeface="Times New Roman" pitchFamily="18" charset="0"/>
              </a:rPr>
              <a:t>a</a:t>
            </a:r>
            <a:r>
              <a:rPr lang="en-US" sz="1800" i="1" dirty="0">
                <a:cs typeface="Times New Roman" pitchFamily="18" charset="0"/>
              </a:rPr>
              <a:t> e </a:t>
            </a:r>
            <a:r>
              <a:rPr lang="en-US" sz="1800" i="1" baseline="30000" dirty="0">
                <a:latin typeface="Symbol" pitchFamily="18" charset="2"/>
                <a:cs typeface="Times New Roman" pitchFamily="18" charset="0"/>
              </a:rPr>
              <a:t>b</a:t>
            </a:r>
            <a:r>
              <a:rPr lang="en-US" sz="1800" i="1" baseline="30000" dirty="0">
                <a:cs typeface="Times New Roman" pitchFamily="18" charset="0"/>
              </a:rPr>
              <a:t> t +</a:t>
            </a:r>
            <a:r>
              <a:rPr lang="en-US" sz="1800" i="1" dirty="0">
                <a:latin typeface="Symbol" pitchFamily="18" charset="2"/>
                <a:cs typeface="Times New Roman" pitchFamily="18" charset="0"/>
              </a:rPr>
              <a:t> </a:t>
            </a:r>
            <a:r>
              <a:rPr lang="en-US" sz="1800" i="1" baseline="30000" dirty="0">
                <a:latin typeface="Symbol" pitchFamily="18" charset="2"/>
                <a:cs typeface="Times New Roman" pitchFamily="18" charset="0"/>
              </a:rPr>
              <a:t>e</a:t>
            </a:r>
            <a:r>
              <a:rPr lang="en-US" sz="1800" i="1" dirty="0">
                <a:cs typeface="Times New Roman" pitchFamily="18" charset="0"/>
              </a:rPr>
              <a:t> </a:t>
            </a:r>
            <a:endParaRPr lang="en-US" sz="1800" i="1" dirty="0">
              <a:latin typeface="Symbol" pitchFamily="18" charset="2"/>
              <a:cs typeface="Times New Roman" pitchFamily="18" charset="0"/>
            </a:endParaRPr>
          </a:p>
          <a:p>
            <a:r>
              <a:rPr lang="en-US" sz="1800" dirty="0"/>
              <a:t>To fit exponential trend, replace the output variable with </a:t>
            </a:r>
            <a:r>
              <a:rPr lang="en-US" sz="1800" i="1" dirty="0"/>
              <a:t>log(y) (</a:t>
            </a:r>
            <a:r>
              <a:rPr lang="en-US" sz="1800" dirty="0"/>
              <a:t>in this case, natural logarithm of </a:t>
            </a:r>
            <a:r>
              <a:rPr lang="en-US" sz="1800" i="1" dirty="0"/>
              <a:t>y</a:t>
            </a:r>
            <a:r>
              <a:rPr lang="en-US" sz="1800" dirty="0"/>
              <a:t>) and fit a linear regression: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1800" i="1" dirty="0">
                <a:cs typeface="Times New Roman" pitchFamily="18" charset="0"/>
              </a:rPr>
              <a:t>log(</a:t>
            </a:r>
            <a:r>
              <a:rPr lang="en-US" sz="1800" i="1" dirty="0" err="1">
                <a:cs typeface="Times New Roman" pitchFamily="18" charset="0"/>
              </a:rPr>
              <a:t>y</a:t>
            </a:r>
            <a:r>
              <a:rPr lang="en-US" sz="1800" i="1" baseline="-25000" dirty="0" err="1">
                <a:cs typeface="Times New Roman" pitchFamily="18" charset="0"/>
              </a:rPr>
              <a:t>t</a:t>
            </a:r>
            <a:r>
              <a:rPr lang="en-US" sz="1800" i="1" baseline="-25000" dirty="0">
                <a:cs typeface="Times New Roman" pitchFamily="18" charset="0"/>
              </a:rPr>
              <a:t> </a:t>
            </a:r>
            <a:r>
              <a:rPr lang="en-US" sz="1800" i="1" dirty="0">
                <a:cs typeface="Times New Roman" pitchFamily="18" charset="0"/>
              </a:rPr>
              <a:t>) = </a:t>
            </a:r>
            <a:r>
              <a:rPr lang="en-US" sz="1800" i="1" dirty="0">
                <a:latin typeface="Symbol" pitchFamily="18" charset="2"/>
                <a:cs typeface="Times New Roman" pitchFamily="18" charset="0"/>
              </a:rPr>
              <a:t>b</a:t>
            </a:r>
            <a:r>
              <a:rPr lang="en-US" sz="1800" i="1" baseline="-25000" dirty="0">
                <a:latin typeface="Symbol" pitchFamily="18" charset="2"/>
                <a:cs typeface="Times New Roman" pitchFamily="18" charset="0"/>
              </a:rPr>
              <a:t>0</a:t>
            </a:r>
            <a:r>
              <a:rPr lang="en-US" sz="1800" i="1" dirty="0">
                <a:cs typeface="Times New Roman" pitchFamily="18" charset="0"/>
              </a:rPr>
              <a:t> + </a:t>
            </a:r>
            <a:r>
              <a:rPr lang="en-US" sz="1800" i="1" dirty="0">
                <a:latin typeface="Symbol" pitchFamily="18" charset="2"/>
                <a:cs typeface="Times New Roman" pitchFamily="18" charset="0"/>
              </a:rPr>
              <a:t>b</a:t>
            </a:r>
            <a:r>
              <a:rPr lang="en-US" sz="1800" i="1" baseline="-25000" dirty="0">
                <a:latin typeface="Symbol" pitchFamily="18" charset="2"/>
                <a:cs typeface="Times New Roman" pitchFamily="18" charset="0"/>
              </a:rPr>
              <a:t>1</a:t>
            </a:r>
            <a:r>
              <a:rPr lang="en-US" sz="1800" i="1" dirty="0">
                <a:cs typeface="Times New Roman" pitchFamily="18" charset="0"/>
              </a:rPr>
              <a:t> t + </a:t>
            </a:r>
            <a:r>
              <a:rPr lang="en-US" sz="1800" i="1" dirty="0">
                <a:latin typeface="Symbol" pitchFamily="18" charset="2"/>
                <a:cs typeface="Times New Roman" pitchFamily="18" charset="0"/>
              </a:rPr>
              <a:t>e     (b</a:t>
            </a:r>
            <a:r>
              <a:rPr lang="en-US" sz="1800" i="1" baseline="-25000" dirty="0">
                <a:latin typeface="Symbol" pitchFamily="18" charset="2"/>
                <a:cs typeface="Times New Roman" pitchFamily="18" charset="0"/>
              </a:rPr>
              <a:t>0</a:t>
            </a:r>
            <a:r>
              <a:rPr lang="en-US" sz="1800" i="1" dirty="0">
                <a:latin typeface="Symbol" pitchFamily="18" charset="2"/>
                <a:cs typeface="Times New Roman" pitchFamily="18" charset="0"/>
              </a:rPr>
              <a:t> = </a:t>
            </a:r>
            <a:r>
              <a:rPr lang="en-US" sz="1800" i="1" dirty="0">
                <a:latin typeface="+mj-lt"/>
                <a:cs typeface="Times New Roman" pitchFamily="18" charset="0"/>
              </a:rPr>
              <a:t>log</a:t>
            </a:r>
            <a:r>
              <a:rPr lang="en-US" sz="1800" i="1" dirty="0">
                <a:latin typeface="Symbol" pitchFamily="18" charset="2"/>
                <a:cs typeface="Times New Roman" pitchFamily="18" charset="0"/>
              </a:rPr>
              <a:t>(a); b</a:t>
            </a:r>
            <a:r>
              <a:rPr lang="en-US" sz="1800" i="1" baseline="-25000" dirty="0">
                <a:latin typeface="Symbol" pitchFamily="18" charset="2"/>
                <a:cs typeface="Times New Roman" pitchFamily="18" charset="0"/>
              </a:rPr>
              <a:t>1</a:t>
            </a:r>
            <a:r>
              <a:rPr lang="en-US" sz="1800" i="1" dirty="0">
                <a:latin typeface="Symbol" pitchFamily="18" charset="2"/>
                <a:cs typeface="Times New Roman" pitchFamily="18" charset="0"/>
              </a:rPr>
              <a:t> = b)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900" i="1" dirty="0">
                <a:cs typeface="Times New Roman" pitchFamily="18" charset="0"/>
              </a:rPr>
              <a:t>                          </a:t>
            </a:r>
          </a:p>
          <a:p>
            <a:pPr marL="0" indent="0">
              <a:buNone/>
            </a:pPr>
            <a:r>
              <a:rPr lang="en-US" sz="2000" i="1" dirty="0">
                <a:cs typeface="Times New Roman" pitchFamily="18" charset="0"/>
              </a:rPr>
              <a:t>		 </a:t>
            </a:r>
            <a:r>
              <a:rPr lang="en-US" sz="1700" i="1" dirty="0">
                <a:latin typeface="+mj-lt"/>
                <a:cs typeface="Times New Roman" pitchFamily="18" charset="0"/>
              </a:rPr>
              <a:t>log(</a:t>
            </a:r>
            <a:r>
              <a:rPr lang="en-US" sz="1700" i="1" dirty="0" err="1">
                <a:latin typeface="+mj-lt"/>
                <a:cs typeface="Times New Roman" pitchFamily="18" charset="0"/>
              </a:rPr>
              <a:t>y</a:t>
            </a:r>
            <a:r>
              <a:rPr lang="en-US" sz="1700" i="1" baseline="-25000" dirty="0" err="1">
                <a:latin typeface="+mj-lt"/>
                <a:cs typeface="Times New Roman" pitchFamily="18" charset="0"/>
              </a:rPr>
              <a:t>t</a:t>
            </a:r>
            <a:r>
              <a:rPr lang="en-US" sz="1700" i="1" baseline="-25000" dirty="0">
                <a:latin typeface="+mj-lt"/>
                <a:cs typeface="Times New Roman" pitchFamily="18" charset="0"/>
              </a:rPr>
              <a:t> </a:t>
            </a:r>
            <a:r>
              <a:rPr lang="en-US" sz="1700" i="1" dirty="0">
                <a:latin typeface="+mj-lt"/>
                <a:cs typeface="Times New Roman" pitchFamily="18" charset="0"/>
              </a:rPr>
              <a:t>) = 7.46 + 0.00018 t </a:t>
            </a:r>
          </a:p>
          <a:p>
            <a:pPr marL="0" indent="0">
              <a:buNone/>
            </a:pPr>
            <a:r>
              <a:rPr lang="en-US" sz="1700" dirty="0">
                <a:latin typeface="+mj-lt"/>
              </a:rPr>
              <a:t>		</a:t>
            </a:r>
            <a:r>
              <a:rPr lang="en-US" sz="1800" i="1" dirty="0">
                <a:cs typeface="Times New Roman" pitchFamily="18" charset="0"/>
              </a:rPr>
              <a:t> </a:t>
            </a:r>
            <a:r>
              <a:rPr lang="en-US" sz="1800" i="1" dirty="0" err="1">
                <a:cs typeface="Times New Roman" pitchFamily="18" charset="0"/>
              </a:rPr>
              <a:t>y</a:t>
            </a:r>
            <a:r>
              <a:rPr lang="en-US" sz="1800" i="1" baseline="-25000" dirty="0" err="1">
                <a:cs typeface="Times New Roman" pitchFamily="18" charset="0"/>
              </a:rPr>
              <a:t>t</a:t>
            </a:r>
            <a:r>
              <a:rPr lang="en-US" sz="1800" i="1" baseline="-25000" dirty="0">
                <a:cs typeface="Times New Roman" pitchFamily="18" charset="0"/>
              </a:rPr>
              <a:t>  </a:t>
            </a:r>
            <a:r>
              <a:rPr lang="en-US" sz="1800" i="1" dirty="0">
                <a:cs typeface="Times New Roman" pitchFamily="18" charset="0"/>
              </a:rPr>
              <a:t>= </a:t>
            </a:r>
            <a:r>
              <a:rPr lang="en-US" sz="1800" i="1" dirty="0">
                <a:latin typeface="Symbol" pitchFamily="18" charset="2"/>
                <a:cs typeface="Times New Roman" pitchFamily="18" charset="0"/>
              </a:rPr>
              <a:t>1737.15</a:t>
            </a:r>
            <a:r>
              <a:rPr lang="en-US" sz="1800" i="1" dirty="0">
                <a:cs typeface="Times New Roman" pitchFamily="18" charset="0"/>
              </a:rPr>
              <a:t> e </a:t>
            </a:r>
            <a:r>
              <a:rPr lang="en-US" sz="1800" i="1" baseline="30000" dirty="0">
                <a:latin typeface="Symbol" pitchFamily="18" charset="2"/>
                <a:cs typeface="Times New Roman" pitchFamily="18" charset="0"/>
              </a:rPr>
              <a:t>0.00018 </a:t>
            </a:r>
            <a:r>
              <a:rPr lang="en-US" sz="1800" i="1" baseline="30000" dirty="0">
                <a:cs typeface="Times New Roman" pitchFamily="18" charset="0"/>
              </a:rPr>
              <a:t>t </a:t>
            </a:r>
            <a:endParaRPr lang="en-US" sz="1700" dirty="0">
              <a:latin typeface="+mj-lt"/>
            </a:endParaRPr>
          </a:p>
          <a:p>
            <a:endParaRPr lang="en-US" sz="1800" dirty="0"/>
          </a:p>
          <a:p>
            <a:r>
              <a:rPr lang="en-US" sz="1800" dirty="0"/>
              <a:t>The exponential model has a very slow growth (small percentage of monthly growth)</a:t>
            </a:r>
          </a:p>
        </p:txBody>
      </p:sp>
      <p:sp>
        <p:nvSpPr>
          <p:cNvPr id="58383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  <p:sp>
        <p:nvSpPr>
          <p:cNvPr id="2" name="Rectangle 1"/>
          <p:cNvSpPr/>
          <p:nvPr/>
        </p:nvSpPr>
        <p:spPr>
          <a:xfrm>
            <a:off x="872067" y="3277225"/>
            <a:ext cx="5029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tslm</a:t>
            </a:r>
            <a:r>
              <a:rPr lang="en-US" sz="1400" dirty="0"/>
              <a:t>(formula = </a:t>
            </a:r>
            <a:r>
              <a:rPr lang="en-US" sz="1400" dirty="0" err="1"/>
              <a:t>train.ts</a:t>
            </a:r>
            <a:r>
              <a:rPr lang="en-US" sz="1400" dirty="0"/>
              <a:t> ~ trend, lambda = 0)</a:t>
            </a:r>
          </a:p>
          <a:p>
            <a:r>
              <a:rPr lang="en-US" sz="1400" dirty="0"/>
              <a:t>Coefficients:</a:t>
            </a:r>
          </a:p>
          <a:p>
            <a:r>
              <a:rPr lang="en-US" sz="1400" dirty="0"/>
              <a:t>                   Estimate    Std. Error    t value     </a:t>
            </a:r>
            <a:r>
              <a:rPr lang="en-US" sz="1400" dirty="0" err="1"/>
              <a:t>Pr</a:t>
            </a:r>
            <a:r>
              <a:rPr lang="en-US" sz="1400" dirty="0"/>
              <a:t>(&gt;|t|)    </a:t>
            </a:r>
          </a:p>
          <a:p>
            <a:r>
              <a:rPr lang="en-US" sz="1400" dirty="0"/>
              <a:t>(Intercept) 7.4646979  0.0168680  442.535   &lt;2e-16 ***</a:t>
            </a:r>
          </a:p>
          <a:p>
            <a:r>
              <a:rPr lang="en-US" sz="1400" dirty="0"/>
              <a:t>trend          0.0001783  0.0002361      0.755      0.451 </a:t>
            </a:r>
          </a:p>
        </p:txBody>
      </p:sp>
      <p:sp>
        <p:nvSpPr>
          <p:cNvPr id="3" name="Rectangle 2"/>
          <p:cNvSpPr/>
          <p:nvPr/>
        </p:nvSpPr>
        <p:spPr>
          <a:xfrm>
            <a:off x="863600" y="4343400"/>
            <a:ext cx="50673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Multiple R-squared:  0.004694, Adjusted R-squared:  -0.003532 </a:t>
            </a:r>
          </a:p>
          <a:p>
            <a:r>
              <a:rPr lang="en-US" sz="1400" dirty="0"/>
              <a:t>F-statistic: 0.5707 on 1 and 121 DF,  p-value: 0.4515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368E-61B0-4D5B-97BF-E4B40F02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Amtrak Ridership Data with Linear and Exponential Trends in 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0"/>
            <a:ext cx="8314838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50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3: Regression Model with Quadratic (Polynomial) Trend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839199" cy="5257800"/>
          </a:xfrm>
        </p:spPr>
        <p:txBody>
          <a:bodyPr/>
          <a:lstStyle/>
          <a:p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Quadratic  trend (order 2 polynomial trend)  </a:t>
            </a:r>
          </a:p>
          <a:p>
            <a:r>
              <a:rPr lang="en-US" sz="2000" dirty="0"/>
              <a:t>Fit order 2 polynomial  regression with </a:t>
            </a:r>
            <a:r>
              <a:rPr lang="en-US" sz="2000" i="1" dirty="0" err="1"/>
              <a:t>y</a:t>
            </a:r>
            <a:r>
              <a:rPr lang="en-US" sz="2000" i="1" baseline="-25000" dirty="0" err="1"/>
              <a:t>t</a:t>
            </a:r>
            <a:r>
              <a:rPr lang="en-US" sz="2000" dirty="0"/>
              <a:t> as output, and </a:t>
            </a:r>
            <a:r>
              <a:rPr lang="en-US" sz="2000" i="1" dirty="0"/>
              <a:t>t </a:t>
            </a:r>
            <a:r>
              <a:rPr lang="en-US" sz="2000" dirty="0"/>
              <a:t>and </a:t>
            </a:r>
            <a:r>
              <a:rPr lang="en-US" sz="2000" i="1" dirty="0"/>
              <a:t>t</a:t>
            </a:r>
            <a:r>
              <a:rPr lang="en-US" sz="2000" i="1" baseline="30000" dirty="0"/>
              <a:t>2</a:t>
            </a:r>
            <a:r>
              <a:rPr lang="en-US" sz="2000" dirty="0"/>
              <a:t> as predictors </a:t>
            </a:r>
            <a:r>
              <a:rPr lang="en-US" sz="2000" i="1" dirty="0"/>
              <a:t>		</a:t>
            </a:r>
            <a:br>
              <a:rPr lang="en-US" sz="2000" i="1" dirty="0"/>
            </a:br>
            <a:r>
              <a:rPr lang="en-US" sz="2000" i="1" dirty="0"/>
              <a:t>                            </a:t>
            </a:r>
            <a:r>
              <a:rPr lang="en-US" sz="1800" i="1" dirty="0" err="1">
                <a:cs typeface="Times New Roman" pitchFamily="18" charset="0"/>
              </a:rPr>
              <a:t>y</a:t>
            </a:r>
            <a:r>
              <a:rPr lang="en-US" sz="1800" i="1" baseline="-25000" dirty="0" err="1">
                <a:cs typeface="Times New Roman" pitchFamily="18" charset="0"/>
              </a:rPr>
              <a:t>t</a:t>
            </a:r>
            <a:r>
              <a:rPr lang="en-US" sz="1800" i="1" baseline="-25000" dirty="0">
                <a:cs typeface="Times New Roman" pitchFamily="18" charset="0"/>
              </a:rPr>
              <a:t> </a:t>
            </a:r>
            <a:r>
              <a:rPr lang="en-US" sz="1800" i="1" dirty="0">
                <a:cs typeface="Times New Roman" pitchFamily="18" charset="0"/>
              </a:rPr>
              <a:t>= </a:t>
            </a:r>
            <a:r>
              <a:rPr lang="en-US" sz="1800" i="1" dirty="0">
                <a:latin typeface="Symbol" pitchFamily="18" charset="2"/>
                <a:cs typeface="Times New Roman" pitchFamily="18" charset="0"/>
              </a:rPr>
              <a:t>b</a:t>
            </a:r>
            <a:r>
              <a:rPr lang="en-US" sz="1800" i="1" baseline="-25000" dirty="0">
                <a:latin typeface="Symbol" pitchFamily="18" charset="2"/>
                <a:cs typeface="Times New Roman" pitchFamily="18" charset="0"/>
              </a:rPr>
              <a:t>0</a:t>
            </a:r>
            <a:r>
              <a:rPr lang="en-US" sz="1800" i="1" dirty="0">
                <a:cs typeface="Times New Roman" pitchFamily="18" charset="0"/>
              </a:rPr>
              <a:t> + </a:t>
            </a:r>
            <a:r>
              <a:rPr lang="en-US" sz="1800" i="1" dirty="0">
                <a:latin typeface="Symbol" pitchFamily="18" charset="2"/>
                <a:cs typeface="Times New Roman" pitchFamily="18" charset="0"/>
              </a:rPr>
              <a:t>b</a:t>
            </a:r>
            <a:r>
              <a:rPr lang="en-US" sz="1800" i="1" baseline="-25000" dirty="0">
                <a:latin typeface="Symbol" pitchFamily="18" charset="2"/>
                <a:cs typeface="Times New Roman" pitchFamily="18" charset="0"/>
              </a:rPr>
              <a:t>1</a:t>
            </a:r>
            <a:r>
              <a:rPr lang="en-US" sz="1800" i="1" dirty="0">
                <a:cs typeface="Times New Roman" pitchFamily="18" charset="0"/>
              </a:rPr>
              <a:t> t + </a:t>
            </a:r>
            <a:r>
              <a:rPr lang="en-US" sz="1800" i="1" dirty="0">
                <a:latin typeface="Symbol" pitchFamily="18" charset="2"/>
                <a:cs typeface="Times New Roman" pitchFamily="18" charset="0"/>
              </a:rPr>
              <a:t>b</a:t>
            </a:r>
            <a:r>
              <a:rPr lang="en-US" sz="1800" i="1" baseline="-25000" dirty="0">
                <a:latin typeface="Symbol" pitchFamily="18" charset="2"/>
                <a:cs typeface="Times New Roman" pitchFamily="18" charset="0"/>
              </a:rPr>
              <a:t>2</a:t>
            </a:r>
            <a:r>
              <a:rPr lang="en-US" sz="1800" i="1" dirty="0">
                <a:cs typeface="Times New Roman" pitchFamily="18" charset="0"/>
              </a:rPr>
              <a:t> t</a:t>
            </a:r>
            <a:r>
              <a:rPr lang="en-US" sz="1800" i="1" baseline="30000" dirty="0">
                <a:cs typeface="Times New Roman" pitchFamily="18" charset="0"/>
              </a:rPr>
              <a:t>2</a:t>
            </a:r>
            <a:r>
              <a:rPr lang="en-US" sz="1800" i="1" dirty="0">
                <a:cs typeface="Times New Roman" pitchFamily="18" charset="0"/>
              </a:rPr>
              <a:t> + </a:t>
            </a:r>
            <a:r>
              <a:rPr lang="en-US" sz="1800" i="1" dirty="0">
                <a:latin typeface="Symbol" pitchFamily="18" charset="2"/>
                <a:cs typeface="Times New Roman" pitchFamily="18" charset="0"/>
              </a:rPr>
              <a:t>e</a:t>
            </a:r>
            <a:endParaRPr lang="en-US" sz="1800" dirty="0"/>
          </a:p>
          <a:p>
            <a:pPr marL="742950" lvl="2" indent="0">
              <a:buNone/>
            </a:pPr>
            <a:r>
              <a:rPr lang="en-US" sz="1400" b="0" dirty="0" err="1"/>
              <a:t>tslm</a:t>
            </a:r>
            <a:r>
              <a:rPr lang="en-US" sz="1400" b="0" dirty="0"/>
              <a:t>(formula = </a:t>
            </a:r>
            <a:r>
              <a:rPr lang="en-US" sz="1400" b="0" dirty="0" err="1"/>
              <a:t>train.ts</a:t>
            </a:r>
            <a:r>
              <a:rPr lang="en-US" sz="1400" b="0" dirty="0"/>
              <a:t> ~ trend + I(trend^2))</a:t>
            </a:r>
          </a:p>
          <a:p>
            <a:pPr marL="742950" lvl="2" indent="0">
              <a:buNone/>
            </a:pPr>
            <a:endParaRPr lang="en-US" sz="1400" b="0" dirty="0"/>
          </a:p>
          <a:p>
            <a:pPr marL="742950" lvl="2" indent="0">
              <a:buNone/>
            </a:pPr>
            <a:r>
              <a:rPr lang="en-US" sz="1400" b="0" dirty="0"/>
              <a:t>Coefficients:</a:t>
            </a:r>
          </a:p>
          <a:p>
            <a:pPr marL="742950" lvl="2" indent="0">
              <a:buNone/>
            </a:pPr>
            <a:r>
              <a:rPr lang="en-US" sz="1400" b="0" dirty="0"/>
              <a:t>                  Estimate        Std. Error  t value         </a:t>
            </a:r>
            <a:r>
              <a:rPr lang="en-US" sz="1400" b="0" dirty="0" err="1"/>
              <a:t>Pr</a:t>
            </a:r>
            <a:r>
              <a:rPr lang="en-US" sz="1400" b="0" dirty="0"/>
              <a:t>(&gt;|t|)    </a:t>
            </a:r>
          </a:p>
          <a:p>
            <a:pPr marL="742950" lvl="2" indent="0">
              <a:buNone/>
            </a:pPr>
            <a:r>
              <a:rPr lang="en-US" sz="1400" b="0" dirty="0"/>
              <a:t>(Intercept) 1888.88401   40.91521    46.166       &lt; 2e-16 ***</a:t>
            </a:r>
          </a:p>
          <a:p>
            <a:pPr marL="742950" lvl="2" indent="0">
              <a:buNone/>
            </a:pPr>
            <a:r>
              <a:rPr lang="en-US" sz="1400" b="0" dirty="0"/>
              <a:t>trend              -6.29780    1.52327      -4.134        6.63e-05 ***</a:t>
            </a:r>
          </a:p>
          <a:p>
            <a:pPr marL="742950" lvl="2" indent="0">
              <a:buNone/>
            </a:pPr>
            <a:r>
              <a:rPr lang="en-US" sz="1400" b="0" dirty="0"/>
              <a:t>I(trend^2)        0.05362    0.01190       4.506        1.55e-05 ***</a:t>
            </a:r>
          </a:p>
          <a:p>
            <a:pPr marL="742950" lvl="2" indent="0">
              <a:buNone/>
            </a:pPr>
            <a:br>
              <a:rPr lang="en-US" sz="1400" b="0" dirty="0"/>
            </a:br>
            <a:r>
              <a:rPr lang="en-US" sz="1400" b="0" dirty="0"/>
              <a:t>Multiple R-squared:  0.1499,  Adjusted R-squared:  0.1358 </a:t>
            </a:r>
          </a:p>
          <a:p>
            <a:pPr marL="742950" lvl="2" indent="0">
              <a:buNone/>
            </a:pPr>
            <a:r>
              <a:rPr lang="en-US" sz="1400" b="0" dirty="0"/>
              <a:t>F-statistic: 10.58 on 2 and 120 DF,  p-value: 5.844e-05</a:t>
            </a:r>
          </a:p>
          <a:p>
            <a:pPr marL="0" indent="0">
              <a:buNone/>
            </a:pPr>
            <a:r>
              <a:rPr lang="en-US" sz="2000" dirty="0"/>
              <a:t>	              </a:t>
            </a:r>
            <a:r>
              <a:rPr lang="en-US" sz="2000" i="1" dirty="0">
                <a:cs typeface="Times New Roman" pitchFamily="18" charset="0"/>
              </a:rPr>
              <a:t> </a:t>
            </a:r>
            <a:r>
              <a:rPr lang="en-US" sz="1800" i="1" dirty="0" err="1">
                <a:latin typeface="+mj-lt"/>
                <a:cs typeface="Times New Roman" pitchFamily="18" charset="0"/>
              </a:rPr>
              <a:t>y</a:t>
            </a:r>
            <a:r>
              <a:rPr lang="en-US" sz="1800" i="1" baseline="-25000" dirty="0" err="1">
                <a:latin typeface="+mj-lt"/>
                <a:cs typeface="Times New Roman" pitchFamily="18" charset="0"/>
              </a:rPr>
              <a:t>t</a:t>
            </a:r>
            <a:r>
              <a:rPr lang="en-US" sz="1800" i="1" baseline="-25000" dirty="0">
                <a:latin typeface="+mj-lt"/>
                <a:cs typeface="Times New Roman" pitchFamily="18" charset="0"/>
              </a:rPr>
              <a:t> </a:t>
            </a:r>
            <a:r>
              <a:rPr lang="en-US" sz="1800" i="1" dirty="0">
                <a:latin typeface="+mj-lt"/>
                <a:cs typeface="Times New Roman" pitchFamily="18" charset="0"/>
              </a:rPr>
              <a:t>= 1888.88 – 6.30 t + 0.05 t</a:t>
            </a:r>
            <a:r>
              <a:rPr lang="en-US" sz="1800" i="1" baseline="30000" dirty="0">
                <a:latin typeface="+mj-lt"/>
                <a:cs typeface="Times New Roman" pitchFamily="18" charset="0"/>
              </a:rPr>
              <a:t>2</a:t>
            </a:r>
            <a:r>
              <a:rPr lang="en-US" sz="1800" i="1" dirty="0">
                <a:latin typeface="+mj-lt"/>
                <a:cs typeface="Times New Roman" pitchFamily="18" charset="0"/>
              </a:rPr>
              <a:t> </a:t>
            </a:r>
            <a:endParaRPr lang="en-US" sz="1800" dirty="0">
              <a:latin typeface="+mj-lt"/>
            </a:endParaRPr>
          </a:p>
          <a:p>
            <a:r>
              <a:rPr lang="en-US" sz="2000" dirty="0"/>
              <a:t>Hard to interpret coefficients of polynomial trend</a:t>
            </a:r>
          </a:p>
          <a:p>
            <a:r>
              <a:rPr lang="en-US" sz="2000" dirty="0"/>
              <a:t>Try to apply a polynomial trend with least order</a:t>
            </a:r>
          </a:p>
        </p:txBody>
      </p:sp>
      <p:sp>
        <p:nvSpPr>
          <p:cNvPr id="58383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63297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9"/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9"/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8"/>
  <p:tag name="NOPREFERENCE" val="False"/>
  <p:tag name="DELIMITERS" val="3.1"/>
</p:tagLst>
</file>

<file path=ppt/theme/theme1.xml><?xml version="1.0" encoding="utf-8"?>
<a:theme xmlns:a="http://schemas.openxmlformats.org/drawingml/2006/main" name="Ch1">
  <a:themeElements>
    <a:clrScheme name="">
      <a:dk1>
        <a:srgbClr val="000000"/>
      </a:dk1>
      <a:lt1>
        <a:srgbClr val="FFFFFF"/>
      </a:lt1>
      <a:dk2>
        <a:srgbClr val="081D58"/>
      </a:dk2>
      <a:lt2>
        <a:srgbClr val="9234DB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Ch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h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48B3D"/>
    </a:lt1>
    <a:dk2>
      <a:srgbClr val="081D58"/>
    </a:dk2>
    <a:lt2>
      <a:srgbClr val="9234DB"/>
    </a:lt2>
    <a:accent1>
      <a:srgbClr val="FC0128"/>
    </a:accent1>
    <a:accent2>
      <a:srgbClr val="063DE8"/>
    </a:accent2>
    <a:accent3>
      <a:srgbClr val="F8C4AF"/>
    </a:accent3>
    <a:accent4>
      <a:srgbClr val="000000"/>
    </a:accent4>
    <a:accent5>
      <a:srgbClr val="FDAAAC"/>
    </a:accent5>
    <a:accent6>
      <a:srgbClr val="0536D2"/>
    </a:accent6>
    <a:hlink>
      <a:srgbClr val="00DFCA"/>
    </a:hlink>
    <a:folHlink>
      <a:srgbClr val="EAEC5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D:\McGraw Hill Powerpoint Slides\Ch1.ppt</Template>
  <TotalTime>274517636</TotalTime>
  <Pages>18</Pages>
  <Words>1665</Words>
  <Application>Microsoft Office PowerPoint</Application>
  <PresentationFormat>On-screen Show (4:3)</PresentationFormat>
  <Paragraphs>189</Paragraphs>
  <Slides>20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Book Antiqua</vt:lpstr>
      <vt:lpstr>Lucida Console</vt:lpstr>
      <vt:lpstr>Monotype Sorts</vt:lpstr>
      <vt:lpstr>Symbol</vt:lpstr>
      <vt:lpstr>Tahoma</vt:lpstr>
      <vt:lpstr>Times New Roman</vt:lpstr>
      <vt:lpstr>Wingdings</vt:lpstr>
      <vt:lpstr>Ch1</vt:lpstr>
      <vt:lpstr>Clip</vt:lpstr>
      <vt:lpstr>Equation</vt:lpstr>
      <vt:lpstr>California State University, East Bay College of Business and Economics  BAN 673 Time Series Analytics</vt:lpstr>
      <vt:lpstr>Lecture Objectives</vt:lpstr>
      <vt:lpstr>Define Smoothing Methods</vt:lpstr>
      <vt:lpstr>Model 1: Regression Model with Linear Trend</vt:lpstr>
      <vt:lpstr>Regression with Linear Trend in Excel</vt:lpstr>
      <vt:lpstr>Visualizing Amtrak Ridership Data with Linear Trend in R</vt:lpstr>
      <vt:lpstr>Model 2: Regression Model with Exponential Trend</vt:lpstr>
      <vt:lpstr>Visualizing Amtrak Ridership Data with Linear and Exponential Trends in R</vt:lpstr>
      <vt:lpstr>Model 3: Regression Model with Quadratic (Polynomial) Trend</vt:lpstr>
      <vt:lpstr>Visualizing Amtrak Ridership Data with Quadratic Trend in R</vt:lpstr>
      <vt:lpstr>Model 4: Regression Model with Seasonality</vt:lpstr>
      <vt:lpstr>Model 4 with Seasonality: Output in R</vt:lpstr>
      <vt:lpstr>Visualizing Amtrak Ridership Data with Seasonality Model and Residuals in R</vt:lpstr>
      <vt:lpstr>Model 5: Regression Model with Quadratic Trend and Seasonality</vt:lpstr>
      <vt:lpstr>Model 5 with Quadratic Trend and Seasonality: Output in R</vt:lpstr>
      <vt:lpstr>Visualizing Amtrak Ridership Data with Trend and Seasonality Model and Residuals in R</vt:lpstr>
      <vt:lpstr>Performance Measures Using Accuracy Function for Validation Data in R</vt:lpstr>
      <vt:lpstr>Forecasting for Future Periods</vt:lpstr>
      <vt:lpstr>Regression Model with Quadratic Trend and Monthly Seasonality and Future Forecast</vt:lpstr>
      <vt:lpstr>Performance Measures of  Regression with Quadratic Trend and Seasonality Forecast vs. Naïve and Seasonal Naïve Forecasts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 and Operations Management: Manufacturing and  Services</dc:title>
  <dc:subject/>
  <dc:creator>Zinovy Radovilsky</dc:creator>
  <cp:keywords/>
  <dc:description/>
  <cp:lastModifiedBy>Zinovy Radovilsky</cp:lastModifiedBy>
  <cp:revision>375</cp:revision>
  <cp:lastPrinted>1997-10-07T20:29:34Z</cp:lastPrinted>
  <dcterms:created xsi:type="dcterms:W3CDTF">1997-10-07T17:24:18Z</dcterms:created>
  <dcterms:modified xsi:type="dcterms:W3CDTF">2020-11-09T23:12:59Z</dcterms:modified>
</cp:coreProperties>
</file>