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523" r:id="rId3"/>
    <p:sldId id="587" r:id="rId4"/>
    <p:sldId id="586" r:id="rId5"/>
    <p:sldId id="575" r:id="rId6"/>
    <p:sldId id="576" r:id="rId7"/>
    <p:sldId id="589" r:id="rId8"/>
    <p:sldId id="590" r:id="rId9"/>
    <p:sldId id="588" r:id="rId10"/>
    <p:sldId id="592" r:id="rId11"/>
    <p:sldId id="593" r:id="rId12"/>
    <p:sldId id="594" r:id="rId13"/>
    <p:sldId id="595" r:id="rId14"/>
    <p:sldId id="596" r:id="rId15"/>
    <p:sldId id="602" r:id="rId16"/>
    <p:sldId id="571" r:id="rId17"/>
    <p:sldId id="598" r:id="rId18"/>
    <p:sldId id="578" r:id="rId19"/>
    <p:sldId id="599" r:id="rId20"/>
    <p:sldId id="600" r:id="rId21"/>
    <p:sldId id="601" r:id="rId22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A6F695"/>
    <a:srgbClr val="F6C28A"/>
    <a:srgbClr val="FF9933"/>
    <a:srgbClr val="FFB56D"/>
    <a:srgbClr val="FFC891"/>
    <a:srgbClr val="FFFFFF"/>
    <a:srgbClr val="FFD7A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5487" autoAdjust="0"/>
  </p:normalViewPr>
  <p:slideViewPr>
    <p:cSldViewPr>
      <p:cViewPr varScale="1">
        <p:scale>
          <a:sx n="91" d="100"/>
          <a:sy n="91" d="100"/>
        </p:scale>
        <p:origin x="197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41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CC6BA9CC-133B-4D23-A8CE-568C780D28C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7200" y="3321050"/>
            <a:ext cx="5867400" cy="513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notes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4E573E99-4EA7-4E3E-BE1E-9646E2F5947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C77FDB7-CCA9-4B4F-8FB7-F8AEF3E15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B1D5E56-8331-47EE-B338-B3BEA0A99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altLang="en-US" sz="1000" i="1"/>
              <a:t>1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F6099F52-AF7A-475C-A970-68279671B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8E92A066-B23A-4C38-A5FA-25B791DAB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3A283262-604E-42C6-94D6-88B6B0C9C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1FFF246E-203B-4C4D-936A-8C813A8AF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altLang="en-US" sz="1000"/>
              <a:t>1</a:t>
            </a:r>
          </a:p>
        </p:txBody>
      </p:sp>
      <p:sp>
        <p:nvSpPr>
          <p:cNvPr id="5128" name="Rectangle 8">
            <a:extLst>
              <a:ext uri="{FF2B5EF4-FFF2-40B4-BE49-F238E27FC236}">
                <a16:creationId xmlns:a16="http://schemas.microsoft.com/office/drawing/2014/main" id="{62C2142E-5967-4A68-9494-8A84DFB48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9" name="Rectangle 9">
            <a:extLst>
              <a:ext uri="{FF2B5EF4-FFF2-40B4-BE49-F238E27FC236}">
                <a16:creationId xmlns:a16="http://schemas.microsoft.com/office/drawing/2014/main" id="{7B0F42FA-8B5F-49B7-B744-94FB75BD8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0" name="Rectangle 10">
            <a:extLst>
              <a:ext uri="{FF2B5EF4-FFF2-40B4-BE49-F238E27FC236}">
                <a16:creationId xmlns:a16="http://schemas.microsoft.com/office/drawing/2014/main" id="{48A9B9B6-D1CB-4E15-AE75-3059BCD421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131" name="Rectangle 11">
            <a:extLst>
              <a:ext uri="{FF2B5EF4-FFF2-40B4-BE49-F238E27FC236}">
                <a16:creationId xmlns:a16="http://schemas.microsoft.com/office/drawing/2014/main" id="{7D6E8AD5-34FE-4A73-B6E6-324B8C5086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0" hangingPunct="0"/>
            <a:r>
              <a:rPr lang="en-US" altLang="en-US" dirty="0"/>
              <a:t>Developed by Dr. Zinovy Radovilsky, Professor of Management</a:t>
            </a:r>
          </a:p>
          <a:p>
            <a:pPr eaLnBrk="0" hangingPunct="0"/>
            <a:r>
              <a:rPr lang="en-US" altLang="en-US" dirty="0"/>
              <a:t>California State University, East Bay</a:t>
            </a:r>
          </a:p>
          <a:p>
            <a:pPr eaLnBrk="0" hangingPunct="0"/>
            <a:r>
              <a:rPr lang="en-US" altLang="en-US"/>
              <a:t>@All rights reserved</a:t>
            </a:r>
          </a:p>
          <a:p>
            <a:pPr eaLnBrk="0" hangingPunct="0"/>
            <a:endParaRPr lang="en-US" altLang="en-US" dirty="0"/>
          </a:p>
          <a:p>
            <a:pPr eaLnBrk="0" hangingPunct="0"/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>
            <a:extLst>
              <a:ext uri="{FF2B5EF4-FFF2-40B4-BE49-F238E27FC236}">
                <a16:creationId xmlns:a16="http://schemas.microsoft.com/office/drawing/2014/main" id="{3410BE66-2BED-4E1E-B5CB-1AC654530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15" name="Rectangle 3">
            <a:extLst>
              <a:ext uri="{FF2B5EF4-FFF2-40B4-BE49-F238E27FC236}">
                <a16:creationId xmlns:a16="http://schemas.microsoft.com/office/drawing/2014/main" id="{064BC54A-FF43-4701-971D-258187712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altLang="en-US" sz="1000" i="1"/>
              <a:t>2</a:t>
            </a:r>
          </a:p>
        </p:txBody>
      </p:sp>
      <p:sp>
        <p:nvSpPr>
          <p:cNvPr id="346116" name="Rectangle 4">
            <a:extLst>
              <a:ext uri="{FF2B5EF4-FFF2-40B4-BE49-F238E27FC236}">
                <a16:creationId xmlns:a16="http://schemas.microsoft.com/office/drawing/2014/main" id="{A4867A0A-425D-4728-852F-CAD62B8E6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17" name="Rectangle 5">
            <a:extLst>
              <a:ext uri="{FF2B5EF4-FFF2-40B4-BE49-F238E27FC236}">
                <a16:creationId xmlns:a16="http://schemas.microsoft.com/office/drawing/2014/main" id="{8E515C64-B7B0-4266-AA50-91CB9E456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18" name="Rectangle 6">
            <a:extLst>
              <a:ext uri="{FF2B5EF4-FFF2-40B4-BE49-F238E27FC236}">
                <a16:creationId xmlns:a16="http://schemas.microsoft.com/office/drawing/2014/main" id="{319AE6DD-ED6E-4077-95AC-CB40C4DF1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19" name="Rectangle 7">
            <a:extLst>
              <a:ext uri="{FF2B5EF4-FFF2-40B4-BE49-F238E27FC236}">
                <a16:creationId xmlns:a16="http://schemas.microsoft.com/office/drawing/2014/main" id="{9B171C84-1A54-4F09-AD5B-D70E2D771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altLang="en-US" sz="1000"/>
              <a:t>2</a:t>
            </a:r>
          </a:p>
        </p:txBody>
      </p:sp>
      <p:sp>
        <p:nvSpPr>
          <p:cNvPr id="346120" name="Rectangle 8">
            <a:extLst>
              <a:ext uri="{FF2B5EF4-FFF2-40B4-BE49-F238E27FC236}">
                <a16:creationId xmlns:a16="http://schemas.microsoft.com/office/drawing/2014/main" id="{732EDCE8-AE19-4890-B784-6B84F7F85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21" name="Rectangle 9">
            <a:extLst>
              <a:ext uri="{FF2B5EF4-FFF2-40B4-BE49-F238E27FC236}">
                <a16:creationId xmlns:a16="http://schemas.microsoft.com/office/drawing/2014/main" id="{2FB7AE73-AC44-462A-85B4-2BC540785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22" name="Rectangle 10">
            <a:extLst>
              <a:ext uri="{FF2B5EF4-FFF2-40B4-BE49-F238E27FC236}">
                <a16:creationId xmlns:a16="http://schemas.microsoft.com/office/drawing/2014/main" id="{DA18371F-1DA3-47EF-88D4-3FDE99D76E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3321050"/>
            <a:ext cx="5867400" cy="5135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346123" name="Rectangle 11">
            <a:extLst>
              <a:ext uri="{FF2B5EF4-FFF2-40B4-BE49-F238E27FC236}">
                <a16:creationId xmlns:a16="http://schemas.microsoft.com/office/drawing/2014/main" id="{DA689B9D-4DDB-445C-B844-81BCFB05DB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78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70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26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32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5BE4-2A31-4854-AC09-9F79E91C4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324306-D677-4437-A408-FCBB1CE48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4957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F3FAD-29B1-4012-B515-8ED5A3FB9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3C4DE4-6364-49D3-8CD5-585907832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76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F46715-4DE8-4F44-B601-BDE67546E5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69100" y="150813"/>
            <a:ext cx="2195513" cy="64023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44B56-7391-488F-BCFE-A92B1069A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79388" y="150813"/>
            <a:ext cx="6437312" cy="64023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504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17220-45D5-475D-8BE7-70B428A3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4B63F-9DA6-4CAA-8AA0-41D8D1E3D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0589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1E807-99C5-4830-A279-E183C0962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E820D-0448-466B-9CA0-250D48D4E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938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8A1C7-6300-43AB-9A52-5D35BFF3B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F10ED-E673-4363-A625-2D141AECBD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1524000"/>
            <a:ext cx="4229100" cy="5029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2C698-55B9-4E01-BB31-8A77A0FE7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10100" y="1524000"/>
            <a:ext cx="4229100" cy="5029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1086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9ADAD-BDED-4CCE-85C6-C5BEDEA18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4CBC7-A65D-4FA9-B4E2-A5DC69CB3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8BEF5-79C8-4D62-A189-8797ED54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DD0068-2447-40EB-B28E-FBDAC360E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AC21B9-6645-42FA-9495-A7134E205B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3658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48851-5607-4040-94F8-EBBFF2957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568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279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AE186-412E-4422-8A33-C39D18783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97EDD-0417-447D-8EC6-27A1E1C3E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8A988-2AEF-47A2-B626-DE0374A00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124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87F26-394E-4351-BC47-F5EDC0012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B7D4C7-0229-4060-8E9E-500EEA8B1E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4EC00-EF8B-4542-87D8-E390C7451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3169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59E4354-CED9-4549-91FA-08ED6E48A7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50813"/>
            <a:ext cx="8785225" cy="113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15175C1-CD4D-41AD-9E99-B005ED01D7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524000"/>
            <a:ext cx="8610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619E803-0D9D-4093-A8FF-717A62A2F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52550"/>
            <a:ext cx="9142413" cy="74613"/>
          </a:xfrm>
          <a:prstGeom prst="rect">
            <a:avLst/>
          </a:prstGeom>
          <a:gradFill rotWithShape="0">
            <a:gsLst>
              <a:gs pos="0">
                <a:srgbClr val="9234DB"/>
              </a:gs>
              <a:gs pos="50000">
                <a:srgbClr val="9234DB">
                  <a:gamma/>
                  <a:shade val="29804"/>
                  <a:invGamma/>
                </a:srgbClr>
              </a:gs>
              <a:gs pos="100000">
                <a:srgbClr val="9234DB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6D16844-A77E-48E5-9E8D-6BAACF720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" y="6554788"/>
            <a:ext cx="1901825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altLang="en-US" sz="1200" b="1" i="1">
                <a:latin typeface="Book Antiqua" panose="02040602050305030304" pitchFamily="18" charset="0"/>
              </a:rPr>
              <a:t>Dr. Z. Radovilsky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A2492466-CB9A-4DCA-8ABC-F6AC15F1316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763000" y="6553200"/>
            <a:ext cx="381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78BAC971-ED24-4D29-A0B8-7650E2781854}" type="slidenum">
              <a:rPr lang="en-US" altLang="en-US" sz="1000"/>
              <a:pPr>
                <a:spcBef>
                  <a:spcPct val="50000"/>
                </a:spcBef>
              </a:pPr>
              <a:t>‹#›</a:t>
            </a:fld>
            <a:endParaRPr lang="en-US" alt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bg2"/>
        </a:buClr>
        <a:buFont typeface="Symbol" panose="05050102010706020507" pitchFamily="18" charset="2"/>
        <a:buChar char="·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2000"/>
        <a:buFont typeface="Monotype Sorts" pitchFamily="2" charset="2"/>
        <a:buChar char="u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.png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wmf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in.finance.yahoo.com/quote/%5EGSPC/history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10000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1C826EA-319D-482D-B56D-6903F67DC7D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" y="228600"/>
            <a:ext cx="8686800" cy="2057400"/>
          </a:xfrm>
          <a:noFill/>
          <a:ln/>
        </p:spPr>
        <p:txBody>
          <a:bodyPr/>
          <a:lstStyle/>
          <a:p>
            <a:pPr eaLnBrk="0" hangingPunct="0"/>
            <a:r>
              <a:rPr lang="en-US" altLang="en-US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California State University, East Bay</a:t>
            </a:r>
            <a:br>
              <a:rPr lang="en-US" altLang="en-US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en-US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College of Business and Economics</a:t>
            </a:r>
            <a:br>
              <a:rPr lang="en-US" altLang="en-US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br>
              <a:rPr lang="en-US" altLang="en-US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en-US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BAN 673 Time Series Analytics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06A351A-5FD1-4AB8-8EF8-97010594F70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6200" y="2728119"/>
            <a:ext cx="8610600" cy="929481"/>
          </a:xfrm>
          <a:noFill/>
          <a:ln/>
        </p:spPr>
        <p:txBody>
          <a:bodyPr/>
          <a:lstStyle/>
          <a:p>
            <a:pPr marL="342900" indent="-34290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Autocorrelation and Autoregressive Models</a:t>
            </a:r>
          </a:p>
        </p:txBody>
      </p:sp>
      <p:sp>
        <p:nvSpPr>
          <p:cNvPr id="4125" name="Rectangle 29">
            <a:extLst>
              <a:ext uri="{FF2B5EF4-FFF2-40B4-BE49-F238E27FC236}">
                <a16:creationId xmlns:a16="http://schemas.microsoft.com/office/drawing/2014/main" id="{F03E155B-B795-4EDD-B0D1-E1C71E3BA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410200"/>
            <a:ext cx="2751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Dr. Z. Radovilsky</a:t>
            </a:r>
          </a:p>
        </p:txBody>
      </p:sp>
      <p:sp>
        <p:nvSpPr>
          <p:cNvPr id="4286" name="Rectangle 190">
            <a:extLst>
              <a:ext uri="{FF2B5EF4-FFF2-40B4-BE49-F238E27FC236}">
                <a16:creationId xmlns:a16="http://schemas.microsoft.com/office/drawing/2014/main" id="{7A374570-F37F-4A86-B51F-874273F1B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886200"/>
            <a:ext cx="3352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32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Lecture Materials</a:t>
            </a:r>
          </a:p>
        </p:txBody>
      </p:sp>
      <p:pic>
        <p:nvPicPr>
          <p:cNvPr id="4291" name="Picture 195" descr="bd07073_">
            <a:extLst>
              <a:ext uri="{FF2B5EF4-FFF2-40B4-BE49-F238E27FC236}">
                <a16:creationId xmlns:a16="http://schemas.microsoft.com/office/drawing/2014/main" id="{852481B7-CF6E-4C00-8D91-8A4216A44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0"/>
            <a:ext cx="1797050" cy="152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292" name="Object 196">
            <a:extLst>
              <a:ext uri="{FF2B5EF4-FFF2-40B4-BE49-F238E27FC236}">
                <a16:creationId xmlns:a16="http://schemas.microsoft.com/office/drawing/2014/main" id="{9C4B40E9-F1FE-47A5-859D-8C85881758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3733800"/>
          <a:ext cx="2133600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2" name="Clip" r:id="rId6" imgW="761744" imgH="540724" progId="MS_ClipArt_Gallery.5">
                  <p:embed/>
                </p:oleObj>
              </mc:Choice>
              <mc:Fallback>
                <p:oleObj name="Clip" r:id="rId6" imgW="761744" imgH="540724" progId="MS_ClipArt_Gallery.5">
                  <p:embed/>
                  <p:pic>
                    <p:nvPicPr>
                      <p:cNvPr id="0" name="Object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733800"/>
                        <a:ext cx="2133600" cy="149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 dir="r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Relationships Identified by Autocorrelation: Autoregressive (AR)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10600" cy="5257800"/>
          </a:xfrm>
        </p:spPr>
        <p:txBody>
          <a:bodyPr/>
          <a:lstStyle/>
          <a:p>
            <a:r>
              <a:rPr 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Autoregressive model (AR) </a:t>
            </a:r>
            <a:r>
              <a:rPr lang="en-US" sz="2000" dirty="0"/>
              <a:t>idea: model the autocorrelation directly in regression model, using past observations as predictors</a:t>
            </a:r>
          </a:p>
          <a:p>
            <a:r>
              <a:rPr lang="en-US" sz="2000" dirty="0"/>
              <a:t>Similar to linear regression models, except that the predictors are the past values of the series</a:t>
            </a:r>
          </a:p>
          <a:p>
            <a:pPr lvl="1"/>
            <a:r>
              <a:rPr 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 model of order 1</a:t>
            </a:r>
            <a:r>
              <a:rPr lang="en-US" sz="1800" dirty="0"/>
              <a:t>:</a:t>
            </a:r>
          </a:p>
          <a:p>
            <a:pPr marL="457200" lvl="1" indent="0">
              <a:buNone/>
            </a:pPr>
            <a:r>
              <a:rPr lang="en-US" sz="1800" i="1" dirty="0"/>
              <a:t>                 		</a:t>
            </a:r>
            <a:r>
              <a:rPr lang="en-US" sz="1800" i="1" dirty="0" err="1"/>
              <a:t>Y</a:t>
            </a:r>
            <a:r>
              <a:rPr lang="en-US" sz="1800" i="1" baseline="-30000" dirty="0" err="1"/>
              <a:t>t</a:t>
            </a:r>
            <a:r>
              <a:rPr lang="en-US" sz="1800" dirty="0"/>
              <a:t> = </a:t>
            </a:r>
            <a:r>
              <a:rPr lang="en-US" sz="1800" i="1" dirty="0">
                <a:latin typeface="Symbol" pitchFamily="18" charset="2"/>
              </a:rPr>
              <a:t>a</a:t>
            </a:r>
            <a:r>
              <a:rPr lang="en-US" sz="1800" dirty="0"/>
              <a:t> + </a:t>
            </a:r>
            <a:r>
              <a:rPr lang="en-US" sz="1800" i="1" dirty="0">
                <a:latin typeface="Symbol" pitchFamily="18" charset="2"/>
              </a:rPr>
              <a:t>b</a:t>
            </a:r>
            <a:r>
              <a:rPr lang="en-US" sz="1800" baseline="-30000" dirty="0"/>
              <a:t>1</a:t>
            </a:r>
            <a:r>
              <a:rPr lang="en-US" sz="1800" i="1" dirty="0"/>
              <a:t>Y</a:t>
            </a:r>
            <a:r>
              <a:rPr lang="en-US" sz="1800" i="1" baseline="-30000" dirty="0"/>
              <a:t>t</a:t>
            </a:r>
            <a:r>
              <a:rPr lang="en-US" sz="1800" baseline="-30000" dirty="0"/>
              <a:t>-1</a:t>
            </a:r>
            <a:r>
              <a:rPr lang="en-US" sz="1800" dirty="0"/>
              <a:t> + </a:t>
            </a:r>
            <a:r>
              <a:rPr lang="en-US" sz="1800" dirty="0">
                <a:latin typeface="Symbol" pitchFamily="18" charset="2"/>
              </a:rPr>
              <a:t>e</a:t>
            </a:r>
            <a:r>
              <a:rPr lang="en-US" sz="1800" i="1" baseline="-30000" dirty="0"/>
              <a:t>t</a:t>
            </a:r>
          </a:p>
          <a:p>
            <a:pPr lvl="1"/>
            <a:r>
              <a:rPr 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 model of order 2</a:t>
            </a:r>
            <a:r>
              <a:rPr lang="en-US" sz="1800" dirty="0"/>
              <a:t>:</a:t>
            </a:r>
          </a:p>
          <a:p>
            <a:pPr marL="457200" lvl="1" indent="0">
              <a:buNone/>
            </a:pPr>
            <a:r>
              <a:rPr lang="en-US" sz="1800" i="1" dirty="0"/>
              <a:t>	         		</a:t>
            </a:r>
            <a:r>
              <a:rPr lang="en-US" sz="1800" i="1" dirty="0" err="1"/>
              <a:t>Y</a:t>
            </a:r>
            <a:r>
              <a:rPr lang="en-US" sz="1800" i="1" baseline="-30000" dirty="0" err="1"/>
              <a:t>t</a:t>
            </a:r>
            <a:r>
              <a:rPr lang="en-US" sz="1800" dirty="0"/>
              <a:t> = </a:t>
            </a:r>
            <a:r>
              <a:rPr lang="en-US" sz="1800" i="1" dirty="0">
                <a:latin typeface="Symbol" pitchFamily="18" charset="2"/>
              </a:rPr>
              <a:t>a</a:t>
            </a:r>
            <a:r>
              <a:rPr lang="en-US" sz="1800" dirty="0"/>
              <a:t> + </a:t>
            </a:r>
            <a:r>
              <a:rPr lang="en-US" sz="1800" i="1" dirty="0">
                <a:latin typeface="Symbol" pitchFamily="18" charset="2"/>
              </a:rPr>
              <a:t>b</a:t>
            </a:r>
            <a:r>
              <a:rPr lang="en-US" sz="1800" baseline="-30000" dirty="0"/>
              <a:t>1</a:t>
            </a:r>
            <a:r>
              <a:rPr lang="en-US" sz="1800" i="1" dirty="0"/>
              <a:t>Y</a:t>
            </a:r>
            <a:r>
              <a:rPr lang="en-US" sz="1800" i="1" baseline="-30000" dirty="0"/>
              <a:t>t</a:t>
            </a:r>
            <a:r>
              <a:rPr lang="en-US" sz="1800" baseline="-30000" dirty="0"/>
              <a:t>-1</a:t>
            </a:r>
            <a:r>
              <a:rPr lang="en-US" sz="1800" dirty="0"/>
              <a:t> + </a:t>
            </a:r>
            <a:r>
              <a:rPr lang="en-US" sz="1800" i="1" dirty="0">
                <a:latin typeface="Symbol" pitchFamily="18" charset="2"/>
              </a:rPr>
              <a:t>b</a:t>
            </a:r>
            <a:r>
              <a:rPr lang="en-US" sz="1800" baseline="-30000" dirty="0"/>
              <a:t>2</a:t>
            </a:r>
            <a:r>
              <a:rPr lang="en-US" sz="1800" i="1" dirty="0"/>
              <a:t>Y</a:t>
            </a:r>
            <a:r>
              <a:rPr lang="en-US" sz="1800" i="1" baseline="-30000" dirty="0"/>
              <a:t>t</a:t>
            </a:r>
            <a:r>
              <a:rPr lang="en-US" sz="1800" baseline="-30000" dirty="0"/>
              <a:t>-2</a:t>
            </a:r>
            <a:r>
              <a:rPr lang="en-US" sz="1800" dirty="0"/>
              <a:t> + </a:t>
            </a:r>
            <a:r>
              <a:rPr lang="en-US" sz="1800" dirty="0">
                <a:latin typeface="Symbol" pitchFamily="18" charset="2"/>
              </a:rPr>
              <a:t>e</a:t>
            </a:r>
            <a:r>
              <a:rPr lang="en-US" sz="1800" i="1" baseline="-30000" dirty="0"/>
              <a:t>t</a:t>
            </a:r>
            <a:endParaRPr lang="en-US" sz="1800" dirty="0"/>
          </a:p>
          <a:p>
            <a:r>
              <a:rPr 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 approaches</a:t>
            </a:r>
            <a:r>
              <a:rPr lang="en-US" sz="2000" dirty="0"/>
              <a:t> in using AR models</a:t>
            </a:r>
          </a:p>
          <a:p>
            <a:pPr lvl="1"/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Two-level modeling with AR model</a:t>
            </a:r>
          </a:p>
          <a:p>
            <a:pPr lvl="2">
              <a:lnSpc>
                <a:spcPct val="90000"/>
              </a:lnSpc>
            </a:pPr>
            <a:r>
              <a:rPr lang="en-US" sz="1700" dirty="0"/>
              <a:t>Use any method to generate forecasts (regression, smoothing)</a:t>
            </a:r>
          </a:p>
          <a:p>
            <a:pPr lvl="2">
              <a:lnSpc>
                <a:spcPct val="90000"/>
              </a:lnSpc>
            </a:pPr>
            <a:r>
              <a:rPr lang="en-US" sz="1700" dirty="0"/>
              <a:t>Examine forecast residual series for autocorrelation by utilizing time plot of forecast residuals and ACF function plot</a:t>
            </a:r>
          </a:p>
          <a:p>
            <a:pPr lvl="2">
              <a:lnSpc>
                <a:spcPct val="90000"/>
              </a:lnSpc>
            </a:pPr>
            <a:r>
              <a:rPr lang="en-US" sz="1700" dirty="0"/>
              <a:t>If autocorrelation of residuals exists, fit AR model to forecast residual series</a:t>
            </a:r>
          </a:p>
          <a:p>
            <a:pPr lvl="1"/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 AR model </a:t>
            </a:r>
          </a:p>
          <a:p>
            <a:pPr lvl="2"/>
            <a:r>
              <a:rPr lang="en-US" sz="1700" dirty="0"/>
              <a:t>Fit AR model directly into original series by using an </a:t>
            </a:r>
            <a:r>
              <a:rPr lang="en-US" sz="1700" i="1" dirty="0"/>
              <a:t>ARIMA</a:t>
            </a:r>
            <a:r>
              <a:rPr lang="en-US" sz="1700" dirty="0"/>
              <a:t> model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275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Two-Level Modeling with 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</a:t>
            </a:r>
            <a:r>
              <a:rPr lang="en-US" i="1" dirty="0"/>
              <a:t>k</a:t>
            </a:r>
            <a:r>
              <a:rPr lang="en-US" dirty="0"/>
              <a:t>-step ahead forecast of the series, </a:t>
            </a:r>
            <a:r>
              <a:rPr lang="en-US" i="1" dirty="0" err="1"/>
              <a:t>F</a:t>
            </a:r>
            <a:r>
              <a:rPr lang="en-US" i="1" baseline="-25000" dirty="0" err="1"/>
              <a:t>t+k</a:t>
            </a:r>
            <a:r>
              <a:rPr lang="en-US" i="1" dirty="0"/>
              <a:t> ,</a:t>
            </a:r>
            <a:r>
              <a:rPr lang="en-US" dirty="0"/>
              <a:t>using the identified forecasting method (regression, Holt-Winter’s model, etc.)</a:t>
            </a:r>
          </a:p>
          <a:p>
            <a:r>
              <a:rPr lang="en-US" dirty="0"/>
              <a:t>Generate </a:t>
            </a:r>
            <a:r>
              <a:rPr lang="en-US" i="1" dirty="0"/>
              <a:t>k</a:t>
            </a:r>
            <a:r>
              <a:rPr lang="en-US" dirty="0"/>
              <a:t>-step ahead forecast of residual s(errors), </a:t>
            </a:r>
            <a:r>
              <a:rPr lang="en-US" i="1" dirty="0" err="1"/>
              <a:t>e</a:t>
            </a:r>
            <a:r>
              <a:rPr lang="en-US" i="1" baseline="-25000" dirty="0" err="1"/>
              <a:t>t+k</a:t>
            </a:r>
            <a:r>
              <a:rPr lang="en-US" dirty="0"/>
              <a:t> , using AR model </a:t>
            </a:r>
          </a:p>
          <a:p>
            <a:pPr lvl="1"/>
            <a:r>
              <a:rPr lang="en-US" dirty="0"/>
              <a:t>Typically, when autocorrelation at lag-1 exist and high, it is </a:t>
            </a:r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sufficient to fit an AR(1) model </a:t>
            </a:r>
            <a:r>
              <a:rPr lang="en-US" dirty="0"/>
              <a:t>of the form:</a:t>
            </a:r>
          </a:p>
          <a:p>
            <a:pPr marL="457200" lvl="1" indent="0">
              <a:buNone/>
            </a:pPr>
            <a:r>
              <a:rPr lang="en-US" i="1" dirty="0"/>
              <a:t>			e</a:t>
            </a:r>
            <a:r>
              <a:rPr lang="en-US" i="1" baseline="-30000" dirty="0"/>
              <a:t>t</a:t>
            </a:r>
            <a:r>
              <a:rPr lang="en-US" dirty="0"/>
              <a:t> = </a:t>
            </a:r>
            <a:r>
              <a:rPr lang="en-US" i="1" dirty="0">
                <a:latin typeface="Symbol" pitchFamily="18" charset="2"/>
              </a:rPr>
              <a:t>a</a:t>
            </a:r>
            <a:r>
              <a:rPr lang="en-US" dirty="0"/>
              <a:t> + </a:t>
            </a:r>
            <a:r>
              <a:rPr lang="en-US" i="1" dirty="0">
                <a:latin typeface="Symbol" pitchFamily="18" charset="2"/>
              </a:rPr>
              <a:t>b</a:t>
            </a:r>
            <a:r>
              <a:rPr lang="en-US" baseline="-30000" dirty="0"/>
              <a:t>1</a:t>
            </a:r>
            <a:r>
              <a:rPr lang="en-US" i="1" dirty="0"/>
              <a:t>e</a:t>
            </a:r>
            <a:r>
              <a:rPr lang="en-US" i="1" baseline="-30000" dirty="0"/>
              <a:t>t</a:t>
            </a:r>
            <a:r>
              <a:rPr lang="en-US" baseline="-30000" dirty="0"/>
              <a:t>-1</a:t>
            </a:r>
            <a:r>
              <a:rPr lang="en-US" dirty="0"/>
              <a:t> + </a:t>
            </a:r>
            <a:r>
              <a:rPr lang="en-US" dirty="0">
                <a:latin typeface="Symbol" pitchFamily="18" charset="2"/>
              </a:rPr>
              <a:t>e</a:t>
            </a:r>
            <a:r>
              <a:rPr lang="en-US" i="1" baseline="-30000" dirty="0"/>
              <a:t>t</a:t>
            </a:r>
            <a:endParaRPr lang="en-US" dirty="0"/>
          </a:p>
          <a:p>
            <a:r>
              <a:rPr lang="en-US" dirty="0"/>
              <a:t>Improve the initial </a:t>
            </a:r>
            <a:r>
              <a:rPr lang="en-US" i="1" dirty="0"/>
              <a:t>k</a:t>
            </a:r>
            <a:r>
              <a:rPr lang="en-US" dirty="0"/>
              <a:t>-step ahead forecast of the time series by adjusting it according to its </a:t>
            </a:r>
            <a:r>
              <a:rPr lang="en-US"/>
              <a:t>forecasted residual</a:t>
            </a:r>
            <a:endParaRPr lang="en-US" dirty="0"/>
          </a:p>
          <a:p>
            <a:pPr lvl="1"/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Improved forecast F*</a:t>
            </a:r>
            <a:r>
              <a:rPr lang="en-US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t+k</a:t>
            </a:r>
            <a:r>
              <a:rPr lang="en-US" dirty="0"/>
              <a:t> :</a:t>
            </a:r>
          </a:p>
          <a:p>
            <a:pPr marL="457200" lvl="1" indent="0">
              <a:buNone/>
            </a:pPr>
            <a:r>
              <a:rPr lang="en-US" i="1" dirty="0"/>
              <a:t>			F*</a:t>
            </a:r>
            <a:r>
              <a:rPr lang="en-US" i="1" baseline="-25000" dirty="0" err="1"/>
              <a:t>t+k</a:t>
            </a:r>
            <a:r>
              <a:rPr lang="en-US" i="1" baseline="-25000" dirty="0"/>
              <a:t> </a:t>
            </a:r>
            <a:r>
              <a:rPr lang="en-US" i="1" dirty="0"/>
              <a:t>= </a:t>
            </a:r>
            <a:r>
              <a:rPr lang="en-US" i="1" dirty="0" err="1"/>
              <a:t>F</a:t>
            </a:r>
            <a:r>
              <a:rPr lang="en-US" i="1" baseline="-25000" dirty="0" err="1"/>
              <a:t>t+k</a:t>
            </a:r>
            <a:r>
              <a:rPr lang="en-US" i="1" baseline="-25000" dirty="0"/>
              <a:t> </a:t>
            </a:r>
            <a:r>
              <a:rPr lang="en-US" i="1" dirty="0"/>
              <a:t>+ </a:t>
            </a:r>
            <a:r>
              <a:rPr lang="en-US" i="1" dirty="0" err="1"/>
              <a:t>e</a:t>
            </a:r>
            <a:r>
              <a:rPr lang="en-US" i="1" baseline="-25000" dirty="0" err="1"/>
              <a:t>t+k</a:t>
            </a:r>
            <a:endParaRPr lang="en-US" i="1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i="1" baseline="-25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061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Residuals and Residuals of Residuals with AR(1) Model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24000"/>
            <a:ext cx="4419600" cy="304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0811"/>
          <a:stretch/>
        </p:blipFill>
        <p:spPr>
          <a:xfrm>
            <a:off x="0" y="4521926"/>
            <a:ext cx="4343400" cy="21074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662" y="1517469"/>
            <a:ext cx="4711337" cy="30545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t="10768"/>
          <a:stretch/>
        </p:blipFill>
        <p:spPr>
          <a:xfrm>
            <a:off x="4495800" y="4521926"/>
            <a:ext cx="4545013" cy="208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88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Two-Level Modeling with AR(1) Model for Validation Period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First 6 validation records with historical data, regression forecast,  AR(1) forecast (for residuals), and combined forecast</a:t>
            </a:r>
          </a:p>
        </p:txBody>
      </p:sp>
      <p:sp>
        <p:nvSpPr>
          <p:cNvPr id="5" name="Rectangle 4"/>
          <p:cNvSpPr/>
          <p:nvPr/>
        </p:nvSpPr>
        <p:spPr>
          <a:xfrm>
            <a:off x="1626326" y="2362200"/>
            <a:ext cx="500307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                        </a:t>
            </a:r>
            <a:r>
              <a:rPr lang="en-US" sz="1600" b="1" i="1" dirty="0">
                <a:solidFill>
                  <a:srgbClr val="0000FF"/>
                </a:solidFill>
              </a:rPr>
              <a:t>Regression      AR(1)            Combined</a:t>
            </a:r>
          </a:p>
          <a:p>
            <a:r>
              <a:rPr lang="en-US" sz="1600" b="1" i="1" dirty="0">
                <a:solidFill>
                  <a:srgbClr val="0000FF"/>
                </a:solidFill>
              </a:rPr>
              <a:t>Ridership        Forecast        </a:t>
            </a:r>
            <a:r>
              <a:rPr lang="en-US" sz="1600" b="1" i="1" dirty="0" err="1">
                <a:solidFill>
                  <a:srgbClr val="0000FF"/>
                </a:solidFill>
              </a:rPr>
              <a:t>Forecast</a:t>
            </a:r>
            <a:r>
              <a:rPr lang="en-US" sz="1600" b="1" i="1" dirty="0">
                <a:solidFill>
                  <a:srgbClr val="0000FF"/>
                </a:solidFill>
              </a:rPr>
              <a:t>         </a:t>
            </a:r>
            <a:r>
              <a:rPr lang="en-US" sz="1600" b="1" i="1" dirty="0" err="1">
                <a:solidFill>
                  <a:srgbClr val="0000FF"/>
                </a:solidFill>
              </a:rPr>
              <a:t>Forecast</a:t>
            </a:r>
            <a:endParaRPr lang="en-US" sz="1600" b="1" i="1" dirty="0">
              <a:solidFill>
                <a:srgbClr val="0000FF"/>
              </a:solidFill>
            </a:endParaRPr>
          </a:p>
          <a:p>
            <a:r>
              <a:rPr lang="en-US" sz="1600" dirty="0"/>
              <a:t>1  2023.792      2004.271      7.4111098       2011.682</a:t>
            </a:r>
          </a:p>
          <a:p>
            <a:r>
              <a:rPr lang="en-US" sz="1600" dirty="0"/>
              <a:t>2  2047.008      2045.419      4.5942671       2050.014</a:t>
            </a:r>
          </a:p>
          <a:p>
            <a:r>
              <a:rPr lang="en-US" sz="1600" dirty="0"/>
              <a:t>3  2072.913      2008.675      2.9047772       2011.580</a:t>
            </a:r>
          </a:p>
          <a:p>
            <a:r>
              <a:rPr lang="en-US" sz="1600" dirty="0"/>
              <a:t>4  2126.717      2128.560      1.8914526       2130.452</a:t>
            </a:r>
          </a:p>
          <a:p>
            <a:r>
              <a:rPr lang="en-US" sz="1600" dirty="0"/>
              <a:t>5  2202.638      2187.911      1.2836792       2189.195</a:t>
            </a:r>
          </a:p>
          <a:p>
            <a:r>
              <a:rPr lang="en-US" sz="1600" dirty="0"/>
              <a:t>6  1707.693      1875.032      0.9191481       1875.951</a:t>
            </a:r>
          </a:p>
        </p:txBody>
      </p:sp>
    </p:spTree>
    <p:extLst>
      <p:ext uri="{BB962C8B-B14F-4D97-AF65-F5344CB8AC3E}">
        <p14:creationId xmlns:p14="http://schemas.microsoft.com/office/powerpoint/2010/main" val="835921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for Future Periods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2400" dirty="0"/>
              <a:t>Before attempting to forecast future values of the series</a:t>
            </a:r>
            <a:r>
              <a:rPr lang="en-US" sz="2400" i="1" dirty="0"/>
              <a:t>, </a:t>
            </a:r>
            <a:r>
              <a:rPr 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training and validation periods must be recombined into one (entire) time series dataset</a:t>
            </a:r>
            <a:endParaRPr 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lvl="1" indent="-342900"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2400" dirty="0"/>
              <a:t>The chosen model, </a:t>
            </a:r>
            <a:r>
              <a:rPr lang="en-US" sz="2400" i="1" dirty="0"/>
              <a:t>two-level model (regression model with trend and seasonality + AR(1) model)</a:t>
            </a:r>
            <a:r>
              <a:rPr lang="en-US" sz="2400" dirty="0"/>
              <a:t>, </a:t>
            </a:r>
            <a:r>
              <a:rPr 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needs to be rerun on the entire (complete) dataset</a:t>
            </a:r>
          </a:p>
          <a:p>
            <a:pPr marL="342900" lvl="1" indent="-342900"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Measure model performance vs. original data </a:t>
            </a:r>
            <a:r>
              <a:rPr lang="en-US" sz="2400" dirty="0"/>
              <a:t>using accuracy measure like </a:t>
            </a:r>
            <a:r>
              <a:rPr lang="en-US" sz="2400" i="1" dirty="0"/>
              <a:t>MAPE,  RMSE </a:t>
            </a:r>
            <a:r>
              <a:rPr lang="en-US" sz="2400" dirty="0"/>
              <a:t>and others</a:t>
            </a:r>
          </a:p>
          <a:p>
            <a:pPr marL="342900" lvl="1" indent="-342900"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2400" dirty="0"/>
              <a:t>The new forecasting model, based on the entire dataset, can be now used for forecasting future periods  </a:t>
            </a:r>
          </a:p>
          <a:p>
            <a:pPr marL="342900" lvl="1" indent="-342900"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</a:pPr>
            <a:endParaRPr lang="en-US" sz="24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918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Two-Level Modeling in 12 Futures Periods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Forecast for 12 future periods  using quadratic trend with seasonality forecast, AR(1) forecast for residuals, and combined forecast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541726-145E-4B69-BBE4-6631D3F25275}"/>
              </a:ext>
            </a:extLst>
          </p:cNvPr>
          <p:cNvSpPr/>
          <p:nvPr/>
        </p:nvSpPr>
        <p:spPr>
          <a:xfrm>
            <a:off x="2209800" y="2833568"/>
            <a:ext cx="3886200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0000FF"/>
                </a:solidFill>
              </a:rPr>
              <a:t>     </a:t>
            </a:r>
            <a:r>
              <a:rPr lang="en-US" sz="1400" b="1" i="1" dirty="0">
                <a:solidFill>
                  <a:srgbClr val="0000FF"/>
                </a:solidFill>
              </a:rPr>
              <a:t>Regression       AR(1)	Combined</a:t>
            </a:r>
          </a:p>
          <a:p>
            <a:r>
              <a:rPr lang="en-US" sz="1400" b="1" i="1" dirty="0">
                <a:solidFill>
                  <a:srgbClr val="0000FF"/>
                </a:solidFill>
              </a:rPr>
              <a:t>        Forecast          </a:t>
            </a:r>
            <a:r>
              <a:rPr lang="en-US" sz="1400" b="1" i="1" dirty="0" err="1">
                <a:solidFill>
                  <a:srgbClr val="0000FF"/>
                </a:solidFill>
              </a:rPr>
              <a:t>Forecast</a:t>
            </a:r>
            <a:r>
              <a:rPr lang="en-US" sz="1400" b="1" i="1" dirty="0">
                <a:solidFill>
                  <a:srgbClr val="0000FF"/>
                </a:solidFill>
              </a:rPr>
              <a:t>              </a:t>
            </a:r>
            <a:r>
              <a:rPr lang="en-US" sz="1400" b="1" i="1" dirty="0" err="1">
                <a:solidFill>
                  <a:srgbClr val="0000FF"/>
                </a:solidFill>
              </a:rPr>
              <a:t>Forecast</a:t>
            </a:r>
            <a:endParaRPr lang="en-US" sz="1400" b="1" i="1" dirty="0">
              <a:solidFill>
                <a:srgbClr val="0000FF"/>
              </a:solidFill>
            </a:endParaRPr>
          </a:p>
          <a:p>
            <a:r>
              <a:rPr lang="en-US" sz="1400" dirty="0"/>
              <a:t>1      2193.895      -27.96589223          2165.929</a:t>
            </a:r>
          </a:p>
          <a:p>
            <a:r>
              <a:rPr lang="en-US" sz="1400" dirty="0"/>
              <a:t>2      2230.128      -17.76999761          2212.358</a:t>
            </a:r>
          </a:p>
          <a:p>
            <a:r>
              <a:rPr lang="en-US" sz="1400" dirty="0"/>
              <a:t>3      2200.795      -11.27206835          2189.523</a:t>
            </a:r>
          </a:p>
          <a:p>
            <a:r>
              <a:rPr lang="en-US" sz="1400" dirty="0"/>
              <a:t>4      2311.354       -7.13088346           2304.223</a:t>
            </a:r>
          </a:p>
          <a:p>
            <a:r>
              <a:rPr lang="en-US" sz="1400" dirty="0"/>
              <a:t>5      2356.100       -4.49167155           2351.608</a:t>
            </a:r>
          </a:p>
          <a:p>
            <a:r>
              <a:rPr lang="en-US" sz="1400" dirty="0"/>
              <a:t>6      2036.934       -2.80967964           2034.124</a:t>
            </a:r>
          </a:p>
          <a:p>
            <a:r>
              <a:rPr lang="en-US" sz="1400" dirty="0"/>
              <a:t>7      2187.264       -1.73773206           2185.526</a:t>
            </a:r>
          </a:p>
          <a:p>
            <a:r>
              <a:rPr lang="en-US" sz="1400" dirty="0"/>
              <a:t>8      2181.622       -1.05457087           2180.568</a:t>
            </a:r>
          </a:p>
          <a:p>
            <a:r>
              <a:rPr lang="en-US" sz="1400" dirty="0"/>
              <a:t>9      2234.274       -0.61918651           2233.655</a:t>
            </a:r>
          </a:p>
          <a:p>
            <a:r>
              <a:rPr lang="en-US" sz="1400" dirty="0"/>
              <a:t>10    2000.112       -0.34171240           1999.771</a:t>
            </a:r>
          </a:p>
          <a:p>
            <a:r>
              <a:rPr lang="en-US" sz="1400" dirty="0"/>
              <a:t>11    1973.018       -0.16487582           1972.853</a:t>
            </a:r>
          </a:p>
          <a:p>
            <a:r>
              <a:rPr lang="en-US" sz="1400" dirty="0"/>
              <a:t>12    2280.547       -0.05217638           2280.495</a:t>
            </a:r>
          </a:p>
        </p:txBody>
      </p:sp>
    </p:spTree>
    <p:extLst>
      <p:ext uri="{BB962C8B-B14F-4D97-AF65-F5344CB8AC3E}">
        <p14:creationId xmlns:p14="http://schemas.microsoft.com/office/powerpoint/2010/main" val="2696448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71599"/>
          </a:xfrm>
        </p:spPr>
        <p:txBody>
          <a:bodyPr/>
          <a:lstStyle/>
          <a:p>
            <a:r>
              <a:rPr lang="en-US" sz="3000" dirty="0"/>
              <a:t>Two-Level Model: Regression Forecast with Trend and Seasonality + AR(1) Forecast for Training and Future Periods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752599"/>
            <a:ext cx="8001000" cy="473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57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>
            <a:extLst>
              <a:ext uri="{FF2B5EF4-FFF2-40B4-BE49-F238E27FC236}">
                <a16:creationId xmlns:a16="http://schemas.microsoft.com/office/drawing/2014/main" id="{6D749A56-7736-4255-810F-5BEBB77F3E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150813"/>
            <a:ext cx="8888413" cy="1131887"/>
          </a:xfrm>
        </p:spPr>
        <p:txBody>
          <a:bodyPr/>
          <a:lstStyle/>
          <a:p>
            <a:r>
              <a:rPr lang="en-US" altLang="en-US" dirty="0"/>
              <a:t>Performance Measures of Two-Level Model with AR(1) vs. Regression and Seasonal Naïve Models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6FD2ED-2CA4-4FF2-B2E8-60DE8790BA93}"/>
              </a:ext>
            </a:extLst>
          </p:cNvPr>
          <p:cNvSpPr/>
          <p:nvPr/>
        </p:nvSpPr>
        <p:spPr>
          <a:xfrm>
            <a:off x="177006" y="2133600"/>
            <a:ext cx="8686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1" dirty="0">
                <a:solidFill>
                  <a:srgbClr val="0000FF"/>
                </a:solidFill>
              </a:rPr>
              <a:t>Two-Level Model: Quadratic Trend and Seasonal Model + AR(1) Model </a:t>
            </a:r>
          </a:p>
        </p:txBody>
      </p:sp>
      <p:sp>
        <p:nvSpPr>
          <p:cNvPr id="10" name="Rectangle 62">
            <a:extLst>
              <a:ext uri="{FF2B5EF4-FFF2-40B4-BE49-F238E27FC236}">
                <a16:creationId xmlns:a16="http://schemas.microsoft.com/office/drawing/2014/main" id="{2B48F6E8-1B44-4893-B490-3C42F14EA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399" y="2590800"/>
            <a:ext cx="8431213" cy="43088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n-US" altLang="en-US" sz="1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           </a:t>
            </a:r>
            <a:r>
              <a:rPr lang="en-US" altLang="en-US" sz="14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ME       RMSE     MAE      MPE       MAPE    ACF1   Theil's U</a:t>
            </a:r>
          </a:p>
          <a:p>
            <a:pPr eaLnBrk="0" hangingPunct="0"/>
            <a:r>
              <a:rPr lang="en-US" altLang="en-US" sz="14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Test Set    -0.312   53.357   41.019   -0.111    2.301   -0.108  0.313 </a:t>
            </a:r>
            <a:endParaRPr lang="en-US" altLang="en-US" sz="1400" b="1" dirty="0">
              <a:latin typeface="Lucida Console" panose="020B060904050402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6FD2ED-2CA4-4FF2-B2E8-60DE8790BA93}"/>
              </a:ext>
            </a:extLst>
          </p:cNvPr>
          <p:cNvSpPr/>
          <p:nvPr/>
        </p:nvSpPr>
        <p:spPr>
          <a:xfrm>
            <a:off x="152400" y="3200400"/>
            <a:ext cx="8686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1" dirty="0">
                <a:solidFill>
                  <a:srgbClr val="0000FF"/>
                </a:solidFill>
              </a:rPr>
              <a:t>Quadratic Trend and Seasonal Model</a:t>
            </a:r>
          </a:p>
        </p:txBody>
      </p:sp>
      <p:sp>
        <p:nvSpPr>
          <p:cNvPr id="6" name="Rectangle 62">
            <a:extLst>
              <a:ext uri="{FF2B5EF4-FFF2-40B4-BE49-F238E27FC236}">
                <a16:creationId xmlns:a16="http://schemas.microsoft.com/office/drawing/2014/main" id="{2B48F6E8-1B44-4893-B490-3C42F14EA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93" y="3703023"/>
            <a:ext cx="8431213" cy="43088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n-US" altLang="en-US" sz="1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           </a:t>
            </a:r>
            <a:r>
              <a:rPr lang="en-US" altLang="en-US" sz="14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ME       RMSE     MAE      MPE       MAPE    ACF1   Theil's U</a:t>
            </a:r>
          </a:p>
          <a:p>
            <a:pPr eaLnBrk="0" hangingPunct="0"/>
            <a:r>
              <a:rPr lang="en-US" altLang="en-US" sz="14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Test Set     0       69.375   54.761   -0.159    3.089    0.637  0.419 </a:t>
            </a:r>
            <a:endParaRPr lang="en-US" altLang="en-US" sz="1400" b="1" dirty="0">
              <a:latin typeface="Lucida Console" panose="020B0609040504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C3FDDB-0DF9-4CF9-BB43-B1718E4AB29D}"/>
              </a:ext>
            </a:extLst>
          </p:cNvPr>
          <p:cNvSpPr/>
          <p:nvPr/>
        </p:nvSpPr>
        <p:spPr>
          <a:xfrm>
            <a:off x="127794" y="4267200"/>
            <a:ext cx="8686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1" dirty="0">
                <a:solidFill>
                  <a:srgbClr val="0000FF"/>
                </a:solidFill>
              </a:rPr>
              <a:t>Seasonal Naïve Model</a:t>
            </a:r>
          </a:p>
        </p:txBody>
      </p:sp>
      <p:sp>
        <p:nvSpPr>
          <p:cNvPr id="8" name="Rectangle 62">
            <a:extLst>
              <a:ext uri="{FF2B5EF4-FFF2-40B4-BE49-F238E27FC236}">
                <a16:creationId xmlns:a16="http://schemas.microsoft.com/office/drawing/2014/main" id="{72281349-BE69-4C4A-8081-52ADF9342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7" y="4769823"/>
            <a:ext cx="8431213" cy="43088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n-US" altLang="en-US" sz="1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           </a:t>
            </a:r>
            <a:r>
              <a:rPr lang="en-US" altLang="en-US" sz="14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ME       RMSE     MAE      MPE       MAPE    ACF1   Theil's U</a:t>
            </a:r>
          </a:p>
          <a:p>
            <a:pPr eaLnBrk="0" hangingPunct="0"/>
            <a:r>
              <a:rPr lang="en-US" altLang="en-US" sz="14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Test Set    21.009   99.007   81.508   0.941     4.517    0.645  0.557 </a:t>
            </a:r>
            <a:endParaRPr lang="en-US" altLang="en-US" sz="1400" b="1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316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>
            <a:extLst>
              <a:ext uri="{FF2B5EF4-FFF2-40B4-BE49-F238E27FC236}">
                <a16:creationId xmlns:a16="http://schemas.microsoft.com/office/drawing/2014/main" id="{B1252A1C-F492-466E-8589-3CA8BA4BF0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Evaluating Predictability</a:t>
            </a:r>
          </a:p>
        </p:txBody>
      </p:sp>
      <p:sp>
        <p:nvSpPr>
          <p:cNvPr id="355331" name="Rectangle 3">
            <a:extLst>
              <a:ext uri="{FF2B5EF4-FFF2-40B4-BE49-F238E27FC236}">
                <a16:creationId xmlns:a16="http://schemas.microsoft.com/office/drawing/2014/main" id="{AF274B3A-04BB-43B0-B9BF-6F9721EA6C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4628" y="1371600"/>
            <a:ext cx="86106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i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Predictability 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latin typeface="CG Times" pitchFamily="18" charset="0"/>
                <a:cs typeface="Times New Roman" panose="02020603050405020304" pitchFamily="18" charset="0"/>
              </a:rPr>
              <a:t>Means that time series is predictable, i.e., its historical data and patterns can be used to apply for non-trivial (non-naïve forecast) type prediction with forecasting methods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latin typeface="CG Times" pitchFamily="18" charset="0"/>
                <a:cs typeface="Times New Roman" panose="02020603050405020304" pitchFamily="18" charset="0"/>
              </a:rPr>
              <a:t>Figuring out if forecasting effort may be useful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latin typeface="CG Times" pitchFamily="18" charset="0"/>
                <a:cs typeface="Times New Roman" panose="02020603050405020304" pitchFamily="18" charset="0"/>
              </a:rPr>
              <a:t>Main question: should we go beyond naïve forecast?   </a:t>
            </a: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en-US" altLang="en-US" sz="2000" i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Random walk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latin typeface="CG Times" pitchFamily="18" charset="0"/>
                <a:cs typeface="Times New Roman" panose="02020603050405020304" pitchFamily="18" charset="0"/>
              </a:rPr>
              <a:t>Time series in which changes from one time period to the next are random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The </a:t>
            </a:r>
            <a:r>
              <a:rPr lang="en-US" sz="1800" i="1" dirty="0"/>
              <a:t>random walk hypothesis </a:t>
            </a:r>
            <a:r>
              <a:rPr lang="en-US" sz="1800" dirty="0"/>
              <a:t> in finance means that stock market prices evolve according to a random walk (so price changes are random) and thus cannot be predicted.</a:t>
            </a:r>
            <a:r>
              <a:rPr lang="en-US" altLang="en-US" sz="1800" dirty="0">
                <a:latin typeface="CG Times" pitchFamily="18" charset="0"/>
                <a:cs typeface="Times New Roman" panose="02020603050405020304" pitchFamily="18" charset="0"/>
              </a:rPr>
              <a:t>	</a:t>
            </a:r>
          </a:p>
          <a:p>
            <a:pPr lvl="1">
              <a:lnSpc>
                <a:spcPct val="90000"/>
              </a:lnSpc>
            </a:pPr>
            <a:r>
              <a:rPr lang="en-US" alt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anose="02020603050405020304" pitchFamily="18" charset="0"/>
              </a:rPr>
              <a:t>Random walk series is considered non-predictable </a:t>
            </a:r>
            <a:r>
              <a:rPr lang="en-US" alt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Random walk is a special case of AR(1) model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If in AR(1) model, </a:t>
            </a:r>
            <a:r>
              <a:rPr lang="en-US" sz="1800" i="1" dirty="0" err="1"/>
              <a:t>Y</a:t>
            </a:r>
            <a:r>
              <a:rPr lang="en-US" sz="1800" i="1" baseline="-30000" dirty="0" err="1"/>
              <a:t>t</a:t>
            </a:r>
            <a:r>
              <a:rPr lang="en-US" sz="1800" dirty="0"/>
              <a:t> = </a:t>
            </a:r>
            <a:r>
              <a:rPr lang="en-US" sz="1800" i="1" dirty="0">
                <a:latin typeface="Symbol" pitchFamily="18" charset="2"/>
              </a:rPr>
              <a:t>a</a:t>
            </a:r>
            <a:r>
              <a:rPr lang="en-US" sz="1800" dirty="0"/>
              <a:t> + </a:t>
            </a:r>
            <a:r>
              <a:rPr lang="en-US" sz="1800" i="1" dirty="0">
                <a:latin typeface="Symbol" pitchFamily="18" charset="2"/>
              </a:rPr>
              <a:t>b</a:t>
            </a:r>
            <a:r>
              <a:rPr lang="en-US" sz="1800" baseline="-30000" dirty="0"/>
              <a:t>1</a:t>
            </a:r>
            <a:r>
              <a:rPr lang="en-US" sz="1800" i="1" dirty="0"/>
              <a:t>Y</a:t>
            </a:r>
            <a:r>
              <a:rPr lang="en-US" sz="1800" i="1" baseline="-30000" dirty="0"/>
              <a:t>t</a:t>
            </a:r>
            <a:r>
              <a:rPr lang="en-US" sz="1800" baseline="-30000" dirty="0"/>
              <a:t>-1</a:t>
            </a:r>
            <a:r>
              <a:rPr lang="en-US" sz="1800" dirty="0"/>
              <a:t> + </a:t>
            </a:r>
            <a:r>
              <a:rPr lang="en-US" sz="1800" dirty="0">
                <a:latin typeface="Symbol" pitchFamily="18" charset="2"/>
              </a:rPr>
              <a:t>e</a:t>
            </a:r>
            <a:r>
              <a:rPr lang="en-US" sz="1800" i="1" baseline="-30000" dirty="0"/>
              <a:t>t</a:t>
            </a:r>
            <a:r>
              <a:rPr lang="en-US" sz="1800" i="1" dirty="0"/>
              <a:t>  , </a:t>
            </a:r>
            <a:r>
              <a:rPr 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b</a:t>
            </a:r>
            <a:r>
              <a:rPr lang="en-US" sz="1800" baseline="-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1</a:t>
            </a:r>
            <a:r>
              <a:rPr lang="en-US" sz="1800" i="1" dirty="0"/>
              <a:t>, </a:t>
            </a:r>
            <a:r>
              <a:rPr lang="en-US" sz="1800" dirty="0"/>
              <a:t>then the model becomes: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</a:t>
            </a:r>
            <a:r>
              <a:rPr lang="en-US" sz="18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sz="1800" i="1" baseline="-30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a</a:t>
            </a:r>
            <a:r>
              <a:rPr 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</a:t>
            </a:r>
            <a:r>
              <a:rPr 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sz="1800" i="1" baseline="-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sz="1800" baseline="-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</a:t>
            </a:r>
            <a:r>
              <a:rPr 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</a:t>
            </a:r>
            <a:r>
              <a:rPr 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e</a:t>
            </a:r>
            <a:r>
              <a:rPr lang="en-US" sz="1800" i="1" baseline="-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endParaRPr lang="en-US" altLang="en-US" sz="1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This model is </a:t>
            </a:r>
            <a:r>
              <a:rPr lang="en-US" altLang="en-US" sz="1800" i="1" dirty="0"/>
              <a:t>random walk</a:t>
            </a:r>
            <a:r>
              <a:rPr lang="en-US" altLang="en-US" sz="1800" dirty="0"/>
              <a:t>, the difference between period </a:t>
            </a:r>
            <a:r>
              <a:rPr lang="en-US" altLang="en-US" sz="1800" i="1" dirty="0"/>
              <a:t>t</a:t>
            </a:r>
            <a:r>
              <a:rPr lang="en-US" altLang="en-US" sz="1800" dirty="0"/>
              <a:t> and </a:t>
            </a:r>
            <a:r>
              <a:rPr lang="en-US" altLang="en-US" sz="1800" i="1" dirty="0"/>
              <a:t>t-1</a:t>
            </a:r>
            <a:r>
              <a:rPr lang="en-US" altLang="en-US" sz="1800" dirty="0"/>
              <a:t> is random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Forecast becomes a</a:t>
            </a:r>
            <a:r>
              <a:rPr lang="en-US" altLang="en-US" sz="1800" i="1" dirty="0"/>
              <a:t> </a:t>
            </a:r>
            <a:r>
              <a:rPr lang="en-US" alt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naïve forecast + parameter </a:t>
            </a:r>
            <a:r>
              <a:rPr 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a</a:t>
            </a:r>
            <a:r>
              <a:rPr 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1800" i="1" dirty="0">
                <a:latin typeface="Symbol" pitchFamily="18" charset="2"/>
              </a:rPr>
              <a:t>a</a:t>
            </a:r>
            <a:r>
              <a:rPr lang="en-US" sz="1800" dirty="0"/>
              <a:t>  = </a:t>
            </a:r>
            <a:r>
              <a:rPr 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drift parameter</a:t>
            </a:r>
            <a:endParaRPr lang="en-US" altLang="en-US" sz="18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6493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>
            <a:extLst>
              <a:ext uri="{FF2B5EF4-FFF2-40B4-BE49-F238E27FC236}">
                <a16:creationId xmlns:a16="http://schemas.microsoft.com/office/drawing/2014/main" id="{B1252A1C-F492-466E-8589-3CA8BA4BF0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Predictability Test: How to Check if Time Series is Random Walk</a:t>
            </a:r>
          </a:p>
        </p:txBody>
      </p:sp>
      <p:sp>
        <p:nvSpPr>
          <p:cNvPr id="355331" name="Rectangle 3">
            <a:extLst>
              <a:ext uri="{FF2B5EF4-FFF2-40B4-BE49-F238E27FC236}">
                <a16:creationId xmlns:a16="http://schemas.microsoft.com/office/drawing/2014/main" id="{AF274B3A-04BB-43B0-B9BF-6F9721EA6C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4628" y="1371600"/>
            <a:ext cx="86106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i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Approach 1</a:t>
            </a:r>
          </a:p>
          <a:p>
            <a:pPr lvl="1">
              <a:lnSpc>
                <a:spcPct val="90000"/>
              </a:lnSpc>
            </a:pPr>
            <a:r>
              <a:rPr lang="en-US" altLang="en-US" sz="1900" dirty="0">
                <a:latin typeface="CG Times" pitchFamily="18" charset="0"/>
                <a:cs typeface="Times New Roman" panose="02020603050405020304" pitchFamily="18" charset="0"/>
              </a:rPr>
              <a:t>Fit an </a:t>
            </a:r>
            <a:r>
              <a:rPr lang="en-US" altLang="en-US" sz="1900" i="1" dirty="0">
                <a:latin typeface="CG Times" pitchFamily="18" charset="0"/>
                <a:cs typeface="Times New Roman" panose="02020603050405020304" pitchFamily="18" charset="0"/>
              </a:rPr>
              <a:t>AR(1)</a:t>
            </a:r>
            <a:r>
              <a:rPr lang="en-US" altLang="en-US" sz="1900" dirty="0">
                <a:latin typeface="CG Times" pitchFamily="18" charset="0"/>
                <a:cs typeface="Times New Roman" panose="02020603050405020304" pitchFamily="18" charset="0"/>
              </a:rPr>
              <a:t> model to time series and test the hypothesis that the slope coefficient </a:t>
            </a:r>
            <a:r>
              <a:rPr lang="en-US" sz="1900" i="1" dirty="0">
                <a:latin typeface="Symbol" pitchFamily="18" charset="2"/>
              </a:rPr>
              <a:t>b</a:t>
            </a:r>
            <a:r>
              <a:rPr lang="en-US" sz="1900" i="1" baseline="-30000" dirty="0"/>
              <a:t>1 </a:t>
            </a:r>
            <a:r>
              <a:rPr lang="en-US" altLang="en-US" sz="1900" i="1" dirty="0">
                <a:latin typeface="CG Times" pitchFamily="18" charset="0"/>
                <a:cs typeface="Times New Roman" panose="02020603050405020304" pitchFamily="18" charset="0"/>
              </a:rPr>
              <a:t>=1</a:t>
            </a:r>
            <a:r>
              <a:rPr lang="en-US" altLang="en-US" sz="1900" dirty="0">
                <a:latin typeface="CG Times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900" i="1" dirty="0">
                <a:latin typeface="CG Times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1900" i="1" baseline="-25000" dirty="0">
                <a:latin typeface="CG Times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1900" i="1" dirty="0">
                <a:latin typeface="CG Times" pitchFamily="18" charset="0"/>
                <a:cs typeface="Times New Roman" panose="02020603050405020304" pitchFamily="18" charset="0"/>
              </a:rPr>
              <a:t>: </a:t>
            </a:r>
            <a:r>
              <a:rPr lang="en-US" sz="1900" i="1" dirty="0">
                <a:latin typeface="Symbol" pitchFamily="18" charset="2"/>
              </a:rPr>
              <a:t>b</a:t>
            </a:r>
            <a:r>
              <a:rPr lang="en-US" sz="1900" i="1" baseline="-30000" dirty="0"/>
              <a:t>1 </a:t>
            </a:r>
            <a:r>
              <a:rPr lang="en-US" altLang="en-US" sz="1900" i="1" dirty="0">
                <a:latin typeface="CG Times" pitchFamily="18" charset="0"/>
                <a:cs typeface="Times New Roman" panose="02020603050405020304" pitchFamily="18" charset="0"/>
              </a:rPr>
              <a:t>=1 vs. H</a:t>
            </a:r>
            <a:r>
              <a:rPr lang="en-US" altLang="en-US" sz="1900" i="1" baseline="-25000" dirty="0">
                <a:latin typeface="CG Times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900" i="1" dirty="0">
                <a:latin typeface="CG Times" pitchFamily="18" charset="0"/>
                <a:cs typeface="Times New Roman" panose="02020603050405020304" pitchFamily="18" charset="0"/>
              </a:rPr>
              <a:t>: </a:t>
            </a:r>
            <a:r>
              <a:rPr lang="en-US" sz="1900" i="1" dirty="0">
                <a:latin typeface="Symbol" pitchFamily="18" charset="2"/>
              </a:rPr>
              <a:t>b</a:t>
            </a:r>
            <a:r>
              <a:rPr lang="en-US" sz="1900" i="1" baseline="-30000" dirty="0"/>
              <a:t>1 </a:t>
            </a:r>
            <a:r>
              <a:rPr lang="en-US" altLang="en-US" sz="1900" i="1" dirty="0">
                <a:latin typeface="CG Times" pitchFamily="18" charset="0"/>
                <a:cs typeface="Times New Roman" panose="02020603050405020304" pitchFamily="18" charset="0"/>
              </a:rPr>
              <a:t>≠1</a:t>
            </a:r>
            <a:r>
              <a:rPr lang="en-US" altLang="en-US" sz="1900" dirty="0">
                <a:latin typeface="CG Times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1900" dirty="0">
                <a:latin typeface="CG Times" pitchFamily="18" charset="0"/>
                <a:cs typeface="Times New Roman" panose="02020603050405020304" pitchFamily="18" charset="0"/>
              </a:rPr>
              <a:t>If the </a:t>
            </a:r>
            <a:r>
              <a:rPr lang="en-US" altLang="en-US" sz="1900" i="1" dirty="0">
                <a:latin typeface="CG Times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1900" i="1" baseline="-25000" dirty="0">
                <a:latin typeface="CG Times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1900" baseline="-25000" dirty="0">
                <a:latin typeface="CG Times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>
                <a:latin typeface="CG Times" pitchFamily="18" charset="0"/>
                <a:cs typeface="Times New Roman" panose="02020603050405020304" pitchFamily="18" charset="0"/>
              </a:rPr>
              <a:t>hypothesis is rejected (</a:t>
            </a:r>
            <a:r>
              <a:rPr lang="en-US" altLang="en-US" sz="1900" i="1" dirty="0">
                <a:latin typeface="CG Times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900" dirty="0">
                <a:latin typeface="CG Times" pitchFamily="18" charset="0"/>
                <a:cs typeface="Times New Roman" panose="02020603050405020304" pitchFamily="18" charset="0"/>
              </a:rPr>
              <a:t>-value is small, below </a:t>
            </a:r>
            <a:r>
              <a:rPr lang="en-US" altLang="en-US" sz="1900" i="1" dirty="0">
                <a:latin typeface="CG Times" pitchFamily="18" charset="0"/>
                <a:cs typeface="Times New Roman" panose="02020603050405020304" pitchFamily="18" charset="0"/>
              </a:rPr>
              <a:t>0.05</a:t>
            </a:r>
            <a:r>
              <a:rPr lang="en-US" altLang="en-US" sz="1900" dirty="0">
                <a:latin typeface="CG Times" pitchFamily="18" charset="0"/>
                <a:cs typeface="Times New Roman" panose="02020603050405020304" pitchFamily="18" charset="0"/>
              </a:rPr>
              <a:t> or </a:t>
            </a:r>
            <a:r>
              <a:rPr lang="en-US" altLang="en-US" sz="1900" i="1" dirty="0">
                <a:latin typeface="CG Times" pitchFamily="18" charset="0"/>
                <a:cs typeface="Times New Roman" panose="02020603050405020304" pitchFamily="18" charset="0"/>
              </a:rPr>
              <a:t>0.01</a:t>
            </a:r>
            <a:r>
              <a:rPr lang="en-US" altLang="en-US" sz="1900" dirty="0">
                <a:latin typeface="CG Times" pitchFamily="18" charset="0"/>
                <a:cs typeface="Times New Roman" panose="02020603050405020304" pitchFamily="18" charset="0"/>
              </a:rPr>
              <a:t> confidence), then the series is not random walk</a:t>
            </a:r>
          </a:p>
          <a:p>
            <a:pPr lvl="1">
              <a:lnSpc>
                <a:spcPct val="90000"/>
              </a:lnSpc>
            </a:pPr>
            <a:r>
              <a:rPr lang="en-US" altLang="en-US" sz="1900" dirty="0">
                <a:latin typeface="CG Times" pitchFamily="18" charset="0"/>
                <a:cs typeface="Times New Roman" panose="02020603050405020304" pitchFamily="18" charset="0"/>
              </a:rPr>
              <a:t>Otherwise, if </a:t>
            </a:r>
            <a:r>
              <a:rPr lang="en-US" altLang="en-US" sz="1900" i="1" dirty="0">
                <a:latin typeface="CG Times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1900" i="1" baseline="-25000" dirty="0">
                <a:latin typeface="CG Times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1900" dirty="0">
                <a:latin typeface="CG Times" pitchFamily="18" charset="0"/>
                <a:cs typeface="Times New Roman" panose="02020603050405020304" pitchFamily="18" charset="0"/>
              </a:rPr>
              <a:t> cannot not be rejected, this </a:t>
            </a:r>
            <a:r>
              <a:rPr lang="en-US" altLang="en-US" sz="1900">
                <a:latin typeface="CG Times" pitchFamily="18" charset="0"/>
                <a:cs typeface="Times New Roman" panose="02020603050405020304" pitchFamily="18" charset="0"/>
              </a:rPr>
              <a:t>may indicate </a:t>
            </a:r>
            <a:r>
              <a:rPr lang="en-US" altLang="en-US" sz="1900" dirty="0">
                <a:latin typeface="CG Times" pitchFamily="18" charset="0"/>
                <a:cs typeface="Times New Roman" panose="02020603050405020304" pitchFamily="18" charset="0"/>
              </a:rPr>
              <a:t>that a series is random walk  </a:t>
            </a:r>
            <a:endParaRPr lang="en-US" altLang="en-US" sz="1900" dirty="0"/>
          </a:p>
          <a:p>
            <a:pPr>
              <a:lnSpc>
                <a:spcPct val="90000"/>
              </a:lnSpc>
            </a:pPr>
            <a:r>
              <a:rPr lang="en-US" altLang="en-US" sz="2000" i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Approach 2</a:t>
            </a:r>
          </a:p>
          <a:p>
            <a:pPr lvl="1">
              <a:lnSpc>
                <a:spcPct val="90000"/>
              </a:lnSpc>
            </a:pPr>
            <a:r>
              <a:rPr lang="en-US" altLang="en-US" sz="1900" dirty="0">
                <a:latin typeface="CG Times" pitchFamily="18" charset="0"/>
                <a:cs typeface="Times New Roman" panose="02020603050405020304" pitchFamily="18" charset="0"/>
              </a:rPr>
              <a:t>Mathematically an equivalent of </a:t>
            </a:r>
            <a:r>
              <a:rPr lang="en-US" altLang="en-US" sz="1900" i="1" dirty="0">
                <a:latin typeface="CG Times" pitchFamily="18" charset="0"/>
                <a:cs typeface="Times New Roman" panose="02020603050405020304" pitchFamily="18" charset="0"/>
              </a:rPr>
              <a:t>approach 1</a:t>
            </a:r>
          </a:p>
          <a:p>
            <a:pPr lvl="1">
              <a:lnSpc>
                <a:spcPct val="90000"/>
              </a:lnSpc>
            </a:pPr>
            <a:r>
              <a:rPr lang="en-US" sz="1900" dirty="0"/>
              <a:t>Examine differenced series: </a:t>
            </a:r>
            <a:r>
              <a:rPr lang="en-US" sz="1900" i="1" dirty="0"/>
              <a:t>Y</a:t>
            </a:r>
            <a:r>
              <a:rPr lang="en-US" sz="1900" i="1" baseline="-25000" dirty="0"/>
              <a:t>2</a:t>
            </a:r>
            <a:r>
              <a:rPr lang="en-US" sz="1900" i="1" dirty="0"/>
              <a:t>-Y</a:t>
            </a:r>
            <a:r>
              <a:rPr lang="en-US" sz="1900" i="1" baseline="-25000" dirty="0"/>
              <a:t>1</a:t>
            </a:r>
            <a:r>
              <a:rPr lang="en-US" sz="1900" i="1" dirty="0"/>
              <a:t>, Y</a:t>
            </a:r>
            <a:r>
              <a:rPr lang="en-US" sz="1900" i="1" baseline="-25000" dirty="0"/>
              <a:t>3</a:t>
            </a:r>
            <a:r>
              <a:rPr lang="en-US" sz="1900" i="1" dirty="0"/>
              <a:t>-Y</a:t>
            </a:r>
            <a:r>
              <a:rPr lang="en-US" sz="1900" i="1" baseline="-25000" dirty="0"/>
              <a:t>2</a:t>
            </a:r>
            <a:r>
              <a:rPr lang="en-US" sz="1900" i="1" dirty="0"/>
              <a:t>,  </a:t>
            </a:r>
            <a:r>
              <a:rPr lang="en-US" sz="1900" i="1" dirty="0">
                <a:latin typeface="Times New Roman" pitchFamily="18" charset="0"/>
              </a:rPr>
              <a:t>…</a:t>
            </a:r>
            <a:r>
              <a:rPr lang="en-US" sz="1900" i="1" dirty="0"/>
              <a:t> , </a:t>
            </a:r>
            <a:r>
              <a:rPr lang="en-US" sz="1900" i="1" dirty="0" err="1"/>
              <a:t>Y</a:t>
            </a:r>
            <a:r>
              <a:rPr lang="en-US" sz="1900" i="1" baseline="-25000" dirty="0" err="1"/>
              <a:t>t</a:t>
            </a:r>
            <a:r>
              <a:rPr lang="en-US" sz="1900" i="1" baseline="-25000" dirty="0"/>
              <a:t> </a:t>
            </a:r>
            <a:r>
              <a:rPr lang="en-US" sz="1900" i="1" dirty="0"/>
              <a:t>-Y</a:t>
            </a:r>
            <a:r>
              <a:rPr lang="en-US" sz="1900" i="1" baseline="-25000" dirty="0"/>
              <a:t>t-1</a:t>
            </a:r>
          </a:p>
          <a:p>
            <a:pPr lvl="1">
              <a:lnSpc>
                <a:spcPct val="90000"/>
              </a:lnSpc>
            </a:pPr>
            <a:r>
              <a:rPr lang="en-US" sz="1900" dirty="0"/>
              <a:t>If original series is random walk, the differenced series behaves like random walk </a:t>
            </a:r>
          </a:p>
          <a:p>
            <a:pPr lvl="1">
              <a:lnSpc>
                <a:spcPct val="90000"/>
              </a:lnSpc>
            </a:pPr>
            <a:r>
              <a:rPr lang="en-US" sz="1900" dirty="0"/>
              <a:t>Hence, to test whether the series is random walk:</a:t>
            </a:r>
          </a:p>
          <a:p>
            <a:pPr lvl="2">
              <a:lnSpc>
                <a:spcPct val="90000"/>
              </a:lnSpc>
            </a:pPr>
            <a:r>
              <a:rPr lang="en-US" sz="1700" dirty="0"/>
              <a:t>Compute differenced series</a:t>
            </a:r>
          </a:p>
          <a:p>
            <a:pPr lvl="2">
              <a:lnSpc>
                <a:spcPct val="90000"/>
              </a:lnSpc>
            </a:pPr>
            <a:r>
              <a:rPr lang="en-US" sz="1700" dirty="0"/>
              <a:t>Examine </a:t>
            </a:r>
            <a:r>
              <a:rPr lang="en-US" sz="1700" i="1" dirty="0"/>
              <a:t>ACF</a:t>
            </a:r>
            <a:r>
              <a:rPr lang="en-US" sz="1700" dirty="0"/>
              <a:t> for differenced series</a:t>
            </a:r>
          </a:p>
          <a:p>
            <a:pPr lvl="2">
              <a:lnSpc>
                <a:spcPct val="90000"/>
              </a:lnSpc>
            </a:pPr>
            <a:r>
              <a:rPr lang="en-US" sz="1700" dirty="0"/>
              <a:t>If </a:t>
            </a:r>
            <a:r>
              <a:rPr lang="en-US" sz="1700" i="1" dirty="0"/>
              <a:t>ACF</a:t>
            </a:r>
            <a:r>
              <a:rPr lang="en-US" sz="1700" dirty="0"/>
              <a:t> plot indicates that the autocorrelation coefficients at lags 1, 2, 3, etc. are within horizontal thresholds, that it can be inferred that time series is random walk.</a:t>
            </a:r>
          </a:p>
          <a:p>
            <a:pPr lvl="1">
              <a:lnSpc>
                <a:spcPct val="90000"/>
              </a:lnSpc>
            </a:pPr>
            <a:endParaRPr lang="en-US" sz="1700" dirty="0"/>
          </a:p>
          <a:p>
            <a:pPr lvl="1">
              <a:lnSpc>
                <a:spcPct val="9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04300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>
            <a:extLst>
              <a:ext uri="{FF2B5EF4-FFF2-40B4-BE49-F238E27FC236}">
                <a16:creationId xmlns:a16="http://schemas.microsoft.com/office/drawing/2014/main" id="{70963663-03FC-48FC-B4ED-FBE75772A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091" name="Rectangle 3">
            <a:extLst>
              <a:ext uri="{FF2B5EF4-FFF2-40B4-BE49-F238E27FC236}">
                <a16:creationId xmlns:a16="http://schemas.microsoft.com/office/drawing/2014/main" id="{5325D5E8-7890-4835-B221-8D8B3F4B1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092" name="Rectangle 4">
            <a:extLst>
              <a:ext uri="{FF2B5EF4-FFF2-40B4-BE49-F238E27FC236}">
                <a16:creationId xmlns:a16="http://schemas.microsoft.com/office/drawing/2014/main" id="{70A175EB-DB40-4C1B-9E31-5892D6DAA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093" name="Rectangle 5">
            <a:extLst>
              <a:ext uri="{FF2B5EF4-FFF2-40B4-BE49-F238E27FC236}">
                <a16:creationId xmlns:a16="http://schemas.microsoft.com/office/drawing/2014/main" id="{288E5095-56A7-430F-A882-7435F7543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3" y="63992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r" eaLnBrk="0" hangingPunct="0"/>
            <a:endParaRPr lang="en-US" altLang="en-US" sz="1000"/>
          </a:p>
        </p:txBody>
      </p:sp>
      <p:sp>
        <p:nvSpPr>
          <p:cNvPr id="345094" name="Rectangle 6">
            <a:extLst>
              <a:ext uri="{FF2B5EF4-FFF2-40B4-BE49-F238E27FC236}">
                <a16:creationId xmlns:a16="http://schemas.microsoft.com/office/drawing/2014/main" id="{C0792BBD-BBF6-4A2E-ADE5-416080F6A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095" name="Rectangle 7">
            <a:extLst>
              <a:ext uri="{FF2B5EF4-FFF2-40B4-BE49-F238E27FC236}">
                <a16:creationId xmlns:a16="http://schemas.microsoft.com/office/drawing/2014/main" id="{8331516F-C0C2-4AA7-9C86-5FBD9AB741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227013"/>
            <a:ext cx="8785225" cy="1131887"/>
          </a:xfrm>
          <a:noFill/>
          <a:ln/>
        </p:spPr>
        <p:txBody>
          <a:bodyPr/>
          <a:lstStyle/>
          <a:p>
            <a:pPr eaLnBrk="0" hangingPunct="0"/>
            <a:r>
              <a:rPr lang="en-US" altLang="en-US" i="1" dirty="0">
                <a:solidFill>
                  <a:schemeClr val="accent1"/>
                </a:solidFill>
              </a:rPr>
              <a:t>Lecture Objectives</a:t>
            </a:r>
            <a:endParaRPr lang="en-US" altLang="en-US" dirty="0">
              <a:solidFill>
                <a:schemeClr val="accent1"/>
              </a:solidFill>
            </a:endParaRPr>
          </a:p>
        </p:txBody>
      </p:sp>
      <p:sp>
        <p:nvSpPr>
          <p:cNvPr id="345096" name="Rectangle 8">
            <a:extLst>
              <a:ext uri="{FF2B5EF4-FFF2-40B4-BE49-F238E27FC236}">
                <a16:creationId xmlns:a16="http://schemas.microsoft.com/office/drawing/2014/main" id="{C723C3FF-29F5-46A7-97E0-76DED44CEC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7" y="1522413"/>
            <a:ext cx="8659813" cy="5335587"/>
          </a:xfrm>
          <a:noFill/>
          <a:ln/>
        </p:spPr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Apply autocorrelation for time series and forecast residuals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Identify and explain autoregressive (AR) models in time series analytics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Utilize one-level and two-level autoregressive models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Apply autoregressive models to identify predictability of time series 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Use R to develop autocorrelation and autoregressive models for time series forecasting</a:t>
            </a:r>
            <a:endParaRPr lang="en-US" altLang="en-US" dirty="0">
              <a:solidFill>
                <a:srgbClr val="FFFFFF"/>
              </a:solidFill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0" hangingPunct="0">
              <a:spcAft>
                <a:spcPct val="90000"/>
              </a:spcAft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pic>
        <p:nvPicPr>
          <p:cNvPr id="345097" name="Picture 9" descr="AG00059_">
            <a:extLst>
              <a:ext uri="{FF2B5EF4-FFF2-40B4-BE49-F238E27FC236}">
                <a16:creationId xmlns:a16="http://schemas.microsoft.com/office/drawing/2014/main" id="{C289DFB7-13B9-42F5-BF9E-FE4F7EC71F7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805" y="4676081"/>
            <a:ext cx="1669197" cy="164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pull dir="r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Predictability Test for S&amp;P 500 Close Prices in 2019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47800"/>
            <a:ext cx="8783048" cy="5181600"/>
          </a:xfrm>
        </p:spPr>
        <p:txBody>
          <a:bodyPr/>
          <a:lstStyle/>
          <a:p>
            <a:r>
              <a:rPr lang="en-US" sz="1600" dirty="0"/>
              <a:t>Approach 1: </a:t>
            </a:r>
            <a:r>
              <a:rPr lang="en-US" sz="1600" i="1" dirty="0"/>
              <a:t>Fit AR(1) model into S&amp;P 500 Close Prices data in  </a:t>
            </a:r>
            <a:r>
              <a:rPr lang="en-US" sz="1800" i="1" dirty="0"/>
              <a:t>(</a:t>
            </a:r>
            <a:r>
              <a:rPr lang="en-US" sz="1200" i="1" dirty="0">
                <a:hlinkClick r:id="rId2"/>
              </a:rPr>
              <a:t>https://in.finance.yahoo.com/quote/%5EGSPC/history</a:t>
            </a:r>
            <a:r>
              <a:rPr lang="en-US" sz="1800" i="1" dirty="0"/>
              <a:t>)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000" dirty="0"/>
          </a:p>
          <a:p>
            <a:r>
              <a:rPr lang="en-US" sz="1600" dirty="0"/>
              <a:t>Approach 2: </a:t>
            </a:r>
            <a:r>
              <a:rPr lang="en-US" sz="1600" i="1" dirty="0"/>
              <a:t>Apply ACF for differenced Close Prices data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600" dirty="0"/>
              <a:t>Conclusion: </a:t>
            </a:r>
            <a:r>
              <a:rPr lang="en-US" sz="1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S&amp;P 500 Close Prices in 2019 data may be random walk, can be hard to predict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C338AD-B8AF-4B84-A398-9C8C0CCCB6F2}"/>
              </a:ext>
            </a:extLst>
          </p:cNvPr>
          <p:cNvSpPr txBox="1"/>
          <p:nvPr/>
        </p:nvSpPr>
        <p:spPr>
          <a:xfrm>
            <a:off x="457200" y="1981200"/>
            <a:ext cx="3042249" cy="1492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/>
              <a:t>Series: </a:t>
            </a:r>
            <a:r>
              <a:rPr lang="en-US" sz="1300" dirty="0" err="1"/>
              <a:t>close.price.ts</a:t>
            </a:r>
            <a:r>
              <a:rPr lang="en-US" sz="1300" dirty="0"/>
              <a:t> </a:t>
            </a:r>
          </a:p>
          <a:p>
            <a:r>
              <a:rPr lang="en-US" sz="1300" dirty="0"/>
              <a:t>ARIMA(1,0,0) with non-zero mean </a:t>
            </a:r>
          </a:p>
          <a:p>
            <a:endParaRPr lang="en-US" sz="1300" dirty="0"/>
          </a:p>
          <a:p>
            <a:r>
              <a:rPr lang="en-US" sz="1300" dirty="0"/>
              <a:t>Coefficients:</a:t>
            </a:r>
          </a:p>
          <a:p>
            <a:r>
              <a:rPr lang="en-US" sz="1300" dirty="0"/>
              <a:t>         ar1       mean</a:t>
            </a:r>
          </a:p>
          <a:p>
            <a:r>
              <a:rPr lang="en-US" sz="1300" b="1" dirty="0">
                <a:solidFill>
                  <a:srgbClr val="FF0000"/>
                </a:solidFill>
                <a:highlight>
                  <a:srgbClr val="FFFF00"/>
                </a:highlight>
              </a:rPr>
              <a:t>      0.9970  </a:t>
            </a:r>
            <a:r>
              <a:rPr lang="en-US" sz="1300" dirty="0"/>
              <a:t>2882.7598</a:t>
            </a:r>
          </a:p>
          <a:p>
            <a:r>
              <a:rPr lang="en-US" sz="1300" dirty="0" err="1"/>
              <a:t>s.e.</a:t>
            </a:r>
            <a:r>
              <a:rPr lang="en-US" sz="1300" dirty="0"/>
              <a:t>  0.0039   246.8988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968F40-13FC-4E5A-A151-82E9EF586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810000"/>
            <a:ext cx="54102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43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Predictability Test for Amtrak Ridership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310922"/>
            <a:ext cx="8458200" cy="5181600"/>
          </a:xfrm>
        </p:spPr>
        <p:txBody>
          <a:bodyPr/>
          <a:lstStyle/>
          <a:p>
            <a:r>
              <a:rPr lang="en-US" sz="1800" dirty="0"/>
              <a:t>Approach 1: </a:t>
            </a:r>
            <a:r>
              <a:rPr lang="en-US" sz="1800" i="1" dirty="0"/>
              <a:t>Fit AR(1) model into Amtrak Ridership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1800" dirty="0"/>
              <a:t>Approach 2: </a:t>
            </a:r>
            <a:r>
              <a:rPr lang="en-US" sz="1800" i="1" dirty="0"/>
              <a:t>Apply ACF for differenced Amtrak Ridership data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Conclusion: </a:t>
            </a:r>
            <a:r>
              <a:rPr lang="en-US" sz="1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Amtrak Ridership data is not random walk, can be predicted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1676400"/>
            <a:ext cx="3657600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/>
              <a:t>Series: </a:t>
            </a:r>
            <a:r>
              <a:rPr lang="en-US" sz="1300" dirty="0" err="1"/>
              <a:t>ridership.ts</a:t>
            </a:r>
            <a:r>
              <a:rPr lang="en-US" sz="1300" dirty="0"/>
              <a:t> </a:t>
            </a:r>
          </a:p>
          <a:p>
            <a:r>
              <a:rPr lang="en-US" sz="1300" dirty="0"/>
              <a:t>ARIMA(1,0,0) with non-zero mean </a:t>
            </a:r>
          </a:p>
          <a:p>
            <a:endParaRPr lang="en-US" sz="1300" dirty="0"/>
          </a:p>
          <a:p>
            <a:r>
              <a:rPr lang="en-US" sz="1300" dirty="0"/>
              <a:t>Coefficients:</a:t>
            </a:r>
          </a:p>
          <a:p>
            <a:r>
              <a:rPr lang="en-US" sz="1300" dirty="0"/>
              <a:t>         ar1       intercept</a:t>
            </a:r>
          </a:p>
          <a:p>
            <a:r>
              <a:rPr lang="en-US" sz="1300" b="1" dirty="0">
                <a:solidFill>
                  <a:srgbClr val="FF0000"/>
                </a:solidFill>
                <a:highlight>
                  <a:srgbClr val="FFFF00"/>
                </a:highlight>
              </a:rPr>
              <a:t>      0.5682  </a:t>
            </a:r>
            <a:r>
              <a:rPr lang="en-US" sz="1300" dirty="0"/>
              <a:t>1823.7972</a:t>
            </a:r>
          </a:p>
          <a:p>
            <a:r>
              <a:rPr lang="en-US" sz="1300" dirty="0" err="1"/>
              <a:t>s.e.</a:t>
            </a:r>
            <a:r>
              <a:rPr lang="en-US" sz="1300" dirty="0"/>
              <a:t>  </a:t>
            </a:r>
            <a:r>
              <a:rPr lang="en-US" sz="1300" b="1" dirty="0"/>
              <a:t>0.0656</a:t>
            </a:r>
            <a:r>
              <a:rPr lang="en-US" sz="1300" dirty="0"/>
              <a:t>    27.1978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827039"/>
            <a:ext cx="5638800" cy="226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937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Autocorrelation?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cross-sectional data</a:t>
            </a:r>
            <a:r>
              <a:rPr lang="en-US" dirty="0"/>
              <a:t>, the assumption is that a response variable and predictors don’t have correlation between successive records</a:t>
            </a:r>
          </a:p>
          <a:p>
            <a:r>
              <a:rPr lang="en-US" dirty="0"/>
              <a:t>In </a:t>
            </a:r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series data</a:t>
            </a:r>
            <a:r>
              <a:rPr lang="en-US" dirty="0"/>
              <a:t>, values in neighboring periods tend to be correlated</a:t>
            </a:r>
          </a:p>
          <a:p>
            <a:pPr lvl="1"/>
            <a:r>
              <a:rPr lang="en-US" dirty="0"/>
              <a:t>Referred to as </a:t>
            </a:r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autocorrelation</a:t>
            </a:r>
            <a:r>
              <a:rPr lang="en-US" i="1" dirty="0"/>
              <a:t> </a:t>
            </a:r>
          </a:p>
          <a:p>
            <a:r>
              <a:rPr lang="en-US" dirty="0"/>
              <a:t>Time series regression model can account for trend and seasonal patterns </a:t>
            </a:r>
          </a:p>
          <a:p>
            <a:pPr lvl="1"/>
            <a:r>
              <a:rPr lang="en-US" dirty="0"/>
              <a:t>However, regression model may not account for </a:t>
            </a:r>
            <a:r>
              <a:rPr lang="en-US" i="1" dirty="0"/>
              <a:t>autocorrelation</a:t>
            </a:r>
            <a:endParaRPr lang="en-US" dirty="0"/>
          </a:p>
          <a:p>
            <a:r>
              <a:rPr lang="en-US" i="1" dirty="0"/>
              <a:t>Autocorrelation </a:t>
            </a:r>
            <a:r>
              <a:rPr lang="en-US" dirty="0"/>
              <a:t>is informative </a:t>
            </a:r>
          </a:p>
          <a:p>
            <a:pPr lvl="1"/>
            <a:r>
              <a:rPr lang="en-US" dirty="0"/>
              <a:t>Positive or negative, strong in certain lags (first lag or seasonal lags) </a:t>
            </a:r>
          </a:p>
          <a:p>
            <a:pPr lvl="1"/>
            <a:r>
              <a:rPr lang="en-US" dirty="0"/>
              <a:t>Contains useful information that can be used to improve forecasting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23885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524000"/>
            <a:ext cx="8610600" cy="5029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Autocorrelation</a:t>
            </a:r>
            <a:r>
              <a:rPr lang="en-US" dirty="0"/>
              <a:t> measures how strong the values of a time series are related to their own past values</a:t>
            </a:r>
          </a:p>
          <a:p>
            <a:pPr>
              <a:lnSpc>
                <a:spcPct val="80000"/>
              </a:lnSpc>
            </a:pPr>
            <a:r>
              <a:rPr lang="en-US" dirty="0"/>
              <a:t>Technically: compute the correlation between the series and the lagged series (approximately)</a:t>
            </a:r>
          </a:p>
          <a:p>
            <a:pPr lvl="1">
              <a:lnSpc>
                <a:spcPct val="80000"/>
              </a:lnSpc>
            </a:pPr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Lag(1) autocorrelation </a:t>
            </a:r>
            <a:r>
              <a:rPr lang="en-US" dirty="0"/>
              <a:t>= correlation between (</a:t>
            </a:r>
            <a:r>
              <a:rPr lang="en-US" i="1" dirty="0"/>
              <a:t>y</a:t>
            </a:r>
            <a:r>
              <a:rPr lang="en-US" i="1" baseline="-25000" dirty="0"/>
              <a:t>1</a:t>
            </a:r>
            <a:r>
              <a:rPr lang="en-US" i="1" dirty="0"/>
              <a:t>, y</a:t>
            </a:r>
            <a:r>
              <a:rPr lang="en-US" i="1" baseline="-25000" dirty="0"/>
              <a:t>2,</a:t>
            </a:r>
            <a:r>
              <a:rPr lang="en-US" i="1" dirty="0"/>
              <a:t> …, y</a:t>
            </a:r>
            <a:r>
              <a:rPr lang="en-US" i="1" baseline="-25000" dirty="0"/>
              <a:t>t-1 </a:t>
            </a:r>
            <a:r>
              <a:rPr lang="en-US" dirty="0"/>
              <a:t>) and (</a:t>
            </a:r>
            <a:r>
              <a:rPr lang="en-US" i="1" dirty="0"/>
              <a:t>y</a:t>
            </a:r>
            <a:r>
              <a:rPr lang="en-US" i="1" baseline="-25000" dirty="0"/>
              <a:t>2</a:t>
            </a:r>
            <a:r>
              <a:rPr lang="en-US" i="1" dirty="0"/>
              <a:t>, y</a:t>
            </a:r>
            <a:r>
              <a:rPr lang="en-US" i="1" baseline="-25000" dirty="0"/>
              <a:t>3</a:t>
            </a:r>
            <a:r>
              <a:rPr lang="en-US" i="1" dirty="0"/>
              <a:t>, …, </a:t>
            </a:r>
            <a:r>
              <a:rPr lang="en-US" i="1" dirty="0" err="1"/>
              <a:t>y</a:t>
            </a:r>
            <a:r>
              <a:rPr lang="en-US" i="1" baseline="-25000" dirty="0" err="1"/>
              <a:t>t</a:t>
            </a:r>
            <a:r>
              <a:rPr lang="en-US" dirty="0"/>
              <a:t>) </a:t>
            </a:r>
          </a:p>
          <a:p>
            <a:pPr lvl="1">
              <a:lnSpc>
                <a:spcPct val="80000"/>
              </a:lnSpc>
            </a:pPr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Lag(k) autocorrelation</a:t>
            </a:r>
            <a:r>
              <a:rPr lang="en-US" i="1" dirty="0"/>
              <a:t> </a:t>
            </a:r>
            <a:r>
              <a:rPr lang="en-US" dirty="0"/>
              <a:t>= correlation between (</a:t>
            </a:r>
            <a:r>
              <a:rPr lang="en-US" i="1" dirty="0"/>
              <a:t>y</a:t>
            </a:r>
            <a:r>
              <a:rPr lang="en-US" i="1" baseline="-25000" dirty="0"/>
              <a:t>1</a:t>
            </a:r>
            <a:r>
              <a:rPr lang="en-US" i="1" dirty="0"/>
              <a:t>, y</a:t>
            </a:r>
            <a:r>
              <a:rPr lang="en-US" i="1" baseline="-25000" dirty="0"/>
              <a:t>2,</a:t>
            </a:r>
            <a:r>
              <a:rPr lang="en-US" i="1" dirty="0"/>
              <a:t> …, </a:t>
            </a:r>
            <a:r>
              <a:rPr lang="en-US" i="1" dirty="0" err="1"/>
              <a:t>y</a:t>
            </a:r>
            <a:r>
              <a:rPr lang="en-US" i="1" baseline="-25000" dirty="0" err="1"/>
              <a:t>t</a:t>
            </a:r>
            <a:r>
              <a:rPr lang="en-US" i="1" baseline="-25000" dirty="0"/>
              <a:t>-k</a:t>
            </a:r>
            <a:r>
              <a:rPr lang="en-US" dirty="0"/>
              <a:t>) and (</a:t>
            </a:r>
            <a:r>
              <a:rPr lang="en-US" i="1" dirty="0"/>
              <a:t>y</a:t>
            </a:r>
            <a:r>
              <a:rPr lang="en-US" i="1" baseline="-25000" dirty="0"/>
              <a:t>k+1</a:t>
            </a:r>
            <a:r>
              <a:rPr lang="en-US" i="1" dirty="0"/>
              <a:t>, y</a:t>
            </a:r>
            <a:r>
              <a:rPr lang="en-US" i="1" baseline="-25000" dirty="0"/>
              <a:t>k+2</a:t>
            </a:r>
            <a:r>
              <a:rPr lang="en-US" i="1" dirty="0"/>
              <a:t>, …, </a:t>
            </a:r>
            <a:r>
              <a:rPr lang="en-US" i="1" dirty="0" err="1"/>
              <a:t>y</a:t>
            </a:r>
            <a:r>
              <a:rPr lang="en-US" i="1" baseline="-25000" dirty="0" err="1"/>
              <a:t>t</a:t>
            </a:r>
            <a:r>
              <a:rPr lang="en-US" dirty="0"/>
              <a:t>)</a:t>
            </a:r>
          </a:p>
          <a:p>
            <a:r>
              <a:rPr lang="en-US" dirty="0"/>
              <a:t>Use of autocorrelation </a:t>
            </a:r>
          </a:p>
          <a:p>
            <a:pPr lvl="1"/>
            <a:r>
              <a:rPr lang="en-US" dirty="0"/>
              <a:t>Check time series forecast residuals for independence (or dependence)</a:t>
            </a:r>
          </a:p>
          <a:p>
            <a:pPr lvl="1"/>
            <a:r>
              <a:rPr lang="en-US" dirty="0"/>
              <a:t>Model remaining information (residuals), in particular, if residual dependency exists</a:t>
            </a:r>
          </a:p>
          <a:p>
            <a:pPr lvl="1"/>
            <a:r>
              <a:rPr lang="en-US" dirty="0"/>
              <a:t>Evaluate predictability, i.e., whether the series is a “random walk” or can be predictable </a:t>
            </a:r>
          </a:p>
        </p:txBody>
      </p:sp>
    </p:spTree>
    <p:extLst>
      <p:ext uri="{BB962C8B-B14F-4D97-AF65-F5344CB8AC3E}">
        <p14:creationId xmlns:p14="http://schemas.microsoft.com/office/powerpoint/2010/main" val="1018934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>
            <a:extLst>
              <a:ext uri="{FF2B5EF4-FFF2-40B4-BE49-F238E27FC236}">
                <a16:creationId xmlns:a16="http://schemas.microsoft.com/office/drawing/2014/main" id="{B281F9DC-E942-446B-812D-B863E4623F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Autocorrelation (cont.)</a:t>
            </a:r>
          </a:p>
        </p:txBody>
      </p:sp>
      <p:sp>
        <p:nvSpPr>
          <p:cNvPr id="350211" name="Rectangle 3">
            <a:extLst>
              <a:ext uri="{FF2B5EF4-FFF2-40B4-BE49-F238E27FC236}">
                <a16:creationId xmlns:a16="http://schemas.microsoft.com/office/drawing/2014/main" id="{FBB29BAF-1446-48B7-9B74-877F582A1F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10600" cy="5029200"/>
          </a:xfrm>
        </p:spPr>
        <p:txBody>
          <a:bodyPr/>
          <a:lstStyle/>
          <a:p>
            <a:pPr algn="just"/>
            <a:r>
              <a:rPr lang="en-US" altLang="en-US" sz="2000" i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G Times" pitchFamily="18" charset="0"/>
                <a:cs typeface="Times New Roman" panose="02020603050405020304" pitchFamily="18" charset="0"/>
              </a:rPr>
              <a:t>Autocorrelation coefficient </a:t>
            </a:r>
            <a:r>
              <a:rPr lang="en-US" altLang="en-US" sz="2000" i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G Times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000" i="1" baseline="-300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G Times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000" dirty="0">
                <a:latin typeface="CG Times" pitchFamily="18" charset="0"/>
                <a:cs typeface="Times New Roman" panose="02020603050405020304" pitchFamily="18" charset="0"/>
              </a:rPr>
              <a:t> is a measure of autocorrelation between a variable itself and the same variable lagged </a:t>
            </a:r>
            <a:r>
              <a:rPr lang="en-US" altLang="en-US" sz="2000" i="1" dirty="0">
                <a:latin typeface="CG Times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000" dirty="0">
                <a:latin typeface="CG Times" pitchFamily="18" charset="0"/>
                <a:cs typeface="Times New Roman" panose="02020603050405020304" pitchFamily="18" charset="0"/>
              </a:rPr>
              <a:t> periods: </a:t>
            </a:r>
            <a:endParaRPr lang="en-US" altLang="en-US" sz="2000" dirty="0">
              <a:latin typeface="Courier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" charset="0"/>
                <a:cs typeface="Times New Roman" panose="02020603050405020304" pitchFamily="18" charset="0"/>
              </a:rPr>
              <a:t>	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 dirty="0">
              <a:latin typeface="Courier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" charset="0"/>
                <a:cs typeface="Times New Roman" panose="02020603050405020304" pitchFamily="18" charset="0"/>
              </a:rPr>
              <a:t>		</a:t>
            </a:r>
            <a:endParaRPr lang="en-US" altLang="en-US" dirty="0">
              <a:latin typeface="Courier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" charset="0"/>
                <a:cs typeface="Times New Roman" panose="02020603050405020304" pitchFamily="18" charset="0"/>
              </a:rPr>
              <a:t>		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400" dirty="0">
              <a:latin typeface="Courier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" charset="0"/>
                <a:cs typeface="Times New Roman" panose="02020603050405020304" pitchFamily="18" charset="0"/>
              </a:rPr>
              <a:t>		         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chemeClr val="accent1"/>
                </a:solidFill>
                <a:latin typeface="CG Times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1400" i="1" dirty="0" err="1">
                <a:latin typeface="CG Times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400" i="1" baseline="-25000" dirty="0" err="1">
                <a:latin typeface="CG Times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400" baseline="-25000" dirty="0">
                <a:latin typeface="CG Times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latin typeface="CG Times" pitchFamily="18" charset="0"/>
                <a:cs typeface="Times New Roman" panose="02020603050405020304" pitchFamily="18" charset="0"/>
              </a:rPr>
              <a:t>= autocorrelation coefficient for a lag of </a:t>
            </a:r>
            <a:r>
              <a:rPr lang="en-US" altLang="en-US" sz="1400" i="1" dirty="0">
                <a:latin typeface="CG Times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400" dirty="0">
                <a:latin typeface="CG Times" pitchFamily="18" charset="0"/>
                <a:cs typeface="Times New Roman" panose="02020603050405020304" pitchFamily="18" charset="0"/>
              </a:rPr>
              <a:t> periods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1400" dirty="0">
                <a:latin typeface="CG Times" pitchFamily="18" charset="0"/>
                <a:cs typeface="Times New Roman" panose="02020603050405020304" pitchFamily="18" charset="0"/>
              </a:rPr>
              <a:t>			    = mean of the values of the series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1400" dirty="0">
                <a:latin typeface="CG Times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1400" i="1" dirty="0" err="1">
                <a:latin typeface="CG Times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1400" i="1" baseline="-25000" dirty="0" err="1">
                <a:latin typeface="CG Times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1400" dirty="0">
                <a:latin typeface="CG Times" pitchFamily="18" charset="0"/>
                <a:cs typeface="Times New Roman" panose="02020603050405020304" pitchFamily="18" charset="0"/>
              </a:rPr>
              <a:t>= observation in time period </a:t>
            </a:r>
            <a:r>
              <a:rPr lang="en-US" altLang="en-US" sz="1400" i="1" dirty="0">
                <a:latin typeface="CG Times" pitchFamily="18" charset="0"/>
                <a:cs typeface="Times New Roman" panose="02020603050405020304" pitchFamily="18" charset="0"/>
              </a:rPr>
              <a:t>t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1400" dirty="0">
                <a:latin typeface="CG Times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1400" i="1" dirty="0" err="1">
                <a:latin typeface="CG Times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1400" i="1" baseline="-25000" dirty="0" err="1">
                <a:latin typeface="CG Times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1400" i="1" baseline="-25000" dirty="0">
                <a:latin typeface="CG Times" pitchFamily="18" charset="0"/>
                <a:cs typeface="Times New Roman" panose="02020603050405020304" pitchFamily="18" charset="0"/>
              </a:rPr>
              <a:t>-k</a:t>
            </a:r>
            <a:r>
              <a:rPr lang="en-US" altLang="en-US" sz="1400" dirty="0">
                <a:latin typeface="CG Times" pitchFamily="18" charset="0"/>
                <a:cs typeface="Times New Roman" panose="02020603050405020304" pitchFamily="18" charset="0"/>
              </a:rPr>
              <a:t> = observation</a:t>
            </a:r>
            <a:r>
              <a:rPr lang="en-US" altLang="en-US" sz="1400" i="1" dirty="0">
                <a:latin typeface="CG Times" pitchFamily="18" charset="0"/>
                <a:cs typeface="Times New Roman" panose="02020603050405020304" pitchFamily="18" charset="0"/>
              </a:rPr>
              <a:t> k</a:t>
            </a:r>
            <a:r>
              <a:rPr lang="en-US" altLang="en-US" sz="1400" dirty="0">
                <a:latin typeface="CG Times" pitchFamily="18" charset="0"/>
                <a:cs typeface="Times New Roman" panose="02020603050405020304" pitchFamily="18" charset="0"/>
              </a:rPr>
              <a:t> time periods earlier or at time period </a:t>
            </a:r>
            <a:r>
              <a:rPr lang="en-US" altLang="en-US" sz="1400" i="1" dirty="0">
                <a:latin typeface="CG Times" pitchFamily="18" charset="0"/>
                <a:cs typeface="Times New Roman" panose="02020603050405020304" pitchFamily="18" charset="0"/>
              </a:rPr>
              <a:t>t-k</a:t>
            </a:r>
          </a:p>
          <a:p>
            <a:pPr algn="just"/>
            <a:endParaRPr lang="en-US" altLang="en-US" sz="2000" dirty="0">
              <a:cs typeface="Times New Roman" panose="02020603050405020304" pitchFamily="18" charset="0"/>
            </a:endParaRPr>
          </a:p>
          <a:p>
            <a:pPr algn="just"/>
            <a:r>
              <a:rPr lang="en-US" altLang="en-US" sz="2000" dirty="0">
                <a:cs typeface="Times New Roman" panose="02020603050405020304" pitchFamily="18" charset="0"/>
              </a:rPr>
              <a:t>If a time series is</a:t>
            </a:r>
            <a:r>
              <a:rPr lang="en-US" altLang="en-US" sz="2000" i="1" dirty="0">
                <a:cs typeface="Times New Roman" panose="02020603050405020304" pitchFamily="18" charset="0"/>
              </a:rPr>
              <a:t> </a:t>
            </a:r>
            <a: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random</a:t>
            </a:r>
            <a:r>
              <a:rPr lang="en-US" altLang="en-US" sz="2000" dirty="0">
                <a:cs typeface="Times New Roman" panose="02020603050405020304" pitchFamily="18" charset="0"/>
              </a:rPr>
              <a:t>, the autocorrelations for any lag are close to zero</a:t>
            </a:r>
          </a:p>
          <a:p>
            <a:pPr lvl="1" algn="just"/>
            <a:r>
              <a:rPr lang="en-US" altLang="en-US" sz="1600" dirty="0">
                <a:cs typeface="Times New Roman" panose="02020603050405020304" pitchFamily="18" charset="0"/>
              </a:rPr>
              <a:t>The successive  values of a time series are not related to each other</a:t>
            </a:r>
            <a:endParaRPr lang="en-US" altLang="en-US" sz="1000" dirty="0">
              <a:cs typeface="Times New Roman" panose="02020603050405020304" pitchFamily="18" charset="0"/>
            </a:endParaRPr>
          </a:p>
          <a:p>
            <a:pPr algn="just"/>
            <a:endParaRPr lang="en-US" altLang="en-US" sz="1400" dirty="0">
              <a:latin typeface="CG Times" pitchFamily="18" charset="0"/>
            </a:endParaRPr>
          </a:p>
        </p:txBody>
      </p:sp>
      <p:graphicFrame>
        <p:nvGraphicFramePr>
          <p:cNvPr id="350212" name="Object 4">
            <a:extLst>
              <a:ext uri="{FF2B5EF4-FFF2-40B4-BE49-F238E27FC236}">
                <a16:creationId xmlns:a16="http://schemas.microsoft.com/office/drawing/2014/main" id="{FFE8C414-E81E-4E2F-BD99-56F966A0A4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365095"/>
              </p:ext>
            </p:extLst>
          </p:nvPr>
        </p:nvGraphicFramePr>
        <p:xfrm>
          <a:off x="2221774" y="2133600"/>
          <a:ext cx="2912613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6" name="Equation" r:id="rId4" imgW="1650960" imgH="863280" progId="Equation.3">
                  <p:embed/>
                </p:oleObj>
              </mc:Choice>
              <mc:Fallback>
                <p:oleObj name="Equation" r:id="rId4" imgW="1650960" imgH="863280" progId="Equation.3">
                  <p:embed/>
                  <p:pic>
                    <p:nvPicPr>
                      <p:cNvPr id="350212" name="Object 4">
                        <a:extLst>
                          <a:ext uri="{FF2B5EF4-FFF2-40B4-BE49-F238E27FC236}">
                            <a16:creationId xmlns:a16="http://schemas.microsoft.com/office/drawing/2014/main" id="{FFE8C414-E81E-4E2F-BD99-56F966A0A4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1774" y="2133600"/>
                        <a:ext cx="2912613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13" name="Object 5">
            <a:extLst>
              <a:ext uri="{FF2B5EF4-FFF2-40B4-BE49-F238E27FC236}">
                <a16:creationId xmlns:a16="http://schemas.microsoft.com/office/drawing/2014/main" id="{813C8F06-4BDE-4073-9E67-BA00CA38F9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132058"/>
              </p:ext>
            </p:extLst>
          </p:nvPr>
        </p:nvGraphicFramePr>
        <p:xfrm>
          <a:off x="2107474" y="4114800"/>
          <a:ext cx="22860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7" name="Equation" r:id="rId6" imgW="152280" imgH="190440" progId="Equation.3">
                  <p:embed/>
                </p:oleObj>
              </mc:Choice>
              <mc:Fallback>
                <p:oleObj name="Equation" r:id="rId6" imgW="152280" imgH="190440" progId="Equation.3">
                  <p:embed/>
                  <p:pic>
                    <p:nvPicPr>
                      <p:cNvPr id="350213" name="Object 5">
                        <a:extLst>
                          <a:ext uri="{FF2B5EF4-FFF2-40B4-BE49-F238E27FC236}">
                            <a16:creationId xmlns:a16="http://schemas.microsoft.com/office/drawing/2014/main" id="{813C8F06-4BDE-4073-9E67-BA00CA38F9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7474" y="4114800"/>
                        <a:ext cx="228600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9627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>
            <a:extLst>
              <a:ext uri="{FF2B5EF4-FFF2-40B4-BE49-F238E27FC236}">
                <a16:creationId xmlns:a16="http://schemas.microsoft.com/office/drawing/2014/main" id="{0F57C510-3C93-4EB8-B427-9C18825F47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Autocorrelation Function (ACF) in R</a:t>
            </a:r>
          </a:p>
        </p:txBody>
      </p:sp>
      <p:sp>
        <p:nvSpPr>
          <p:cNvPr id="353283" name="Rectangle 3">
            <a:extLst>
              <a:ext uri="{FF2B5EF4-FFF2-40B4-BE49-F238E27FC236}">
                <a16:creationId xmlns:a16="http://schemas.microsoft.com/office/drawing/2014/main" id="{958BA046-4E72-4D99-A9BD-A6A375A291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4800600"/>
          </a:xfrm>
        </p:spPr>
        <p:txBody>
          <a:bodyPr/>
          <a:lstStyle/>
          <a:p>
            <a:r>
              <a:rPr lang="en-US" altLang="en-US" sz="2000" i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Autocorrelation function (ACF)</a:t>
            </a:r>
            <a:r>
              <a:rPr lang="en-US" altLang="en-US" sz="2000" dirty="0">
                <a:cs typeface="Times New Roman" panose="02020603050405020304" pitchFamily="18" charset="0"/>
              </a:rPr>
              <a:t> identifies and plots multiple autocorrelation coefficients for various lags of a time series data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It also calculates and plots interval (horizontal lines) to identify significant autocorrelation </a:t>
            </a:r>
          </a:p>
          <a:p>
            <a:pPr algn="just">
              <a:buFont typeface="Wingdings" panose="05000000000000000000" pitchFamily="2" charset="2"/>
              <a:buNone/>
            </a:pPr>
            <a:endParaRPr lang="en-US" altLang="en-US" sz="2000" dirty="0">
              <a:cs typeface="Times New Roman" panose="02020603050405020304" pitchFamily="18" charset="0"/>
            </a:endParaRPr>
          </a:p>
        </p:txBody>
      </p:sp>
      <p:grpSp>
        <p:nvGrpSpPr>
          <p:cNvPr id="353284" name="Group 4">
            <a:extLst>
              <a:ext uri="{FF2B5EF4-FFF2-40B4-BE49-F238E27FC236}">
                <a16:creationId xmlns:a16="http://schemas.microsoft.com/office/drawing/2014/main" id="{8C06EC00-5386-4490-B950-276B2DEE749A}"/>
              </a:ext>
            </a:extLst>
          </p:cNvPr>
          <p:cNvGrpSpPr>
            <a:grpSpLocks/>
          </p:cNvGrpSpPr>
          <p:nvPr/>
        </p:nvGrpSpPr>
        <p:grpSpPr bwMode="auto">
          <a:xfrm>
            <a:off x="1173163" y="2827338"/>
            <a:ext cx="6875462" cy="746125"/>
            <a:chOff x="0" y="518"/>
            <a:chExt cx="4331" cy="518"/>
          </a:xfrm>
        </p:grpSpPr>
        <p:sp>
          <p:nvSpPr>
            <p:cNvPr id="353285" name="Rectangle 5">
              <a:extLst>
                <a:ext uri="{FF2B5EF4-FFF2-40B4-BE49-F238E27FC236}">
                  <a16:creationId xmlns:a16="http://schemas.microsoft.com/office/drawing/2014/main" id="{68306A57-01B2-47E4-BA3F-BD54E53A7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18"/>
              <a:ext cx="4331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53286" name="Rectangle 6">
              <a:extLst>
                <a:ext uri="{FF2B5EF4-FFF2-40B4-BE49-F238E27FC236}">
                  <a16:creationId xmlns:a16="http://schemas.microsoft.com/office/drawing/2014/main" id="{AB795BD1-AFBC-44A7-B05E-3CD1E8B1E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18"/>
              <a:ext cx="4331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28956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8956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8956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8956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8956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28956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28956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28956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2895600" algn="ct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732314"/>
            <a:ext cx="6753224" cy="382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455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Autocorrelation for Training and Validation Data Sets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787" y="2514600"/>
            <a:ext cx="4621213" cy="39718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7800"/>
            <a:ext cx="4498159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043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58" y="150813"/>
            <a:ext cx="8916955" cy="1131887"/>
          </a:xfrm>
        </p:spPr>
        <p:txBody>
          <a:bodyPr/>
          <a:lstStyle/>
          <a:p>
            <a:r>
              <a:rPr lang="en-US" dirty="0"/>
              <a:t>Regression with Quadratic Trend and Seasonality for Training Data Set</a:t>
            </a:r>
          </a:p>
        </p:txBody>
      </p:sp>
      <p:sp>
        <p:nvSpPr>
          <p:cNvPr id="6" name="Rectangle 5"/>
          <p:cNvSpPr/>
          <p:nvPr/>
        </p:nvSpPr>
        <p:spPr>
          <a:xfrm>
            <a:off x="179388" y="1373777"/>
            <a:ext cx="37830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Call:</a:t>
            </a:r>
          </a:p>
          <a:p>
            <a:r>
              <a:rPr lang="en-US" sz="1200" dirty="0" err="1"/>
              <a:t>tslm</a:t>
            </a:r>
            <a:r>
              <a:rPr lang="en-US" sz="1200" dirty="0"/>
              <a:t>(formula = </a:t>
            </a:r>
            <a:r>
              <a:rPr lang="en-US" sz="1200" dirty="0" err="1"/>
              <a:t>ridership.ts</a:t>
            </a:r>
            <a:r>
              <a:rPr lang="en-US" sz="1200" dirty="0"/>
              <a:t> ~ trend + I(trend^2) + season)</a:t>
            </a:r>
          </a:p>
          <a:p>
            <a:endParaRPr lang="en-US" sz="1200" dirty="0"/>
          </a:p>
          <a:p>
            <a:r>
              <a:rPr lang="en-US" sz="1200" dirty="0"/>
              <a:t>Residuals:</a:t>
            </a:r>
          </a:p>
          <a:p>
            <a:r>
              <a:rPr lang="en-US" sz="1200" dirty="0"/>
              <a:t>       Min          1Q  Median        3Q        Max </a:t>
            </a:r>
          </a:p>
          <a:p>
            <a:r>
              <a:rPr lang="en-US" sz="1200" dirty="0"/>
              <a:t>-213.775  -39.363     9.711   42.422  152.187 </a:t>
            </a:r>
          </a:p>
        </p:txBody>
      </p:sp>
      <p:sp>
        <p:nvSpPr>
          <p:cNvPr id="9" name="Rectangle 8"/>
          <p:cNvSpPr/>
          <p:nvPr/>
        </p:nvSpPr>
        <p:spPr>
          <a:xfrm>
            <a:off x="47658" y="5410200"/>
            <a:ext cx="39147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---</a:t>
            </a:r>
          </a:p>
          <a:p>
            <a:r>
              <a:rPr lang="en-US" sz="1200" dirty="0" err="1"/>
              <a:t>Signif</a:t>
            </a:r>
            <a:r>
              <a:rPr lang="en-US" sz="1200" dirty="0"/>
              <a:t>. codes:  0 ‘***’  0.001 ‘**’  0.01 ‘*’ 0.05 ‘.’   0.1 ‘ ’ 1</a:t>
            </a:r>
          </a:p>
          <a:p>
            <a:endParaRPr lang="en-US" sz="1200" dirty="0"/>
          </a:p>
          <a:p>
            <a:r>
              <a:rPr lang="en-US" sz="1200" dirty="0"/>
              <a:t>Residual standard error: 70.92 on 109 degrees of freedom</a:t>
            </a:r>
          </a:p>
          <a:p>
            <a:r>
              <a:rPr lang="en-US" sz="1200" dirty="0"/>
              <a:t>Multiple R-squared:  0.8246,	Adjusted R-squared:   0.8037 </a:t>
            </a:r>
          </a:p>
          <a:p>
            <a:r>
              <a:rPr lang="en-US" sz="1200" dirty="0"/>
              <a:t>F-statistic: 39.42 on 13 and 109 DF,  p-value: &lt; 2.2e-16</a:t>
            </a:r>
          </a:p>
        </p:txBody>
      </p:sp>
      <p:sp>
        <p:nvSpPr>
          <p:cNvPr id="4" name="Rectangle 3"/>
          <p:cNvSpPr/>
          <p:nvPr/>
        </p:nvSpPr>
        <p:spPr>
          <a:xfrm>
            <a:off x="49835" y="2528135"/>
            <a:ext cx="391256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Coefficients: </a:t>
            </a:r>
          </a:p>
          <a:p>
            <a:r>
              <a:rPr lang="en-US" sz="1200" dirty="0"/>
              <a:t>                    Estimate      Std. Error       t       value </a:t>
            </a:r>
            <a:r>
              <a:rPr lang="en-US" sz="1200" dirty="0" err="1"/>
              <a:t>Pr</a:t>
            </a:r>
            <a:r>
              <a:rPr lang="en-US" sz="1200" dirty="0"/>
              <a:t>(&gt;|t|)    </a:t>
            </a:r>
          </a:p>
          <a:p>
            <a:r>
              <a:rPr lang="en-US" sz="1200" dirty="0"/>
              <a:t>(Intercept)  1.697e+03  2.768e+01    61.318    &lt; 2e-16 ***</a:t>
            </a:r>
          </a:p>
          <a:p>
            <a:r>
              <a:rPr lang="en-US" sz="1200" dirty="0"/>
              <a:t>trend         -7.156e+00  7.293e-01    -9.812      &lt; 2e-16 ***</a:t>
            </a:r>
          </a:p>
          <a:p>
            <a:r>
              <a:rPr lang="en-US" sz="1200" dirty="0"/>
              <a:t>I(trend^2)   6.074e-02  5.698e-03    10.660      &lt; 2e-16 ***</a:t>
            </a:r>
          </a:p>
          <a:p>
            <a:r>
              <a:rPr lang="en-US" sz="1200" dirty="0"/>
              <a:t>season2     -4.325e+01  3.024e+01  -1.430     0.15556    </a:t>
            </a:r>
          </a:p>
          <a:p>
            <a:r>
              <a:rPr lang="en-US" sz="1200" dirty="0"/>
              <a:t>season3      2.600e+02  3.024e+01   8.598     6.60e-14 ***</a:t>
            </a:r>
          </a:p>
          <a:p>
            <a:r>
              <a:rPr lang="en-US" sz="1200" dirty="0"/>
              <a:t>season4      2.606e+02  3.102e+01   8.401     1.83e-13 ***</a:t>
            </a:r>
          </a:p>
          <a:p>
            <a:r>
              <a:rPr lang="en-US" sz="1200" dirty="0"/>
              <a:t>season5      2.938e+02  3.102e+01   9.471     6.89e-16 ***</a:t>
            </a:r>
          </a:p>
          <a:p>
            <a:r>
              <a:rPr lang="en-US" sz="1200" dirty="0"/>
              <a:t>season6      2.490e+02  3.102e+01   8.026     1.26e-12 ***</a:t>
            </a:r>
          </a:p>
          <a:p>
            <a:r>
              <a:rPr lang="en-US" sz="1200" dirty="0"/>
              <a:t>season7      3.606e+02  3.102e+01  11.626     &lt; 2e-16 ***</a:t>
            </a:r>
          </a:p>
          <a:p>
            <a:r>
              <a:rPr lang="en-US" sz="1200" dirty="0"/>
              <a:t>season8      4.117e+02  3.102e+01  13.270     &lt; 2e-16 ***</a:t>
            </a:r>
          </a:p>
          <a:p>
            <a:r>
              <a:rPr lang="en-US" sz="1200" dirty="0"/>
              <a:t>season9      9.032e+01  3.102e+01   2.911     0.00437 ** </a:t>
            </a:r>
          </a:p>
          <a:p>
            <a:r>
              <a:rPr lang="en-US" sz="1200" dirty="0"/>
              <a:t>season10    2.146e+02  3.102e+01   6.917     3.29e-10 ***</a:t>
            </a:r>
          </a:p>
          <a:p>
            <a:r>
              <a:rPr lang="en-US" sz="1200" dirty="0"/>
              <a:t>season11    2.057e+02  3.103e+01   6.629     1.34e-09 ***</a:t>
            </a:r>
          </a:p>
          <a:p>
            <a:r>
              <a:rPr lang="en-US" sz="1200" dirty="0"/>
              <a:t>season12    2.429e+02  3.103e+01   7.829     3.44e-12 ***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1752600"/>
            <a:ext cx="5257800" cy="485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95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Residuals of Regression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4114800" cy="419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447800"/>
            <a:ext cx="5715000" cy="2819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7377" y="3962400"/>
            <a:ext cx="5636623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47512"/>
      </p:ext>
    </p:extLst>
  </p:cSld>
  <p:clrMapOvr>
    <a:masterClrMapping/>
  </p:clrMapOvr>
</p:sld>
</file>

<file path=ppt/theme/theme1.xml><?xml version="1.0" encoding="utf-8"?>
<a:theme xmlns:a="http://schemas.openxmlformats.org/drawingml/2006/main" name="Ch1">
  <a:themeElements>
    <a:clrScheme name="">
      <a:dk1>
        <a:srgbClr val="000000"/>
      </a:dk1>
      <a:lt1>
        <a:srgbClr val="FFFFFF"/>
      </a:lt1>
      <a:dk2>
        <a:srgbClr val="081D58"/>
      </a:dk2>
      <a:lt2>
        <a:srgbClr val="9234DB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Ch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Ch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48B3D"/>
    </a:lt1>
    <a:dk2>
      <a:srgbClr val="081D58"/>
    </a:dk2>
    <a:lt2>
      <a:srgbClr val="9234DB"/>
    </a:lt2>
    <a:accent1>
      <a:srgbClr val="FC0128"/>
    </a:accent1>
    <a:accent2>
      <a:srgbClr val="063DE8"/>
    </a:accent2>
    <a:accent3>
      <a:srgbClr val="F8C4AF"/>
    </a:accent3>
    <a:accent4>
      <a:srgbClr val="000000"/>
    </a:accent4>
    <a:accent5>
      <a:srgbClr val="FDAAAC"/>
    </a:accent5>
    <a:accent6>
      <a:srgbClr val="0536D2"/>
    </a:accent6>
    <a:hlink>
      <a:srgbClr val="00DFCA"/>
    </a:hlink>
    <a:folHlink>
      <a:srgbClr val="EAEC5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D:\McGraw Hill Powerpoint Slides\Ch1.ppt</Template>
  <TotalTime>274519130</TotalTime>
  <Pages>18</Pages>
  <Words>1959</Words>
  <Application>Microsoft Office PowerPoint</Application>
  <PresentationFormat>On-screen Show (4:3)</PresentationFormat>
  <Paragraphs>224</Paragraphs>
  <Slides>21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Arial</vt:lpstr>
      <vt:lpstr>Book Antiqua</vt:lpstr>
      <vt:lpstr>CG Times</vt:lpstr>
      <vt:lpstr>Courier</vt:lpstr>
      <vt:lpstr>Lucida Console</vt:lpstr>
      <vt:lpstr>Monotype Sorts</vt:lpstr>
      <vt:lpstr>Symbol</vt:lpstr>
      <vt:lpstr>Times New Roman</vt:lpstr>
      <vt:lpstr>Wingdings</vt:lpstr>
      <vt:lpstr>Ch1</vt:lpstr>
      <vt:lpstr>Clip</vt:lpstr>
      <vt:lpstr>Equation</vt:lpstr>
      <vt:lpstr>California State University, East Bay College of Business and Economics  BAN 673 Time Series Analytics</vt:lpstr>
      <vt:lpstr>Lecture Objectives</vt:lpstr>
      <vt:lpstr>Why Use Autocorrelation?</vt:lpstr>
      <vt:lpstr>Autocorrelation</vt:lpstr>
      <vt:lpstr>Autocorrelation (cont.)</vt:lpstr>
      <vt:lpstr>Autocorrelation Function (ACF) in R</vt:lpstr>
      <vt:lpstr>Autocorrelation for Training and Validation Data Sets</vt:lpstr>
      <vt:lpstr>Regression with Quadratic Trend and Seasonality for Training Data Set</vt:lpstr>
      <vt:lpstr>Examine Residuals of Regression Model</vt:lpstr>
      <vt:lpstr>Model Relationships Identified by Autocorrelation: Autoregressive (AR) Model</vt:lpstr>
      <vt:lpstr>Two-Level Modeling with AR</vt:lpstr>
      <vt:lpstr>Regression Residuals and Residuals of Residuals with AR(1) Model  </vt:lpstr>
      <vt:lpstr>Results of Two-Level Modeling with AR(1) Model for Validation Period</vt:lpstr>
      <vt:lpstr>Forecasting for Future Periods</vt:lpstr>
      <vt:lpstr>Results of Two-Level Modeling in 12 Futures Periods</vt:lpstr>
      <vt:lpstr>Two-Level Model: Regression Forecast with Trend and Seasonality + AR(1) Forecast for Training and Future Periods</vt:lpstr>
      <vt:lpstr>Performance Measures of Two-Level Model with AR(1) vs. Regression and Seasonal Naïve Models</vt:lpstr>
      <vt:lpstr>Evaluating Predictability</vt:lpstr>
      <vt:lpstr>Predictability Test: How to Check if Time Series is Random Walk</vt:lpstr>
      <vt:lpstr>Predictability Test for S&amp;P 500 Close Prices in 2019</vt:lpstr>
      <vt:lpstr>Predictability Test for Amtrak Ridership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Production  and Operations Management: Manufacturing and  Services</dc:title>
  <dc:subject/>
  <dc:creator>Zinovy Radovilsky</dc:creator>
  <cp:keywords/>
  <dc:description/>
  <cp:lastModifiedBy>Zinovy Radovilsky</cp:lastModifiedBy>
  <cp:revision>441</cp:revision>
  <cp:lastPrinted>1997-10-07T20:29:34Z</cp:lastPrinted>
  <dcterms:created xsi:type="dcterms:W3CDTF">1997-10-07T17:24:18Z</dcterms:created>
  <dcterms:modified xsi:type="dcterms:W3CDTF">2020-11-17T04:54:39Z</dcterms:modified>
</cp:coreProperties>
</file>