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23" r:id="rId3"/>
    <p:sldId id="587" r:id="rId4"/>
    <p:sldId id="602" r:id="rId5"/>
    <p:sldId id="604" r:id="rId6"/>
    <p:sldId id="603" r:id="rId7"/>
    <p:sldId id="606" r:id="rId8"/>
    <p:sldId id="605" r:id="rId9"/>
    <p:sldId id="607" r:id="rId10"/>
    <p:sldId id="586" r:id="rId11"/>
    <p:sldId id="614" r:id="rId12"/>
    <p:sldId id="609" r:id="rId13"/>
    <p:sldId id="608" r:id="rId14"/>
    <p:sldId id="610" r:id="rId15"/>
    <p:sldId id="611" r:id="rId16"/>
    <p:sldId id="596" r:id="rId17"/>
    <p:sldId id="612" r:id="rId18"/>
    <p:sldId id="598" r:id="rId19"/>
    <p:sldId id="613" r:id="rId2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6F695"/>
    <a:srgbClr val="F6C28A"/>
    <a:srgbClr val="FF9933"/>
    <a:srgbClr val="FFB56D"/>
    <a:srgbClr val="FFC891"/>
    <a:srgbClr val="FFFFFF"/>
    <a:srgbClr val="FFD7A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87" autoAdjust="0"/>
  </p:normalViewPr>
  <p:slideViewPr>
    <p:cSldViewPr>
      <p:cViewPr varScale="1">
        <p:scale>
          <a:sx n="88" d="100"/>
          <a:sy n="88" d="100"/>
        </p:scale>
        <p:origin x="82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6BA9CC-133B-4D23-A8CE-568C780D2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573E99-4EA7-4E3E-BE1E-9646E2F594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77FDB7-CCA9-4B4F-8FB7-F8AEF3E1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1D5E56-8331-47EE-B338-B3BEA0A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099F52-AF7A-475C-A970-68279671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E92A066-B23A-4C38-A5FA-25B791DA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A283262-604E-42C6-94D6-88B6B0C9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FFF246E-203B-4C4D-936A-8C813A8A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1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2C2142E-5967-4A68-9494-8A84DFB4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B0F42FA-8B5F-49B7-B744-94FB75BD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8A9B9B6-D1CB-4E15-AE75-3059BCD42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D6E8AD5-34FE-4A73-B6E6-324B8C50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Developed by Dr. Zinovy Radovilsky, Professor of Management</a:t>
            </a:r>
          </a:p>
          <a:p>
            <a:pPr eaLnBrk="0" hangingPunct="0"/>
            <a:r>
              <a:rPr lang="en-US" altLang="en-US" dirty="0"/>
              <a:t>California State University, East Bay</a:t>
            </a:r>
          </a:p>
          <a:p>
            <a:pPr eaLnBrk="0" hangingPunct="0"/>
            <a:r>
              <a:rPr lang="en-US" altLang="en-US"/>
              <a:t>@All rights reserved</a:t>
            </a:r>
          </a:p>
          <a:p>
            <a:pPr eaLnBrk="0" hangingPunct="0"/>
            <a:endParaRPr lang="en-US" altLang="en-US" dirty="0"/>
          </a:p>
          <a:p>
            <a:pPr eaLnBrk="0" hangingPunct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410BE66-2BED-4E1E-B5CB-1AC65453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064BC54A-FF43-4701-971D-25818771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A4867A0A-425D-4728-852F-CAD62B8E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8E515C64-B7B0-4266-AA50-91CB9E4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319AE6DD-ED6E-4077-95AC-CB40C4D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9B171C84-1A54-4F09-AD5B-D70E2D77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2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732EDCE8-AE19-4890-B784-6B84F7F8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Rectangle 9">
            <a:extLst>
              <a:ext uri="{FF2B5EF4-FFF2-40B4-BE49-F238E27FC236}">
                <a16:creationId xmlns:a16="http://schemas.microsoft.com/office/drawing/2014/main" id="{2FB7AE73-AC44-462A-85B4-2BC5407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Rectangle 10">
            <a:extLst>
              <a:ext uri="{FF2B5EF4-FFF2-40B4-BE49-F238E27FC236}">
                <a16:creationId xmlns:a16="http://schemas.microsoft.com/office/drawing/2014/main" id="{DA18371F-1DA3-47EF-88D4-3FDE99D7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DA689B9D-4DDB-445C-B844-81BCFB05D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6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5BE4-2A31-4854-AC09-9F79E91C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4306-D677-4437-A408-FCBB1CE4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5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FAD-29B1-4012-B515-8ED5A3FB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4DE4-6364-49D3-8CD5-58590783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6715-4DE8-4F44-B601-BDE67546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4B56-7391-488F-BCFE-A92B1069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0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220-45D5-475D-8BE7-70B428A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B63F-9DA6-4CAA-8AA0-41D8D1E3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5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807-99C5-4830-A279-E183C09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820D-0448-466B-9CA0-250D48D4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3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A1C7-6300-43AB-9A52-5D35BFF3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0ED-E673-4363-A625-2D141AEC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C698-55B9-4E01-BB31-8A77A0FE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0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DAD-BDED-4CCE-85C6-C5BEDEA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CBC7-A65D-4FA9-B4E2-A5DC69CB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BEF5-79C8-4D62-A189-8797ED54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0068-2447-40EB-B28E-FBDAC360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21B9-6645-42FA-9495-A7134E205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6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851-5607-4040-94F8-EBBFF29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E186-412E-4422-8A33-C39D187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7EDD-0417-447D-8EC6-27A1E1C3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88-2AEF-47A2-B626-DE0374A0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F26-394E-4351-BC47-F5EDC00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D4C7-0229-4060-8E9E-500EEA8B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EC00-EF8B-4542-87D8-E390C745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9E4354-CED9-4549-91FA-08ED6E48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5175C1-CD4D-41AD-9E99-B005ED01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19E803-0D9D-4093-A8FF-717A62A2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D16844-A77E-48E5-9E8D-6BAACF72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6554788"/>
            <a:ext cx="19018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200" b="1" i="1">
                <a:latin typeface="Book Antiqua" panose="02040602050305030304" pitchFamily="18" charset="0"/>
              </a:rPr>
              <a:t>Dr. Z. Radovilsky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2492466-CB9A-4DCA-8ABC-F6AC15F13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3000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8BAC971-ED24-4D29-A0B8-7650E2781854}" type="slidenum">
              <a:rPr lang="en-US" altLang="en-US" sz="1000"/>
              <a:pPr>
                <a:spcBef>
                  <a:spcPct val="50000"/>
                </a:spcBef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C826EA-319D-482D-B56D-6903F67DC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686800" cy="2057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673 Time Series Analytics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6A351A-5FD1-4AB8-8EF8-97010594F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2728119"/>
            <a:ext cx="8610600" cy="929481"/>
          </a:xfrm>
          <a:noFill/>
          <a:ln/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Autoregressive Integrated Moving Average (ARIMA) Models</a:t>
            </a:r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F03E155B-B795-4EDD-B0D1-E1C71E3B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275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Z. Radovilsky</a:t>
            </a:r>
          </a:p>
        </p:txBody>
      </p:sp>
      <p:sp>
        <p:nvSpPr>
          <p:cNvPr id="4286" name="Rectangle 190">
            <a:extLst>
              <a:ext uri="{FF2B5EF4-FFF2-40B4-BE49-F238E27FC236}">
                <a16:creationId xmlns:a16="http://schemas.microsoft.com/office/drawing/2014/main" id="{7A374570-F37F-4A86-B51F-874273F1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4291" name="Picture 195" descr="bd07073_">
            <a:extLst>
              <a:ext uri="{FF2B5EF4-FFF2-40B4-BE49-F238E27FC236}">
                <a16:creationId xmlns:a16="http://schemas.microsoft.com/office/drawing/2014/main" id="{852481B7-CF6E-4C00-8D91-8A4216A4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17970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92" name="Object 196">
            <a:extLst>
              <a:ext uri="{FF2B5EF4-FFF2-40B4-BE49-F238E27FC236}">
                <a16:creationId xmlns:a16="http://schemas.microsoft.com/office/drawing/2014/main" id="{9C4B40E9-F1FE-47A5-859D-8C858817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2133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Clip" r:id="rId6" imgW="761744" imgH="540724" progId="MS_ClipArt_Gallery.5">
                  <p:embed/>
                </p:oleObj>
              </mc:Choice>
              <mc:Fallback>
                <p:oleObj name="Clip" r:id="rId6" imgW="761744" imgH="540724" progId="MS_ClipArt_Gallery.5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1336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371600"/>
            <a:ext cx="8697913" cy="5486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Autoregressive Integrated Moving Average (ARIMA)</a:t>
            </a:r>
            <a:r>
              <a:rPr lang="en-US" sz="1800" dirty="0"/>
              <a:t> is the same model as </a:t>
            </a:r>
            <a:r>
              <a:rPr lang="en-US" sz="1800" i="1" dirty="0"/>
              <a:t>ARMA</a:t>
            </a:r>
            <a:r>
              <a:rPr lang="en-US" sz="1800" dirty="0"/>
              <a:t> but incorporates a preliminary step of differencing, which removes trend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Term </a:t>
            </a:r>
            <a:r>
              <a:rPr lang="en-US" sz="1500" i="1" dirty="0"/>
              <a:t>I (“Integrated”) </a:t>
            </a:r>
            <a:r>
              <a:rPr lang="en-US" sz="1500" dirty="0"/>
              <a:t>represents the differencing operation in </a:t>
            </a:r>
            <a:r>
              <a:rPr lang="en-US" sz="1500" i="1" dirty="0"/>
              <a:t>ARIMA</a:t>
            </a:r>
          </a:p>
          <a:p>
            <a:pPr lvl="1">
              <a:lnSpc>
                <a:spcPct val="80000"/>
              </a:lnSpc>
            </a:pPr>
            <a:r>
              <a:rPr lang="en-US" sz="1500" i="1" dirty="0"/>
              <a:t>Flexible model </a:t>
            </a:r>
            <a:r>
              <a:rPr lang="en-US" sz="1500" dirty="0"/>
              <a:t>to forecast any time series including series with level, trend, and seasonality </a:t>
            </a:r>
          </a:p>
          <a:p>
            <a:pPr>
              <a:lnSpc>
                <a:spcPct val="80000"/>
              </a:lnSpc>
            </a:pP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 (p, d, q) </a:t>
            </a:r>
            <a:r>
              <a:rPr lang="en-US" sz="1800" dirty="0"/>
              <a:t> model is used to forecast data with </a:t>
            </a:r>
            <a:r>
              <a:rPr lang="en-US" sz="1800" i="1" dirty="0"/>
              <a:t>level and trend components </a:t>
            </a:r>
            <a:r>
              <a:rPr lang="en-US" sz="1800" dirty="0"/>
              <a:t>–</a:t>
            </a:r>
            <a:r>
              <a:rPr lang="en-US" sz="1800" i="1" dirty="0"/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non-seasonal  </a:t>
            </a:r>
            <a:r>
              <a:rPr lang="en-US" sz="1800" i="1" dirty="0"/>
              <a:t>ARIMA</a:t>
            </a:r>
            <a:r>
              <a:rPr lang="en-US" sz="1800" dirty="0"/>
              <a:t> model</a:t>
            </a:r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1500" dirty="0"/>
              <a:t> = order of autoregressive model  </a:t>
            </a:r>
            <a:r>
              <a:rPr lang="en-US" sz="1500" i="1" dirty="0"/>
              <a:t>AR(p) </a:t>
            </a:r>
            <a:r>
              <a:rPr lang="en-US" sz="1500" dirty="0"/>
              <a:t>– number of autocorrelation lags included</a:t>
            </a:r>
            <a:endParaRPr lang="en-US" sz="1500" i="1" dirty="0"/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1500" dirty="0"/>
              <a:t> = order of differencing in </a:t>
            </a:r>
            <a:r>
              <a:rPr lang="en-US" sz="1500" i="1" dirty="0"/>
              <a:t>AR</a:t>
            </a:r>
            <a:r>
              <a:rPr lang="en-US" sz="1500" dirty="0"/>
              <a:t> model – indicates how many rounds of  lag-1 differencing are performed to remove certain trend</a:t>
            </a:r>
          </a:p>
          <a:p>
            <a:pPr lvl="2"/>
            <a:r>
              <a:rPr lang="en-US" sz="1400" i="1" dirty="0"/>
              <a:t>d = 0</a:t>
            </a:r>
            <a:r>
              <a:rPr lang="en-US" sz="1400" dirty="0"/>
              <a:t>: no differencing (series does not have a trend),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</a:t>
            </a:r>
          </a:p>
          <a:p>
            <a:pPr lvl="2"/>
            <a:r>
              <a:rPr lang="en-US" sz="1400" i="1" dirty="0"/>
              <a:t>d = 1</a:t>
            </a:r>
            <a:r>
              <a:rPr lang="en-US" sz="1400" dirty="0"/>
              <a:t>: difference the series once which can remove linear trend,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</a:t>
            </a:r>
            <a:r>
              <a:rPr lang="en-US" sz="1400" i="1" dirty="0"/>
              <a:t>-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-1 </a:t>
            </a:r>
            <a:r>
              <a:rPr lang="en-US" sz="1400" dirty="0"/>
              <a:t>, e.g., </a:t>
            </a:r>
            <a:r>
              <a:rPr lang="en-US" sz="1400" i="1" dirty="0"/>
              <a:t>y</a:t>
            </a:r>
            <a:r>
              <a:rPr lang="en-US" sz="1400" i="1" baseline="-25000" dirty="0"/>
              <a:t>2 </a:t>
            </a:r>
            <a:r>
              <a:rPr lang="en-US" sz="1400" i="1" dirty="0"/>
              <a:t>- y</a:t>
            </a:r>
            <a:r>
              <a:rPr lang="en-US" sz="1400" i="1" baseline="-25000" dirty="0"/>
              <a:t>1</a:t>
            </a:r>
            <a:r>
              <a:rPr lang="en-US" sz="1400" i="1" dirty="0"/>
              <a:t>, y</a:t>
            </a:r>
            <a:r>
              <a:rPr lang="en-US" sz="1400" i="1" baseline="-25000" dirty="0"/>
              <a:t>3 </a:t>
            </a:r>
            <a:r>
              <a:rPr lang="en-US" sz="1400" i="1" dirty="0"/>
              <a:t>– y</a:t>
            </a:r>
            <a:r>
              <a:rPr lang="en-US" sz="1400" i="1" baseline="-25000" dirty="0"/>
              <a:t>2</a:t>
            </a:r>
            <a:r>
              <a:rPr lang="en-US" sz="1400" i="1" dirty="0"/>
              <a:t>, … </a:t>
            </a:r>
            <a:endParaRPr lang="en-US" sz="1400" dirty="0"/>
          </a:p>
          <a:p>
            <a:pPr lvl="2"/>
            <a:r>
              <a:rPr lang="en-US" sz="1400" i="1" dirty="0"/>
              <a:t>d = 2</a:t>
            </a:r>
            <a:r>
              <a:rPr lang="en-US" sz="1400" dirty="0"/>
              <a:t>: difference the series twice, each time of lag-1 </a:t>
            </a:r>
            <a:r>
              <a:rPr lang="en-US" sz="1400" i="1" dirty="0"/>
              <a:t>(first difference of the first difference),             (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</a:t>
            </a:r>
            <a:r>
              <a:rPr lang="en-US" sz="1400" i="1" dirty="0"/>
              <a:t>-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-1</a:t>
            </a:r>
            <a:r>
              <a:rPr lang="en-US" sz="1400" i="1" dirty="0"/>
              <a:t>)</a:t>
            </a:r>
            <a:r>
              <a:rPr lang="en-US" sz="1400" i="1" baseline="-25000" dirty="0"/>
              <a:t> </a:t>
            </a:r>
            <a:r>
              <a:rPr lang="en-US" sz="1400" i="1" dirty="0"/>
              <a:t>- (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-1 </a:t>
            </a:r>
            <a:r>
              <a:rPr lang="en-US" sz="1400" i="1" dirty="0"/>
              <a:t>-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-2</a:t>
            </a:r>
            <a:r>
              <a:rPr lang="en-US" sz="1400" i="1" dirty="0"/>
              <a:t>) =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</a:t>
            </a:r>
            <a:r>
              <a:rPr lang="en-US" sz="1400" i="1" dirty="0"/>
              <a:t>– 2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-1  </a:t>
            </a:r>
            <a:r>
              <a:rPr lang="en-US" sz="1400" i="1" dirty="0"/>
              <a:t>+</a:t>
            </a:r>
            <a:r>
              <a:rPr lang="en-US" sz="1400" i="1" baseline="-25000" dirty="0"/>
              <a:t> 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t</a:t>
            </a:r>
            <a:r>
              <a:rPr lang="en-US" sz="1400" i="1" baseline="-25000" dirty="0"/>
              <a:t> -2</a:t>
            </a:r>
            <a:r>
              <a:rPr lang="en-US" sz="1400" dirty="0"/>
              <a:t>, e.g., </a:t>
            </a:r>
            <a:r>
              <a:rPr lang="en-US" sz="1400" i="1" dirty="0"/>
              <a:t>y</a:t>
            </a:r>
            <a:r>
              <a:rPr lang="en-US" sz="1400" i="1" baseline="-25000" dirty="0"/>
              <a:t>3 </a:t>
            </a:r>
            <a:r>
              <a:rPr lang="en-US" sz="1400" i="1" dirty="0"/>
              <a:t>– 2 y</a:t>
            </a:r>
            <a:r>
              <a:rPr lang="en-US" sz="1400" i="1" baseline="-25000" dirty="0"/>
              <a:t>2</a:t>
            </a:r>
            <a:r>
              <a:rPr lang="en-US" sz="1400" i="1" dirty="0"/>
              <a:t>+</a:t>
            </a:r>
            <a:r>
              <a:rPr lang="en-US" sz="1400" i="1" baseline="-25000" dirty="0"/>
              <a:t>  </a:t>
            </a:r>
            <a:r>
              <a:rPr lang="en-US" sz="1400" i="1" dirty="0"/>
              <a:t>y</a:t>
            </a:r>
            <a:r>
              <a:rPr lang="en-US" sz="1400" i="1" baseline="-25000" dirty="0"/>
              <a:t>1 </a:t>
            </a:r>
            <a:r>
              <a:rPr lang="en-US" sz="1400" i="1" dirty="0"/>
              <a:t>, y</a:t>
            </a:r>
            <a:r>
              <a:rPr lang="en-US" sz="1400" i="1" baseline="-25000" dirty="0"/>
              <a:t>4</a:t>
            </a:r>
            <a:r>
              <a:rPr lang="en-US" sz="1400" i="1" dirty="0"/>
              <a:t>– 2 y</a:t>
            </a:r>
            <a:r>
              <a:rPr lang="en-US" sz="1400" i="1" baseline="-25000" dirty="0"/>
              <a:t>3  </a:t>
            </a:r>
            <a:r>
              <a:rPr lang="en-US" sz="1400" i="1" dirty="0"/>
              <a:t>+</a:t>
            </a:r>
            <a:r>
              <a:rPr lang="en-US" sz="1400" i="1" baseline="-25000" dirty="0"/>
              <a:t>  </a:t>
            </a:r>
            <a:r>
              <a:rPr lang="en-US" sz="1400" i="1" dirty="0"/>
              <a:t>y</a:t>
            </a:r>
            <a:r>
              <a:rPr lang="en-US" sz="1400" i="1" baseline="-25000" dirty="0"/>
              <a:t>2</a:t>
            </a:r>
            <a:r>
              <a:rPr lang="en-US" sz="1400" i="1" dirty="0"/>
              <a:t>, … </a:t>
            </a:r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1500" dirty="0"/>
              <a:t> = order of moving average </a:t>
            </a:r>
            <a:r>
              <a:rPr lang="en-US" sz="1500" i="1" dirty="0"/>
              <a:t>MA(q)</a:t>
            </a:r>
            <a:r>
              <a:rPr lang="en-US" sz="1500" dirty="0"/>
              <a:t> – number of residuals’ autocorrelation lags included</a:t>
            </a:r>
          </a:p>
          <a:p>
            <a:pPr algn="just"/>
            <a:r>
              <a:rPr lang="en-US" altLang="en-US" sz="1700" i="1" dirty="0">
                <a:latin typeface="CG Times" pitchFamily="18" charset="0"/>
                <a:cs typeface="Times New Roman" panose="02020603050405020304" pitchFamily="18" charset="0"/>
              </a:rPr>
              <a:t>ARIMA (2, 1, 2) </a:t>
            </a:r>
            <a:r>
              <a:rPr lang="en-US" altLang="en-US" sz="1700" dirty="0">
                <a:latin typeface="CG Times" pitchFamily="18" charset="0"/>
                <a:cs typeface="Times New Roman" panose="02020603050405020304" pitchFamily="18" charset="0"/>
              </a:rPr>
              <a:t>means the following:</a:t>
            </a:r>
          </a:p>
          <a:p>
            <a:pPr lvl="1" algn="just"/>
            <a:r>
              <a:rPr lang="en-US" altLang="en-US" sz="1500" i="1" dirty="0">
                <a:latin typeface="+mj-lt"/>
                <a:cs typeface="Times New Roman" panose="02020603050405020304" pitchFamily="18" charset="0"/>
              </a:rPr>
              <a:t>p = 2</a:t>
            </a:r>
            <a:r>
              <a:rPr lang="en-US" altLang="en-US" sz="1500" dirty="0">
                <a:latin typeface="+mj-lt"/>
                <a:cs typeface="Times New Roman" panose="02020603050405020304" pitchFamily="18" charset="0"/>
              </a:rPr>
              <a:t>:  order 2 autoregressive model </a:t>
            </a:r>
            <a:r>
              <a:rPr lang="en-US" altLang="en-US" sz="1500" i="1" dirty="0">
                <a:latin typeface="+mj-lt"/>
                <a:cs typeface="Times New Roman" panose="02020603050405020304" pitchFamily="18" charset="0"/>
              </a:rPr>
              <a:t>AR(2)</a:t>
            </a:r>
          </a:p>
          <a:p>
            <a:pPr lvl="1" algn="just"/>
            <a:r>
              <a:rPr lang="en-US" altLang="en-US" sz="1500" i="1" dirty="0">
                <a:latin typeface="+mj-lt"/>
                <a:cs typeface="Times New Roman" panose="02020603050405020304" pitchFamily="18" charset="0"/>
              </a:rPr>
              <a:t>d = 1</a:t>
            </a:r>
            <a:r>
              <a:rPr lang="en-US" altLang="en-US" sz="1500" dirty="0">
                <a:latin typeface="+mj-lt"/>
                <a:cs typeface="Times New Roman" panose="02020603050405020304" pitchFamily="18" charset="0"/>
              </a:rPr>
              <a:t>,  order 1 differencing to remove linear trend</a:t>
            </a:r>
          </a:p>
          <a:p>
            <a:pPr lvl="1" algn="just"/>
            <a:r>
              <a:rPr lang="en-US" altLang="en-US" sz="1500" i="1" dirty="0">
                <a:latin typeface="+mj-lt"/>
                <a:cs typeface="Times New Roman" panose="02020603050405020304" pitchFamily="18" charset="0"/>
              </a:rPr>
              <a:t>q = 2</a:t>
            </a:r>
            <a:r>
              <a:rPr lang="en-US" altLang="en-US" sz="1500" dirty="0">
                <a:latin typeface="+mj-lt"/>
                <a:cs typeface="Times New Roman" panose="02020603050405020304" pitchFamily="18" charset="0"/>
              </a:rPr>
              <a:t>, order 2 moving average </a:t>
            </a:r>
            <a:r>
              <a:rPr lang="en-US" altLang="en-US" sz="1500" i="1" dirty="0">
                <a:latin typeface="+mj-lt"/>
                <a:cs typeface="Times New Roman" panose="02020603050405020304" pitchFamily="18" charset="0"/>
              </a:rPr>
              <a:t>MA(2)</a:t>
            </a:r>
            <a:r>
              <a:rPr lang="en-US" altLang="en-US" sz="1500" dirty="0">
                <a:latin typeface="+mj-lt"/>
                <a:cs typeface="Times New Roman" panose="02020603050405020304" pitchFamily="18" charset="0"/>
              </a:rPr>
              <a:t> for error lags</a:t>
            </a:r>
          </a:p>
          <a:p>
            <a:pPr marL="457200" lvl="1" indent="0" algn="just">
              <a:buNone/>
            </a:pPr>
            <a:r>
              <a:rPr lang="en-US" sz="1800" i="1" dirty="0"/>
              <a:t>	       </a:t>
            </a:r>
            <a:r>
              <a:rPr lang="en-US" sz="1600" i="1" dirty="0"/>
              <a:t> </a:t>
            </a:r>
            <a:r>
              <a:rPr lang="en-US" sz="1600" i="1" dirty="0" err="1"/>
              <a:t>y</a:t>
            </a:r>
            <a:r>
              <a:rPr lang="en-US" sz="1600" i="1" baseline="-30000" dirty="0" err="1"/>
              <a:t>t</a:t>
            </a:r>
            <a:r>
              <a:rPr lang="en-US" sz="1600" dirty="0"/>
              <a:t> - </a:t>
            </a:r>
            <a:r>
              <a:rPr lang="en-US" sz="1600" i="1" dirty="0"/>
              <a:t>y</a:t>
            </a:r>
            <a:r>
              <a:rPr lang="en-US" sz="1600" i="1" baseline="-30000" dirty="0"/>
              <a:t>t</a:t>
            </a:r>
            <a:r>
              <a:rPr lang="en-US" sz="1600" baseline="-30000" dirty="0"/>
              <a:t>-1</a:t>
            </a:r>
            <a:r>
              <a:rPr lang="en-US" sz="1600" dirty="0"/>
              <a:t> = </a:t>
            </a:r>
            <a:r>
              <a:rPr lang="en-US" sz="1600" i="1" dirty="0">
                <a:latin typeface="Symbol" pitchFamily="18" charset="2"/>
              </a:rPr>
              <a:t>b</a:t>
            </a:r>
            <a:r>
              <a:rPr lang="en-US" sz="1600" i="1" baseline="-25000" dirty="0">
                <a:latin typeface="Symbol" pitchFamily="18" charset="2"/>
              </a:rPr>
              <a:t>0</a:t>
            </a:r>
            <a:r>
              <a:rPr lang="en-US" sz="1600" dirty="0"/>
              <a:t> + </a:t>
            </a:r>
            <a:r>
              <a:rPr lang="en-US" sz="1600" i="1" dirty="0">
                <a:latin typeface="Symbol" pitchFamily="18" charset="2"/>
              </a:rPr>
              <a:t>b</a:t>
            </a:r>
            <a:r>
              <a:rPr lang="en-US" sz="1600" baseline="-25000" dirty="0"/>
              <a:t>1</a:t>
            </a:r>
            <a:r>
              <a:rPr lang="en-US" sz="1600" dirty="0"/>
              <a:t>(</a:t>
            </a:r>
            <a:r>
              <a:rPr lang="en-US" sz="1600" i="1" dirty="0"/>
              <a:t>y</a:t>
            </a:r>
            <a:r>
              <a:rPr lang="en-US" sz="1600" i="1" baseline="-25000" dirty="0"/>
              <a:t>t</a:t>
            </a:r>
            <a:r>
              <a:rPr lang="en-US" sz="1600" baseline="-25000" dirty="0"/>
              <a:t>-1</a:t>
            </a:r>
            <a:r>
              <a:rPr lang="en-US" sz="1600" dirty="0"/>
              <a:t> - </a:t>
            </a:r>
            <a:r>
              <a:rPr lang="en-US" sz="1600" i="1" dirty="0"/>
              <a:t>y</a:t>
            </a:r>
            <a:r>
              <a:rPr lang="en-US" sz="1600" i="1" baseline="-30000" dirty="0"/>
              <a:t>t</a:t>
            </a:r>
            <a:r>
              <a:rPr lang="en-US" sz="1600" baseline="-30000" dirty="0"/>
              <a:t>-2</a:t>
            </a:r>
            <a:r>
              <a:rPr lang="en-US" sz="1600" dirty="0"/>
              <a:t>) + </a:t>
            </a:r>
            <a:r>
              <a:rPr lang="en-US" sz="1600" i="1" dirty="0">
                <a:latin typeface="Symbol" pitchFamily="18" charset="2"/>
              </a:rPr>
              <a:t>b</a:t>
            </a:r>
            <a:r>
              <a:rPr lang="en-US" sz="1600" baseline="-25000" dirty="0"/>
              <a:t>2</a:t>
            </a:r>
            <a:r>
              <a:rPr lang="en-US" sz="1600" dirty="0"/>
              <a:t>(</a:t>
            </a:r>
            <a:r>
              <a:rPr lang="en-US" sz="1600" i="1" dirty="0"/>
              <a:t>y</a:t>
            </a:r>
            <a:r>
              <a:rPr lang="en-US" sz="1600" i="1" baseline="-25000" dirty="0"/>
              <a:t>t</a:t>
            </a:r>
            <a:r>
              <a:rPr lang="en-US" sz="1600" baseline="-25000" dirty="0"/>
              <a:t>-2</a:t>
            </a:r>
            <a:r>
              <a:rPr lang="en-US" sz="1600" dirty="0"/>
              <a:t> - </a:t>
            </a:r>
            <a:r>
              <a:rPr lang="en-US" sz="1600" i="1" dirty="0"/>
              <a:t>y</a:t>
            </a:r>
            <a:r>
              <a:rPr lang="en-US" sz="1600" i="1" baseline="-30000" dirty="0"/>
              <a:t>t</a:t>
            </a:r>
            <a:r>
              <a:rPr lang="en-US" sz="1600" baseline="-30000" dirty="0"/>
              <a:t>-3</a:t>
            </a:r>
            <a:r>
              <a:rPr lang="en-US" sz="1600" dirty="0"/>
              <a:t>) + </a:t>
            </a:r>
            <a:r>
              <a:rPr lang="en-US" sz="1600" i="1" dirty="0">
                <a:latin typeface="Symbol" pitchFamily="18" charset="2"/>
              </a:rPr>
              <a:t>e</a:t>
            </a:r>
            <a:r>
              <a:rPr lang="en-US" sz="1600" i="1" baseline="-30000" dirty="0"/>
              <a:t>t  </a:t>
            </a:r>
            <a:r>
              <a:rPr lang="en-US" sz="1600" dirty="0"/>
              <a:t>+ </a:t>
            </a:r>
            <a:r>
              <a:rPr lang="en-US" sz="1600" i="1" dirty="0">
                <a:latin typeface="Symbol" pitchFamily="18" charset="2"/>
              </a:rPr>
              <a:t>q</a:t>
            </a:r>
            <a:r>
              <a:rPr lang="en-US" sz="1600" i="1" baseline="-25000" dirty="0">
                <a:latin typeface="Symbol" pitchFamily="18" charset="2"/>
              </a:rPr>
              <a:t>1 </a:t>
            </a:r>
            <a:r>
              <a:rPr lang="en-US" sz="1600" i="1" dirty="0">
                <a:latin typeface="Symbol" pitchFamily="18" charset="2"/>
              </a:rPr>
              <a:t>e</a:t>
            </a:r>
            <a:r>
              <a:rPr lang="en-US" sz="1600" i="1" baseline="-30000" dirty="0"/>
              <a:t>t-1</a:t>
            </a:r>
            <a:r>
              <a:rPr lang="en-US" sz="1600" i="1" dirty="0"/>
              <a:t> + </a:t>
            </a:r>
            <a:r>
              <a:rPr lang="en-US" sz="1600" i="1" dirty="0">
                <a:latin typeface="Symbol" pitchFamily="18" charset="2"/>
              </a:rPr>
              <a:t>q</a:t>
            </a:r>
            <a:r>
              <a:rPr lang="en-US" sz="1600" i="1" baseline="-25000" dirty="0"/>
              <a:t>2 </a:t>
            </a:r>
            <a:r>
              <a:rPr lang="en-US" sz="1600" i="1" dirty="0">
                <a:latin typeface="Symbol" pitchFamily="18" charset="2"/>
              </a:rPr>
              <a:t>e</a:t>
            </a:r>
            <a:r>
              <a:rPr lang="en-US" sz="1600" i="1" baseline="-30000" dirty="0"/>
              <a:t>t-2</a:t>
            </a:r>
            <a:endParaRPr lang="en-US" altLang="en-US" sz="1600" dirty="0">
              <a:latin typeface="CG Times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93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84E-0139-4568-AA9F-F8989D5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ARIMA(2, 1, 2) Model for Training and Validation Periods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4D13E-8A25-4C9A-9313-FEFDEAD0CAAB}"/>
              </a:ext>
            </a:extLst>
          </p:cNvPr>
          <p:cNvSpPr/>
          <p:nvPr/>
        </p:nvSpPr>
        <p:spPr>
          <a:xfrm>
            <a:off x="76200" y="1447800"/>
            <a:ext cx="5638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Series: </a:t>
            </a:r>
            <a:r>
              <a:rPr lang="en-US" sz="1200" dirty="0" err="1"/>
              <a:t>train.ts</a:t>
            </a:r>
            <a:r>
              <a:rPr lang="en-US" sz="1200" dirty="0"/>
              <a:t> </a:t>
            </a:r>
          </a:p>
          <a:p>
            <a:r>
              <a:rPr lang="en-US" sz="1200" dirty="0"/>
              <a:t>ARIMA(2,1,2)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ar1      ar2         ma1       ma2</a:t>
            </a:r>
          </a:p>
          <a:p>
            <a:r>
              <a:rPr lang="en-US" sz="1200" dirty="0"/>
              <a:t>      -0.4198  0.1744  -0.0836  -0.7677</a:t>
            </a:r>
          </a:p>
          <a:p>
            <a:r>
              <a:rPr lang="en-US" sz="1200" dirty="0" err="1"/>
              <a:t>s.e.</a:t>
            </a:r>
            <a:r>
              <a:rPr lang="en-US" sz="1200" dirty="0"/>
              <a:t>   0.1304  0.1128   0.0895   0.0849</a:t>
            </a:r>
          </a:p>
          <a:p>
            <a:endParaRPr lang="en-US" sz="1200" dirty="0"/>
          </a:p>
          <a:p>
            <a:r>
              <a:rPr lang="en-US" sz="1200" dirty="0"/>
              <a:t>sigma^2 estimated as 20594:  log likelihood=-777.69</a:t>
            </a:r>
          </a:p>
          <a:p>
            <a:r>
              <a:rPr lang="en-US" sz="1200" dirty="0"/>
              <a:t>AIC=1565.38   </a:t>
            </a:r>
            <a:r>
              <a:rPr lang="en-US" sz="1200" dirty="0" err="1"/>
              <a:t>AICc</a:t>
            </a:r>
            <a:r>
              <a:rPr lang="en-US" sz="1200" dirty="0"/>
              <a:t>=1565.9   BIC=1579.4</a:t>
            </a:r>
          </a:p>
          <a:p>
            <a:endParaRPr lang="en-US" sz="10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i="1" dirty="0" err="1"/>
              <a:t>y</a:t>
            </a:r>
            <a:r>
              <a:rPr lang="en-US" sz="1200" b="1" i="1" baseline="-30000" dirty="0" err="1"/>
              <a:t>t</a:t>
            </a:r>
            <a:r>
              <a:rPr lang="en-US" sz="1200" b="1" dirty="0"/>
              <a:t> - 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-1</a:t>
            </a:r>
            <a:r>
              <a:rPr lang="en-US" sz="1200" b="1" dirty="0"/>
              <a:t> =  </a:t>
            </a:r>
            <a:r>
              <a:rPr lang="en-US" sz="1200" b="1" i="1" dirty="0">
                <a:latin typeface="Symbol" pitchFamily="18" charset="2"/>
              </a:rPr>
              <a:t>- 0.420 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-1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-2</a:t>
            </a:r>
            <a:r>
              <a:rPr lang="en-US" sz="1200" b="1" dirty="0"/>
              <a:t>) + </a:t>
            </a:r>
            <a:r>
              <a:rPr lang="en-US" sz="1200" b="1" i="1" dirty="0">
                <a:latin typeface="Symbol" pitchFamily="18" charset="2"/>
              </a:rPr>
              <a:t>0.174</a:t>
            </a:r>
            <a:r>
              <a:rPr lang="en-US" sz="1200" b="1" i="1" baseline="-25000" dirty="0">
                <a:latin typeface="Symbol" pitchFamily="18" charset="2"/>
              </a:rPr>
              <a:t> </a:t>
            </a:r>
            <a:r>
              <a:rPr lang="en-US" sz="1200" b="1" baseline="-25000" dirty="0"/>
              <a:t>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-2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-3</a:t>
            </a:r>
            <a:r>
              <a:rPr lang="en-US" sz="1200" b="1" dirty="0"/>
              <a:t>) </a:t>
            </a:r>
            <a:r>
              <a:rPr lang="en-US" sz="1200" b="1" i="1" dirty="0">
                <a:latin typeface="Symbol" pitchFamily="18" charset="2"/>
              </a:rPr>
              <a:t>- 0.084</a:t>
            </a:r>
            <a:r>
              <a:rPr lang="en-US" sz="1200" b="1" i="1" baseline="-25000" dirty="0">
                <a:latin typeface="Symbol" pitchFamily="18" charset="2"/>
              </a:rPr>
              <a:t>  </a:t>
            </a:r>
            <a:r>
              <a:rPr lang="en-US" sz="1200" b="1" i="1" dirty="0">
                <a:latin typeface="Symbol" pitchFamily="18" charset="2"/>
              </a:rPr>
              <a:t>e</a:t>
            </a:r>
            <a:r>
              <a:rPr lang="en-US" sz="1200" b="1" i="1" baseline="-30000" dirty="0"/>
              <a:t>t-1</a:t>
            </a:r>
          </a:p>
          <a:p>
            <a:r>
              <a:rPr lang="en-US" sz="1200" b="1" i="1" baseline="-30000" dirty="0"/>
              <a:t>                        </a:t>
            </a:r>
            <a:r>
              <a:rPr lang="en-US" sz="1200" b="1" i="1" dirty="0"/>
              <a:t> </a:t>
            </a:r>
            <a:r>
              <a:rPr lang="en-US" sz="1200" b="1" dirty="0"/>
              <a:t>– 0.768</a:t>
            </a:r>
            <a:r>
              <a:rPr lang="en-US" sz="1200" b="1" i="1" baseline="-25000" dirty="0"/>
              <a:t> </a:t>
            </a:r>
            <a:r>
              <a:rPr lang="en-US" sz="1200" b="1" i="1" dirty="0">
                <a:latin typeface="Symbol" pitchFamily="18" charset="2"/>
              </a:rPr>
              <a:t>e</a:t>
            </a:r>
            <a:r>
              <a:rPr lang="en-US" sz="1200" b="1" i="1" baseline="-30000" dirty="0"/>
              <a:t>t-2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Training set error measures:</a:t>
            </a:r>
          </a:p>
          <a:p>
            <a:r>
              <a:rPr lang="en-US" sz="1200" dirty="0"/>
              <a:t>                   ME            RMSE      MAE        MPE         MAPE     MASE    ACF1</a:t>
            </a:r>
          </a:p>
          <a:p>
            <a:r>
              <a:rPr lang="en-US" sz="1200" dirty="0"/>
              <a:t>Training set 5.913171 140.5602 117.5478 -0.2962527 6.795819 1.42496 -0.006682137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0F726-5403-4099-8366-4CA12D4A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528" y="1676401"/>
            <a:ext cx="520327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ARIMA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7800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Seasonal ARIMA</a:t>
            </a:r>
            <a:r>
              <a:rPr lang="en-US" sz="1800" dirty="0"/>
              <a:t> model is formed by including additional seasonal terms in the </a:t>
            </a:r>
            <a:r>
              <a:rPr lang="en-US" sz="1800" i="1" dirty="0"/>
              <a:t>ARIMA(p d, q) </a:t>
            </a:r>
            <a:r>
              <a:rPr lang="en-US" sz="1800" dirty="0"/>
              <a:t>model 	</a:t>
            </a:r>
          </a:p>
          <a:p>
            <a:pPr>
              <a:lnSpc>
                <a:spcPct val="80000"/>
              </a:lnSpc>
            </a:pP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 (p, d, q) (P, D, Q)</a:t>
            </a:r>
            <a:r>
              <a:rPr lang="en-US" sz="1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1800" dirty="0"/>
              <a:t> model is used to forecast data with </a:t>
            </a:r>
            <a:r>
              <a:rPr lang="en-US" sz="1800" i="1" dirty="0"/>
              <a:t>level, trend, and seasonality components. </a:t>
            </a:r>
            <a:r>
              <a:rPr lang="en-US" sz="1800" dirty="0"/>
              <a:t>In addition to the </a:t>
            </a:r>
            <a:r>
              <a:rPr lang="en-US" sz="1800" i="1" dirty="0"/>
              <a:t>(p, d, q) </a:t>
            </a:r>
            <a:r>
              <a:rPr lang="en-US" sz="1800" dirty="0"/>
              <a:t>parameters, it includes seasonal parameters: 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1400" dirty="0"/>
              <a:t> = order of autoregressive seasonal model  </a:t>
            </a:r>
            <a:r>
              <a:rPr lang="en-US" sz="1400" i="1" dirty="0"/>
              <a:t>AR(P) </a:t>
            </a:r>
            <a:r>
              <a:rPr lang="en-US" sz="1400" dirty="0"/>
              <a:t>– number of autocorrelation lags included</a:t>
            </a:r>
            <a:endParaRPr lang="en-US" sz="1400" i="1" dirty="0"/>
          </a:p>
          <a:p>
            <a:pPr lvl="1"/>
            <a:r>
              <a:rPr lang="en-US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1400" dirty="0"/>
              <a:t> = order of differencing in </a:t>
            </a:r>
            <a:r>
              <a:rPr lang="en-US" sz="1400" i="1" dirty="0"/>
              <a:t>AR</a:t>
            </a:r>
            <a:r>
              <a:rPr lang="en-US" sz="1400" dirty="0"/>
              <a:t> seasonal model – indicates how many rounds of  lag-1 differencing  the are performed to remove certain trend</a:t>
            </a:r>
          </a:p>
          <a:p>
            <a:pPr lvl="1"/>
            <a:r>
              <a:rPr lang="en-US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1400" dirty="0"/>
              <a:t> = order of moving average </a:t>
            </a:r>
            <a:r>
              <a:rPr lang="en-US" sz="1400" i="1" dirty="0"/>
              <a:t>MA(Q)</a:t>
            </a:r>
            <a:r>
              <a:rPr lang="en-US" sz="1400" dirty="0"/>
              <a:t> – number of residuals’ autocorrelation lags included</a:t>
            </a:r>
          </a:p>
          <a:p>
            <a:pPr lvl="1"/>
            <a:r>
              <a:rPr lang="en-US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1400" dirty="0"/>
              <a:t> = number of seasons</a:t>
            </a:r>
          </a:p>
          <a:p>
            <a:pPr algn="just"/>
            <a:r>
              <a:rPr lang="en-US" altLang="en-US" sz="1800" i="1" dirty="0">
                <a:latin typeface="CG Times" pitchFamily="18" charset="0"/>
                <a:cs typeface="Times New Roman" panose="02020603050405020304" pitchFamily="18" charset="0"/>
              </a:rPr>
              <a:t>ARIMA (2, 1, 2) (1, 1, 2)</a:t>
            </a:r>
            <a:r>
              <a:rPr lang="en-US" altLang="en-US" sz="1800" i="1" baseline="-25000" dirty="0">
                <a:latin typeface="CG Times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1800" i="1" dirty="0"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means the following:</a:t>
            </a:r>
          </a:p>
          <a:p>
            <a:pPr lvl="1" algn="just"/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p = 2,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order 2 autoregressive model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AR(2)</a:t>
            </a:r>
          </a:p>
          <a:p>
            <a:pPr lvl="1" algn="just"/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d = 1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, order 1 differencing to remove linear trend</a:t>
            </a:r>
          </a:p>
          <a:p>
            <a:pPr lvl="1" algn="just"/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q = 2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, order 2 moving average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MA(2)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for error lags</a:t>
            </a:r>
          </a:p>
          <a:p>
            <a:pPr lvl="1" algn="just"/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P = 1,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order 1 autoregressive model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AR(1) for seasonality</a:t>
            </a:r>
          </a:p>
          <a:p>
            <a:pPr lvl="1" algn="just"/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D = 1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, order 1 differencing to remove linear trend</a:t>
            </a:r>
          </a:p>
          <a:p>
            <a:pPr lvl="1" algn="just"/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Q = 2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, order 2 moving average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MA(2)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for error lags</a:t>
            </a:r>
          </a:p>
          <a:p>
            <a:pPr lvl="1" algn="just"/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m = 12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, for monthly seasonality</a:t>
            </a:r>
          </a:p>
          <a:p>
            <a:pPr algn="just"/>
            <a:r>
              <a:rPr lang="en-US" sz="1700" dirty="0"/>
              <a:t>In </a:t>
            </a:r>
            <a:r>
              <a:rPr lang="en-US" sz="1700" i="1" dirty="0"/>
              <a:t>R</a:t>
            </a:r>
            <a:r>
              <a:rPr lang="en-US" sz="1700" dirty="0"/>
              <a:t>, </a:t>
            </a:r>
            <a:r>
              <a:rPr lang="en-US" sz="1700" i="1" dirty="0"/>
              <a:t>ARIMA(p, d, q)(P, D, Q)</a:t>
            </a:r>
            <a:r>
              <a:rPr lang="en-US" sz="1700" dirty="0"/>
              <a:t> model is defined by Arima() function as </a:t>
            </a:r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= c(p, d, q), seasonal = c(P, D, Q)</a:t>
            </a:r>
            <a:r>
              <a:rPr lang="en-US" sz="1700" dirty="0"/>
              <a:t>.</a:t>
            </a:r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/>
              <a:t>Seasonality </a:t>
            </a:r>
            <a:r>
              <a:rPr lang="en-US" sz="1700" i="1" dirty="0"/>
              <a:t>m</a:t>
            </a:r>
            <a:r>
              <a:rPr lang="en-US" sz="1700" dirty="0"/>
              <a:t> is identified by the type of time series data used</a:t>
            </a:r>
          </a:p>
          <a:p>
            <a:pPr algn="just"/>
            <a:endParaRPr lang="en-US" altLang="en-US" sz="2000" dirty="0">
              <a:latin typeface="CG Times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/>
          </a:p>
          <a:p>
            <a:pPr marL="457200" lvl="1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557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84E-0139-4568-AA9F-F8989D5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ARIMA(2, 1, 2)(1, 1, 2) Model for Training and Validation Periods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4D13E-8A25-4C9A-9313-FEFDEAD0CAAB}"/>
              </a:ext>
            </a:extLst>
          </p:cNvPr>
          <p:cNvSpPr/>
          <p:nvPr/>
        </p:nvSpPr>
        <p:spPr>
          <a:xfrm>
            <a:off x="76200" y="1524000"/>
            <a:ext cx="5638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Series: </a:t>
            </a:r>
            <a:r>
              <a:rPr lang="en-US" sz="1200" dirty="0" err="1"/>
              <a:t>train.ts</a:t>
            </a:r>
            <a:r>
              <a:rPr lang="en-US" sz="1200" dirty="0"/>
              <a:t> </a:t>
            </a:r>
          </a:p>
          <a:p>
            <a:r>
              <a:rPr lang="en-US" sz="1200" dirty="0"/>
              <a:t>ARIMA(2,1,2)(1,1,2)[12]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ar1        ar2       ma1       ma2       sar1       sma1      sma2</a:t>
            </a:r>
          </a:p>
          <a:p>
            <a:r>
              <a:rPr lang="en-US" sz="1200" dirty="0"/>
              <a:t>      -0.6044  0.2711  0.2061  -0.6921  -0.2104  -0.4363  -0.2329</a:t>
            </a:r>
          </a:p>
          <a:p>
            <a:r>
              <a:rPr lang="en-US" sz="1200" dirty="0" err="1"/>
              <a:t>s.e.</a:t>
            </a:r>
            <a:r>
              <a:rPr lang="en-US" sz="1200" dirty="0"/>
              <a:t>   0.1914  0.1793  0.1533   0.1415   0.8787   0.8799   0.6036</a:t>
            </a:r>
          </a:p>
          <a:p>
            <a:endParaRPr lang="en-US" sz="1200" dirty="0"/>
          </a:p>
          <a:p>
            <a:r>
              <a:rPr lang="en-US" sz="1200" dirty="0"/>
              <a:t>sigma^2 estimated as 4124:  log likelihood=-614.93</a:t>
            </a:r>
          </a:p>
          <a:p>
            <a:r>
              <a:rPr lang="en-US" sz="1200" dirty="0"/>
              <a:t>AIC=1245.86   </a:t>
            </a:r>
            <a:r>
              <a:rPr lang="en-US" sz="1200" dirty="0" err="1"/>
              <a:t>AICc</a:t>
            </a:r>
            <a:r>
              <a:rPr lang="en-US" sz="1200" dirty="0"/>
              <a:t>=1247.29   BIC=1267.46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i="1" dirty="0" err="1"/>
              <a:t>y</a:t>
            </a:r>
            <a:r>
              <a:rPr lang="en-US" sz="1200" b="1" i="1" baseline="-30000" dirty="0" err="1"/>
              <a:t>t</a:t>
            </a:r>
            <a:r>
              <a:rPr lang="en-US" sz="1200" b="1" dirty="0"/>
              <a:t> - 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-1</a:t>
            </a:r>
            <a:r>
              <a:rPr lang="en-US" sz="1200" b="1" dirty="0"/>
              <a:t> =  </a:t>
            </a:r>
            <a:r>
              <a:rPr lang="en-US" sz="1200" b="1" i="1" dirty="0">
                <a:latin typeface="Symbol" pitchFamily="18" charset="2"/>
              </a:rPr>
              <a:t>- 0.604 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-1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-2</a:t>
            </a:r>
            <a:r>
              <a:rPr lang="en-US" sz="1200" b="1" dirty="0"/>
              <a:t>) + </a:t>
            </a:r>
            <a:r>
              <a:rPr lang="en-US" sz="1200" b="1" i="1" dirty="0">
                <a:latin typeface="Symbol" pitchFamily="18" charset="2"/>
              </a:rPr>
              <a:t>0.271</a:t>
            </a:r>
            <a:r>
              <a:rPr lang="en-US" sz="1200" b="1" i="1" baseline="-25000" dirty="0">
                <a:latin typeface="Symbol" pitchFamily="18" charset="2"/>
              </a:rPr>
              <a:t> </a:t>
            </a:r>
            <a:r>
              <a:rPr lang="en-US" sz="1200" b="1" baseline="-25000" dirty="0"/>
              <a:t>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-2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-3</a:t>
            </a:r>
            <a:r>
              <a:rPr lang="en-US" sz="1200" b="1" dirty="0"/>
              <a:t>) </a:t>
            </a:r>
            <a:r>
              <a:rPr lang="en-US" sz="1200" b="1" i="1" dirty="0">
                <a:latin typeface="Symbol" pitchFamily="18" charset="2"/>
              </a:rPr>
              <a:t>+ 0.206</a:t>
            </a:r>
            <a:r>
              <a:rPr lang="en-US" sz="1200" b="1" i="1" baseline="-25000" dirty="0">
                <a:latin typeface="Symbol" pitchFamily="18" charset="2"/>
              </a:rPr>
              <a:t>  </a:t>
            </a:r>
            <a:r>
              <a:rPr lang="en-US" sz="1200" b="1" i="1" dirty="0">
                <a:latin typeface="Symbol" pitchFamily="18" charset="2"/>
              </a:rPr>
              <a:t>e</a:t>
            </a:r>
            <a:r>
              <a:rPr lang="en-US" sz="1200" b="1" i="1" baseline="-30000" dirty="0"/>
              <a:t>t-1</a:t>
            </a:r>
          </a:p>
          <a:p>
            <a:r>
              <a:rPr lang="en-US" sz="1200" b="1" i="1" baseline="-30000" dirty="0"/>
              <a:t>                        </a:t>
            </a:r>
            <a:r>
              <a:rPr lang="en-US" sz="1200" b="1" i="1" dirty="0"/>
              <a:t> </a:t>
            </a:r>
            <a:r>
              <a:rPr lang="en-US" sz="1200" b="1" dirty="0"/>
              <a:t>– 0.692</a:t>
            </a:r>
            <a:r>
              <a:rPr lang="en-US" sz="1200" b="1" i="1" baseline="-25000" dirty="0"/>
              <a:t> </a:t>
            </a:r>
            <a:r>
              <a:rPr lang="en-US" sz="1200" b="1" i="1" dirty="0">
                <a:latin typeface="Symbol" pitchFamily="18" charset="2"/>
              </a:rPr>
              <a:t>e</a:t>
            </a:r>
            <a:r>
              <a:rPr lang="en-US" sz="1200" b="1" i="1" baseline="-30000" dirty="0"/>
              <a:t>t-2</a:t>
            </a:r>
            <a:r>
              <a:rPr lang="en-US" sz="1200" b="1" i="1" dirty="0">
                <a:latin typeface="Symbol" pitchFamily="18" charset="2"/>
              </a:rPr>
              <a:t> - 0.210 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-1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-13</a:t>
            </a:r>
            <a:r>
              <a:rPr lang="en-US" sz="1200" b="1" dirty="0"/>
              <a:t>) </a:t>
            </a:r>
            <a:r>
              <a:rPr lang="en-US" sz="1200" b="1" i="1" dirty="0">
                <a:latin typeface="Symbol" pitchFamily="18" charset="2"/>
              </a:rPr>
              <a:t>- 0.436 r</a:t>
            </a:r>
            <a:r>
              <a:rPr lang="en-US" sz="1200" b="1" i="1" baseline="-30000" dirty="0"/>
              <a:t>t-1  </a:t>
            </a:r>
            <a:r>
              <a:rPr lang="en-US" sz="1200" b="1" dirty="0"/>
              <a:t>– 0.233</a:t>
            </a:r>
            <a:r>
              <a:rPr lang="en-US" sz="1200" b="1" i="1" baseline="-25000" dirty="0"/>
              <a:t> </a:t>
            </a:r>
            <a:r>
              <a:rPr lang="en-US" sz="1200" b="1" i="1" dirty="0">
                <a:latin typeface="Symbol" pitchFamily="18" charset="2"/>
              </a:rPr>
              <a:t>r</a:t>
            </a:r>
            <a:r>
              <a:rPr lang="en-US" sz="1200" b="1" i="1" baseline="-30000" dirty="0"/>
              <a:t>t-2</a:t>
            </a:r>
            <a:r>
              <a:rPr lang="en-US" sz="1200" b="1" i="1" dirty="0">
                <a:latin typeface="Symbol" pitchFamily="18" charset="2"/>
              </a:rPr>
              <a:t> 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Training set error measures:</a:t>
            </a:r>
          </a:p>
          <a:p>
            <a:r>
              <a:rPr lang="en-US" sz="1200" dirty="0"/>
              <a:t>                         ME        RMSE      MAE       MPE        MAPE       MASE        ACF1</a:t>
            </a:r>
          </a:p>
          <a:p>
            <a:r>
              <a:rPr lang="en-US" sz="1200" dirty="0"/>
              <a:t>Training set 6.785703 58.76519 45.07997 0.2991491 2.568609 0.5464771 -0.03877231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C2C58-D26E-4A77-9A76-6CA15BEE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9" y="1511300"/>
            <a:ext cx="4953001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ARIMA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7800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ARIMA  models are rather complex with a number of parameters involved and complex relationships between the model parts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It is hard (but not impossible) to clearly identify what specific parameters should be used in the model 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Visualize historical data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Apply ACF and PACF (partial autocorrelation function) charts 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However, may not produce optimal results  	</a:t>
            </a:r>
          </a:p>
          <a:p>
            <a:pPr>
              <a:lnSpc>
                <a:spcPct val="80000"/>
              </a:lnSpc>
            </a:pPr>
            <a:r>
              <a:rPr 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auto.arima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 </a:t>
            </a:r>
            <a:r>
              <a:rPr lang="en-US" sz="2200" dirty="0">
                <a:latin typeface="+mj-lt"/>
              </a:rPr>
              <a:t>function in R is used to  identify optimal ARIMA model and its respective </a:t>
            </a:r>
            <a:r>
              <a:rPr lang="en-US" sz="2200" i="1" dirty="0">
                <a:latin typeface="+mj-lt"/>
              </a:rPr>
              <a:t>(p, d, q)(P, D, Q) </a:t>
            </a:r>
            <a:r>
              <a:rPr lang="en-US" sz="2200" dirty="0">
                <a:latin typeface="+mj-lt"/>
              </a:rPr>
              <a:t>parameters.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+mj-lt"/>
              </a:rPr>
              <a:t>Does not require to input any of these parameters into the function</a:t>
            </a:r>
            <a:endParaRPr lang="en-US" altLang="en-US" dirty="0">
              <a:latin typeface="+mj-lt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/>
          </a:p>
          <a:p>
            <a:pPr marL="457200" lvl="1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882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84E-0139-4568-AA9F-F8989D5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 Auto ARIMA Model for Training and Validation Periods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4D13E-8A25-4C9A-9313-FEFDEAD0CAAB}"/>
              </a:ext>
            </a:extLst>
          </p:cNvPr>
          <p:cNvSpPr/>
          <p:nvPr/>
        </p:nvSpPr>
        <p:spPr>
          <a:xfrm>
            <a:off x="179388" y="1752600"/>
            <a:ext cx="54594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Series: </a:t>
            </a:r>
            <a:r>
              <a:rPr lang="en-US" sz="1200" dirty="0" err="1"/>
              <a:t>train.ts</a:t>
            </a:r>
            <a:r>
              <a:rPr lang="en-US" sz="1200" dirty="0"/>
              <a:t> </a:t>
            </a:r>
          </a:p>
          <a:p>
            <a:r>
              <a:rPr lang="en-US" sz="1200" dirty="0"/>
              <a:t>ARIMA(1,1,1)(0,1,1)[12]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ar1        ma1     sma1</a:t>
            </a:r>
          </a:p>
          <a:p>
            <a:r>
              <a:rPr lang="en-US" sz="1200" dirty="0"/>
              <a:t>      0.3221  -0.7446  -0.7017</a:t>
            </a:r>
          </a:p>
          <a:p>
            <a:r>
              <a:rPr lang="en-US" sz="1200" dirty="0" err="1"/>
              <a:t>s.e.</a:t>
            </a:r>
            <a:r>
              <a:rPr lang="en-US" sz="1200" dirty="0"/>
              <a:t>  0.1644   0.1185   0.1021</a:t>
            </a:r>
          </a:p>
          <a:p>
            <a:endParaRPr lang="en-US" sz="1200" dirty="0"/>
          </a:p>
          <a:p>
            <a:r>
              <a:rPr lang="en-US" sz="1200" dirty="0"/>
              <a:t>sigma^2 estimated as 4032:  log likelihood=-615.44</a:t>
            </a:r>
          </a:p>
          <a:p>
            <a:r>
              <a:rPr lang="en-US" sz="1200" dirty="0"/>
              <a:t>AIC=1238.88   </a:t>
            </a:r>
            <a:r>
              <a:rPr lang="en-US" sz="1200" dirty="0" err="1"/>
              <a:t>AICc</a:t>
            </a:r>
            <a:r>
              <a:rPr lang="en-US" sz="1200" dirty="0"/>
              <a:t>=1239.26   BIC=1249.68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i="1" dirty="0" err="1"/>
              <a:t>y</a:t>
            </a:r>
            <a:r>
              <a:rPr lang="en-US" sz="1200" b="1" i="1" baseline="-30000" dirty="0" err="1"/>
              <a:t>t</a:t>
            </a:r>
            <a:r>
              <a:rPr lang="en-US" sz="1200" b="1" dirty="0"/>
              <a:t> - 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-1</a:t>
            </a:r>
            <a:r>
              <a:rPr lang="en-US" sz="1200" b="1" dirty="0"/>
              <a:t> =  </a:t>
            </a:r>
            <a:r>
              <a:rPr lang="en-US" sz="1200" b="1" i="1" dirty="0">
                <a:latin typeface="Symbol" pitchFamily="18" charset="2"/>
              </a:rPr>
              <a:t>0.322 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-1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-2</a:t>
            </a:r>
            <a:r>
              <a:rPr lang="en-US" sz="1200" b="1" dirty="0"/>
              <a:t>) </a:t>
            </a:r>
            <a:r>
              <a:rPr lang="en-US" sz="1200" b="1" i="1" dirty="0">
                <a:latin typeface="Symbol" pitchFamily="18" charset="2"/>
              </a:rPr>
              <a:t>- 0.745</a:t>
            </a:r>
            <a:r>
              <a:rPr lang="en-US" sz="1200" b="1" i="1" baseline="-25000" dirty="0">
                <a:latin typeface="Symbol" pitchFamily="18" charset="2"/>
              </a:rPr>
              <a:t>  </a:t>
            </a:r>
            <a:r>
              <a:rPr lang="en-US" sz="1200" b="1" i="1" dirty="0">
                <a:latin typeface="Symbol" pitchFamily="18" charset="2"/>
              </a:rPr>
              <a:t>e</a:t>
            </a:r>
            <a:r>
              <a:rPr lang="en-US" sz="1200" b="1" i="1" baseline="-30000" dirty="0"/>
              <a:t>t-1</a:t>
            </a:r>
            <a:r>
              <a:rPr lang="en-US" sz="1200" b="1" i="1" dirty="0">
                <a:latin typeface="Symbol" pitchFamily="18" charset="2"/>
              </a:rPr>
              <a:t>- 0.702 r</a:t>
            </a:r>
            <a:r>
              <a:rPr lang="en-US" sz="1200" b="1" i="1" baseline="-30000" dirty="0"/>
              <a:t>t-1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Training set error measures:</a:t>
            </a:r>
          </a:p>
          <a:p>
            <a:r>
              <a:rPr lang="en-US" sz="1200" dirty="0"/>
              <a:t>                       ME         RMSE      MAE        MPE      MAPE     MASE        ACF1</a:t>
            </a:r>
          </a:p>
          <a:p>
            <a:r>
              <a:rPr lang="en-US" sz="1200" dirty="0"/>
              <a:t>Training set 6.754576 59.22559 45.54802 0.297054 2.593327 0.552151 -0.03298123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2F60C-8AD2-4A52-89F9-643FFC07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47800"/>
            <a:ext cx="500221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for Future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Before attempting to forecast future values of the series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training and validation periods must be recombined into one (entire) time series dataset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chosen model, </a:t>
            </a:r>
            <a:r>
              <a:rPr lang="en-US" sz="2400" i="1" dirty="0"/>
              <a:t>auto ARIMA model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to be rerun on the entire (complete) dataset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 model performance vs. original data </a:t>
            </a:r>
            <a:r>
              <a:rPr lang="en-US" sz="2400" dirty="0"/>
              <a:t>using accuracy measures like </a:t>
            </a:r>
            <a:r>
              <a:rPr lang="en-US" sz="2400" i="1" dirty="0"/>
              <a:t>MAPE,  RMSE </a:t>
            </a:r>
            <a:r>
              <a:rPr lang="en-US" sz="2400" dirty="0"/>
              <a:t>and others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new forecasting model, based on the entire dataset, can be now used for forecasting future periods  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84E-0139-4568-AA9F-F8989D5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 Auto ARIMA Model for Amtrak Ridership for Entire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4D13E-8A25-4C9A-9313-FEFDEAD0CAAB}"/>
              </a:ext>
            </a:extLst>
          </p:cNvPr>
          <p:cNvSpPr/>
          <p:nvPr/>
        </p:nvSpPr>
        <p:spPr>
          <a:xfrm>
            <a:off x="179388" y="1600200"/>
            <a:ext cx="56880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Series: </a:t>
            </a:r>
            <a:r>
              <a:rPr lang="en-US" sz="1200" dirty="0" err="1"/>
              <a:t>ridership.ts</a:t>
            </a:r>
            <a:r>
              <a:rPr lang="en-US" sz="1200" dirty="0"/>
              <a:t> </a:t>
            </a:r>
          </a:p>
          <a:p>
            <a:r>
              <a:rPr lang="en-US" sz="1200" dirty="0"/>
              <a:t>ARIMA(2,1,1)(2,1,2)[12]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ar1       ar2         ma1      sar1       sar2      sma1     sma2</a:t>
            </a:r>
          </a:p>
          <a:p>
            <a:r>
              <a:rPr lang="en-US" sz="1200" dirty="0"/>
              <a:t>      0.4364  0.1098  -0.8426  0.6814  -0.1719  -1.3928  0.5558</a:t>
            </a:r>
          </a:p>
          <a:p>
            <a:r>
              <a:rPr lang="en-US" sz="1200" dirty="0" err="1"/>
              <a:t>s.e.</a:t>
            </a:r>
            <a:r>
              <a:rPr lang="en-US" sz="1200" dirty="0"/>
              <a:t>  0.1360  0.1161   0.1003  1.4698   0.1604   1.4873  1.1010</a:t>
            </a:r>
          </a:p>
          <a:p>
            <a:endParaRPr lang="en-US" sz="1200" dirty="0"/>
          </a:p>
          <a:p>
            <a:r>
              <a:rPr lang="en-US" sz="1200" dirty="0"/>
              <a:t>sigma^2 estimated as 3714:  log likelihood=-808.93</a:t>
            </a:r>
          </a:p>
          <a:p>
            <a:r>
              <a:rPr lang="en-US" sz="1200" dirty="0"/>
              <a:t>AIC=1633.86   </a:t>
            </a:r>
            <a:r>
              <a:rPr lang="en-US" sz="1200" dirty="0" err="1"/>
              <a:t>AICc</a:t>
            </a:r>
            <a:r>
              <a:rPr lang="en-US" sz="1200" dirty="0"/>
              <a:t>=1634.91   BIC=1657.73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i="1" dirty="0" err="1"/>
              <a:t>y</a:t>
            </a:r>
            <a:r>
              <a:rPr lang="en-US" sz="1200" b="1" i="1" baseline="-30000" dirty="0" err="1"/>
              <a:t>t</a:t>
            </a:r>
            <a:r>
              <a:rPr lang="en-US" sz="1200" b="1" dirty="0"/>
              <a:t> - 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-1</a:t>
            </a:r>
            <a:r>
              <a:rPr lang="en-US" sz="1200" b="1" dirty="0"/>
              <a:t> =  </a:t>
            </a:r>
            <a:r>
              <a:rPr lang="en-US" sz="1200" b="1" i="1" dirty="0">
                <a:latin typeface="Symbol" pitchFamily="18" charset="2"/>
              </a:rPr>
              <a:t>0.436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-1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-2</a:t>
            </a:r>
            <a:r>
              <a:rPr lang="en-US" sz="1200" b="1" dirty="0"/>
              <a:t>) + </a:t>
            </a:r>
            <a:r>
              <a:rPr lang="en-US" sz="1200" b="1" i="1" dirty="0">
                <a:latin typeface="Symbol" pitchFamily="18" charset="2"/>
              </a:rPr>
              <a:t>0.110</a:t>
            </a:r>
            <a:r>
              <a:rPr lang="en-US" sz="1200" b="1" i="1" baseline="-25000" dirty="0">
                <a:latin typeface="Symbol" pitchFamily="18" charset="2"/>
              </a:rPr>
              <a:t> </a:t>
            </a:r>
            <a:r>
              <a:rPr lang="en-US" sz="1200" b="1" baseline="-25000" dirty="0"/>
              <a:t>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-2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-3</a:t>
            </a:r>
            <a:r>
              <a:rPr lang="en-US" sz="1200" b="1" dirty="0"/>
              <a:t>) </a:t>
            </a:r>
            <a:r>
              <a:rPr lang="en-US" sz="1200" b="1" i="1" dirty="0">
                <a:latin typeface="Symbol" pitchFamily="18" charset="2"/>
              </a:rPr>
              <a:t>- 0.843</a:t>
            </a:r>
            <a:r>
              <a:rPr lang="en-US" sz="1200" b="1" i="1" baseline="-25000" dirty="0">
                <a:latin typeface="Symbol" pitchFamily="18" charset="2"/>
              </a:rPr>
              <a:t> </a:t>
            </a:r>
            <a:r>
              <a:rPr lang="en-US" sz="1200" b="1" i="1" dirty="0">
                <a:latin typeface="Symbol" pitchFamily="18" charset="2"/>
              </a:rPr>
              <a:t>e</a:t>
            </a:r>
            <a:r>
              <a:rPr lang="en-US" sz="1200" b="1" i="1" baseline="-30000" dirty="0"/>
              <a:t>t-1 </a:t>
            </a:r>
          </a:p>
          <a:p>
            <a:r>
              <a:rPr lang="en-US" sz="1200" b="1" i="1" baseline="-30000" dirty="0">
                <a:latin typeface="Symbol" pitchFamily="18" charset="2"/>
              </a:rPr>
              <a:t>                  </a:t>
            </a:r>
            <a:r>
              <a:rPr lang="en-US" sz="1200" b="1" i="1" dirty="0">
                <a:latin typeface="Symbol" pitchFamily="18" charset="2"/>
              </a:rPr>
              <a:t>+ 0.681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-1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-13</a:t>
            </a:r>
            <a:r>
              <a:rPr lang="en-US" sz="1200" b="1" dirty="0"/>
              <a:t>) </a:t>
            </a:r>
            <a:r>
              <a:rPr lang="en-US" sz="1200" b="1" i="1" dirty="0">
                <a:latin typeface="Symbol" pitchFamily="18" charset="2"/>
              </a:rPr>
              <a:t>-</a:t>
            </a:r>
            <a:r>
              <a:rPr lang="en-US" sz="1200" b="1" dirty="0"/>
              <a:t> </a:t>
            </a:r>
            <a:r>
              <a:rPr lang="en-US" sz="1200" b="1" i="1" dirty="0">
                <a:latin typeface="Symbol" pitchFamily="18" charset="2"/>
              </a:rPr>
              <a:t>0.172 </a:t>
            </a:r>
            <a:r>
              <a:rPr lang="en-US" sz="1200" b="1" baseline="-25000" dirty="0"/>
              <a:t> </a:t>
            </a:r>
            <a:r>
              <a:rPr lang="en-US" sz="1200" b="1" dirty="0"/>
              <a:t>(</a:t>
            </a:r>
            <a:r>
              <a:rPr lang="en-US" sz="1200" b="1" i="1" dirty="0"/>
              <a:t>y</a:t>
            </a:r>
            <a:r>
              <a:rPr lang="en-US" sz="1200" b="1" i="1" baseline="-25000" dirty="0"/>
              <a:t>t</a:t>
            </a:r>
            <a:r>
              <a:rPr lang="en-US" sz="1200" b="1" baseline="-25000" dirty="0"/>
              <a:t>-2</a:t>
            </a:r>
            <a:r>
              <a:rPr lang="en-US" sz="1200" b="1" dirty="0"/>
              <a:t> -</a:t>
            </a:r>
            <a:r>
              <a:rPr lang="en-US" sz="1200" b="1" i="1" dirty="0"/>
              <a:t>y</a:t>
            </a:r>
            <a:r>
              <a:rPr lang="en-US" sz="1200" b="1" i="1" baseline="-30000" dirty="0"/>
              <a:t>t</a:t>
            </a:r>
            <a:r>
              <a:rPr lang="en-US" sz="1200" b="1" baseline="-30000" dirty="0"/>
              <a:t>-14</a:t>
            </a:r>
            <a:r>
              <a:rPr lang="en-US" sz="1200" b="1" dirty="0"/>
              <a:t>) </a:t>
            </a:r>
            <a:r>
              <a:rPr lang="en-US" sz="1200" b="1" i="1" dirty="0">
                <a:latin typeface="Symbol" pitchFamily="18" charset="2"/>
              </a:rPr>
              <a:t>- 1.393 r</a:t>
            </a:r>
            <a:r>
              <a:rPr lang="en-US" sz="1200" b="1" i="1" baseline="-30000" dirty="0"/>
              <a:t>t-1  </a:t>
            </a:r>
            <a:r>
              <a:rPr lang="en-US" sz="1200" b="1" dirty="0"/>
              <a:t>+ 0.556</a:t>
            </a:r>
            <a:r>
              <a:rPr lang="en-US" sz="1200" b="1" i="1" baseline="-25000" dirty="0"/>
              <a:t> </a:t>
            </a:r>
            <a:r>
              <a:rPr lang="en-US" sz="1200" b="1" i="1" dirty="0">
                <a:latin typeface="Symbol" pitchFamily="18" charset="2"/>
              </a:rPr>
              <a:t>r</a:t>
            </a:r>
            <a:r>
              <a:rPr lang="en-US" sz="1200" b="1" i="1" baseline="-30000" dirty="0"/>
              <a:t>t-2</a:t>
            </a:r>
            <a:r>
              <a:rPr lang="en-US" sz="1200" b="1" i="1" dirty="0">
                <a:latin typeface="Symbol" pitchFamily="18" charset="2"/>
              </a:rPr>
              <a:t> 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Training set error measures:</a:t>
            </a:r>
          </a:p>
          <a:p>
            <a:r>
              <a:rPr lang="en-US" sz="1200" dirty="0"/>
              <a:t>                        ME        RMSE       MAE       MPE       MAPE      MASE          ACF1</a:t>
            </a:r>
          </a:p>
          <a:p>
            <a:r>
              <a:rPr lang="en-US" sz="1200" dirty="0"/>
              <a:t>Training set 6.022299 56.98239 43.42804 0.2691214 2.425856 0.5328092 -0.01489883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67BEB-ABF5-4F4C-9675-C0D8E045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524000"/>
            <a:ext cx="4648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282701"/>
          </a:xfrm>
        </p:spPr>
        <p:txBody>
          <a:bodyPr/>
          <a:lstStyle/>
          <a:p>
            <a:r>
              <a:rPr lang="en-US" altLang="en-US" dirty="0"/>
              <a:t>Performance Measures of ARIMA Models vs. Naïve Forecasts for Entire Data 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2CDD09-FD4C-4581-ADCA-7B2A0401AB79}"/>
              </a:ext>
            </a:extLst>
          </p:cNvPr>
          <p:cNvSpPr/>
          <p:nvPr/>
        </p:nvSpPr>
        <p:spPr>
          <a:xfrm>
            <a:off x="1371600" y="2057400"/>
            <a:ext cx="6019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Seasonal ARIMA Model (2,1,2)(1,1,2)</a:t>
            </a:r>
            <a:r>
              <a:rPr lang="en-US" sz="1500" b="1" i="1" baseline="-25000" dirty="0">
                <a:solidFill>
                  <a:srgbClr val="0000FF"/>
                </a:solidFill>
              </a:rPr>
              <a:t>12</a:t>
            </a:r>
          </a:p>
          <a:p>
            <a:r>
              <a:rPr lang="en-US" sz="1500" b="1" i="1" dirty="0">
                <a:solidFill>
                  <a:srgbClr val="0000FF"/>
                </a:solidFill>
              </a:rPr>
              <a:t>               </a:t>
            </a:r>
            <a:r>
              <a:rPr lang="en-US" sz="1500" b="1" dirty="0"/>
              <a:t>ME      RMSE      MAE     MPE   MAPE   ACF1    Theil's U</a:t>
            </a:r>
          </a:p>
          <a:p>
            <a:r>
              <a:rPr lang="en-US" sz="1500" b="1" dirty="0"/>
              <a:t>Test set 5.799     57.332     43.647     0.252    2.436     -0.037      0.336</a:t>
            </a:r>
          </a:p>
          <a:p>
            <a:endParaRPr lang="en-US" sz="1500" dirty="0"/>
          </a:p>
          <a:p>
            <a:r>
              <a:rPr lang="en-US" sz="1500" b="1" i="1" dirty="0">
                <a:solidFill>
                  <a:srgbClr val="0000FF"/>
                </a:solidFill>
              </a:rPr>
              <a:t>Auto ARIMA Model </a:t>
            </a:r>
          </a:p>
          <a:p>
            <a:r>
              <a:rPr lang="en-US" sz="1500" b="1" i="1" dirty="0">
                <a:solidFill>
                  <a:srgbClr val="0000FF"/>
                </a:solidFill>
              </a:rPr>
              <a:t>               </a:t>
            </a:r>
            <a:r>
              <a:rPr lang="en-US" sz="1500" b="1" dirty="0"/>
              <a:t>ME      RMSE      MAE     MPE   MAPE   ACF1    Theil's U</a:t>
            </a:r>
          </a:p>
          <a:p>
            <a:r>
              <a:rPr lang="en-US" sz="1500" b="1" dirty="0"/>
              <a:t>Test set 6.022     56.982     43.428     0.269    2.426     -0.015      0.335</a:t>
            </a:r>
          </a:p>
          <a:p>
            <a:endParaRPr lang="en-US" sz="1500" b="1" i="1" dirty="0">
              <a:solidFill>
                <a:srgbClr val="0000FF"/>
              </a:solidFill>
            </a:endParaRPr>
          </a:p>
          <a:p>
            <a:r>
              <a:rPr lang="en-US" sz="1500" b="1" i="1" dirty="0">
                <a:solidFill>
                  <a:srgbClr val="0000FF"/>
                </a:solidFill>
              </a:rPr>
              <a:t>Seasonal Naïve Forecast</a:t>
            </a:r>
          </a:p>
          <a:p>
            <a:r>
              <a:rPr lang="en-US" sz="1500" b="1" dirty="0"/>
              <a:t>               ME      RMSE       MAE     MPE   MAPE   ACF1    Theil's U</a:t>
            </a:r>
          </a:p>
          <a:p>
            <a:r>
              <a:rPr lang="en-US" sz="1500" b="1" dirty="0"/>
              <a:t>Test set 21.009    99.007     81.508     0.941    4.517      0.645     0.557</a:t>
            </a:r>
          </a:p>
          <a:p>
            <a:endParaRPr lang="en-US" sz="1500" dirty="0"/>
          </a:p>
          <a:p>
            <a:r>
              <a:rPr lang="en-US" sz="1500" b="1" i="1" dirty="0">
                <a:solidFill>
                  <a:srgbClr val="0000FF"/>
                </a:solidFill>
              </a:rPr>
              <a:t>Naïve Forecast</a:t>
            </a:r>
          </a:p>
          <a:p>
            <a:r>
              <a:rPr lang="en-US" sz="1500" b="1" dirty="0"/>
              <a:t>               ME      RMSE       MAE      MPE   MAPE   ACF1    Theil's U</a:t>
            </a:r>
          </a:p>
          <a:p>
            <a:r>
              <a:rPr lang="en-US" sz="1500" b="1" dirty="0"/>
              <a:t>Test set 2.681    168.381     123.96    -0.318    7.029     -0.256         1</a:t>
            </a:r>
          </a:p>
        </p:txBody>
      </p:sp>
    </p:spTree>
    <p:extLst>
      <p:ext uri="{BB962C8B-B14F-4D97-AF65-F5344CB8AC3E}">
        <p14:creationId xmlns:p14="http://schemas.microsoft.com/office/powerpoint/2010/main" val="371831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0813"/>
            <a:ext cx="8888413" cy="1131887"/>
          </a:xfrm>
        </p:spPr>
        <p:txBody>
          <a:bodyPr/>
          <a:lstStyle/>
          <a:p>
            <a:r>
              <a:rPr lang="en-US" altLang="en-US" dirty="0"/>
              <a:t>Compare Performance Measures of Forecasting Models for Amtrak Ridership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2CDD09-FD4C-4581-ADCA-7B2A0401AB79}"/>
              </a:ext>
            </a:extLst>
          </p:cNvPr>
          <p:cNvSpPr/>
          <p:nvPr/>
        </p:nvSpPr>
        <p:spPr>
          <a:xfrm>
            <a:off x="1295400" y="1447800"/>
            <a:ext cx="6629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Auto ARIMA Model </a:t>
            </a:r>
          </a:p>
          <a:p>
            <a:r>
              <a:rPr lang="en-US" sz="1500" b="1" i="1" dirty="0">
                <a:solidFill>
                  <a:srgbClr val="0000FF"/>
                </a:solidFill>
              </a:rPr>
              <a:t>                </a:t>
            </a:r>
            <a:r>
              <a:rPr lang="en-US" sz="1500" b="1" dirty="0"/>
              <a:t>ME      RMSE      MAE     MPE   MAPE   ACF1    Theil's U</a:t>
            </a:r>
          </a:p>
          <a:p>
            <a:r>
              <a:rPr lang="en-US" sz="1500" b="1" dirty="0"/>
              <a:t>Test set  6.022     56.982     43.428     0.269    2.426     -0.015      0.335</a:t>
            </a:r>
          </a:p>
          <a:p>
            <a:endParaRPr lang="en-US" sz="1500" dirty="0"/>
          </a:p>
          <a:p>
            <a:r>
              <a:rPr lang="en-US" sz="1500" b="1" i="1" dirty="0">
                <a:solidFill>
                  <a:srgbClr val="0000FF"/>
                </a:solidFill>
              </a:rPr>
              <a:t>Two-Level Model (Regression with Quadratic Trend and Seasonality </a:t>
            </a:r>
          </a:p>
          <a:p>
            <a:r>
              <a:rPr lang="en-US" sz="1500" b="1" i="1" dirty="0">
                <a:solidFill>
                  <a:srgbClr val="0000FF"/>
                </a:solidFill>
              </a:rPr>
              <a:t>                               + AR(1) for Residuals)</a:t>
            </a:r>
          </a:p>
          <a:p>
            <a:r>
              <a:rPr lang="en-US" sz="1500" b="1" dirty="0"/>
              <a:t>                ME      RMSE       MAE      MPE   MAPE   ACF1    Theil's U</a:t>
            </a:r>
          </a:p>
          <a:p>
            <a:r>
              <a:rPr lang="en-US" sz="1500" b="1" dirty="0"/>
              <a:t>Test set  -0.312    53.357      41.019    -0.111    2.301    -0.108      0.313</a:t>
            </a:r>
          </a:p>
          <a:p>
            <a:endParaRPr lang="en-US" sz="1500" b="1" i="1" dirty="0">
              <a:solidFill>
                <a:srgbClr val="0000FF"/>
              </a:solidFill>
            </a:endParaRPr>
          </a:p>
          <a:p>
            <a:r>
              <a:rPr lang="en-US" sz="1500" b="1" i="1" dirty="0">
                <a:solidFill>
                  <a:srgbClr val="0000FF"/>
                </a:solidFill>
              </a:rPr>
              <a:t>Regression with Quadratic Trend and Seasonality</a:t>
            </a:r>
          </a:p>
          <a:p>
            <a:r>
              <a:rPr lang="en-US" sz="1500" b="1" dirty="0"/>
              <a:t>                ME      RMSE       MAE     MPE   MAPE   ACF1    Theil's U</a:t>
            </a:r>
          </a:p>
          <a:p>
            <a:r>
              <a:rPr lang="en-US" sz="1500" b="1" dirty="0"/>
              <a:t>Test set  0.690     69.375      54.761    -0.159    3.089     0.637     0.419</a:t>
            </a:r>
          </a:p>
          <a:p>
            <a:endParaRPr lang="en-US" sz="1500" dirty="0"/>
          </a:p>
          <a:p>
            <a:r>
              <a:rPr lang="en-US" sz="1500" b="1" i="1" dirty="0">
                <a:solidFill>
                  <a:srgbClr val="0000FF"/>
                </a:solidFill>
              </a:rPr>
              <a:t>Holt-Winter’s Model with Automated Selection of Model Options</a:t>
            </a:r>
          </a:p>
          <a:p>
            <a:r>
              <a:rPr lang="en-US" sz="1500" b="1" dirty="0"/>
              <a:t>                ME      RMSE       MAE     MPE   MAPE   ACF1    Theil's U</a:t>
            </a:r>
          </a:p>
          <a:p>
            <a:r>
              <a:rPr lang="en-US" sz="1500" b="1" dirty="0"/>
              <a:t>Test set  3.081     55.645      43.609     0.090    2.436     0.050     0.320</a:t>
            </a:r>
          </a:p>
          <a:p>
            <a:endParaRPr lang="en-US" sz="1500" b="1" i="1" dirty="0">
              <a:solidFill>
                <a:srgbClr val="0000FF"/>
              </a:solidFill>
            </a:endParaRPr>
          </a:p>
          <a:p>
            <a:r>
              <a:rPr lang="en-US" sz="1500" b="1" i="1" dirty="0">
                <a:solidFill>
                  <a:srgbClr val="0000FF"/>
                </a:solidFill>
              </a:rPr>
              <a:t>Two-Level Model (Regression with Quadratic Trend and Seasonality </a:t>
            </a:r>
          </a:p>
          <a:p>
            <a:r>
              <a:rPr lang="en-US" sz="1500" b="1" i="1" dirty="0">
                <a:solidFill>
                  <a:srgbClr val="0000FF"/>
                </a:solidFill>
              </a:rPr>
              <a:t>                               + Trailing MA for Residuals)</a:t>
            </a:r>
          </a:p>
          <a:p>
            <a:r>
              <a:rPr lang="en-US" sz="1500" b="1" dirty="0"/>
              <a:t>                ME      RMSE       MAE      MPE   MAPE   ACF1    Theil's U</a:t>
            </a:r>
          </a:p>
          <a:p>
            <a:r>
              <a:rPr lang="en-US" sz="1500" b="1" dirty="0"/>
              <a:t>Test set  1.235     56.880       45.501    -0.018    2.536    0.543     0.336</a:t>
            </a:r>
          </a:p>
        </p:txBody>
      </p:sp>
    </p:spTree>
    <p:extLst>
      <p:ext uri="{BB962C8B-B14F-4D97-AF65-F5344CB8AC3E}">
        <p14:creationId xmlns:p14="http://schemas.microsoft.com/office/powerpoint/2010/main" val="32223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70963663-03FC-48FC-B4ED-FBE75772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325D5E8-7890-4835-B221-8D8B3F4B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70A175EB-DB40-4C1B-9E31-5892D6D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88E5095-56A7-430F-A882-7435F754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r" eaLnBrk="0" hangingPunct="0"/>
            <a:endParaRPr lang="en-US" altLang="en-US" sz="1000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C0792BBD-BBF6-4A2E-ADE5-416080F6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8331516F-C0C2-4AA7-9C86-5FBD9AB7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i="1" dirty="0">
                <a:solidFill>
                  <a:schemeClr val="accent1"/>
                </a:solidFill>
              </a:rPr>
              <a:t>Lecture Objectives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45096" name="Rectangle 8">
            <a:extLst>
              <a:ext uri="{FF2B5EF4-FFF2-40B4-BE49-F238E27FC236}">
                <a16:creationId xmlns:a16="http://schemas.microsoft.com/office/drawing/2014/main" id="{C723C3FF-29F5-46A7-97E0-76DED44CE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1522413"/>
            <a:ext cx="8659813" cy="5335587"/>
          </a:xfrm>
          <a:noFill/>
          <a:ln/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Present and explain general concept of Autoregressive Integrated Moving Average (ARIMA) models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Define and apply Autoregressive (AR) model as a part of ARIMA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Utilize Moving Average (MA) model as a part of ARIMA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Define  Autoregressive Moving Average (ARMA) models and their components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Recognize and explain ARIMA model parameters for non-seasonal and seasonal ARIMA models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Apply auto ARIMA models with optimal model parameters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Use R to develop ARIMA models for time series forecasting</a:t>
            </a:r>
            <a:endParaRPr lang="en-US" alt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0" hangingPunct="0">
              <a:spcAft>
                <a:spcPct val="90000"/>
              </a:spcAft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45097" name="Picture 9" descr="AG00059_">
            <a:extLst>
              <a:ext uri="{FF2B5EF4-FFF2-40B4-BE49-F238E27FC236}">
                <a16:creationId xmlns:a16="http://schemas.microsoft.com/office/drawing/2014/main" id="{C289DFB7-13B9-42F5-BF9E-FE4F7EC71F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2413"/>
            <a:ext cx="1151072" cy="1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ARIMA?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686800" cy="54102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Autoregressive Integrated Moving Average (ARIMA</a:t>
            </a:r>
            <a:r>
              <a:rPr lang="en-US" sz="2000" i="1" dirty="0"/>
              <a:t>)  </a:t>
            </a:r>
            <a:r>
              <a:rPr lang="en-US" sz="2000" dirty="0"/>
              <a:t>is a class of popular models in time series forecasting</a:t>
            </a:r>
          </a:p>
          <a:p>
            <a:pPr lvl="1"/>
            <a:r>
              <a:rPr lang="en-US" sz="1800" dirty="0"/>
              <a:t>Also referred to as </a:t>
            </a:r>
            <a:r>
              <a:rPr lang="en-US" sz="1800" i="1" dirty="0"/>
              <a:t>Box-Jenkins methodology </a:t>
            </a:r>
            <a:r>
              <a:rPr lang="en-US" sz="1800" dirty="0"/>
              <a:t>or</a:t>
            </a:r>
            <a:r>
              <a:rPr lang="en-US" sz="1800" i="1" dirty="0"/>
              <a:t> Box-Jenkins approach</a:t>
            </a:r>
          </a:p>
          <a:p>
            <a:pPr lvl="1"/>
            <a:r>
              <a:rPr lang="en-US" sz="1800" dirty="0"/>
              <a:t>Capable of presenting any time series component – level (stationary), trend, and seasonality – or a combination of these components</a:t>
            </a:r>
          </a:p>
          <a:p>
            <a:pPr lvl="1"/>
            <a:r>
              <a:rPr lang="en-US" sz="1800" dirty="0"/>
              <a:t>Flexible to forecast any time series</a:t>
            </a:r>
          </a:p>
          <a:p>
            <a:pPr lvl="1"/>
            <a:r>
              <a:rPr lang="en-US" sz="1800" dirty="0"/>
              <a:t>Complex structure, may include up to 6 parameters to be identified for each model (unless using an automated option)</a:t>
            </a:r>
          </a:p>
          <a:p>
            <a:pPr lvl="1"/>
            <a:r>
              <a:rPr lang="en-US" sz="1800" dirty="0"/>
              <a:t>Less understandable among practitioners</a:t>
            </a:r>
          </a:p>
          <a:p>
            <a:r>
              <a:rPr lang="en-US" sz="2000" dirty="0"/>
              <a:t>In general, an ARIMA model includes three parts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Autoregressive (AR) </a:t>
            </a:r>
            <a:r>
              <a:rPr lang="en-US" sz="1800" dirty="0"/>
              <a:t>model with various order of lags – number of  autocorrelation lags equal to </a:t>
            </a:r>
            <a:r>
              <a:rPr lang="en-US" sz="1800" i="1" dirty="0"/>
              <a:t>p (p = 0, 1, 2, …)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average (MA) model </a:t>
            </a:r>
            <a:r>
              <a:rPr lang="en-US" sz="1800" dirty="0"/>
              <a:t>of order </a:t>
            </a:r>
            <a:r>
              <a:rPr lang="en-US" sz="1800" i="1" dirty="0"/>
              <a:t>q (q = 0, 1, 2, ….) </a:t>
            </a:r>
            <a:r>
              <a:rPr lang="en-US" sz="1800" dirty="0"/>
              <a:t>of the model residuals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Differencing of AR model </a:t>
            </a:r>
            <a:r>
              <a:rPr lang="en-US" sz="1800" dirty="0"/>
              <a:t>with order of </a:t>
            </a:r>
            <a:r>
              <a:rPr lang="en-US" sz="1800" i="1" dirty="0"/>
              <a:t>d (d = 0, 1, 2, …) </a:t>
            </a:r>
            <a:r>
              <a:rPr lang="en-US" sz="1800" dirty="0"/>
              <a:t>lag-1 differences, typically to remove trend and/or seasonality 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8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686800" cy="5410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Autoregressive models  AR(p)</a:t>
            </a:r>
            <a:endParaRPr lang="en-US" sz="2000" dirty="0"/>
          </a:p>
          <a:p>
            <a:pPr marL="685800" lvl="3" indent="0">
              <a:buSzPct val="75000"/>
              <a:buNone/>
            </a:pPr>
            <a:r>
              <a:rPr lang="en-US" sz="1900" i="1" dirty="0"/>
              <a:t>          </a:t>
            </a:r>
            <a:r>
              <a:rPr lang="en-US" sz="1900" i="1" dirty="0" err="1"/>
              <a:t>y</a:t>
            </a:r>
            <a:r>
              <a:rPr lang="en-US" sz="1900" i="1" baseline="-30000" dirty="0" err="1"/>
              <a:t>t</a:t>
            </a:r>
            <a:r>
              <a:rPr lang="en-US" sz="1900" dirty="0"/>
              <a:t> = </a:t>
            </a:r>
            <a:r>
              <a:rPr lang="en-US" sz="1900" i="1" dirty="0">
                <a:latin typeface="Symbol" pitchFamily="18" charset="2"/>
              </a:rPr>
              <a:t>b</a:t>
            </a:r>
            <a:r>
              <a:rPr lang="en-US" sz="1900" i="1" baseline="-25000" dirty="0">
                <a:latin typeface="Symbol" pitchFamily="18" charset="2"/>
              </a:rPr>
              <a:t>0</a:t>
            </a:r>
            <a:r>
              <a:rPr lang="en-US" sz="1900" dirty="0"/>
              <a:t> + </a:t>
            </a:r>
            <a:r>
              <a:rPr lang="en-US" sz="1900" i="1" dirty="0">
                <a:latin typeface="Symbol" pitchFamily="18" charset="2"/>
              </a:rPr>
              <a:t>b</a:t>
            </a:r>
            <a:r>
              <a:rPr lang="en-US" sz="1900" baseline="-30000" dirty="0"/>
              <a:t>1</a:t>
            </a:r>
            <a:r>
              <a:rPr lang="en-US" sz="1900" i="1" dirty="0"/>
              <a:t>y</a:t>
            </a:r>
            <a:r>
              <a:rPr lang="en-US" sz="1900" i="1" baseline="-30000" dirty="0"/>
              <a:t>t</a:t>
            </a:r>
            <a:r>
              <a:rPr lang="en-US" sz="1900" baseline="-30000" dirty="0"/>
              <a:t>-1</a:t>
            </a:r>
            <a:r>
              <a:rPr lang="en-US" sz="1900" dirty="0"/>
              <a:t> + </a:t>
            </a:r>
            <a:r>
              <a:rPr lang="en-US" sz="1900" i="1" dirty="0">
                <a:latin typeface="Symbol" pitchFamily="18" charset="2"/>
              </a:rPr>
              <a:t>b</a:t>
            </a:r>
            <a:r>
              <a:rPr lang="en-US" sz="1900" baseline="-30000" dirty="0"/>
              <a:t>2</a:t>
            </a:r>
            <a:r>
              <a:rPr lang="en-US" sz="1900" i="1" dirty="0"/>
              <a:t>y</a:t>
            </a:r>
            <a:r>
              <a:rPr lang="en-US" sz="1900" i="1" baseline="-30000" dirty="0"/>
              <a:t>t</a:t>
            </a:r>
            <a:r>
              <a:rPr lang="en-US" sz="1900" baseline="-30000" dirty="0"/>
              <a:t>-2 </a:t>
            </a:r>
            <a:r>
              <a:rPr lang="en-US" sz="1900" dirty="0"/>
              <a:t>… + </a:t>
            </a:r>
            <a:r>
              <a:rPr lang="en-US" sz="1900" i="1" dirty="0" err="1">
                <a:latin typeface="Symbol" pitchFamily="18" charset="2"/>
              </a:rPr>
              <a:t>b</a:t>
            </a:r>
            <a:r>
              <a:rPr lang="en-US" sz="1900" baseline="-30000" dirty="0" err="1"/>
              <a:t>p</a:t>
            </a:r>
            <a:r>
              <a:rPr lang="en-US" sz="1900" i="1" dirty="0" err="1"/>
              <a:t>y</a:t>
            </a:r>
            <a:r>
              <a:rPr lang="en-US" sz="1900" i="1" baseline="-30000" dirty="0" err="1"/>
              <a:t>t</a:t>
            </a:r>
            <a:r>
              <a:rPr lang="en-US" sz="1900" baseline="-30000" dirty="0"/>
              <a:t>-p</a:t>
            </a:r>
            <a:r>
              <a:rPr lang="en-US" sz="1900" dirty="0"/>
              <a:t> + </a:t>
            </a:r>
            <a:r>
              <a:rPr lang="en-US" sz="1900" dirty="0">
                <a:latin typeface="Symbol" pitchFamily="18" charset="2"/>
              </a:rPr>
              <a:t>e</a:t>
            </a:r>
            <a:r>
              <a:rPr lang="en-US" sz="1900" i="1" baseline="-30000" dirty="0"/>
              <a:t>t</a:t>
            </a:r>
            <a:endParaRPr lang="en-US" sz="1800" dirty="0"/>
          </a:p>
          <a:p>
            <a:pPr lvl="1"/>
            <a:r>
              <a:rPr lang="en-US" sz="1800" dirty="0"/>
              <a:t>Autoregressive model of order </a:t>
            </a:r>
            <a:r>
              <a:rPr lang="en-US" sz="1800" i="1" dirty="0"/>
              <a:t>p (p = 0, 1, 2, …) – </a:t>
            </a:r>
            <a:r>
              <a:rPr lang="en-US" sz="1800" dirty="0"/>
              <a:t>number of autocorrelation lags</a:t>
            </a:r>
          </a:p>
          <a:p>
            <a:pPr lvl="1"/>
            <a:r>
              <a:rPr lang="en-US" sz="1800" dirty="0"/>
              <a:t>Predictors are lagged values (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-1</a:t>
            </a:r>
            <a:r>
              <a:rPr lang="en-US" sz="1800" dirty="0"/>
              <a:t> , 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-2</a:t>
            </a:r>
            <a:r>
              <a:rPr lang="en-US" sz="1800" dirty="0"/>
              <a:t> , …, 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baseline="-30000" dirty="0"/>
              <a:t>-p</a:t>
            </a:r>
            <a:r>
              <a:rPr lang="en-US" sz="1800" dirty="0"/>
              <a:t>) of the response variable (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Used to identify relationships between time series lags and apply them in forecasting</a:t>
            </a:r>
          </a:p>
          <a:p>
            <a:pPr lvl="1"/>
            <a:r>
              <a:rPr lang="en-US" sz="1800" dirty="0"/>
              <a:t>Does not include possible relationships between autocorrelation terms of forecast residuals</a:t>
            </a:r>
          </a:p>
          <a:p>
            <a:pPr lvl="1"/>
            <a:r>
              <a:rPr lang="en-US" sz="1800" dirty="0"/>
              <a:t>Typically, appropriate for level (stationary) time series without trend and/or seasonality </a:t>
            </a:r>
          </a:p>
          <a:p>
            <a:r>
              <a:rPr lang="en-US" sz="2000" dirty="0"/>
              <a:t>For example, </a:t>
            </a:r>
            <a:r>
              <a:rPr lang="en-US" sz="2000" i="1" dirty="0"/>
              <a:t>AR(2)</a:t>
            </a:r>
            <a:r>
              <a:rPr lang="en-US" sz="2000" dirty="0"/>
              <a:t> model</a:t>
            </a:r>
          </a:p>
          <a:p>
            <a:pPr marL="457200" lvl="1" indent="0">
              <a:buNone/>
            </a:pPr>
            <a:r>
              <a:rPr lang="en-US" sz="1800" i="1" dirty="0"/>
              <a:t>		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dirty="0"/>
              <a:t> =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i="1" baseline="-25000" dirty="0">
                <a:latin typeface="Symbol" pitchFamily="18" charset="2"/>
              </a:rPr>
              <a:t>0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1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-1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2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-2 </a:t>
            </a:r>
            <a:r>
              <a:rPr lang="en-US" sz="1800" dirty="0"/>
              <a:t>+ 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i="1" baseline="-30000" dirty="0"/>
              <a:t>t</a:t>
            </a:r>
            <a:endParaRPr lang="en-US" sz="1800" dirty="0"/>
          </a:p>
          <a:p>
            <a:r>
              <a:rPr lang="en-US" sz="2000" dirty="0"/>
              <a:t>In </a:t>
            </a:r>
            <a:r>
              <a:rPr lang="en-US" sz="2000" i="1" dirty="0"/>
              <a:t>R</a:t>
            </a:r>
            <a:r>
              <a:rPr lang="en-US" sz="2000" dirty="0"/>
              <a:t>, </a:t>
            </a:r>
            <a:r>
              <a:rPr lang="en-US" sz="2000" i="1" dirty="0"/>
              <a:t>AR(p) </a:t>
            </a:r>
            <a:r>
              <a:rPr lang="en-US" sz="2000" dirty="0"/>
              <a:t>model of order </a:t>
            </a:r>
            <a:r>
              <a:rPr lang="en-US" sz="2000" i="1" dirty="0"/>
              <a:t>p</a:t>
            </a:r>
            <a:r>
              <a:rPr lang="en-US" sz="2000" dirty="0"/>
              <a:t> is defined by Arima() function as              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= c(p, 0, 0)</a:t>
            </a:r>
          </a:p>
          <a:p>
            <a:pPr marL="0" indent="0">
              <a:buNone/>
            </a:pPr>
            <a:r>
              <a:rPr lang="en-US" sz="1800" i="1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51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84E-0139-4568-AA9F-F8989D5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AR(2) Model in R for Training and Validation Periods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32794-1C44-489D-8F95-E84B6B46F208}"/>
              </a:ext>
            </a:extLst>
          </p:cNvPr>
          <p:cNvSpPr/>
          <p:nvPr/>
        </p:nvSpPr>
        <p:spPr>
          <a:xfrm>
            <a:off x="30480" y="1474222"/>
            <a:ext cx="5638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Series: </a:t>
            </a:r>
            <a:r>
              <a:rPr lang="en-US" sz="1200" dirty="0" err="1"/>
              <a:t>train.ts</a:t>
            </a:r>
            <a:r>
              <a:rPr lang="en-US" sz="1200" dirty="0"/>
              <a:t> </a:t>
            </a:r>
          </a:p>
          <a:p>
            <a:r>
              <a:rPr lang="en-US" sz="1200" dirty="0"/>
              <a:t>ARIMA(2,0,0) with non-zero mean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ar1         ar2       mean</a:t>
            </a:r>
          </a:p>
          <a:p>
            <a:r>
              <a:rPr lang="en-US" sz="1200" dirty="0"/>
              <a:t>       0.4577  -0.0308  1773.2916</a:t>
            </a:r>
          </a:p>
          <a:p>
            <a:r>
              <a:rPr lang="en-US" sz="1200" dirty="0" err="1"/>
              <a:t>s.e.</a:t>
            </a:r>
            <a:r>
              <a:rPr lang="en-US" sz="1200" dirty="0"/>
              <a:t>  0.0912   0.0914    22.3512</a:t>
            </a:r>
          </a:p>
          <a:p>
            <a:endParaRPr lang="en-US" sz="1200" dirty="0"/>
          </a:p>
          <a:p>
            <a:r>
              <a:rPr lang="en-US" sz="1200" dirty="0"/>
              <a:t>sigma^2 estimated as 20918:  log likelihood=-784.95</a:t>
            </a:r>
          </a:p>
          <a:p>
            <a:r>
              <a:rPr lang="en-US" sz="1200" dirty="0"/>
              <a:t>AIC=1577.89   </a:t>
            </a:r>
            <a:r>
              <a:rPr lang="en-US" sz="1200" dirty="0" err="1"/>
              <a:t>AICc</a:t>
            </a:r>
            <a:r>
              <a:rPr lang="en-US" sz="1200" dirty="0"/>
              <a:t>=1578.23   BIC=1589.14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Training set error measures:</a:t>
            </a:r>
          </a:p>
          <a:p>
            <a:r>
              <a:rPr lang="en-US" sz="1200" dirty="0"/>
              <a:t>                           ME       RMSE      MAE        MPE        MAPE     MASE        ACF1</a:t>
            </a:r>
          </a:p>
          <a:p>
            <a:r>
              <a:rPr lang="en-US" sz="1200" dirty="0"/>
              <a:t>Training set 0.2323437 142.855 117.5968 -0.6772484 6.829772 1.425555 0.007953338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A2861-5113-4B1B-B03D-BD49014916FA}"/>
              </a:ext>
            </a:extLst>
          </p:cNvPr>
          <p:cNvSpPr/>
          <p:nvPr/>
        </p:nvSpPr>
        <p:spPr>
          <a:xfrm>
            <a:off x="30480" y="3453938"/>
            <a:ext cx="2815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err="1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1400" b="1" i="1" baseline="-30000" dirty="0" err="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1400" b="1" dirty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1400" b="1" i="1" dirty="0">
                <a:solidFill>
                  <a:srgbClr val="000000"/>
                </a:solidFill>
                <a:latin typeface="Symbol" pitchFamily="18" charset="2"/>
              </a:rPr>
              <a:t>1773.29</a:t>
            </a:r>
            <a:r>
              <a:rPr lang="en-US" sz="1400" b="1" dirty="0">
                <a:solidFill>
                  <a:srgbClr val="000000"/>
                </a:solidFill>
                <a:latin typeface="Times New Roman"/>
              </a:rPr>
              <a:t>  + </a:t>
            </a:r>
            <a:r>
              <a:rPr lang="en-US" sz="1400" b="1" i="1" dirty="0">
                <a:solidFill>
                  <a:srgbClr val="000000"/>
                </a:solidFill>
                <a:latin typeface="Symbol" pitchFamily="18" charset="2"/>
              </a:rPr>
              <a:t>0.458 </a:t>
            </a:r>
            <a:r>
              <a:rPr lang="en-US" sz="1400" b="1" i="1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1400" b="1" i="1" baseline="-30000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1400" b="1" baseline="-30000" dirty="0">
                <a:solidFill>
                  <a:srgbClr val="000000"/>
                </a:solidFill>
                <a:latin typeface="Times New Roman"/>
              </a:rPr>
              <a:t>-1</a:t>
            </a:r>
            <a:r>
              <a:rPr lang="en-US" sz="1400" b="1" dirty="0">
                <a:solidFill>
                  <a:srgbClr val="000000"/>
                </a:solidFill>
                <a:latin typeface="Times New Roman"/>
              </a:rPr>
              <a:t> - </a:t>
            </a:r>
            <a:r>
              <a:rPr lang="en-US" sz="1400" b="1" i="1" dirty="0">
                <a:solidFill>
                  <a:srgbClr val="000000"/>
                </a:solidFill>
                <a:latin typeface="Times New Roman"/>
              </a:rPr>
              <a:t>0.031 y</a:t>
            </a:r>
            <a:r>
              <a:rPr lang="en-US" sz="1400" b="1" i="1" baseline="-30000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1400" b="1" baseline="-30000" dirty="0">
                <a:solidFill>
                  <a:srgbClr val="000000"/>
                </a:solidFill>
                <a:latin typeface="Times New Roman"/>
              </a:rPr>
              <a:t>-2 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57EDE-2CA4-4F2D-AAE3-303312BD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43818"/>
            <a:ext cx="5608320" cy="38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686800" cy="5410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Average MA(q) </a:t>
            </a:r>
            <a:r>
              <a:rPr lang="en-US" sz="2000" dirty="0"/>
              <a:t>model uses past forecast residuals (errors) of </a:t>
            </a:r>
            <a:r>
              <a:rPr lang="en-US" sz="2000" i="1" dirty="0"/>
              <a:t>q</a:t>
            </a:r>
            <a:r>
              <a:rPr lang="en-US" sz="2000" dirty="0"/>
              <a:t> autocorrelation lags in a regression-like model </a:t>
            </a:r>
          </a:p>
          <a:p>
            <a:pPr marL="685800" lvl="3" indent="0">
              <a:buSzPct val="75000"/>
              <a:buNone/>
            </a:pPr>
            <a:r>
              <a:rPr lang="en-US" sz="1900" i="1" dirty="0"/>
              <a:t>          </a:t>
            </a:r>
            <a:r>
              <a:rPr lang="en-US" sz="2000" i="1" dirty="0"/>
              <a:t> </a:t>
            </a:r>
            <a:r>
              <a:rPr lang="en-US" sz="1900" i="1" dirty="0" err="1"/>
              <a:t>y</a:t>
            </a:r>
            <a:r>
              <a:rPr lang="en-US" sz="1900" i="1" baseline="-30000" dirty="0" err="1"/>
              <a:t>t</a:t>
            </a:r>
            <a:r>
              <a:rPr lang="en-US" sz="1900" dirty="0"/>
              <a:t> =  </a:t>
            </a:r>
            <a:r>
              <a:rPr lang="en-US" sz="1900" i="1" dirty="0"/>
              <a:t>c</a:t>
            </a:r>
            <a:r>
              <a:rPr lang="en-US" sz="1900" dirty="0"/>
              <a:t> + </a:t>
            </a:r>
            <a:r>
              <a:rPr lang="en-US" sz="1900" i="1" dirty="0">
                <a:latin typeface="Symbol" pitchFamily="18" charset="2"/>
              </a:rPr>
              <a:t>e</a:t>
            </a:r>
            <a:r>
              <a:rPr lang="en-US" sz="1900" i="1" baseline="-30000" dirty="0"/>
              <a:t>t  </a:t>
            </a:r>
            <a:r>
              <a:rPr lang="en-US" sz="1900" dirty="0"/>
              <a:t>+ </a:t>
            </a:r>
            <a:r>
              <a:rPr lang="en-US" sz="1900" i="1" dirty="0">
                <a:latin typeface="Symbol" pitchFamily="18" charset="2"/>
              </a:rPr>
              <a:t>q</a:t>
            </a:r>
            <a:r>
              <a:rPr lang="en-US" sz="1900" i="1" baseline="-25000" dirty="0">
                <a:latin typeface="Symbol" pitchFamily="18" charset="2"/>
              </a:rPr>
              <a:t>1 </a:t>
            </a:r>
            <a:r>
              <a:rPr lang="en-US" sz="1900" i="1" dirty="0">
                <a:latin typeface="Symbol" pitchFamily="18" charset="2"/>
              </a:rPr>
              <a:t>e</a:t>
            </a:r>
            <a:r>
              <a:rPr lang="en-US" sz="1900" i="1" baseline="-30000" dirty="0"/>
              <a:t>t-1 </a:t>
            </a:r>
            <a:r>
              <a:rPr lang="en-US" sz="1900" dirty="0"/>
              <a:t>+ </a:t>
            </a:r>
            <a:r>
              <a:rPr lang="en-US" sz="1900" i="1" dirty="0">
                <a:latin typeface="Symbol" pitchFamily="18" charset="2"/>
              </a:rPr>
              <a:t>q</a:t>
            </a:r>
            <a:r>
              <a:rPr lang="en-US" sz="1900" i="1" baseline="-25000" dirty="0">
                <a:latin typeface="Symbol" pitchFamily="18" charset="2"/>
              </a:rPr>
              <a:t>2 </a:t>
            </a:r>
            <a:r>
              <a:rPr lang="en-US" sz="1900" i="1" dirty="0">
                <a:latin typeface="Symbol" pitchFamily="18" charset="2"/>
              </a:rPr>
              <a:t>e</a:t>
            </a:r>
            <a:r>
              <a:rPr lang="en-US" sz="1900" i="1" baseline="-30000" dirty="0"/>
              <a:t>t-2 </a:t>
            </a:r>
            <a:r>
              <a:rPr lang="en-US" sz="1900" dirty="0"/>
              <a:t>…+</a:t>
            </a:r>
            <a:r>
              <a:rPr lang="en-US" sz="1900" i="1" dirty="0" err="1">
                <a:latin typeface="Symbol" pitchFamily="18" charset="2"/>
              </a:rPr>
              <a:t>q</a:t>
            </a:r>
            <a:r>
              <a:rPr lang="en-US" sz="1900" i="1" baseline="-25000" dirty="0" err="1"/>
              <a:t>q</a:t>
            </a:r>
            <a:r>
              <a:rPr lang="en-US" sz="1900" i="1" baseline="-25000" dirty="0"/>
              <a:t> </a:t>
            </a:r>
            <a:r>
              <a:rPr lang="en-US" sz="1900" i="1" dirty="0">
                <a:latin typeface="Symbol" pitchFamily="18" charset="2"/>
              </a:rPr>
              <a:t>e</a:t>
            </a:r>
            <a:r>
              <a:rPr lang="en-US" sz="1900" i="1" baseline="-30000" dirty="0"/>
              <a:t>t-q</a:t>
            </a:r>
          </a:p>
          <a:p>
            <a:pPr marL="457200" lvl="1" indent="0">
              <a:buNone/>
            </a:pPr>
            <a:r>
              <a:rPr lang="en-US" sz="1600" dirty="0"/>
              <a:t>where</a:t>
            </a:r>
          </a:p>
          <a:p>
            <a:pPr marL="857250" lvl="2" indent="0">
              <a:buNone/>
            </a:pPr>
            <a:r>
              <a:rPr lang="en-US" sz="1600" dirty="0"/>
              <a:t> c = constant mean of the MA model, also referred to as 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drift  </a:t>
            </a:r>
          </a:p>
          <a:p>
            <a:pPr marL="857250" lvl="2" indent="0">
              <a:buNone/>
            </a:pPr>
            <a:r>
              <a:rPr lang="en-US" sz="1600" i="1" dirty="0"/>
              <a:t> </a:t>
            </a:r>
            <a:r>
              <a:rPr lang="en-US" sz="1600" i="1" dirty="0">
                <a:latin typeface="Symbol" pitchFamily="18" charset="2"/>
              </a:rPr>
              <a:t>e</a:t>
            </a:r>
            <a:r>
              <a:rPr lang="en-US" sz="1600" i="1" baseline="-30000" dirty="0"/>
              <a:t>t </a:t>
            </a:r>
            <a:r>
              <a:rPr lang="en-US" sz="1600" i="1" dirty="0"/>
              <a:t>= </a:t>
            </a:r>
            <a:r>
              <a:rPr lang="en-US" sz="1600" dirty="0"/>
              <a:t>error term similar to those by the standard regression model (unexplained portion </a:t>
            </a:r>
          </a:p>
          <a:p>
            <a:pPr marL="857250" lvl="2" indent="0">
              <a:buNone/>
            </a:pPr>
            <a:r>
              <a:rPr lang="en-US" sz="1600" dirty="0"/>
              <a:t>        of the response variable)</a:t>
            </a:r>
          </a:p>
          <a:p>
            <a:pPr marL="857250" lvl="2" indent="0">
              <a:buNone/>
            </a:pPr>
            <a:r>
              <a:rPr lang="en-US" sz="1600" i="1" dirty="0">
                <a:latin typeface="Symbol" pitchFamily="18" charset="2"/>
              </a:rPr>
              <a:t>e</a:t>
            </a:r>
            <a:r>
              <a:rPr lang="en-US" sz="1600" i="1" baseline="-30000" dirty="0"/>
              <a:t>t-1 </a:t>
            </a:r>
            <a:r>
              <a:rPr lang="en-US" sz="1600" i="1" dirty="0"/>
              <a:t>,</a:t>
            </a:r>
            <a:r>
              <a:rPr lang="en-US" sz="1600" i="1" dirty="0">
                <a:latin typeface="Symbol" pitchFamily="18" charset="2"/>
              </a:rPr>
              <a:t>e</a:t>
            </a:r>
            <a:r>
              <a:rPr lang="en-US" sz="1600" i="1" baseline="-30000" dirty="0"/>
              <a:t>t-2 </a:t>
            </a:r>
            <a:r>
              <a:rPr lang="en-US" sz="1600" i="1" dirty="0"/>
              <a:t>, …</a:t>
            </a:r>
            <a:r>
              <a:rPr lang="en-US" sz="1600" dirty="0"/>
              <a:t>, </a:t>
            </a:r>
            <a:r>
              <a:rPr lang="en-US" sz="1600" i="1" dirty="0">
                <a:latin typeface="Symbol" pitchFamily="18" charset="2"/>
              </a:rPr>
              <a:t>e</a:t>
            </a:r>
            <a:r>
              <a:rPr lang="en-US" sz="1600" i="1" baseline="-30000" dirty="0"/>
              <a:t>t-q </a:t>
            </a:r>
            <a:r>
              <a:rPr lang="en-US" sz="1600" dirty="0"/>
              <a:t>= errors in previous (lagged) time periods used to identify </a:t>
            </a:r>
            <a:r>
              <a:rPr lang="en-US" sz="1600" i="1" dirty="0" err="1"/>
              <a:t>y</a:t>
            </a:r>
            <a:r>
              <a:rPr lang="en-US" sz="1600" i="1" baseline="-25000" dirty="0" err="1"/>
              <a:t>t</a:t>
            </a:r>
            <a:r>
              <a:rPr lang="en-US" sz="1600" i="1" baseline="-25000" dirty="0"/>
              <a:t> </a:t>
            </a:r>
            <a:endParaRPr lang="en-US" sz="1600" baseline="-25000" dirty="0"/>
          </a:p>
          <a:p>
            <a:pPr marL="857250" lvl="2" indent="0">
              <a:buNone/>
            </a:pPr>
            <a:r>
              <a:rPr lang="en-US" sz="1600" i="1" dirty="0">
                <a:latin typeface="Symbol" pitchFamily="18" charset="2"/>
              </a:rPr>
              <a:t>q</a:t>
            </a:r>
            <a:r>
              <a:rPr lang="en-US" sz="1600" i="1" baseline="-25000" dirty="0">
                <a:latin typeface="Symbol" pitchFamily="18" charset="2"/>
              </a:rPr>
              <a:t>1 </a:t>
            </a:r>
            <a:r>
              <a:rPr lang="en-US" sz="1600" i="1" dirty="0">
                <a:latin typeface="Symbol" pitchFamily="18" charset="2"/>
              </a:rPr>
              <a:t>,</a:t>
            </a:r>
            <a:r>
              <a:rPr lang="en-US" sz="1600" dirty="0"/>
              <a:t> </a:t>
            </a:r>
            <a:r>
              <a:rPr lang="en-US" sz="1600" i="1" dirty="0">
                <a:latin typeface="Symbol" pitchFamily="18" charset="2"/>
              </a:rPr>
              <a:t>q</a:t>
            </a:r>
            <a:r>
              <a:rPr lang="en-US" sz="1600" i="1" baseline="-25000" dirty="0">
                <a:latin typeface="Symbol" pitchFamily="18" charset="2"/>
              </a:rPr>
              <a:t>2 </a:t>
            </a:r>
            <a:r>
              <a:rPr lang="en-US" sz="1600" i="1" baseline="-30000" dirty="0"/>
              <a:t> </a:t>
            </a:r>
            <a:r>
              <a:rPr lang="en-US" sz="1600" i="1" dirty="0"/>
              <a:t>,</a:t>
            </a:r>
            <a:r>
              <a:rPr lang="en-US" sz="1600" dirty="0"/>
              <a:t>…, </a:t>
            </a:r>
            <a:r>
              <a:rPr lang="en-US" sz="1600" i="1" dirty="0" err="1">
                <a:latin typeface="Symbol" pitchFamily="18" charset="2"/>
              </a:rPr>
              <a:t>q</a:t>
            </a:r>
            <a:r>
              <a:rPr lang="en-US" sz="1600" i="1" baseline="-25000" dirty="0" err="1"/>
              <a:t>q</a:t>
            </a:r>
            <a:r>
              <a:rPr lang="en-US" sz="1600" i="1" baseline="-25000" dirty="0"/>
              <a:t> </a:t>
            </a:r>
            <a:r>
              <a:rPr lang="en-US" sz="1600" i="1" baseline="-30000" dirty="0"/>
              <a:t> </a:t>
            </a:r>
            <a:r>
              <a:rPr lang="en-US" sz="1600" dirty="0"/>
              <a:t>= coefficients of the variables to be estimated</a:t>
            </a:r>
          </a:p>
          <a:p>
            <a:r>
              <a:rPr lang="en-US" sz="1800" dirty="0"/>
              <a:t>The term </a:t>
            </a:r>
            <a:r>
              <a:rPr lang="en-US" sz="1800" i="1" dirty="0"/>
              <a:t>“moving average” </a:t>
            </a:r>
            <a:r>
              <a:rPr lang="en-US" sz="1800" dirty="0"/>
              <a:t>for the model is </a:t>
            </a:r>
            <a:r>
              <a:rPr lang="en-US" sz="1800" u="sng" dirty="0"/>
              <a:t>historical</a:t>
            </a:r>
            <a:r>
              <a:rPr lang="en-US" sz="1800" dirty="0"/>
              <a:t> and not to be confused with </a:t>
            </a:r>
            <a:r>
              <a:rPr lang="en-US" sz="1800" i="1" dirty="0"/>
              <a:t>trailing MA</a:t>
            </a:r>
            <a:endParaRPr lang="en-US" sz="1800" dirty="0"/>
          </a:p>
          <a:p>
            <a:r>
              <a:rPr lang="en-US" sz="1800" dirty="0"/>
              <a:t>Typically, appropriate for level (stationary) time series without trend and/or seasonality </a:t>
            </a:r>
          </a:p>
          <a:p>
            <a:r>
              <a:rPr lang="en-US" sz="1800" dirty="0"/>
              <a:t>For example, </a:t>
            </a:r>
            <a:r>
              <a:rPr lang="en-US" sz="1800" i="1" dirty="0"/>
              <a:t>MA(2)</a:t>
            </a:r>
            <a:r>
              <a:rPr lang="en-US" sz="1800" dirty="0"/>
              <a:t> model</a:t>
            </a:r>
          </a:p>
          <a:p>
            <a:pPr marL="457200" lvl="1" indent="0">
              <a:buNone/>
            </a:pPr>
            <a:r>
              <a:rPr lang="en-US" sz="1800" i="1" dirty="0"/>
              <a:t>		 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dirty="0"/>
              <a:t> =  </a:t>
            </a:r>
            <a:r>
              <a:rPr lang="en-US" sz="1800" i="1" dirty="0"/>
              <a:t>c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e</a:t>
            </a:r>
            <a:r>
              <a:rPr lang="en-US" sz="1800" i="1" baseline="-30000" dirty="0"/>
              <a:t>t  </a:t>
            </a:r>
            <a:r>
              <a:rPr lang="en-US" sz="1800" dirty="0"/>
              <a:t>+ </a:t>
            </a:r>
            <a:r>
              <a:rPr lang="en-US" sz="1800" i="1" dirty="0">
                <a:latin typeface="Symbol" pitchFamily="18" charset="2"/>
              </a:rPr>
              <a:t>q</a:t>
            </a:r>
            <a:r>
              <a:rPr lang="en-US" sz="1800" i="1" baseline="-25000" dirty="0">
                <a:latin typeface="Symbol" pitchFamily="18" charset="2"/>
              </a:rPr>
              <a:t>1 </a:t>
            </a:r>
            <a:r>
              <a:rPr lang="en-US" sz="1800" i="1" dirty="0">
                <a:latin typeface="Symbol" pitchFamily="18" charset="2"/>
              </a:rPr>
              <a:t>e</a:t>
            </a:r>
            <a:r>
              <a:rPr lang="en-US" sz="1800" i="1" baseline="-30000" dirty="0"/>
              <a:t>t-1 </a:t>
            </a:r>
            <a:r>
              <a:rPr lang="en-US" sz="1800" dirty="0"/>
              <a:t>+ </a:t>
            </a:r>
            <a:r>
              <a:rPr lang="en-US" sz="1800" i="1" dirty="0">
                <a:latin typeface="Symbol" pitchFamily="18" charset="2"/>
              </a:rPr>
              <a:t>q</a:t>
            </a:r>
            <a:r>
              <a:rPr lang="en-US" sz="1800" i="1" baseline="-25000" dirty="0">
                <a:latin typeface="Symbol" pitchFamily="18" charset="2"/>
              </a:rPr>
              <a:t>2 </a:t>
            </a:r>
            <a:r>
              <a:rPr lang="en-US" sz="1800" i="1" dirty="0">
                <a:latin typeface="Symbol" pitchFamily="18" charset="2"/>
              </a:rPr>
              <a:t>e</a:t>
            </a:r>
            <a:r>
              <a:rPr lang="en-US" sz="1800" i="1" baseline="-30000" dirty="0"/>
              <a:t>t-2 </a:t>
            </a:r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i="1" dirty="0"/>
              <a:t>R</a:t>
            </a:r>
            <a:r>
              <a:rPr lang="en-US" sz="1800" dirty="0"/>
              <a:t>, </a:t>
            </a:r>
            <a:r>
              <a:rPr lang="en-US" sz="1800" i="1" dirty="0"/>
              <a:t>MA(q)</a:t>
            </a:r>
            <a:r>
              <a:rPr lang="en-US" sz="1800" dirty="0"/>
              <a:t> model of order </a:t>
            </a:r>
            <a:r>
              <a:rPr lang="en-US" sz="1800" i="1" dirty="0"/>
              <a:t>q</a:t>
            </a:r>
            <a:r>
              <a:rPr lang="en-US" sz="1800" dirty="0"/>
              <a:t> is defined by Arima() function as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= c(0, 0, q)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8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84E-0139-4568-AA9F-F8989D5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MA(2) Model in R for Training and Validation Periods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19949-34D8-47DE-AB36-FE99A7DE1A39}"/>
              </a:ext>
            </a:extLst>
          </p:cNvPr>
          <p:cNvSpPr/>
          <p:nvPr/>
        </p:nvSpPr>
        <p:spPr>
          <a:xfrm>
            <a:off x="76200" y="1524000"/>
            <a:ext cx="5791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Series: </a:t>
            </a:r>
            <a:r>
              <a:rPr lang="en-US" sz="1200" dirty="0" err="1"/>
              <a:t>train.ts</a:t>
            </a:r>
            <a:r>
              <a:rPr lang="en-US" sz="1200" dirty="0"/>
              <a:t> </a:t>
            </a:r>
          </a:p>
          <a:p>
            <a:r>
              <a:rPr lang="en-US" sz="1200" dirty="0"/>
              <a:t>ARIMA(0,0,2) with non-zero mean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ma1     ma2       mean</a:t>
            </a:r>
          </a:p>
          <a:p>
            <a:r>
              <a:rPr lang="en-US" sz="1200" dirty="0"/>
              <a:t>      0.4864  0.1634  1773.3812</a:t>
            </a:r>
          </a:p>
          <a:p>
            <a:r>
              <a:rPr lang="en-US" sz="1200" dirty="0" err="1"/>
              <a:t>s.e.</a:t>
            </a:r>
            <a:r>
              <a:rPr lang="en-US" sz="1200" dirty="0"/>
              <a:t>  0.1030  0.1334    21.1733</a:t>
            </a:r>
          </a:p>
          <a:p>
            <a:endParaRPr lang="en-US" sz="1200" dirty="0"/>
          </a:p>
          <a:p>
            <a:r>
              <a:rPr lang="en-US" sz="1200" dirty="0"/>
              <a:t>sigma^2 estimated as 20922:  log likelihood=-784.97</a:t>
            </a:r>
          </a:p>
          <a:p>
            <a:r>
              <a:rPr lang="en-US" sz="1200" dirty="0"/>
              <a:t>AIC=1577.94   </a:t>
            </a:r>
            <a:r>
              <a:rPr lang="en-US" sz="1200" dirty="0" err="1"/>
              <a:t>AICc</a:t>
            </a:r>
            <a:r>
              <a:rPr lang="en-US" sz="1200" dirty="0"/>
              <a:t>=1578.28   BIC=1589.19</a:t>
            </a:r>
          </a:p>
          <a:p>
            <a:endParaRPr lang="en-US" sz="1200" dirty="0"/>
          </a:p>
          <a:p>
            <a:r>
              <a:rPr lang="en-US" sz="1400" b="1" i="1" dirty="0" err="1"/>
              <a:t>y</a:t>
            </a:r>
            <a:r>
              <a:rPr lang="en-US" sz="1400" b="1" i="1" baseline="-30000" dirty="0" err="1"/>
              <a:t>t</a:t>
            </a:r>
            <a:r>
              <a:rPr lang="en-US" sz="1400" b="1" dirty="0"/>
              <a:t> =  </a:t>
            </a:r>
            <a:r>
              <a:rPr lang="en-US" sz="1400" b="1" i="1" dirty="0"/>
              <a:t>1773.38</a:t>
            </a:r>
            <a:r>
              <a:rPr lang="en-US" sz="1400" b="1" dirty="0"/>
              <a:t> + </a:t>
            </a:r>
            <a:r>
              <a:rPr lang="en-US" sz="1400" b="1" i="1" dirty="0">
                <a:latin typeface="Symbol" pitchFamily="18" charset="2"/>
              </a:rPr>
              <a:t>0.486</a:t>
            </a:r>
            <a:r>
              <a:rPr lang="en-US" sz="1400" b="1" i="1" baseline="-25000" dirty="0">
                <a:latin typeface="Symbol" pitchFamily="18" charset="2"/>
              </a:rPr>
              <a:t> </a:t>
            </a:r>
            <a:r>
              <a:rPr lang="en-US" sz="1400" b="1" i="1" dirty="0">
                <a:latin typeface="Symbol" pitchFamily="18" charset="2"/>
              </a:rPr>
              <a:t>e</a:t>
            </a:r>
            <a:r>
              <a:rPr lang="en-US" sz="1400" b="1" i="1" baseline="-30000" dirty="0"/>
              <a:t>t-1 </a:t>
            </a:r>
            <a:r>
              <a:rPr lang="en-US" sz="1400" b="1" dirty="0"/>
              <a:t>+ </a:t>
            </a:r>
            <a:r>
              <a:rPr lang="en-US" sz="1400" b="1" i="1" dirty="0">
                <a:latin typeface="Symbol" pitchFamily="18" charset="2"/>
              </a:rPr>
              <a:t>0.163</a:t>
            </a:r>
            <a:r>
              <a:rPr lang="en-US" sz="1400" b="1" i="1" baseline="-25000" dirty="0">
                <a:latin typeface="Symbol" pitchFamily="18" charset="2"/>
              </a:rPr>
              <a:t> </a:t>
            </a:r>
            <a:r>
              <a:rPr lang="en-US" sz="1400" b="1" i="1" dirty="0">
                <a:latin typeface="Symbol" pitchFamily="18" charset="2"/>
              </a:rPr>
              <a:t>e</a:t>
            </a:r>
            <a:r>
              <a:rPr lang="en-US" sz="1400" b="1" i="1" baseline="-30000" dirty="0"/>
              <a:t>t-2</a:t>
            </a:r>
            <a:endParaRPr lang="en-US" sz="14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Training set error measures:</a:t>
            </a:r>
          </a:p>
          <a:p>
            <a:r>
              <a:rPr lang="en-US" sz="1200" dirty="0"/>
              <a:t>                          ME        RMSE      MAE        MPE        MAPE      MASE         ACF1</a:t>
            </a:r>
          </a:p>
          <a:p>
            <a:r>
              <a:rPr lang="en-US" sz="1200" dirty="0"/>
              <a:t>Training set 0.1680475 142.8695 117.6684 -0.6762222 6.832639 1.426423 -0.005735862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D8291-735E-4F54-90DD-0C5239C3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1447800"/>
            <a:ext cx="5638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5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686800" cy="54102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Autoregressive Moving Average (ARMA)</a:t>
            </a:r>
            <a:r>
              <a:rPr lang="en-US" sz="2000" dirty="0"/>
              <a:t> model incorporates time series lags (“Autoregressive” part) and lags of forecast residuals ( “Moving Average” part) to capture all forms of autocorrelation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i="1" dirty="0"/>
              <a:t>	</a:t>
            </a:r>
            <a:r>
              <a:rPr lang="en-US" sz="1800" i="1" dirty="0"/>
              <a:t>      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dirty="0"/>
              <a:t> =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i="1" baseline="-25000" dirty="0">
                <a:latin typeface="Symbol" pitchFamily="18" charset="2"/>
              </a:rPr>
              <a:t>0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1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-1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2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-2 </a:t>
            </a:r>
            <a:r>
              <a:rPr lang="en-US" sz="1800" dirty="0"/>
              <a:t>… + </a:t>
            </a:r>
            <a:r>
              <a:rPr lang="en-US" sz="1800" i="1" dirty="0" err="1">
                <a:latin typeface="Symbol" pitchFamily="18" charset="2"/>
              </a:rPr>
              <a:t>b</a:t>
            </a:r>
            <a:r>
              <a:rPr lang="en-US" sz="1800" baseline="-30000" dirty="0" err="1"/>
              <a:t>p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baseline="-30000" dirty="0"/>
              <a:t>-p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e</a:t>
            </a:r>
            <a:r>
              <a:rPr lang="en-US" sz="1800" i="1" baseline="-30000" dirty="0"/>
              <a:t>t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q</a:t>
            </a:r>
            <a:r>
              <a:rPr lang="en-US" sz="1800" i="1" baseline="-25000" dirty="0">
                <a:latin typeface="Symbol" pitchFamily="18" charset="2"/>
              </a:rPr>
              <a:t>1 </a:t>
            </a:r>
            <a:r>
              <a:rPr lang="en-US" sz="1800" i="1" dirty="0">
                <a:latin typeface="Symbol" pitchFamily="18" charset="2"/>
              </a:rPr>
              <a:t>e</a:t>
            </a:r>
            <a:r>
              <a:rPr lang="en-US" sz="1800" i="1" baseline="-30000" dirty="0"/>
              <a:t>t-1 </a:t>
            </a:r>
            <a:r>
              <a:rPr lang="en-US" sz="1800" dirty="0"/>
              <a:t>+ </a:t>
            </a:r>
            <a:r>
              <a:rPr lang="en-US" sz="1800" i="1" dirty="0">
                <a:latin typeface="Symbol" pitchFamily="18" charset="2"/>
              </a:rPr>
              <a:t>q</a:t>
            </a:r>
            <a:r>
              <a:rPr lang="en-US" sz="1800" i="1" baseline="-25000" dirty="0">
                <a:latin typeface="Symbol" pitchFamily="18" charset="2"/>
              </a:rPr>
              <a:t>2 </a:t>
            </a:r>
            <a:r>
              <a:rPr lang="en-US" sz="1800" i="1" dirty="0">
                <a:latin typeface="Symbol" pitchFamily="18" charset="2"/>
              </a:rPr>
              <a:t>e</a:t>
            </a:r>
            <a:r>
              <a:rPr lang="en-US" sz="1800" i="1" baseline="-30000" dirty="0"/>
              <a:t>t-2 </a:t>
            </a:r>
            <a:r>
              <a:rPr lang="en-US" sz="1800" dirty="0"/>
              <a:t>…+</a:t>
            </a:r>
            <a:r>
              <a:rPr lang="en-US" sz="1800" i="1" dirty="0" err="1">
                <a:latin typeface="Symbol" pitchFamily="18" charset="2"/>
              </a:rPr>
              <a:t>q</a:t>
            </a:r>
            <a:r>
              <a:rPr lang="en-US" sz="1800" i="1" baseline="-25000" dirty="0" err="1"/>
              <a:t>q</a:t>
            </a:r>
            <a:r>
              <a:rPr lang="en-US" sz="1800" i="1" baseline="-25000" dirty="0"/>
              <a:t> </a:t>
            </a:r>
            <a:r>
              <a:rPr lang="en-US" sz="1800" i="1" dirty="0">
                <a:latin typeface="Symbol" pitchFamily="18" charset="2"/>
              </a:rPr>
              <a:t>e</a:t>
            </a:r>
            <a:r>
              <a:rPr lang="en-US" sz="1800" i="1" baseline="-30000" dirty="0"/>
              <a:t>t-q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ARMA(p, q)</a:t>
            </a:r>
            <a:r>
              <a:rPr lang="en-US" sz="1800" i="1" dirty="0"/>
              <a:t> </a:t>
            </a:r>
            <a:r>
              <a:rPr lang="en-US" sz="1800" dirty="0"/>
              <a:t>contains </a:t>
            </a:r>
            <a:r>
              <a:rPr lang="en-US" sz="1800" i="1" dirty="0"/>
              <a:t>two parameters</a:t>
            </a:r>
            <a:r>
              <a:rPr lang="en-US" sz="1800" dirty="0"/>
              <a:t>: </a:t>
            </a:r>
          </a:p>
          <a:p>
            <a:pPr lvl="2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1700" dirty="0"/>
              <a:t> = order of autoregressive </a:t>
            </a:r>
            <a:r>
              <a:rPr lang="en-US" sz="1700" i="1" dirty="0"/>
              <a:t>AR(p)</a:t>
            </a:r>
            <a:r>
              <a:rPr lang="en-US" sz="1700" dirty="0"/>
              <a:t> model or a  number of autocorrelation lags included</a:t>
            </a:r>
          </a:p>
          <a:p>
            <a:pPr lvl="2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1700" dirty="0"/>
              <a:t> = order of moving average </a:t>
            </a:r>
            <a:r>
              <a:rPr lang="en-US" sz="1700" i="1" dirty="0"/>
              <a:t>MA(q) </a:t>
            </a:r>
            <a:r>
              <a:rPr lang="en-US" sz="1700" dirty="0"/>
              <a:t>model</a:t>
            </a:r>
            <a:r>
              <a:rPr lang="en-US" sz="1700" i="1" dirty="0"/>
              <a:t> </a:t>
            </a:r>
            <a:r>
              <a:rPr lang="en-US" sz="1700" dirty="0"/>
              <a:t>or a</a:t>
            </a:r>
            <a:r>
              <a:rPr lang="en-US" sz="1700" i="1" dirty="0"/>
              <a:t> </a:t>
            </a:r>
            <a:r>
              <a:rPr lang="en-US" sz="1700" dirty="0"/>
              <a:t>number of residuals’ autocorrelation lags included</a:t>
            </a:r>
          </a:p>
          <a:p>
            <a:r>
              <a:rPr lang="en-US" sz="1900" i="1" dirty="0"/>
              <a:t>ARMA(p, q) </a:t>
            </a:r>
            <a:r>
              <a:rPr lang="en-US" sz="1900" dirty="0"/>
              <a:t>model as well as </a:t>
            </a:r>
            <a:r>
              <a:rPr lang="en-US" sz="1900" i="1" dirty="0"/>
              <a:t>AR(p)</a:t>
            </a:r>
            <a:r>
              <a:rPr lang="en-US" sz="1900" dirty="0"/>
              <a:t> and </a:t>
            </a:r>
            <a:r>
              <a:rPr lang="en-US" sz="1900" i="1" dirty="0"/>
              <a:t>MA(q) </a:t>
            </a:r>
            <a:r>
              <a:rPr lang="en-US" sz="1900" dirty="0"/>
              <a:t>model are useful for </a:t>
            </a:r>
            <a:r>
              <a:rPr 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forecasting data without trend and/or seasonality</a:t>
            </a:r>
          </a:p>
          <a:p>
            <a:r>
              <a:rPr lang="en-US" sz="1900" dirty="0"/>
              <a:t>Example of </a:t>
            </a:r>
            <a:r>
              <a:rPr lang="en-US" sz="1900" i="1" dirty="0"/>
              <a:t>ARMA(2, 2)</a:t>
            </a:r>
            <a:r>
              <a:rPr lang="en-US" sz="1900" dirty="0"/>
              <a:t> model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2000" i="1" dirty="0"/>
              <a:t> </a:t>
            </a:r>
            <a:r>
              <a:rPr lang="en-US" sz="2000" i="1" dirty="0" err="1"/>
              <a:t>y</a:t>
            </a:r>
            <a:r>
              <a:rPr lang="en-US" sz="2000" i="1" baseline="-30000" dirty="0" err="1"/>
              <a:t>t</a:t>
            </a:r>
            <a:r>
              <a:rPr lang="en-US" sz="2000" dirty="0"/>
              <a:t> = </a:t>
            </a:r>
            <a:r>
              <a:rPr lang="en-US" sz="2000" i="1" dirty="0">
                <a:latin typeface="Symbol" pitchFamily="18" charset="2"/>
              </a:rPr>
              <a:t>b</a:t>
            </a:r>
            <a:r>
              <a:rPr lang="en-US" sz="2000" i="1" baseline="-25000" dirty="0">
                <a:latin typeface="Symbol" pitchFamily="18" charset="2"/>
              </a:rPr>
              <a:t>0</a:t>
            </a:r>
            <a:r>
              <a:rPr lang="en-US" sz="2000" dirty="0"/>
              <a:t> + </a:t>
            </a:r>
            <a:r>
              <a:rPr lang="en-US" sz="2000" i="1" dirty="0">
                <a:latin typeface="Symbol" pitchFamily="18" charset="2"/>
              </a:rPr>
              <a:t>b</a:t>
            </a:r>
            <a:r>
              <a:rPr lang="en-US" sz="2000" baseline="-30000" dirty="0"/>
              <a:t>1</a:t>
            </a:r>
            <a:r>
              <a:rPr lang="en-US" sz="2000" i="1" dirty="0"/>
              <a:t>y</a:t>
            </a:r>
            <a:r>
              <a:rPr lang="en-US" sz="2000" i="1" baseline="-30000" dirty="0"/>
              <a:t>t</a:t>
            </a:r>
            <a:r>
              <a:rPr lang="en-US" sz="2000" baseline="-30000" dirty="0"/>
              <a:t>-1</a:t>
            </a:r>
            <a:r>
              <a:rPr lang="en-US" sz="2000" dirty="0"/>
              <a:t> + </a:t>
            </a:r>
            <a:r>
              <a:rPr lang="en-US" sz="2000" i="1" dirty="0">
                <a:latin typeface="Symbol" pitchFamily="18" charset="2"/>
              </a:rPr>
              <a:t>b</a:t>
            </a:r>
            <a:r>
              <a:rPr lang="en-US" sz="2000" baseline="-30000" dirty="0"/>
              <a:t>2</a:t>
            </a:r>
            <a:r>
              <a:rPr lang="en-US" sz="2000" i="1" dirty="0"/>
              <a:t>y</a:t>
            </a:r>
            <a:r>
              <a:rPr lang="en-US" sz="2000" i="1" baseline="-30000" dirty="0"/>
              <a:t>t</a:t>
            </a:r>
            <a:r>
              <a:rPr lang="en-US" sz="2000" baseline="-30000" dirty="0"/>
              <a:t>-2 </a:t>
            </a:r>
            <a:r>
              <a:rPr lang="en-US" sz="2000" dirty="0"/>
              <a:t>+ </a:t>
            </a:r>
            <a:r>
              <a:rPr lang="en-US" sz="2000" i="1" dirty="0">
                <a:latin typeface="Symbol" pitchFamily="18" charset="2"/>
              </a:rPr>
              <a:t>e</a:t>
            </a:r>
            <a:r>
              <a:rPr lang="en-US" sz="2000" i="1" baseline="-30000" dirty="0"/>
              <a:t>t</a:t>
            </a:r>
            <a:r>
              <a:rPr lang="en-US" sz="2000" dirty="0"/>
              <a:t> +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i="1" baseline="-25000" dirty="0">
                <a:latin typeface="Symbol" pitchFamily="18" charset="2"/>
              </a:rPr>
              <a:t>1 </a:t>
            </a:r>
            <a:r>
              <a:rPr lang="en-US" sz="2000" i="1" dirty="0">
                <a:latin typeface="Symbol" pitchFamily="18" charset="2"/>
              </a:rPr>
              <a:t>e</a:t>
            </a:r>
            <a:r>
              <a:rPr lang="en-US" sz="2000" i="1" baseline="-30000" dirty="0"/>
              <a:t>t-1 </a:t>
            </a:r>
            <a:r>
              <a:rPr lang="en-US" sz="2000" dirty="0"/>
              <a:t>+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i="1" baseline="-25000" dirty="0">
                <a:latin typeface="Symbol" pitchFamily="18" charset="2"/>
              </a:rPr>
              <a:t>2 </a:t>
            </a:r>
            <a:r>
              <a:rPr lang="en-US" sz="2000" i="1" dirty="0">
                <a:latin typeface="Symbol" pitchFamily="18" charset="2"/>
              </a:rPr>
              <a:t>e</a:t>
            </a:r>
            <a:r>
              <a:rPr lang="en-US" sz="2000" i="1" baseline="-30000" dirty="0"/>
              <a:t>t-2 </a:t>
            </a:r>
          </a:p>
          <a:p>
            <a:r>
              <a:rPr lang="en-US" sz="2000" dirty="0"/>
              <a:t>In </a:t>
            </a:r>
            <a:r>
              <a:rPr lang="en-US" sz="2000" i="1" dirty="0"/>
              <a:t>R</a:t>
            </a:r>
            <a:r>
              <a:rPr lang="en-US" sz="2000" dirty="0"/>
              <a:t>, </a:t>
            </a:r>
            <a:r>
              <a:rPr lang="en-US" sz="2000" i="1" dirty="0"/>
              <a:t>ARMA(p, q)</a:t>
            </a:r>
            <a:r>
              <a:rPr lang="en-US" sz="2000" dirty="0"/>
              <a:t> model of order </a:t>
            </a:r>
            <a:r>
              <a:rPr lang="en-US" sz="2000" i="1" dirty="0"/>
              <a:t>(p, q) </a:t>
            </a:r>
            <a:r>
              <a:rPr lang="en-US" sz="2000" dirty="0"/>
              <a:t>is defined by Arima() function as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= c(p, 0, q)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3971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84E-0139-4568-AA9F-F8989D5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ARMA(2, 2) Model for Training and Validation Periods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4D13E-8A25-4C9A-9313-FEFDEAD0CAAB}"/>
              </a:ext>
            </a:extLst>
          </p:cNvPr>
          <p:cNvSpPr/>
          <p:nvPr/>
        </p:nvSpPr>
        <p:spPr>
          <a:xfrm>
            <a:off x="76201" y="1524000"/>
            <a:ext cx="5791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ARIMA(2,0,2) with non-zero mean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ar1         ar2     ma1        ma2       mean</a:t>
            </a:r>
          </a:p>
          <a:p>
            <a:r>
              <a:rPr lang="en-US" sz="1200" dirty="0"/>
              <a:t>      0.0503  0.4166  0.4241  -0.3331  1773.5397</a:t>
            </a:r>
          </a:p>
          <a:p>
            <a:r>
              <a:rPr lang="en-US" sz="1200" dirty="0" err="1"/>
              <a:t>s.e.</a:t>
            </a:r>
            <a:r>
              <a:rPr lang="en-US" sz="1200" dirty="0"/>
              <a:t>  0.2649  0.1247  0.2727   0.1973    25.5736</a:t>
            </a:r>
          </a:p>
          <a:p>
            <a:endParaRPr lang="en-US" sz="1200" dirty="0"/>
          </a:p>
          <a:p>
            <a:r>
              <a:rPr lang="en-US" sz="1200" dirty="0"/>
              <a:t>sigma^2 estimated as 20467:  log likelihood=-782.66</a:t>
            </a:r>
          </a:p>
          <a:p>
            <a:r>
              <a:rPr lang="en-US" sz="1200" dirty="0"/>
              <a:t>AIC=1577.32   </a:t>
            </a:r>
            <a:r>
              <a:rPr lang="en-US" sz="1200" dirty="0" err="1"/>
              <a:t>AICc</a:t>
            </a:r>
            <a:r>
              <a:rPr lang="en-US" sz="1200" dirty="0"/>
              <a:t>=1578.05   BIC=1594.2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400" b="1" i="1" dirty="0" err="1"/>
              <a:t>y</a:t>
            </a:r>
            <a:r>
              <a:rPr lang="en-US" sz="1400" b="1" i="1" baseline="-30000" dirty="0" err="1"/>
              <a:t>t</a:t>
            </a:r>
            <a:r>
              <a:rPr lang="en-US" sz="1400" b="1" dirty="0"/>
              <a:t> = </a:t>
            </a:r>
            <a:r>
              <a:rPr lang="en-US" sz="1400" b="1" i="1" dirty="0">
                <a:latin typeface="Symbol" pitchFamily="18" charset="2"/>
              </a:rPr>
              <a:t>1773.54  </a:t>
            </a:r>
            <a:r>
              <a:rPr lang="en-US" sz="1400" b="1" dirty="0"/>
              <a:t>+ </a:t>
            </a:r>
            <a:r>
              <a:rPr lang="en-US" sz="1400" b="1" i="1" dirty="0">
                <a:latin typeface="Symbol" pitchFamily="18" charset="2"/>
              </a:rPr>
              <a:t>0.050 </a:t>
            </a:r>
            <a:r>
              <a:rPr lang="en-US" sz="1400" b="1" i="1" dirty="0"/>
              <a:t>y</a:t>
            </a:r>
            <a:r>
              <a:rPr lang="en-US" sz="1400" b="1" i="1" baseline="-30000" dirty="0"/>
              <a:t>t</a:t>
            </a:r>
            <a:r>
              <a:rPr lang="en-US" sz="1400" b="1" baseline="-30000" dirty="0"/>
              <a:t>-1</a:t>
            </a:r>
            <a:r>
              <a:rPr lang="en-US" sz="1400" b="1" dirty="0"/>
              <a:t> + </a:t>
            </a:r>
            <a:r>
              <a:rPr lang="en-US" sz="1400" b="1" i="1" dirty="0">
                <a:latin typeface="Symbol" pitchFamily="18" charset="2"/>
              </a:rPr>
              <a:t>0.417 </a:t>
            </a:r>
            <a:r>
              <a:rPr lang="en-US" sz="1400" b="1" i="1" dirty="0"/>
              <a:t>y</a:t>
            </a:r>
            <a:r>
              <a:rPr lang="en-US" sz="1400" b="1" i="1" baseline="-30000" dirty="0"/>
              <a:t>t</a:t>
            </a:r>
            <a:r>
              <a:rPr lang="en-US" sz="1400" b="1" baseline="-30000" dirty="0"/>
              <a:t>-2 </a:t>
            </a:r>
          </a:p>
          <a:p>
            <a:r>
              <a:rPr lang="en-US" sz="1400" b="1" baseline="-30000" dirty="0"/>
              <a:t>                                </a:t>
            </a:r>
            <a:r>
              <a:rPr lang="en-US" sz="1400" b="1" dirty="0"/>
              <a:t>+ </a:t>
            </a:r>
            <a:r>
              <a:rPr lang="en-US" sz="1400" b="1" i="1" dirty="0">
                <a:latin typeface="Symbol" pitchFamily="18" charset="2"/>
              </a:rPr>
              <a:t>0.424 e</a:t>
            </a:r>
            <a:r>
              <a:rPr lang="en-US" sz="1400" b="1" i="1" baseline="-30000" dirty="0"/>
              <a:t>t-1  </a:t>
            </a:r>
            <a:r>
              <a:rPr lang="en-US" sz="1400" b="1" dirty="0"/>
              <a:t>– </a:t>
            </a:r>
            <a:r>
              <a:rPr lang="en-US" sz="1400" b="1" i="1" dirty="0">
                <a:latin typeface="Symbol" pitchFamily="18" charset="2"/>
              </a:rPr>
              <a:t>0.333</a:t>
            </a:r>
            <a:r>
              <a:rPr lang="en-US" sz="1400" b="1" i="1" baseline="-25000" dirty="0">
                <a:latin typeface="Symbol" pitchFamily="18" charset="2"/>
              </a:rPr>
              <a:t>  </a:t>
            </a:r>
            <a:r>
              <a:rPr lang="en-US" sz="1400" b="1" i="1" dirty="0">
                <a:latin typeface="Symbol" pitchFamily="18" charset="2"/>
              </a:rPr>
              <a:t>e</a:t>
            </a:r>
            <a:r>
              <a:rPr lang="en-US" sz="1400" b="1" i="1" baseline="-30000" dirty="0"/>
              <a:t>t-2 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Training set error measures:</a:t>
            </a:r>
          </a:p>
          <a:p>
            <a:r>
              <a:rPr lang="en-US" sz="1200" dirty="0"/>
              <a:t>                         ME         RMSE      MAE       MPE        MAPE     MASE        ACF1</a:t>
            </a:r>
          </a:p>
          <a:p>
            <a:r>
              <a:rPr lang="en-US" sz="1200" dirty="0"/>
              <a:t>Training set 0.1202918 140.1259 115.6086 -0.657805 6.707788 1.401453 0.003782767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54A76-3D9C-4AAF-963D-F00A754C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43818"/>
            <a:ext cx="5638800" cy="38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0646"/>
      </p:ext>
    </p:extLst>
  </p:cSld>
  <p:clrMapOvr>
    <a:masterClrMapping/>
  </p:clrMapOvr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274519790</TotalTime>
  <Pages>18</Pages>
  <Words>2727</Words>
  <Application>Microsoft Office PowerPoint</Application>
  <PresentationFormat>On-screen Show (4:3)</PresentationFormat>
  <Paragraphs>320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 Antiqua</vt:lpstr>
      <vt:lpstr>CG Times</vt:lpstr>
      <vt:lpstr>Monotype Sorts</vt:lpstr>
      <vt:lpstr>Symbol</vt:lpstr>
      <vt:lpstr>Times New Roman</vt:lpstr>
      <vt:lpstr>Wingdings</vt:lpstr>
      <vt:lpstr>Ch1</vt:lpstr>
      <vt:lpstr>Clip</vt:lpstr>
      <vt:lpstr>California State University, East Bay College of Business and Economics  BAN 673 Time Series Analytics</vt:lpstr>
      <vt:lpstr>Lecture Objectives</vt:lpstr>
      <vt:lpstr>What is ARIMA?</vt:lpstr>
      <vt:lpstr>AR Model</vt:lpstr>
      <vt:lpstr>Visualizing AR(2) Model in R for Training and Validation Periods</vt:lpstr>
      <vt:lpstr>MA Model</vt:lpstr>
      <vt:lpstr>Visualizing MA(2) Model in R for Training and Validation Periods</vt:lpstr>
      <vt:lpstr>ARMA Model</vt:lpstr>
      <vt:lpstr>Visualizing ARMA(2, 2) Model for Training and Validation Periods</vt:lpstr>
      <vt:lpstr>ARIMA Models</vt:lpstr>
      <vt:lpstr>Visualizing ARIMA(2, 1, 2) Model for Training and Validation Periods</vt:lpstr>
      <vt:lpstr>Seasonal ARIMA Models </vt:lpstr>
      <vt:lpstr>Visualizing ARIMA(2, 1, 2)(1, 1, 2) Model for Training and Validation Periods</vt:lpstr>
      <vt:lpstr>Auto ARIMA Models </vt:lpstr>
      <vt:lpstr>Visualizing  Auto ARIMA Model for Training and Validation Periods</vt:lpstr>
      <vt:lpstr>Forecasting for Future Periods</vt:lpstr>
      <vt:lpstr>Visualizing  Auto ARIMA Model for Amtrak Ridership for Entire Dataset</vt:lpstr>
      <vt:lpstr>Performance Measures of ARIMA Models vs. Naïve Forecasts for Entire Data Set</vt:lpstr>
      <vt:lpstr>Compare Performance Measures of Forecasting Models for Amtrak Ridership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Zinovy Radovilsky</dc:creator>
  <cp:keywords/>
  <dc:description/>
  <cp:lastModifiedBy>Zinovy Radovilsky</cp:lastModifiedBy>
  <cp:revision>493</cp:revision>
  <cp:lastPrinted>1997-10-07T20:29:34Z</cp:lastPrinted>
  <dcterms:created xsi:type="dcterms:W3CDTF">1997-10-07T17:24:18Z</dcterms:created>
  <dcterms:modified xsi:type="dcterms:W3CDTF">2020-11-19T23:50:14Z</dcterms:modified>
</cp:coreProperties>
</file>