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56c27e82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56c27e82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56c27e82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56c27e82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56c27e82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56c27e82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56c27e82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56c27e82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88a35ec4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88a35ec4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88a35ec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88a35ec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95095ba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95095ba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www.postman.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Week 4-5</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98800" y="472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Diagram</a:t>
            </a:r>
            <a:endParaRPr/>
          </a:p>
        </p:txBody>
      </p:sp>
      <p:sp>
        <p:nvSpPr>
          <p:cNvPr id="135" name="Google Shape;135;p14"/>
          <p:cNvSpPr txBox="1"/>
          <p:nvPr/>
        </p:nvSpPr>
        <p:spPr>
          <a:xfrm>
            <a:off x="452075" y="2634025"/>
            <a:ext cx="2295000" cy="19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https://lucid.app/lucidchart/263e36d9-0b68-4117-8493-b5d9dc19e0e8/edit?viewport_loc=-2976%2C224%2C5929%2C2617%2C0_0&amp;invitationId=inv_d18a7dc6-119a-49da-b63a-71edf3c5463c</a:t>
            </a:r>
            <a:endParaRPr sz="1300">
              <a:solidFill>
                <a:schemeClr val="dk2"/>
              </a:solidFill>
              <a:latin typeface="Calibri"/>
              <a:ea typeface="Calibri"/>
              <a:cs typeface="Calibri"/>
              <a:sym typeface="Calibri"/>
            </a:endParaRPr>
          </a:p>
        </p:txBody>
      </p:sp>
      <p:pic>
        <p:nvPicPr>
          <p:cNvPr id="136" name="Google Shape;136;p14"/>
          <p:cNvPicPr preferRelativeResize="0"/>
          <p:nvPr/>
        </p:nvPicPr>
        <p:blipFill>
          <a:blip r:embed="rId3">
            <a:alphaModFix/>
          </a:blip>
          <a:stretch>
            <a:fillRect/>
          </a:stretch>
        </p:blipFill>
        <p:spPr>
          <a:xfrm>
            <a:off x="3176250" y="322650"/>
            <a:ext cx="5693548" cy="4456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522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Things to Do</a:t>
            </a:r>
            <a:endParaRPr/>
          </a:p>
        </p:txBody>
      </p:sp>
      <p:sp>
        <p:nvSpPr>
          <p:cNvPr id="142" name="Google Shape;142;p15"/>
          <p:cNvSpPr txBox="1"/>
          <p:nvPr>
            <p:ph idx="1" type="body"/>
          </p:nvPr>
        </p:nvSpPr>
        <p:spPr>
          <a:xfrm>
            <a:off x="819150" y="15294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Make AI server(physical server) </a:t>
            </a:r>
            <a:endParaRPr/>
          </a:p>
          <a:p>
            <a:pPr indent="-311150" lvl="0" marL="457200" rtl="0" algn="l">
              <a:spcBef>
                <a:spcPts val="0"/>
              </a:spcBef>
              <a:spcAft>
                <a:spcPts val="0"/>
              </a:spcAft>
              <a:buSzPts val="1300"/>
              <a:buChar char="-"/>
            </a:pPr>
            <a:r>
              <a:rPr lang="en-GB"/>
              <a:t>Web backend with DB</a:t>
            </a:r>
            <a:endParaRPr/>
          </a:p>
          <a:p>
            <a:pPr indent="-311150" lvl="0" marL="457200" rtl="0" algn="l">
              <a:spcBef>
                <a:spcPts val="0"/>
              </a:spcBef>
              <a:spcAft>
                <a:spcPts val="0"/>
              </a:spcAft>
              <a:buSzPts val="1300"/>
              <a:buChar char="-"/>
            </a:pPr>
            <a:r>
              <a:rPr lang="en-GB"/>
              <a:t>Use web frontend</a:t>
            </a:r>
            <a:endParaRPr/>
          </a:p>
          <a:p>
            <a:pPr indent="-311150" lvl="0" marL="457200" rtl="0" algn="l">
              <a:spcBef>
                <a:spcPts val="0"/>
              </a:spcBef>
              <a:spcAft>
                <a:spcPts val="0"/>
              </a:spcAft>
              <a:buSzPts val="1300"/>
              <a:buChar char="-"/>
            </a:pPr>
            <a:r>
              <a:rPr lang="en-GB"/>
              <a:t>Connect IOT sensor and send data to server</a:t>
            </a:r>
            <a:endParaRPr/>
          </a:p>
          <a:p>
            <a:pPr indent="-311150" lvl="0" marL="457200" rtl="0" algn="l">
              <a:spcBef>
                <a:spcPts val="0"/>
              </a:spcBef>
              <a:spcAft>
                <a:spcPts val="0"/>
              </a:spcAft>
              <a:buSzPts val="1300"/>
              <a:buChar char="-"/>
            </a:pPr>
            <a:r>
              <a:rPr lang="en-GB"/>
              <a:t>make or use model for tomato ripeness</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do week 4-5</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Continue literature review on Flask (Backend), Vue and React (Frontend)</a:t>
            </a:r>
            <a:endParaRPr/>
          </a:p>
          <a:p>
            <a:pPr indent="-311150" lvl="0" marL="457200" rtl="0" algn="l">
              <a:spcBef>
                <a:spcPts val="0"/>
              </a:spcBef>
              <a:spcAft>
                <a:spcPts val="0"/>
              </a:spcAft>
              <a:buSzPts val="1300"/>
              <a:buChar char="-"/>
            </a:pPr>
            <a:r>
              <a:rPr lang="en-GB"/>
              <a:t>Continue literature review on estimate tomato ripeness, AI server.</a:t>
            </a:r>
            <a:endParaRPr/>
          </a:p>
          <a:p>
            <a:pPr indent="-311150" lvl="0" marL="457200" rtl="0" algn="l">
              <a:spcBef>
                <a:spcPts val="0"/>
              </a:spcBef>
              <a:spcAft>
                <a:spcPts val="0"/>
              </a:spcAft>
              <a:buSzPts val="1300"/>
              <a:buChar char="-"/>
            </a:pPr>
            <a:r>
              <a:rPr lang="en-GB"/>
              <a:t>Using smart farm kit (ESP32) to check every sensor works </a:t>
            </a:r>
            <a:endParaRPr/>
          </a:p>
          <a:p>
            <a:pPr indent="-311150" lvl="0" marL="457200" rtl="0" algn="l">
              <a:spcBef>
                <a:spcPts val="0"/>
              </a:spcBef>
              <a:spcAft>
                <a:spcPts val="0"/>
              </a:spcAft>
              <a:buSzPts val="1300"/>
              <a:buChar char="-"/>
            </a:pPr>
            <a:r>
              <a:rPr lang="en-GB"/>
              <a:t>Get data from sensor and show on backend or server.</a:t>
            </a:r>
            <a:endParaRPr/>
          </a:p>
          <a:p>
            <a:pPr indent="-311150" lvl="0" marL="457200" rtl="0" algn="l">
              <a:spcBef>
                <a:spcPts val="0"/>
              </a:spcBef>
              <a:spcAft>
                <a:spcPts val="0"/>
              </a:spcAft>
              <a:buSzPts val="1300"/>
              <a:buChar char="-"/>
            </a:pPr>
            <a:r>
              <a:rPr lang="en-GB"/>
              <a:t>Make Diagram of project structure</a:t>
            </a:r>
            <a:endParaRPr/>
          </a:p>
          <a:p>
            <a:pPr indent="-311150" lvl="0" marL="457200" rtl="0" algn="l">
              <a:spcBef>
                <a:spcPts val="0"/>
              </a:spcBef>
              <a:spcAft>
                <a:spcPts val="0"/>
              </a:spcAft>
              <a:buSzPts val="1300"/>
              <a:buChar char="-"/>
            </a:pPr>
            <a:r>
              <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Flask Development: Get Request Example</a:t>
            </a:r>
            <a:endParaRPr/>
          </a:p>
        </p:txBody>
      </p:sp>
      <p:sp>
        <p:nvSpPr>
          <p:cNvPr id="154" name="Google Shape;154;p17"/>
          <p:cNvSpPr txBox="1"/>
          <p:nvPr>
            <p:ph idx="1" type="body"/>
          </p:nvPr>
        </p:nvSpPr>
        <p:spPr>
          <a:xfrm>
            <a:off x="708100" y="1696425"/>
            <a:ext cx="1636200" cy="262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create a simple app.py file as our backend server and create a @app.route(‘/args, methods=[“GET”]’) and a def method to modified our get request and saving data.</a:t>
            </a:r>
            <a:endParaRPr/>
          </a:p>
        </p:txBody>
      </p:sp>
      <p:pic>
        <p:nvPicPr>
          <p:cNvPr id="155" name="Google Shape;155;p17"/>
          <p:cNvPicPr preferRelativeResize="0"/>
          <p:nvPr/>
        </p:nvPicPr>
        <p:blipFill rotWithShape="1">
          <a:blip r:embed="rId3">
            <a:alphaModFix/>
          </a:blip>
          <a:srcRect b="44765" l="29424" r="37838" t="9419"/>
          <a:stretch/>
        </p:blipFill>
        <p:spPr>
          <a:xfrm>
            <a:off x="2409613" y="1755688"/>
            <a:ext cx="3304300" cy="2470175"/>
          </a:xfrm>
          <a:prstGeom prst="rect">
            <a:avLst/>
          </a:prstGeom>
          <a:noFill/>
          <a:ln>
            <a:noFill/>
          </a:ln>
        </p:spPr>
      </p:pic>
      <p:pic>
        <p:nvPicPr>
          <p:cNvPr id="156" name="Google Shape;156;p17"/>
          <p:cNvPicPr preferRelativeResize="0"/>
          <p:nvPr/>
        </p:nvPicPr>
        <p:blipFill rotWithShape="1">
          <a:blip r:embed="rId4">
            <a:alphaModFix/>
          </a:blip>
          <a:srcRect b="19257" l="22392" r="43205" t="23221"/>
          <a:stretch/>
        </p:blipFill>
        <p:spPr>
          <a:xfrm>
            <a:off x="5779300" y="1585951"/>
            <a:ext cx="3145748" cy="2809674"/>
          </a:xfrm>
          <a:prstGeom prst="rect">
            <a:avLst/>
          </a:prstGeom>
          <a:noFill/>
          <a:ln>
            <a:noFill/>
          </a:ln>
        </p:spPr>
      </p:pic>
      <p:sp>
        <p:nvSpPr>
          <p:cNvPr id="157" name="Google Shape;157;p17"/>
          <p:cNvSpPr txBox="1"/>
          <p:nvPr/>
        </p:nvSpPr>
        <p:spPr>
          <a:xfrm>
            <a:off x="5914875" y="4444450"/>
            <a:ext cx="2874600" cy="2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Using </a:t>
            </a:r>
            <a:r>
              <a:rPr lang="en-GB" sz="1050" u="sng">
                <a:solidFill>
                  <a:schemeClr val="hlink"/>
                </a:solidFill>
                <a:highlight>
                  <a:srgbClr val="FFFFFF"/>
                </a:highlight>
                <a:hlinkClick r:id="rId5"/>
              </a:rPr>
              <a:t>postman</a:t>
            </a:r>
            <a:r>
              <a:rPr lang="en-GB" sz="1050">
                <a:solidFill>
                  <a:srgbClr val="333333"/>
                </a:solidFill>
                <a:highlight>
                  <a:srgbClr val="FFFFFF"/>
                </a:highlight>
              </a:rPr>
              <a:t> to make a request</a:t>
            </a:r>
            <a:endParaRPr sz="13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OS and Json to write or read database</a:t>
            </a:r>
            <a:endParaRPr/>
          </a:p>
        </p:txBody>
      </p:sp>
      <p:sp>
        <p:nvSpPr>
          <p:cNvPr id="163" name="Google Shape;163;p18"/>
          <p:cNvSpPr txBox="1"/>
          <p:nvPr>
            <p:ph idx="1" type="body"/>
          </p:nvPr>
        </p:nvSpPr>
        <p:spPr>
          <a:xfrm>
            <a:off x="819150" y="1990725"/>
            <a:ext cx="22392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Here we create a test.py file to test the functionality of the json.load and json.dump, so we can implement this function to our GET request so the backend can get information from user and write into our database</a:t>
            </a:r>
            <a:endParaRPr/>
          </a:p>
        </p:txBody>
      </p:sp>
      <p:pic>
        <p:nvPicPr>
          <p:cNvPr id="164" name="Google Shape;164;p18"/>
          <p:cNvPicPr preferRelativeResize="0"/>
          <p:nvPr/>
        </p:nvPicPr>
        <p:blipFill rotWithShape="1">
          <a:blip r:embed="rId3">
            <a:alphaModFix/>
          </a:blip>
          <a:srcRect b="0" l="0" r="0" t="6742"/>
          <a:stretch/>
        </p:blipFill>
        <p:spPr>
          <a:xfrm>
            <a:off x="3147475" y="1797888"/>
            <a:ext cx="5688151" cy="2833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Store Fake Data using json</a:t>
            </a:r>
            <a:endParaRPr/>
          </a:p>
        </p:txBody>
      </p:sp>
      <p:pic>
        <p:nvPicPr>
          <p:cNvPr id="170" name="Google Shape;170;p19"/>
          <p:cNvPicPr preferRelativeResize="0"/>
          <p:nvPr/>
        </p:nvPicPr>
        <p:blipFill rotWithShape="1">
          <a:blip r:embed="rId3">
            <a:alphaModFix/>
          </a:blip>
          <a:srcRect b="19768" l="26341" r="15650" t="0"/>
          <a:stretch/>
        </p:blipFill>
        <p:spPr>
          <a:xfrm>
            <a:off x="1928475" y="1654000"/>
            <a:ext cx="4302802" cy="3179150"/>
          </a:xfrm>
          <a:prstGeom prst="rect">
            <a:avLst/>
          </a:prstGeom>
          <a:noFill/>
          <a:ln>
            <a:noFill/>
          </a:ln>
        </p:spPr>
      </p:pic>
      <p:sp>
        <p:nvSpPr>
          <p:cNvPr id="171" name="Google Shape;171;p19"/>
          <p:cNvSpPr txBox="1"/>
          <p:nvPr/>
        </p:nvSpPr>
        <p:spPr>
          <a:xfrm>
            <a:off x="213450" y="5447850"/>
            <a:ext cx="8111400" cy="880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import </a:t>
            </a:r>
            <a:r>
              <a:rPr lang="en-GB" sz="1000">
                <a:solidFill>
                  <a:srgbClr val="A9B7C6"/>
                </a:solidFill>
                <a:highlight>
                  <a:srgbClr val="2B2B2B"/>
                </a:highlight>
                <a:latin typeface="Courier New"/>
                <a:ea typeface="Courier New"/>
                <a:cs typeface="Courier New"/>
                <a:sym typeface="Courier New"/>
              </a:rPr>
              <a:t>json</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import </a:t>
            </a:r>
            <a:r>
              <a:rPr lang="en-GB" sz="1000">
                <a:solidFill>
                  <a:srgbClr val="A9B7C6"/>
                </a:solidFill>
                <a:highlight>
                  <a:srgbClr val="2B2B2B"/>
                </a:highlight>
                <a:latin typeface="Courier New"/>
                <a:ea typeface="Courier New"/>
                <a:cs typeface="Courier New"/>
                <a:sym typeface="Courier New"/>
              </a:rPr>
              <a:t>os</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database_directory = os.getcwd() + </a:t>
            </a:r>
            <a:r>
              <a:rPr lang="en-GB" sz="1000">
                <a:solidFill>
                  <a:srgbClr val="6A8759"/>
                </a:solidFill>
                <a:highlight>
                  <a:srgbClr val="2B2B2B"/>
                </a:highlight>
                <a:latin typeface="Courier New"/>
                <a:ea typeface="Courier New"/>
                <a:cs typeface="Courier New"/>
                <a:sym typeface="Courier New"/>
              </a:rPr>
              <a:t>"\database</a:t>
            </a:r>
            <a:r>
              <a:rPr lang="en-GB" sz="1000">
                <a:solidFill>
                  <a:srgbClr val="CC7832"/>
                </a:solidFill>
                <a:highlight>
                  <a:srgbClr val="2B2B2B"/>
                </a:highlight>
                <a:latin typeface="Courier New"/>
                <a:ea typeface="Courier New"/>
                <a:cs typeface="Courier New"/>
                <a:sym typeface="Courier New"/>
              </a:rPr>
              <a:t>\\</a:t>
            </a:r>
            <a:r>
              <a:rPr lang="en-GB" sz="1000">
                <a:solidFill>
                  <a:srgbClr val="6A8759"/>
                </a:solidFill>
                <a:highlight>
                  <a:srgbClr val="2B2B2B"/>
                </a:highlight>
                <a:latin typeface="Courier New"/>
                <a:ea typeface="Courier New"/>
                <a:cs typeface="Courier New"/>
                <a:sym typeface="Courier New"/>
              </a:rPr>
              <a:t>farm_data.json"</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6A8759"/>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808080"/>
                </a:solidFill>
                <a:highlight>
                  <a:srgbClr val="2B2B2B"/>
                </a:highlight>
                <a:latin typeface="Courier New"/>
                <a:ea typeface="Courier New"/>
                <a:cs typeface="Courier New"/>
                <a:sym typeface="Courier New"/>
              </a:rPr>
              <a:t># Original data from data.ts</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data =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"id"</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0</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"farmName"</a:t>
            </a: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"Farm 1"</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"buildings"</a:t>
            </a:r>
            <a:r>
              <a:rPr lang="en-GB"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"id"</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0</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"buildingName"</a:t>
            </a: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"Building 1"</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"events"</a:t>
            </a:r>
            <a:r>
              <a:rPr lang="en-GB"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"date"</a:t>
            </a: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"2023-07-10"</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"text"</a:t>
            </a: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"Changed light level"</a:t>
            </a:r>
            <a:r>
              <a:rPr lang="en-GB" sz="1000">
                <a:solidFill>
                  <a:srgbClr val="A9B7C6"/>
                </a:solidFill>
                <a:highlight>
                  <a:srgbClr val="2B2B2B"/>
                </a:highlight>
                <a:latin typeface="Courier New"/>
                <a:ea typeface="Courier New"/>
                <a:cs typeface="Courier New"/>
                <a:sym typeface="Courier New"/>
              </a:rPr>
              <a:t>}</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A9B7C6"/>
                </a:solidFill>
                <a:highlight>
                  <a:srgbClr val="2B2B2B"/>
                </a:highlight>
                <a:latin typeface="Courier New"/>
                <a:ea typeface="Courier New"/>
                <a:cs typeface="Courier New"/>
                <a:sym typeface="Courier New"/>
              </a:rPr>
              <a:t>{</a:t>
            </a:r>
            <a:r>
              <a:rPr lang="en-GB" sz="1000">
                <a:solidFill>
                  <a:srgbClr val="6A8759"/>
                </a:solidFill>
                <a:highlight>
                  <a:srgbClr val="2B2B2B"/>
                </a:highlight>
                <a:latin typeface="Courier New"/>
                <a:ea typeface="Courier New"/>
                <a:cs typeface="Courier New"/>
                <a:sym typeface="Courier New"/>
              </a:rPr>
              <a:t>"date"</a:t>
            </a: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"2023-07-15"</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"text"</a:t>
            </a: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"Added fertilizer"</a:t>
            </a:r>
            <a:r>
              <a:rPr lang="en-GB"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"environment"</a:t>
            </a:r>
            <a:r>
              <a:rPr lang="en-GB"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"date"</a:t>
            </a: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"2023-03-12"</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"temperature"</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22.7</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"fluorescents"</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7041</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"co2Concentration"</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754</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"irrigation"</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2.0</a:t>
            </a:r>
            <a:r>
              <a:rPr lang="en-GB" sz="1000">
                <a:solidFill>
                  <a:srgbClr val="A9B7C6"/>
                </a:solidFill>
                <a:highlight>
                  <a:srgbClr val="2B2B2B"/>
                </a:highlight>
                <a:latin typeface="Courier New"/>
                <a:ea typeface="Courier New"/>
                <a:cs typeface="Courier New"/>
                <a:sym typeface="Courier New"/>
              </a:rPr>
              <a:t>}</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A9B7C6"/>
                </a:solidFill>
                <a:highlight>
                  <a:srgbClr val="2B2B2B"/>
                </a:highlight>
                <a:latin typeface="Courier New"/>
                <a:ea typeface="Courier New"/>
                <a:cs typeface="Courier New"/>
                <a:sym typeface="Courier New"/>
              </a:rPr>
              <a:t>{</a:t>
            </a:r>
            <a:r>
              <a:rPr lang="en-GB" sz="1000">
                <a:solidFill>
                  <a:srgbClr val="6A8759"/>
                </a:solidFill>
                <a:highlight>
                  <a:srgbClr val="2B2B2B"/>
                </a:highlight>
                <a:latin typeface="Courier New"/>
                <a:ea typeface="Courier New"/>
                <a:cs typeface="Courier New"/>
                <a:sym typeface="Courier New"/>
              </a:rPr>
              <a:t>"date"</a:t>
            </a: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"2023-03-13"</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"temperature"</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22.6</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"fluorescents"</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6992</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"co2Concentration"</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754</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"irrigation"</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2.1</a:t>
            </a:r>
            <a:r>
              <a:rPr lang="en-GB" sz="1000">
                <a:solidFill>
                  <a:srgbClr val="A9B7C6"/>
                </a:solidFill>
                <a:highlight>
                  <a:srgbClr val="2B2B2B"/>
                </a:highlight>
                <a:latin typeface="Courier New"/>
                <a:ea typeface="Courier New"/>
                <a:cs typeface="Courier New"/>
                <a:sym typeface="Courier New"/>
              </a:rPr>
              <a:t>}</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808080"/>
                </a:solidFill>
                <a:highlight>
                  <a:srgbClr val="2B2B2B"/>
                </a:highlight>
                <a:latin typeface="Courier New"/>
                <a:ea typeface="Courier New"/>
                <a:cs typeface="Courier New"/>
                <a:sym typeface="Courier New"/>
              </a:rPr>
              <a:t># More environment data...</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808080"/>
                </a:solidFill>
                <a:highlight>
                  <a:srgbClr val="2B2B2B"/>
                </a:highlight>
                <a:latin typeface="Courier New"/>
                <a:ea typeface="Courier New"/>
                <a:cs typeface="Courier New"/>
                <a:sym typeface="Courier New"/>
              </a:rPr>
              <a:t>               </a:t>
            </a:r>
            <a:r>
              <a:rPr lang="en-GB" sz="1000">
                <a:solidFill>
                  <a:srgbClr val="A9B7C6"/>
                </a:solidFill>
                <a:highlight>
                  <a:srgbClr val="2B2B2B"/>
                </a:highlight>
                <a:latin typeface="Courier New"/>
                <a:ea typeface="Courier New"/>
                <a:cs typeface="Courier New"/>
                <a:sym typeface="Courier New"/>
              </a:rPr>
              <a:t>]</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"data"</a:t>
            </a:r>
            <a:r>
              <a:rPr lang="en-GB"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"date"</a:t>
            </a: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"2023-03-12"</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"area"</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613</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"fruitlets"</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0</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"height"</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192</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"leaves"</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5</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"volume"</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505</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"width"</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46</a:t>
            </a:r>
            <a:r>
              <a:rPr lang="en-GB" sz="1000">
                <a:solidFill>
                  <a:srgbClr val="A9B7C6"/>
                </a:solidFill>
                <a:highlight>
                  <a:srgbClr val="2B2B2B"/>
                </a:highlight>
                <a:latin typeface="Courier New"/>
                <a:ea typeface="Courier New"/>
                <a:cs typeface="Courier New"/>
                <a:sym typeface="Courier New"/>
              </a:rPr>
              <a:t>}</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A9B7C6"/>
                </a:solidFill>
                <a:highlight>
                  <a:srgbClr val="2B2B2B"/>
                </a:highlight>
                <a:latin typeface="Courier New"/>
                <a:ea typeface="Courier New"/>
                <a:cs typeface="Courier New"/>
                <a:sym typeface="Courier New"/>
              </a:rPr>
              <a:t>{</a:t>
            </a:r>
            <a:r>
              <a:rPr lang="en-GB" sz="1000">
                <a:solidFill>
                  <a:srgbClr val="6A8759"/>
                </a:solidFill>
                <a:highlight>
                  <a:srgbClr val="2B2B2B"/>
                </a:highlight>
                <a:latin typeface="Courier New"/>
                <a:ea typeface="Courier New"/>
                <a:cs typeface="Courier New"/>
                <a:sym typeface="Courier New"/>
              </a:rPr>
              <a:t>"date"</a:t>
            </a: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"2023-03-13"</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"area"</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616</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"fruitlets"</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0</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"height"</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205</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"leaves"</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11</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"volume"</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495</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"width"</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54</a:t>
            </a:r>
            <a:r>
              <a:rPr lang="en-GB" sz="1000">
                <a:solidFill>
                  <a:srgbClr val="A9B7C6"/>
                </a:solidFill>
                <a:highlight>
                  <a:srgbClr val="2B2B2B"/>
                </a:highlight>
                <a:latin typeface="Courier New"/>
                <a:ea typeface="Courier New"/>
                <a:cs typeface="Courier New"/>
                <a:sym typeface="Courier New"/>
              </a:rPr>
              <a:t>}</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808080"/>
                </a:solidFill>
                <a:highlight>
                  <a:srgbClr val="2B2B2B"/>
                </a:highlight>
                <a:latin typeface="Courier New"/>
                <a:ea typeface="Courier New"/>
                <a:cs typeface="Courier New"/>
                <a:sym typeface="Courier New"/>
              </a:rPr>
              <a:t># More data...</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808080"/>
                </a:solidFill>
                <a:highlight>
                  <a:srgbClr val="2B2B2B"/>
                </a:highlight>
                <a:latin typeface="Courier New"/>
                <a:ea typeface="Courier New"/>
                <a:cs typeface="Courier New"/>
                <a:sym typeface="Courier New"/>
              </a:rPr>
              <a:t>               </a:t>
            </a:r>
            <a:r>
              <a:rPr lang="en-GB" sz="1000">
                <a:solidFill>
                  <a:srgbClr val="A9B7C6"/>
                </a:solidFill>
                <a:highlight>
                  <a:srgbClr val="2B2B2B"/>
                </a:highlight>
                <a:latin typeface="Courier New"/>
                <a:ea typeface="Courier New"/>
                <a:cs typeface="Courier New"/>
                <a:sym typeface="Courier New"/>
              </a:rPr>
              <a:t>]</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"plots"</a:t>
            </a:r>
            <a:r>
              <a:rPr lang="en-GB"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"id"</a:t>
            </a:r>
            <a:r>
              <a:rPr lang="en-GB" sz="1000">
                <a:solidFill>
                  <a:srgbClr val="A9B7C6"/>
                </a:solidFill>
                <a:highlight>
                  <a:srgbClr val="2B2B2B"/>
                </a:highlight>
                <a:latin typeface="Courier New"/>
                <a:ea typeface="Courier New"/>
                <a:cs typeface="Courier New"/>
                <a:sym typeface="Courier New"/>
              </a:rPr>
              <a:t>: </a:t>
            </a:r>
            <a:r>
              <a:rPr lang="en-GB" sz="1000">
                <a:solidFill>
                  <a:srgbClr val="6897BB"/>
                </a:solidFill>
                <a:highlight>
                  <a:srgbClr val="2B2B2B"/>
                </a:highlight>
                <a:latin typeface="Courier New"/>
                <a:ea typeface="Courier New"/>
                <a:cs typeface="Courier New"/>
                <a:sym typeface="Courier New"/>
              </a:rPr>
              <a:t>0</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"plotName"</a:t>
            </a:r>
            <a:r>
              <a:rPr lang="en-GB" sz="1000">
                <a:solidFill>
                  <a:srgbClr val="A9B7C6"/>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"Plot A1"</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808080"/>
                </a:solidFill>
                <a:highlight>
                  <a:srgbClr val="2B2B2B"/>
                </a:highlight>
                <a:latin typeface="Courier New"/>
                <a:ea typeface="Courier New"/>
                <a:cs typeface="Courier New"/>
                <a:sym typeface="Courier New"/>
              </a:rPr>
              <a:t># Plot A1 data...</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808080"/>
                </a:solidFill>
                <a:highlight>
                  <a:srgbClr val="2B2B2B"/>
                </a:highlight>
                <a:latin typeface="Courier New"/>
                <a:ea typeface="Courier New"/>
                <a:cs typeface="Courier New"/>
                <a:sym typeface="Courier New"/>
              </a:rPr>
              <a:t>                   </a:t>
            </a:r>
            <a:r>
              <a:rPr lang="en-GB" sz="1000">
                <a:solidFill>
                  <a:srgbClr val="A9B7C6"/>
                </a:solidFill>
                <a:highlight>
                  <a:srgbClr val="2B2B2B"/>
                </a:highlight>
                <a:latin typeface="Courier New"/>
                <a:ea typeface="Courier New"/>
                <a:cs typeface="Courier New"/>
                <a:sym typeface="Courier New"/>
              </a:rPr>
              <a:t>}</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808080"/>
                </a:solidFill>
                <a:highlight>
                  <a:srgbClr val="2B2B2B"/>
                </a:highlight>
                <a:latin typeface="Courier New"/>
                <a:ea typeface="Courier New"/>
                <a:cs typeface="Courier New"/>
                <a:sym typeface="Courier New"/>
              </a:rPr>
              <a:t># More plots...</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808080"/>
                </a:solidFill>
                <a:highlight>
                  <a:srgbClr val="2B2B2B"/>
                </a:highlight>
                <a:latin typeface="Courier New"/>
                <a:ea typeface="Courier New"/>
                <a:cs typeface="Courier New"/>
                <a:sym typeface="Courier New"/>
              </a:rPr>
              <a:t>               </a:t>
            </a:r>
            <a:r>
              <a:rPr lang="en-GB"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808080"/>
                </a:solidFill>
                <a:highlight>
                  <a:srgbClr val="2B2B2B"/>
                </a:highlight>
                <a:latin typeface="Courier New"/>
                <a:ea typeface="Courier New"/>
                <a:cs typeface="Courier New"/>
                <a:sym typeface="Courier New"/>
              </a:rPr>
              <a:t># More buildings...</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808080"/>
                </a:solidFill>
                <a:highlight>
                  <a:srgbClr val="2B2B2B"/>
                </a:highlight>
                <a:latin typeface="Courier New"/>
                <a:ea typeface="Courier New"/>
                <a:cs typeface="Courier New"/>
                <a:sym typeface="Courier New"/>
              </a:rPr>
              <a:t>       </a:t>
            </a:r>
            <a:r>
              <a:rPr lang="en-GB"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a:t>
            </a:r>
            <a:r>
              <a:rPr lang="en-GB" sz="1000">
                <a:solidFill>
                  <a:srgbClr val="CC7832"/>
                </a:solidFill>
                <a:highlight>
                  <a:srgbClr val="2B2B2B"/>
                </a:highlight>
                <a:latin typeface="Courier New"/>
                <a:ea typeface="Courier New"/>
                <a:cs typeface="Courier New"/>
                <a:sym typeface="Courier New"/>
              </a:rPr>
              <a:t>,</a:t>
            </a:r>
            <a:endParaRPr sz="1000">
              <a:solidFill>
                <a:srgbClr val="CC7832"/>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   </a:t>
            </a:r>
            <a:r>
              <a:rPr lang="en-GB" sz="1000">
                <a:solidFill>
                  <a:srgbClr val="808080"/>
                </a:solidFill>
                <a:highlight>
                  <a:srgbClr val="2B2B2B"/>
                </a:highlight>
                <a:latin typeface="Courier New"/>
                <a:ea typeface="Courier New"/>
                <a:cs typeface="Courier New"/>
                <a:sym typeface="Courier New"/>
              </a:rPr>
              <a:t># More farms...</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808080"/>
                </a:solidFill>
                <a:highlight>
                  <a:srgbClr val="2B2B2B"/>
                </a:highlight>
                <a:latin typeface="Courier New"/>
                <a:ea typeface="Courier New"/>
                <a:cs typeface="Courier New"/>
                <a:sym typeface="Courier New"/>
              </a:rPr>
              <a:t># Write data to a text file in JSON format</a:t>
            </a:r>
            <a:endParaRPr sz="1000">
              <a:solidFill>
                <a:srgbClr val="808080"/>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CC7832"/>
                </a:solidFill>
                <a:highlight>
                  <a:srgbClr val="2B2B2B"/>
                </a:highlight>
                <a:latin typeface="Courier New"/>
                <a:ea typeface="Courier New"/>
                <a:cs typeface="Courier New"/>
                <a:sym typeface="Courier New"/>
              </a:rPr>
              <a:t>with </a:t>
            </a:r>
            <a:r>
              <a:rPr lang="en-GB" sz="1000">
                <a:solidFill>
                  <a:srgbClr val="8888C6"/>
                </a:solidFill>
                <a:highlight>
                  <a:srgbClr val="2B2B2B"/>
                </a:highlight>
                <a:latin typeface="Courier New"/>
                <a:ea typeface="Courier New"/>
                <a:cs typeface="Courier New"/>
                <a:sym typeface="Courier New"/>
              </a:rPr>
              <a:t>open</a:t>
            </a:r>
            <a:r>
              <a:rPr lang="en-GB" sz="1000">
                <a:solidFill>
                  <a:srgbClr val="A9B7C6"/>
                </a:solidFill>
                <a:highlight>
                  <a:srgbClr val="2B2B2B"/>
                </a:highlight>
                <a:latin typeface="Courier New"/>
                <a:ea typeface="Courier New"/>
                <a:cs typeface="Courier New"/>
                <a:sym typeface="Courier New"/>
              </a:rPr>
              <a:t>(database_directory</a:t>
            </a:r>
            <a:r>
              <a:rPr lang="en-GB" sz="1000">
                <a:solidFill>
                  <a:srgbClr val="CC7832"/>
                </a:solidFill>
                <a:highlight>
                  <a:srgbClr val="2B2B2B"/>
                </a:highlight>
                <a:latin typeface="Courier New"/>
                <a:ea typeface="Courier New"/>
                <a:cs typeface="Courier New"/>
                <a:sym typeface="Courier New"/>
              </a:rPr>
              <a:t>, </a:t>
            </a:r>
            <a:r>
              <a:rPr lang="en-GB" sz="1000">
                <a:solidFill>
                  <a:srgbClr val="6A8759"/>
                </a:solidFill>
                <a:highlight>
                  <a:srgbClr val="2B2B2B"/>
                </a:highlight>
                <a:latin typeface="Courier New"/>
                <a:ea typeface="Courier New"/>
                <a:cs typeface="Courier New"/>
                <a:sym typeface="Courier New"/>
              </a:rPr>
              <a:t>"w"</a:t>
            </a:r>
            <a:r>
              <a:rPr lang="en-GB" sz="1000">
                <a:solidFill>
                  <a:srgbClr val="A9B7C6"/>
                </a:solidFill>
                <a:highlight>
                  <a:srgbClr val="2B2B2B"/>
                </a:highlight>
                <a:latin typeface="Courier New"/>
                <a:ea typeface="Courier New"/>
                <a:cs typeface="Courier New"/>
                <a:sym typeface="Courier New"/>
              </a:rPr>
              <a:t>) </a:t>
            </a:r>
            <a:r>
              <a:rPr lang="en-GB" sz="1000">
                <a:solidFill>
                  <a:srgbClr val="CC7832"/>
                </a:solidFill>
                <a:highlight>
                  <a:srgbClr val="2B2B2B"/>
                </a:highlight>
                <a:latin typeface="Courier New"/>
                <a:ea typeface="Courier New"/>
                <a:cs typeface="Courier New"/>
                <a:sym typeface="Courier New"/>
              </a:rPr>
              <a:t>as </a:t>
            </a:r>
            <a:r>
              <a:rPr lang="en-GB" sz="1000">
                <a:solidFill>
                  <a:srgbClr val="A9B7C6"/>
                </a:solidFill>
                <a:highlight>
                  <a:srgbClr val="2B2B2B"/>
                </a:highlight>
                <a:latin typeface="Courier New"/>
                <a:ea typeface="Courier New"/>
                <a:cs typeface="Courier New"/>
                <a:sym typeface="Courier New"/>
              </a:rPr>
              <a:t>outfile:</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A9B7C6"/>
                </a:solidFill>
                <a:highlight>
                  <a:srgbClr val="2B2B2B"/>
                </a:highlight>
                <a:latin typeface="Courier New"/>
                <a:ea typeface="Courier New"/>
                <a:cs typeface="Courier New"/>
                <a:sym typeface="Courier New"/>
              </a:rPr>
              <a:t>   json.dump(data</a:t>
            </a:r>
            <a:r>
              <a:rPr lang="en-GB" sz="1000">
                <a:solidFill>
                  <a:srgbClr val="CC7832"/>
                </a:solidFill>
                <a:highlight>
                  <a:srgbClr val="2B2B2B"/>
                </a:highlight>
                <a:latin typeface="Courier New"/>
                <a:ea typeface="Courier New"/>
                <a:cs typeface="Courier New"/>
                <a:sym typeface="Courier New"/>
              </a:rPr>
              <a:t>, </a:t>
            </a:r>
            <a:r>
              <a:rPr lang="en-GB" sz="1000">
                <a:solidFill>
                  <a:srgbClr val="A9B7C6"/>
                </a:solidFill>
                <a:highlight>
                  <a:srgbClr val="2B2B2B"/>
                </a:highlight>
                <a:latin typeface="Courier New"/>
                <a:ea typeface="Courier New"/>
                <a:cs typeface="Courier New"/>
                <a:sym typeface="Courier New"/>
              </a:rPr>
              <a:t>outfile</a:t>
            </a:r>
            <a:r>
              <a:rPr lang="en-GB" sz="1000">
                <a:solidFill>
                  <a:srgbClr val="CC7832"/>
                </a:solidFill>
                <a:highlight>
                  <a:srgbClr val="2B2B2B"/>
                </a:highlight>
                <a:latin typeface="Courier New"/>
                <a:ea typeface="Courier New"/>
                <a:cs typeface="Courier New"/>
                <a:sym typeface="Courier New"/>
              </a:rPr>
              <a:t>, </a:t>
            </a:r>
            <a:r>
              <a:rPr lang="en-GB" sz="1000">
                <a:solidFill>
                  <a:srgbClr val="AA4926"/>
                </a:solidFill>
                <a:highlight>
                  <a:srgbClr val="2B2B2B"/>
                </a:highlight>
                <a:latin typeface="Courier New"/>
                <a:ea typeface="Courier New"/>
                <a:cs typeface="Courier New"/>
                <a:sym typeface="Courier New"/>
              </a:rPr>
              <a:t>indent</a:t>
            </a:r>
            <a:r>
              <a:rPr lang="en-GB" sz="1000">
                <a:solidFill>
                  <a:srgbClr val="A9B7C6"/>
                </a:solidFill>
                <a:highlight>
                  <a:srgbClr val="2B2B2B"/>
                </a:highlight>
                <a:latin typeface="Courier New"/>
                <a:ea typeface="Courier New"/>
                <a:cs typeface="Courier New"/>
                <a:sym typeface="Courier New"/>
              </a:rPr>
              <a:t>=</a:t>
            </a:r>
            <a:r>
              <a:rPr lang="en-GB" sz="1000">
                <a:solidFill>
                  <a:srgbClr val="6897BB"/>
                </a:solidFill>
                <a:highlight>
                  <a:srgbClr val="2B2B2B"/>
                </a:highlight>
                <a:latin typeface="Courier New"/>
                <a:ea typeface="Courier New"/>
                <a:cs typeface="Courier New"/>
                <a:sym typeface="Courier New"/>
              </a:rPr>
              <a:t>4</a:t>
            </a:r>
            <a:r>
              <a:rPr lang="en-GB"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8888C6"/>
                </a:solidFill>
                <a:highlight>
                  <a:srgbClr val="2B2B2B"/>
                </a:highlight>
                <a:latin typeface="Courier New"/>
                <a:ea typeface="Courier New"/>
                <a:cs typeface="Courier New"/>
                <a:sym typeface="Courier New"/>
              </a:rPr>
              <a:t>print</a:t>
            </a:r>
            <a:r>
              <a:rPr lang="en-GB" sz="1000">
                <a:solidFill>
                  <a:srgbClr val="A9B7C6"/>
                </a:solidFill>
                <a:highlight>
                  <a:srgbClr val="2B2B2B"/>
                </a:highlight>
                <a:latin typeface="Courier New"/>
                <a:ea typeface="Courier New"/>
                <a:cs typeface="Courier New"/>
                <a:sym typeface="Courier New"/>
              </a:rPr>
              <a:t>(</a:t>
            </a:r>
            <a:r>
              <a:rPr lang="en-GB" sz="1000">
                <a:solidFill>
                  <a:srgbClr val="6A8759"/>
                </a:solidFill>
                <a:highlight>
                  <a:srgbClr val="2B2B2B"/>
                </a:highlight>
                <a:latin typeface="Courier New"/>
                <a:ea typeface="Courier New"/>
                <a:cs typeface="Courier New"/>
                <a:sym typeface="Courier New"/>
              </a:rPr>
              <a:t>"Data successfully stored in 'farm_data.json' file."</a:t>
            </a:r>
            <a:r>
              <a:rPr lang="en-GB" sz="1000">
                <a:solidFill>
                  <a:srgbClr val="A9B7C6"/>
                </a:solidFill>
                <a:highlight>
                  <a:srgbClr val="2B2B2B"/>
                </a:highlight>
                <a:latin typeface="Courier New"/>
                <a:ea typeface="Courier New"/>
                <a:cs typeface="Courier New"/>
                <a:sym typeface="Courier New"/>
              </a:rPr>
              <a:t>)</a:t>
            </a:r>
            <a:endParaRPr sz="1000">
              <a:solidFill>
                <a:srgbClr val="A9B7C6"/>
              </a:solidFill>
              <a:highlight>
                <a:srgbClr val="2B2B2B"/>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IOT sensor with MySQL</a:t>
            </a:r>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Send data to MySQL server through WiFi.</a:t>
            </a:r>
            <a:endParaRPr/>
          </a:p>
          <a:p>
            <a:pPr indent="-311150" lvl="0" marL="457200" rtl="0" algn="l">
              <a:spcBef>
                <a:spcPts val="0"/>
              </a:spcBef>
              <a:spcAft>
                <a:spcPts val="0"/>
              </a:spcAft>
              <a:buSzPts val="13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