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9" autoAdjust="0"/>
  </p:normalViewPr>
  <p:slideViewPr>
    <p:cSldViewPr>
      <p:cViewPr>
        <p:scale>
          <a:sx n="96" d="100"/>
          <a:sy n="96" d="100"/>
        </p:scale>
        <p:origin x="-989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C48DD-6802-493D-A470-5445E19159D8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16ADF-135A-4D92-AA37-597D0B1EED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6ADF-135A-4D92-AA37-597D0B1EEDB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7CB1A-5D5E-4014-B936-2D8F638D86E1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792E3-250A-43A3-A0D0-2F800FEC9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7CB1A-5D5E-4014-B936-2D8F638D86E1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792E3-250A-43A3-A0D0-2F800FEC9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7CB1A-5D5E-4014-B936-2D8F638D86E1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792E3-250A-43A3-A0D0-2F800FEC9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7CB1A-5D5E-4014-B936-2D8F638D86E1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792E3-250A-43A3-A0D0-2F800FEC9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7CB1A-5D5E-4014-B936-2D8F638D86E1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792E3-250A-43A3-A0D0-2F800FEC9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7CB1A-5D5E-4014-B936-2D8F638D86E1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792E3-250A-43A3-A0D0-2F800FEC9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7CB1A-5D5E-4014-B936-2D8F638D86E1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792E3-250A-43A3-A0D0-2F800FEC9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7CB1A-5D5E-4014-B936-2D8F638D86E1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792E3-250A-43A3-A0D0-2F800FEC9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7CB1A-5D5E-4014-B936-2D8F638D86E1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792E3-250A-43A3-A0D0-2F800FEC9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7CB1A-5D5E-4014-B936-2D8F638D86E1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792E3-250A-43A3-A0D0-2F800FEC98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7CB1A-5D5E-4014-B936-2D8F638D86E1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792E3-250A-43A3-A0D0-2F800FEC9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677CB1A-5D5E-4014-B936-2D8F638D86E1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5A792E3-250A-43A3-A0D0-2F800FEC9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2924944"/>
            <a:ext cx="7272808" cy="36004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u="sng" dirty="0" smtClean="0">
                <a:solidFill>
                  <a:schemeClr val="tx1"/>
                </a:solidFill>
                <a:latin typeface="Bahnschrift" pitchFamily="34" charset="0"/>
              </a:rPr>
              <a:t>Basic Details of the team and Problem Statement</a:t>
            </a:r>
          </a:p>
          <a:p>
            <a:pPr algn="ctr"/>
            <a:r>
              <a:rPr lang="en-US" b="1" dirty="0" err="1" smtClean="0">
                <a:solidFill>
                  <a:schemeClr val="tx1"/>
                </a:solidFill>
                <a:latin typeface="Bahnschrift" pitchFamily="34" charset="0"/>
              </a:rPr>
              <a:t>Cybersecurity</a:t>
            </a:r>
            <a:r>
              <a:rPr lang="en-US" b="1" dirty="0" smtClean="0">
                <a:solidFill>
                  <a:schemeClr val="tx1"/>
                </a:solidFill>
                <a:latin typeface="Bahnschrift" pitchFamily="34" charset="0"/>
              </a:rPr>
              <a:t> awareness and protection for SMEs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Bahnschrift" pitchFamily="34" charset="0"/>
              </a:rPr>
              <a:t>Team Name: Falcon 4.0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Bahnschrift" pitchFamily="34" charset="0"/>
              </a:rPr>
              <a:t>Team Leader: </a:t>
            </a:r>
            <a:r>
              <a:rPr lang="en-US" b="1" dirty="0" err="1" smtClean="0">
                <a:solidFill>
                  <a:schemeClr val="tx1"/>
                </a:solidFill>
                <a:latin typeface="Bahnschrift" pitchFamily="34" charset="0"/>
              </a:rPr>
              <a:t>Roonaak</a:t>
            </a:r>
            <a:r>
              <a:rPr lang="en-US" b="1" dirty="0" smtClean="0">
                <a:solidFill>
                  <a:schemeClr val="tx1"/>
                </a:solidFill>
                <a:latin typeface="Bahnschrift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Bahnschrift" pitchFamily="34" charset="0"/>
              </a:rPr>
              <a:t>Agasti</a:t>
            </a:r>
            <a:endParaRPr lang="en-US" b="1" dirty="0" smtClean="0">
              <a:solidFill>
                <a:schemeClr val="tx1"/>
              </a:solidFill>
              <a:latin typeface="Bahnschrift" pitchFamily="34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Bahnschrift" pitchFamily="34" charset="0"/>
              </a:rPr>
              <a:t>Theme: </a:t>
            </a:r>
            <a:r>
              <a:rPr lang="en-US" b="1" dirty="0" err="1" smtClean="0">
                <a:solidFill>
                  <a:schemeClr val="tx1"/>
                </a:solidFill>
                <a:latin typeface="Bahnschrift" pitchFamily="34" charset="0"/>
              </a:rPr>
              <a:t>Cybersecurity</a:t>
            </a:r>
            <a:r>
              <a:rPr lang="en-US" b="1" dirty="0" smtClean="0">
                <a:solidFill>
                  <a:schemeClr val="tx1"/>
                </a:solidFill>
                <a:latin typeface="Bahnschrift" pitchFamily="34" charset="0"/>
              </a:rPr>
              <a:t> &amp; Digital Safety</a:t>
            </a:r>
          </a:p>
        </p:txBody>
      </p:sp>
      <p:pic>
        <p:nvPicPr>
          <p:cNvPr id="4" name="Picture 3" descr="hackathon-logo-CrEe6TN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-243408"/>
            <a:ext cx="6119270" cy="3265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Team Member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Bahnschrift" pitchFamily="34" charset="0"/>
              </a:rPr>
              <a:t>Team Leader : </a:t>
            </a:r>
            <a:r>
              <a:rPr lang="en-US" dirty="0" err="1" smtClean="0">
                <a:latin typeface="Bahnschrift" pitchFamily="34" charset="0"/>
              </a:rPr>
              <a:t>Roonaak</a:t>
            </a:r>
            <a:r>
              <a:rPr lang="en-US" dirty="0" smtClean="0">
                <a:latin typeface="Bahnschrift" pitchFamily="34" charset="0"/>
              </a:rPr>
              <a:t> </a:t>
            </a:r>
            <a:r>
              <a:rPr lang="en-US" dirty="0" err="1" smtClean="0">
                <a:latin typeface="Bahnschrift" pitchFamily="34" charset="0"/>
              </a:rPr>
              <a:t>Agasti</a:t>
            </a:r>
            <a:r>
              <a:rPr lang="en-US" dirty="0" smtClean="0">
                <a:latin typeface="Bahnschrift" pitchFamily="34" charset="0"/>
              </a:rPr>
              <a:t/>
            </a:r>
            <a:br>
              <a:rPr lang="en-US" dirty="0" smtClean="0">
                <a:latin typeface="Bahnschrift" pitchFamily="34" charset="0"/>
              </a:rPr>
            </a:br>
            <a:r>
              <a:rPr lang="en-US" dirty="0" smtClean="0">
                <a:latin typeface="Bahnschrift" pitchFamily="34" charset="0"/>
              </a:rPr>
              <a:t>Branch – C.S.E		Year 3rd</a:t>
            </a:r>
          </a:p>
          <a:p>
            <a:r>
              <a:rPr lang="en-US" dirty="0" smtClean="0">
                <a:latin typeface="Bahnschrift" pitchFamily="34" charset="0"/>
              </a:rPr>
              <a:t>Team Member 1: </a:t>
            </a:r>
            <a:r>
              <a:rPr lang="en-US" dirty="0" err="1" smtClean="0">
                <a:latin typeface="Bahnschrift" pitchFamily="34" charset="0"/>
              </a:rPr>
              <a:t>Nishanta</a:t>
            </a:r>
            <a:r>
              <a:rPr lang="en-US" dirty="0" smtClean="0">
                <a:latin typeface="Bahnschrift" pitchFamily="34" charset="0"/>
              </a:rPr>
              <a:t> Kumar Das</a:t>
            </a:r>
            <a:r>
              <a:rPr lang="en-US" dirty="0">
                <a:latin typeface="Bahnschrift" pitchFamily="34" charset="0"/>
              </a:rPr>
              <a:t/>
            </a:r>
            <a:br>
              <a:rPr lang="en-US" dirty="0">
                <a:latin typeface="Bahnschrift" pitchFamily="34" charset="0"/>
              </a:rPr>
            </a:br>
            <a:r>
              <a:rPr lang="en-US" dirty="0" smtClean="0">
                <a:latin typeface="Bahnschrift" pitchFamily="34" charset="0"/>
              </a:rPr>
              <a:t>Branch – C.S.E		Year 3rd</a:t>
            </a:r>
          </a:p>
          <a:p>
            <a:r>
              <a:rPr lang="en-US" dirty="0" smtClean="0">
                <a:latin typeface="Bahnschrift" pitchFamily="34" charset="0"/>
              </a:rPr>
              <a:t>Team Member 2: Shubhankar Dikshit</a:t>
            </a:r>
            <a:r>
              <a:rPr lang="en-US" dirty="0">
                <a:latin typeface="Bahnschrift" pitchFamily="34" charset="0"/>
              </a:rPr>
              <a:t/>
            </a:r>
            <a:br>
              <a:rPr lang="en-US" dirty="0">
                <a:latin typeface="Bahnschrift" pitchFamily="34" charset="0"/>
              </a:rPr>
            </a:br>
            <a:r>
              <a:rPr lang="en-US" dirty="0" smtClean="0">
                <a:latin typeface="Bahnschrift" pitchFamily="34" charset="0"/>
              </a:rPr>
              <a:t>Branch – C.S.E		Year 3rd</a:t>
            </a:r>
          </a:p>
          <a:p>
            <a:r>
              <a:rPr lang="en-US" dirty="0" smtClean="0">
                <a:latin typeface="Bahnschrift" pitchFamily="34" charset="0"/>
              </a:rPr>
              <a:t>Team Member 3: Sanjay Kumar </a:t>
            </a:r>
            <a:r>
              <a:rPr lang="en-US" dirty="0" err="1" smtClean="0">
                <a:latin typeface="Bahnschrift" pitchFamily="34" charset="0"/>
              </a:rPr>
              <a:t>Biswal</a:t>
            </a:r>
            <a:r>
              <a:rPr lang="en-US" dirty="0" smtClean="0">
                <a:latin typeface="Bahnschrift" pitchFamily="34" charset="0"/>
              </a:rPr>
              <a:t/>
            </a:r>
            <a:br>
              <a:rPr lang="en-US" dirty="0" smtClean="0">
                <a:latin typeface="Bahnschrift" pitchFamily="34" charset="0"/>
              </a:rPr>
            </a:br>
            <a:r>
              <a:rPr lang="en-US" dirty="0" smtClean="0">
                <a:latin typeface="Bahnschrift" pitchFamily="34" charset="0"/>
              </a:rPr>
              <a:t>Branch – C.S.E		Year 3rd</a:t>
            </a:r>
          </a:p>
          <a:p>
            <a:r>
              <a:rPr lang="en-US" dirty="0" smtClean="0">
                <a:latin typeface="Bahnschrift" pitchFamily="34" charset="0"/>
              </a:rPr>
              <a:t>Team Member 4: </a:t>
            </a:r>
            <a:r>
              <a:rPr lang="en-US" dirty="0" err="1" smtClean="0">
                <a:latin typeface="Bahnschrift" pitchFamily="34" charset="0"/>
              </a:rPr>
              <a:t>Sabyasachi</a:t>
            </a:r>
            <a:r>
              <a:rPr lang="en-US" dirty="0" smtClean="0">
                <a:latin typeface="Bahnschrift" pitchFamily="34" charset="0"/>
              </a:rPr>
              <a:t> </a:t>
            </a:r>
            <a:r>
              <a:rPr lang="en-US" dirty="0" err="1" smtClean="0">
                <a:latin typeface="Bahnschrift" pitchFamily="34" charset="0"/>
              </a:rPr>
              <a:t>Kundoo</a:t>
            </a:r>
            <a:r>
              <a:rPr lang="en-US" dirty="0" smtClean="0">
                <a:latin typeface="Bahnschrift" pitchFamily="34" charset="0"/>
              </a:rPr>
              <a:t/>
            </a:r>
            <a:br>
              <a:rPr lang="en-US" dirty="0" smtClean="0">
                <a:latin typeface="Bahnschrift" pitchFamily="34" charset="0"/>
              </a:rPr>
            </a:br>
            <a:r>
              <a:rPr lang="en-US" dirty="0" smtClean="0">
                <a:latin typeface="Bahnschrift" pitchFamily="34" charset="0"/>
              </a:rPr>
              <a:t>Branch – C.S.E		Year 3rd</a:t>
            </a:r>
          </a:p>
          <a:p>
            <a:r>
              <a:rPr lang="en-US" dirty="0" smtClean="0">
                <a:latin typeface="Bahnschrift" pitchFamily="34" charset="0"/>
              </a:rPr>
              <a:t>Team Member 5: </a:t>
            </a:r>
            <a:r>
              <a:rPr lang="en-US" dirty="0" err="1" smtClean="0">
                <a:latin typeface="Bahnschrift" pitchFamily="34" charset="0"/>
              </a:rPr>
              <a:t>Jyoti</a:t>
            </a:r>
            <a:r>
              <a:rPr lang="en-US" dirty="0" smtClean="0">
                <a:latin typeface="Bahnschrift" pitchFamily="34" charset="0"/>
              </a:rPr>
              <a:t> </a:t>
            </a:r>
            <a:r>
              <a:rPr lang="en-US" dirty="0" err="1" smtClean="0">
                <a:latin typeface="Bahnschrift" pitchFamily="34" charset="0"/>
              </a:rPr>
              <a:t>Prakash</a:t>
            </a:r>
            <a:r>
              <a:rPr lang="en-US" dirty="0" smtClean="0">
                <a:latin typeface="Bahnschrift" pitchFamily="34" charset="0"/>
              </a:rPr>
              <a:t> </a:t>
            </a:r>
            <a:r>
              <a:rPr lang="en-US" dirty="0" err="1" smtClean="0">
                <a:latin typeface="Bahnschrift" pitchFamily="34" charset="0"/>
              </a:rPr>
              <a:t>Mallik</a:t>
            </a:r>
            <a:r>
              <a:rPr lang="en-US" dirty="0" smtClean="0">
                <a:latin typeface="Bahnschrift" pitchFamily="34" charset="0"/>
              </a:rPr>
              <a:t/>
            </a:r>
            <a:br>
              <a:rPr lang="en-US" dirty="0" smtClean="0">
                <a:latin typeface="Bahnschrift" pitchFamily="34" charset="0"/>
              </a:rPr>
            </a:br>
            <a:r>
              <a:rPr lang="en-US" dirty="0" smtClean="0">
                <a:latin typeface="Bahnschrift" pitchFamily="34" charset="0"/>
              </a:rPr>
              <a:t>Branch – C.S.E		Year 3rd</a:t>
            </a:r>
          </a:p>
        </p:txBody>
      </p:sp>
      <p:pic>
        <p:nvPicPr>
          <p:cNvPr id="4" name="Picture 3" descr="hackathon-logo-CrEe6TN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0000" y="5940001"/>
            <a:ext cx="1800000" cy="745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004048" y="3717032"/>
            <a:ext cx="396044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Idea/Approach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12776"/>
            <a:ext cx="3816424" cy="4896544"/>
          </a:xfrm>
        </p:spPr>
        <p:txBody>
          <a:bodyPr wrap="square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280" dirty="0" smtClean="0">
                <a:latin typeface="Bahnschrift" pitchFamily="34" charset="0"/>
              </a:rPr>
              <a:t>SMEs and MSMEs are increasingly vulnerable to phishing, </a:t>
            </a:r>
            <a:r>
              <a:rPr lang="en-US" sz="1280" dirty="0" err="1" smtClean="0">
                <a:latin typeface="Bahnschrift" pitchFamily="34" charset="0"/>
              </a:rPr>
              <a:t>deepfake</a:t>
            </a:r>
            <a:r>
              <a:rPr lang="en-US" sz="1280" dirty="0" smtClean="0">
                <a:latin typeface="Bahnschrift" pitchFamily="34" charset="0"/>
              </a:rPr>
              <a:t>, and malicious URL scams due to limited </a:t>
            </a:r>
            <a:r>
              <a:rPr lang="en-US" sz="1280" dirty="0" err="1" smtClean="0">
                <a:latin typeface="Bahnschrift" pitchFamily="34" charset="0"/>
              </a:rPr>
              <a:t>cybersecurity</a:t>
            </a:r>
            <a:r>
              <a:rPr lang="en-US" sz="1280" dirty="0" smtClean="0">
                <a:latin typeface="Bahnschrift" pitchFamily="34" charset="0"/>
              </a:rPr>
              <a:t> infrastructure and awareness.</a:t>
            </a:r>
          </a:p>
          <a:p>
            <a:pPr>
              <a:buFont typeface="Wingdings" pitchFamily="2" charset="2"/>
              <a:buChar char="Ø"/>
            </a:pPr>
            <a:r>
              <a:rPr lang="en-US" sz="1280" dirty="0" smtClean="0">
                <a:latin typeface="Bahnschrift" pitchFamily="34" charset="0"/>
              </a:rPr>
              <a:t>Sentinel provides a </a:t>
            </a:r>
            <a:r>
              <a:rPr lang="en-US" sz="1280" dirty="0" smtClean="0">
                <a:solidFill>
                  <a:srgbClr val="FF0000"/>
                </a:solidFill>
                <a:latin typeface="Bahnschrift" pitchFamily="34" charset="0"/>
              </a:rPr>
              <a:t>unified dashboard </a:t>
            </a:r>
            <a:r>
              <a:rPr lang="en-US" sz="1280" dirty="0" smtClean="0">
                <a:latin typeface="Bahnschrift" pitchFamily="34" charset="0"/>
              </a:rPr>
              <a:t>that empowers small businesses with real-time </a:t>
            </a:r>
            <a:r>
              <a:rPr lang="en-US" sz="1280" dirty="0" smtClean="0">
                <a:solidFill>
                  <a:srgbClr val="FF0000"/>
                </a:solidFill>
                <a:latin typeface="Bahnschrift" pitchFamily="34" charset="0"/>
              </a:rPr>
              <a:t>threat detection</a:t>
            </a:r>
            <a:r>
              <a:rPr lang="en-US" sz="1280" dirty="0" smtClean="0">
                <a:latin typeface="Bahnschrift" pitchFamily="34" charset="0"/>
              </a:rPr>
              <a:t>, </a:t>
            </a:r>
            <a:r>
              <a:rPr lang="en-US" sz="1280" dirty="0" smtClean="0">
                <a:solidFill>
                  <a:srgbClr val="FF0000"/>
                </a:solidFill>
                <a:latin typeface="Bahnschrift" pitchFamily="34" charset="0"/>
              </a:rPr>
              <a:t>phishing simulation</a:t>
            </a:r>
            <a:r>
              <a:rPr lang="en-US" sz="1280" dirty="0" smtClean="0">
                <a:latin typeface="Bahnschrift" pitchFamily="34" charset="0"/>
              </a:rPr>
              <a:t>, and actionable insights; all without needing a dedicated security team.</a:t>
            </a:r>
          </a:p>
          <a:p>
            <a:pPr>
              <a:buFont typeface="Wingdings" pitchFamily="2" charset="2"/>
              <a:buChar char="Ø"/>
            </a:pPr>
            <a:r>
              <a:rPr lang="en-US" sz="1280" dirty="0" smtClean="0">
                <a:latin typeface="Bahnschrift" pitchFamily="34" charset="0"/>
              </a:rPr>
              <a:t>Using a </a:t>
            </a:r>
            <a:r>
              <a:rPr lang="en-US" sz="1280" dirty="0" smtClean="0">
                <a:solidFill>
                  <a:srgbClr val="FF0000"/>
                </a:solidFill>
                <a:latin typeface="Bahnschrift" pitchFamily="34" charset="0"/>
              </a:rPr>
              <a:t>lightweight ML model </a:t>
            </a:r>
            <a:r>
              <a:rPr lang="en-US" sz="1280" dirty="0" smtClean="0">
                <a:latin typeface="Bahnschrift" pitchFamily="34" charset="0"/>
              </a:rPr>
              <a:t>and simple rule based logic, our product </a:t>
            </a:r>
            <a:r>
              <a:rPr lang="en-US" sz="1280" dirty="0" smtClean="0">
                <a:solidFill>
                  <a:srgbClr val="FF0000"/>
                </a:solidFill>
                <a:latin typeface="Bahnschrift" pitchFamily="34" charset="0"/>
              </a:rPr>
              <a:t>scans e-mails, URLs</a:t>
            </a:r>
            <a:r>
              <a:rPr lang="en-US" sz="1280" dirty="0" smtClean="0">
                <a:latin typeface="Bahnschrift" pitchFamily="34" charset="0"/>
              </a:rPr>
              <a:t> and </a:t>
            </a:r>
            <a:r>
              <a:rPr lang="en-US" sz="1280" dirty="0" smtClean="0">
                <a:solidFill>
                  <a:srgbClr val="FF0000"/>
                </a:solidFill>
                <a:latin typeface="Bahnschrift" pitchFamily="34" charset="0"/>
              </a:rPr>
              <a:t>uploaded files for fraud and phishing content</a:t>
            </a:r>
            <a:r>
              <a:rPr lang="en-US" sz="1280" dirty="0" smtClean="0">
                <a:latin typeface="Bahnschrift" pitchFamily="34" charset="0"/>
              </a:rPr>
              <a:t>. The </a:t>
            </a:r>
            <a:r>
              <a:rPr lang="en-US" sz="1280" dirty="0" smtClean="0">
                <a:solidFill>
                  <a:srgbClr val="FF0000"/>
                </a:solidFill>
                <a:latin typeface="Bahnschrift" pitchFamily="34" charset="0"/>
              </a:rPr>
              <a:t>results are instant </a:t>
            </a:r>
            <a:r>
              <a:rPr lang="en-US" sz="1280" dirty="0" smtClean="0">
                <a:latin typeface="Bahnschrift" pitchFamily="34" charset="0"/>
              </a:rPr>
              <a:t>and concise.</a:t>
            </a:r>
          </a:p>
          <a:p>
            <a:pPr>
              <a:buFont typeface="Wingdings" pitchFamily="2" charset="2"/>
              <a:buChar char="Ø"/>
            </a:pPr>
            <a:r>
              <a:rPr lang="en-US" sz="1280" dirty="0" smtClean="0">
                <a:latin typeface="Bahnschrift" pitchFamily="34" charset="0"/>
              </a:rPr>
              <a:t>Beyond protection, Sentinel aims to provide a </a:t>
            </a:r>
            <a:r>
              <a:rPr lang="en-US" sz="1280" dirty="0" smtClean="0">
                <a:solidFill>
                  <a:srgbClr val="FF0000"/>
                </a:solidFill>
                <a:latin typeface="Bahnschrift" pitchFamily="34" charset="0"/>
              </a:rPr>
              <a:t>gamified learning experience </a:t>
            </a:r>
            <a:r>
              <a:rPr lang="en-US" sz="1280" dirty="0" smtClean="0">
                <a:latin typeface="Bahnschrift" pitchFamily="34" charset="0"/>
              </a:rPr>
              <a:t>using quizzes, mission based training and small tasks </a:t>
            </a:r>
          </a:p>
          <a:p>
            <a:pPr>
              <a:buFont typeface="Wingdings" pitchFamily="2" charset="2"/>
              <a:buChar char="Ø"/>
            </a:pPr>
            <a:r>
              <a:rPr lang="en-US" sz="1280" dirty="0" smtClean="0">
                <a:latin typeface="Bahnschrift" pitchFamily="34" charset="0"/>
              </a:rPr>
              <a:t>Sentinel is designed for </a:t>
            </a:r>
            <a:r>
              <a:rPr lang="en-US" sz="1280" dirty="0" smtClean="0">
                <a:solidFill>
                  <a:srgbClr val="FF0000"/>
                </a:solidFill>
                <a:latin typeface="Bahnschrift" pitchFamily="34" charset="0"/>
              </a:rPr>
              <a:t>minimal infrastructure and supports API-based integration </a:t>
            </a:r>
            <a:r>
              <a:rPr lang="en-US" sz="1280" dirty="0" smtClean="0">
                <a:latin typeface="Bahnschrift" pitchFamily="34" charset="0"/>
              </a:rPr>
              <a:t>with existing tools.</a:t>
            </a:r>
          </a:p>
          <a:p>
            <a:pPr>
              <a:buFont typeface="Wingdings" pitchFamily="2" charset="2"/>
              <a:buChar char="Ø"/>
            </a:pPr>
            <a:r>
              <a:rPr lang="en-US" sz="1280" dirty="0" smtClean="0">
                <a:latin typeface="Bahnschrift" pitchFamily="34" charset="0"/>
              </a:rPr>
              <a:t>A </a:t>
            </a:r>
            <a:r>
              <a:rPr lang="en-US" sz="1280" dirty="0" smtClean="0">
                <a:solidFill>
                  <a:srgbClr val="FF0000"/>
                </a:solidFill>
                <a:latin typeface="Bahnschrift" pitchFamily="34" charset="0"/>
              </a:rPr>
              <a:t>24*7 </a:t>
            </a:r>
            <a:r>
              <a:rPr lang="en-US" sz="1280" dirty="0" err="1" smtClean="0">
                <a:solidFill>
                  <a:srgbClr val="FF0000"/>
                </a:solidFill>
                <a:latin typeface="Bahnschrift" pitchFamily="34" charset="0"/>
              </a:rPr>
              <a:t>chatbot</a:t>
            </a:r>
            <a:r>
              <a:rPr lang="en-US" sz="1280" dirty="0" smtClean="0">
                <a:solidFill>
                  <a:srgbClr val="FF0000"/>
                </a:solidFill>
                <a:latin typeface="Bahnschrift" pitchFamily="34" charset="0"/>
              </a:rPr>
              <a:t> helps </a:t>
            </a:r>
            <a:r>
              <a:rPr lang="en-US" sz="1280" dirty="0" smtClean="0">
                <a:latin typeface="Bahnschrift" pitchFamily="34" charset="0"/>
              </a:rPr>
              <a:t>users triage alerts and access information about the threats and risks.</a:t>
            </a:r>
            <a:endParaRPr lang="en-US" sz="1280" dirty="0">
              <a:latin typeface="Bahnschrift" pitchFamily="34" charset="0"/>
            </a:endParaRPr>
          </a:p>
        </p:txBody>
      </p:sp>
      <p:pic>
        <p:nvPicPr>
          <p:cNvPr id="12" name="Picture 11" descr="senti-das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6" y="1409311"/>
            <a:ext cx="3816424" cy="175615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76056" y="3234005"/>
            <a:ext cx="3963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Fig: Snapshot of dashboard from Sentinel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76056" y="3789040"/>
            <a:ext cx="3816424" cy="20986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Commercial Model:</a:t>
            </a:r>
          </a:p>
          <a:p>
            <a:pPr>
              <a:buFont typeface="Wingdings" pitchFamily="2" charset="2"/>
              <a:buChar char="q"/>
            </a:pPr>
            <a:r>
              <a:rPr lang="en-US" sz="1600" dirty="0" smtClean="0"/>
              <a:t> Advertisement</a:t>
            </a:r>
          </a:p>
          <a:p>
            <a:pPr>
              <a:buFont typeface="Wingdings" pitchFamily="2" charset="2"/>
              <a:buChar char="q"/>
            </a:pPr>
            <a:r>
              <a:rPr lang="en-US" sz="1600" dirty="0" smtClean="0"/>
              <a:t>Collaborations with security vendors</a:t>
            </a:r>
          </a:p>
          <a:p>
            <a:pPr>
              <a:buFont typeface="Wingdings" pitchFamily="2" charset="2"/>
              <a:buChar char="q"/>
            </a:pPr>
            <a:r>
              <a:rPr lang="en-US" sz="1600" dirty="0" smtClean="0"/>
              <a:t>Promotions (via </a:t>
            </a:r>
            <a:r>
              <a:rPr lang="en-US" sz="1600" dirty="0" err="1" smtClean="0"/>
              <a:t>Cybersecurity</a:t>
            </a:r>
            <a:r>
              <a:rPr lang="en-US" sz="1600" dirty="0" smtClean="0"/>
              <a:t> campaigns)</a:t>
            </a:r>
          </a:p>
          <a:p>
            <a:pPr>
              <a:buFont typeface="Wingdings" pitchFamily="2" charset="2"/>
              <a:buChar char="q"/>
            </a:pPr>
            <a:r>
              <a:rPr lang="en-US" sz="1600" dirty="0" smtClean="0"/>
              <a:t>Subscription plans for premium features</a:t>
            </a:r>
          </a:p>
          <a:p>
            <a:pPr>
              <a:buFont typeface="Wingdings" pitchFamily="2" charset="2"/>
              <a:buChar char="q"/>
            </a:pPr>
            <a:r>
              <a:rPr lang="en-US" sz="1600" dirty="0" smtClean="0"/>
              <a:t>API monetization for third party integrations</a:t>
            </a:r>
            <a:endParaRPr lang="en-US" sz="1600" dirty="0"/>
          </a:p>
        </p:txBody>
      </p:sp>
      <p:pic>
        <p:nvPicPr>
          <p:cNvPr id="8" name="Picture 7" descr="hackathon-logo-CrEe6TN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00000" y="5940001"/>
            <a:ext cx="1800000" cy="745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Idea/Approach Details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algn="ctr">
              <a:buNone/>
            </a:pPr>
            <a:r>
              <a:rPr lang="en-US" sz="7200" b="1" u="sng" dirty="0" smtClean="0">
                <a:solidFill>
                  <a:srgbClr val="FF0000"/>
                </a:solidFill>
                <a:latin typeface="Bahnschrift" pitchFamily="34" charset="0"/>
              </a:rPr>
              <a:t>Our prototype and solutions</a:t>
            </a:r>
          </a:p>
          <a:p>
            <a:pPr>
              <a:buFont typeface="Wingdings" pitchFamily="2" charset="2"/>
              <a:buChar char="v"/>
            </a:pPr>
            <a:r>
              <a:rPr lang="en-US" sz="6000" u="sng" dirty="0" smtClean="0">
                <a:latin typeface="Bahnschrift" pitchFamily="34" charset="0"/>
              </a:rPr>
              <a:t>Dashboard</a:t>
            </a:r>
            <a:r>
              <a:rPr lang="en-US" sz="6000" dirty="0" smtClean="0">
                <a:latin typeface="Bahnschrift" pitchFamily="34" charset="0"/>
              </a:rPr>
              <a:t>: </a:t>
            </a:r>
            <a:r>
              <a:rPr lang="en-US" sz="6000" dirty="0" smtClean="0">
                <a:solidFill>
                  <a:schemeClr val="accent3">
                    <a:lumMod val="75000"/>
                  </a:schemeClr>
                </a:solidFill>
                <a:latin typeface="Bahnschrift" pitchFamily="34" charset="0"/>
              </a:rPr>
              <a:t>A single place to access all security tools such as scan results, alerts, and learning modules; in one easy-to-use interface.</a:t>
            </a:r>
          </a:p>
          <a:p>
            <a:pPr>
              <a:buFont typeface="Wingdings" pitchFamily="2" charset="2"/>
              <a:buChar char="v"/>
            </a:pPr>
            <a:r>
              <a:rPr lang="en-US" sz="6000" u="sng" dirty="0" smtClean="0">
                <a:latin typeface="Bahnschrift" pitchFamily="34" charset="0"/>
              </a:rPr>
              <a:t>Threat Scanner</a:t>
            </a:r>
            <a:r>
              <a:rPr lang="en-US" sz="6000" dirty="0" smtClean="0">
                <a:latin typeface="Bahnschrift" pitchFamily="34" charset="0"/>
              </a:rPr>
              <a:t>: </a:t>
            </a:r>
            <a:r>
              <a:rPr lang="en-US" sz="6000" dirty="0" smtClean="0">
                <a:solidFill>
                  <a:schemeClr val="accent3">
                    <a:lumMod val="75000"/>
                  </a:schemeClr>
                </a:solidFill>
                <a:latin typeface="Bahnschrift" pitchFamily="34" charset="0"/>
              </a:rPr>
              <a:t>Scans URLs, emails, and files to detect phishing links and suspicious content;  fast, accurate, and built for everyday use.</a:t>
            </a:r>
          </a:p>
          <a:p>
            <a:pPr>
              <a:buFont typeface="Wingdings" pitchFamily="2" charset="2"/>
              <a:buChar char="v"/>
            </a:pPr>
            <a:r>
              <a:rPr lang="en-IN" sz="6000" u="sng" dirty="0" smtClean="0">
                <a:latin typeface="Bahnschrift" pitchFamily="34" charset="0"/>
              </a:rPr>
              <a:t>Activity Logs</a:t>
            </a:r>
            <a:r>
              <a:rPr lang="en-IN" sz="6000" dirty="0" smtClean="0">
                <a:latin typeface="Bahnschrift" pitchFamily="34" charset="0"/>
              </a:rPr>
              <a:t>: </a:t>
            </a:r>
            <a:r>
              <a:rPr lang="en-US" sz="6000" dirty="0" smtClean="0">
                <a:solidFill>
                  <a:schemeClr val="accent3">
                    <a:lumMod val="75000"/>
                  </a:schemeClr>
                </a:solidFill>
                <a:latin typeface="Bahnschrift" pitchFamily="34" charset="0"/>
              </a:rPr>
              <a:t>Keeps a record of all scans, alerts, and user actions , so nothing goes unnoticed.</a:t>
            </a:r>
          </a:p>
          <a:p>
            <a:pPr>
              <a:buFont typeface="Wingdings" pitchFamily="2" charset="2"/>
              <a:buChar char="v"/>
            </a:pPr>
            <a:r>
              <a:rPr lang="en-IN" sz="6000" u="sng" dirty="0" smtClean="0">
                <a:latin typeface="Bahnschrift" pitchFamily="34" charset="0"/>
              </a:rPr>
              <a:t>Awareness(quizzes and </a:t>
            </a:r>
            <a:r>
              <a:rPr lang="en-IN" sz="6000" u="sng" dirty="0" err="1" smtClean="0">
                <a:latin typeface="Bahnschrift" pitchFamily="34" charset="0"/>
              </a:rPr>
              <a:t>leaderboards</a:t>
            </a:r>
            <a:r>
              <a:rPr lang="en-IN" sz="6000" u="sng" dirty="0" smtClean="0">
                <a:latin typeface="Bahnschrift" pitchFamily="34" charset="0"/>
              </a:rPr>
              <a:t>)</a:t>
            </a:r>
            <a:r>
              <a:rPr lang="en-IN" sz="6000" dirty="0" smtClean="0">
                <a:latin typeface="Bahnschrift" pitchFamily="34" charset="0"/>
              </a:rPr>
              <a:t>:</a:t>
            </a:r>
            <a:r>
              <a:rPr lang="en-IN" sz="6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" pitchFamily="34" charset="0"/>
              </a:rPr>
              <a:t> </a:t>
            </a:r>
            <a:r>
              <a:rPr lang="en-US" sz="6000" dirty="0" smtClean="0">
                <a:solidFill>
                  <a:schemeClr val="accent3">
                    <a:lumMod val="75000"/>
                  </a:schemeClr>
                </a:solidFill>
                <a:latin typeface="Bahnschrift" pitchFamily="34" charset="0"/>
              </a:rPr>
              <a:t>Boosts </a:t>
            </a:r>
            <a:r>
              <a:rPr lang="en-US" sz="6000" dirty="0" err="1" smtClean="0">
                <a:solidFill>
                  <a:schemeClr val="accent3">
                    <a:lumMod val="75000"/>
                  </a:schemeClr>
                </a:solidFill>
                <a:latin typeface="Bahnschrift" pitchFamily="34" charset="0"/>
              </a:rPr>
              <a:t>cybersecurity</a:t>
            </a:r>
            <a:r>
              <a:rPr lang="en-US" sz="6000" dirty="0" smtClean="0">
                <a:solidFill>
                  <a:schemeClr val="accent3">
                    <a:lumMod val="75000"/>
                  </a:schemeClr>
                </a:solidFill>
                <a:latin typeface="Bahnschrift" pitchFamily="34" charset="0"/>
              </a:rPr>
              <a:t> knowledge through interactive quizzes and </a:t>
            </a:r>
            <a:r>
              <a:rPr lang="en-US" sz="6000" dirty="0" err="1" smtClean="0">
                <a:solidFill>
                  <a:schemeClr val="accent3">
                    <a:lumMod val="75000"/>
                  </a:schemeClr>
                </a:solidFill>
                <a:latin typeface="Bahnschrift" pitchFamily="34" charset="0"/>
              </a:rPr>
              <a:t>leaderboards</a:t>
            </a:r>
            <a:r>
              <a:rPr lang="en-US" sz="6000" dirty="0" smtClean="0">
                <a:solidFill>
                  <a:schemeClr val="accent3">
                    <a:lumMod val="75000"/>
                  </a:schemeClr>
                </a:solidFill>
                <a:latin typeface="Bahnschrift" pitchFamily="34" charset="0"/>
              </a:rPr>
              <a:t>; making learning fun and competitive.</a:t>
            </a:r>
            <a:endParaRPr lang="en-US" sz="6000" dirty="0" smtClean="0">
              <a:latin typeface="Bahnschrift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6000" u="sng" dirty="0" err="1" smtClean="0">
                <a:latin typeface="Bahnschrift" pitchFamily="34" charset="0"/>
              </a:rPr>
              <a:t>Senty</a:t>
            </a:r>
            <a:r>
              <a:rPr lang="en-IN" sz="6000" dirty="0" smtClean="0">
                <a:latin typeface="Bahnschrift" pitchFamily="34" charset="0"/>
              </a:rPr>
              <a:t>:</a:t>
            </a:r>
            <a:r>
              <a:rPr lang="en-IN" sz="6000" dirty="0" smtClean="0">
                <a:solidFill>
                  <a:schemeClr val="accent3">
                    <a:lumMod val="75000"/>
                  </a:schemeClr>
                </a:solidFill>
                <a:latin typeface="Bahnschrift" pitchFamily="34" charset="0"/>
              </a:rPr>
              <a:t> </a:t>
            </a:r>
            <a:r>
              <a:rPr lang="en-US" sz="6000" dirty="0" smtClean="0">
                <a:solidFill>
                  <a:schemeClr val="accent3">
                    <a:lumMod val="75000"/>
                  </a:schemeClr>
                </a:solidFill>
                <a:latin typeface="Bahnschrift" pitchFamily="34" charset="0"/>
              </a:rPr>
              <a:t>Offers 24×7 support for both technical and non-technical users — guiding them through scans, alerts, and safety tips in plain language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Bahnschrift" pitchFamily="34" charset="0"/>
              </a:rPr>
              <a:t>.</a:t>
            </a:r>
            <a:endParaRPr lang="en-US" u="sng" dirty="0" smtClean="0">
              <a:solidFill>
                <a:schemeClr val="accent3">
                  <a:lumMod val="75000"/>
                </a:schemeClr>
              </a:solidFill>
              <a:latin typeface="Bahnschrift" pitchFamily="34" charset="0"/>
            </a:endParaRPr>
          </a:p>
        </p:txBody>
      </p:sp>
      <p:pic>
        <p:nvPicPr>
          <p:cNvPr id="4" name="Picture 3" descr="hackathon-logo-CrEe6TN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0000" y="5940001"/>
            <a:ext cx="1800000" cy="7454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68444" y="1425550"/>
            <a:ext cx="2936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smtClean="0">
                <a:solidFill>
                  <a:srgbClr val="FF0000"/>
                </a:solidFill>
                <a:latin typeface="Bahnschrift" pitchFamily="34" charset="0"/>
              </a:rPr>
              <a:t>Project Dependencies and Tech Stack</a:t>
            </a:r>
          </a:p>
          <a:p>
            <a:pPr>
              <a:buFont typeface="Wingdings" pitchFamily="2" charset="2"/>
              <a:buChar char="q"/>
            </a:pPr>
            <a:endParaRPr lang="en-US" u="sng" dirty="0">
              <a:solidFill>
                <a:srgbClr val="FF0000"/>
              </a:solidFill>
              <a:latin typeface="Bahnschrif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4128" y="2060848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smtClean="0">
                <a:solidFill>
                  <a:srgbClr val="FF0000"/>
                </a:solidFill>
                <a:latin typeface="Bahnschrift" pitchFamily="34" charset="0"/>
              </a:rPr>
              <a:t>Languages &amp; Libraries Used: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00807" y="3356992"/>
            <a:ext cx="20537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smtClean="0">
                <a:solidFill>
                  <a:srgbClr val="FF0000"/>
                </a:solidFill>
                <a:latin typeface="Bahnschrift" pitchFamily="34" charset="0"/>
              </a:rPr>
              <a:t>APIs </a:t>
            </a:r>
            <a:r>
              <a:rPr lang="en-IN" b="1" u="sng" dirty="0" smtClean="0">
                <a:solidFill>
                  <a:srgbClr val="FF0000"/>
                </a:solidFill>
                <a:latin typeface="Bahnschrift" pitchFamily="34" charset="0"/>
              </a:rPr>
              <a:t>used</a:t>
            </a:r>
          </a:p>
          <a:p>
            <a:pPr>
              <a:buFont typeface="Wingdings" pitchFamily="2" charset="2"/>
              <a:buChar char="Ø"/>
            </a:pPr>
            <a:r>
              <a:rPr lang="en-IN" b="1" u="sng" dirty="0" smtClean="0">
                <a:latin typeface="Bahnschrift" pitchFamily="34" charset="0"/>
              </a:rPr>
              <a:t>Virus Total API</a:t>
            </a:r>
          </a:p>
          <a:p>
            <a:pPr>
              <a:buFont typeface="Wingdings" pitchFamily="2" charset="2"/>
              <a:buChar char="Ø"/>
            </a:pPr>
            <a:r>
              <a:rPr lang="en-IN" b="1" u="sng" dirty="0" smtClean="0">
                <a:latin typeface="Bahnschrift" pitchFamily="34" charset="0"/>
              </a:rPr>
              <a:t>Mailcheck.ai API</a:t>
            </a:r>
          </a:p>
          <a:p>
            <a:pPr>
              <a:buFont typeface="Wingdings" pitchFamily="2" charset="2"/>
              <a:buChar char="Ø"/>
            </a:pPr>
            <a:r>
              <a:rPr lang="en-IN" b="1" u="sng" dirty="0" err="1" smtClean="0">
                <a:latin typeface="Bahnschrift" pitchFamily="34" charset="0"/>
              </a:rPr>
              <a:t>OpenAI</a:t>
            </a:r>
            <a:r>
              <a:rPr lang="en-IN" b="1" u="sng" dirty="0" smtClean="0">
                <a:latin typeface="Bahnschrift" pitchFamily="34" charset="0"/>
              </a:rPr>
              <a:t> API</a:t>
            </a:r>
          </a:p>
          <a:p>
            <a:pPr>
              <a:buFont typeface="Wingdings" pitchFamily="2" charset="2"/>
              <a:buChar char="Ø"/>
            </a:pPr>
            <a:r>
              <a:rPr lang="en-IN" b="1" u="sng" dirty="0" err="1" smtClean="0">
                <a:latin typeface="Bahnschrift" pitchFamily="34" charset="0"/>
              </a:rPr>
              <a:t>Pwned</a:t>
            </a:r>
            <a:r>
              <a:rPr lang="en-IN" b="1" u="sng" dirty="0" smtClean="0">
                <a:latin typeface="Bahnschrift" pitchFamily="34" charset="0"/>
              </a:rPr>
              <a:t> API</a:t>
            </a:r>
            <a:endParaRPr lang="en-US" b="1" u="sng" dirty="0">
              <a:latin typeface="Bahnschrif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4128" y="4941168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smtClean="0">
                <a:solidFill>
                  <a:srgbClr val="FF0000"/>
                </a:solidFill>
                <a:latin typeface="Bahnschrift" pitchFamily="34" charset="0"/>
              </a:rPr>
              <a:t>Hosting &amp; Database</a:t>
            </a:r>
            <a:endParaRPr lang="en-US" b="1" u="sng" dirty="0">
              <a:solidFill>
                <a:srgbClr val="FF0000"/>
              </a:solidFill>
              <a:latin typeface="Bahnschrift" pitchFamily="34" charset="0"/>
            </a:endParaRPr>
          </a:p>
        </p:txBody>
      </p:sp>
      <p:pic>
        <p:nvPicPr>
          <p:cNvPr id="4098" name="Picture 2" descr="Python Logo and symbol, meaning, history, PNG, bra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204864"/>
            <a:ext cx="1512168" cy="732374"/>
          </a:xfrm>
          <a:prstGeom prst="rect">
            <a:avLst/>
          </a:prstGeom>
          <a:noFill/>
        </p:spPr>
      </p:pic>
      <p:pic>
        <p:nvPicPr>
          <p:cNvPr id="4100" name="Picture 4" descr="File:JavaScript-logo.png - Wikimedia Comm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2780928"/>
            <a:ext cx="460673" cy="460673"/>
          </a:xfrm>
          <a:prstGeom prst="rect">
            <a:avLst/>
          </a:prstGeom>
          <a:noFill/>
        </p:spPr>
      </p:pic>
      <p:pic>
        <p:nvPicPr>
          <p:cNvPr id="4102" name="Picture 6" descr="File:Scikit learn logo small.svg - Wikimedia Common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 flipH="1" flipV="1">
            <a:off x="6372200" y="2708920"/>
            <a:ext cx="1296144" cy="504056"/>
          </a:xfrm>
          <a:prstGeom prst="rect">
            <a:avLst/>
          </a:prstGeom>
          <a:noFill/>
        </p:spPr>
      </p:pic>
      <p:pic>
        <p:nvPicPr>
          <p:cNvPr id="4104" name="Picture 8" descr="File:MongoDB Logo.svg - Wikimedia Common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6136" y="5238492"/>
            <a:ext cx="1201823" cy="324868"/>
          </a:xfrm>
          <a:prstGeom prst="rect">
            <a:avLst/>
          </a:prstGeom>
          <a:noFill/>
        </p:spPr>
      </p:pic>
      <p:pic>
        <p:nvPicPr>
          <p:cNvPr id="4106" name="Picture 10" descr="File:CSS3 logo and wordmark.svg - Wikimedia Common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68344" y="2420888"/>
            <a:ext cx="648072" cy="777772"/>
          </a:xfrm>
          <a:prstGeom prst="rect">
            <a:avLst/>
          </a:prstGeom>
          <a:noFill/>
        </p:spPr>
      </p:pic>
      <p:sp>
        <p:nvSpPr>
          <p:cNvPr id="3" name="AutoShape 2" descr="File:NumPy logo 2020.sv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File:NumPy logo 2020.sv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6" descr="File:NumPy logo 2020.svg - Wikimedia Common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16416" y="2530512"/>
            <a:ext cx="720080" cy="322424"/>
          </a:xfrm>
          <a:prstGeom prst="rect">
            <a:avLst/>
          </a:prstGeom>
          <a:noFill/>
        </p:spPr>
      </p:pic>
      <p:pic>
        <p:nvPicPr>
          <p:cNvPr id="12" name="Picture 8" descr="File:Pandas logo.svg - Wikimedia Commons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16416" y="2921272"/>
            <a:ext cx="720080" cy="2917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5" name="Picture 4" descr="hackathon-logo-CrEe6TN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0000" y="5940001"/>
            <a:ext cx="1800000" cy="74542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196752"/>
            <a:ext cx="784887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435608" y="-99392"/>
            <a:ext cx="7498080" cy="1143000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dirty="0" err="1" smtClean="0"/>
              <a:t>WireFrame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80728"/>
            <a:ext cx="446449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980728"/>
            <a:ext cx="446449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3717032"/>
            <a:ext cx="446449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3717032"/>
            <a:ext cx="442798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259632" y="321297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Fig: Dashboard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78742" y="3212976"/>
            <a:ext cx="266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Fig: Built-in Threat Scanner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03648" y="6021288"/>
            <a:ext cx="177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Fig:  Activity Logs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34305" y="6021288"/>
            <a:ext cx="256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Fig:  User accessible tools</a:t>
            </a:r>
            <a:endParaRPr lang="en-US" dirty="0"/>
          </a:p>
        </p:txBody>
      </p:sp>
      <p:pic>
        <p:nvPicPr>
          <p:cNvPr id="15" name="Picture 14" descr="hackathon-logo-CrEe6TN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00000" y="5940001"/>
            <a:ext cx="1800000" cy="745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ckathon-logo-CrEe6TN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0000" y="5940001"/>
            <a:ext cx="1800000" cy="74542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04664"/>
            <a:ext cx="446449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404664"/>
            <a:ext cx="4392488" cy="2345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107504" y="3429000"/>
            <a:ext cx="4464496" cy="23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4008" y="3429000"/>
            <a:ext cx="439248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397202" y="2780928"/>
            <a:ext cx="202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Fig:  Advanced Tools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50158" y="2708920"/>
            <a:ext cx="210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Fig:  Awareness Quiz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03648" y="5795972"/>
            <a:ext cx="2312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Fig:  </a:t>
            </a:r>
            <a:r>
              <a:rPr lang="en-IN" dirty="0" err="1" smtClean="0"/>
              <a:t>Senty</a:t>
            </a:r>
            <a:r>
              <a:rPr lang="en-IN" dirty="0" smtClean="0"/>
              <a:t> the </a:t>
            </a:r>
            <a:r>
              <a:rPr lang="en-IN" dirty="0" err="1" smtClean="0"/>
              <a:t>Chatbot</a:t>
            </a:r>
            <a:endParaRPr lang="en-I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292080" y="5795972"/>
            <a:ext cx="339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Fig:  Panic Mode (for emergencies)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529</TotalTime>
  <Words>398</Words>
  <Application>Microsoft Office PowerPoint</Application>
  <PresentationFormat>On-screen Show (4:3)</PresentationFormat>
  <Paragraphs>52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Slide 1</vt:lpstr>
      <vt:lpstr>Team Member Details</vt:lpstr>
      <vt:lpstr>Idea/Approach Details</vt:lpstr>
      <vt:lpstr>Idea/Approach Details</vt:lpstr>
      <vt:lpstr>Flow</vt:lpstr>
      <vt:lpstr>  WireFrame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Shubhankar Dikshit</dc:creator>
  <cp:lastModifiedBy>Shubhankar Dikshit</cp:lastModifiedBy>
  <cp:revision>18</cp:revision>
  <dcterms:created xsi:type="dcterms:W3CDTF">2025-10-18T15:13:46Z</dcterms:created>
  <dcterms:modified xsi:type="dcterms:W3CDTF">2025-10-21T13:56:07Z</dcterms:modified>
</cp:coreProperties>
</file>