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0"/>
  </p:notesMasterIdLst>
  <p:handoutMasterIdLst>
    <p:handoutMasterId r:id="rId201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606" r:id="rId17"/>
    <p:sldId id="598" r:id="rId18"/>
    <p:sldId id="849" r:id="rId19"/>
    <p:sldId id="825" r:id="rId20"/>
    <p:sldId id="850" r:id="rId21"/>
    <p:sldId id="794" r:id="rId22"/>
    <p:sldId id="638" r:id="rId23"/>
    <p:sldId id="605" r:id="rId24"/>
    <p:sldId id="851" r:id="rId25"/>
    <p:sldId id="852" r:id="rId26"/>
    <p:sldId id="828" r:id="rId27"/>
    <p:sldId id="853" r:id="rId28"/>
    <p:sldId id="854" r:id="rId29"/>
    <p:sldId id="855" r:id="rId30"/>
    <p:sldId id="829" r:id="rId31"/>
    <p:sldId id="856" r:id="rId32"/>
    <p:sldId id="795" r:id="rId33"/>
    <p:sldId id="637" r:id="rId34"/>
    <p:sldId id="616" r:id="rId35"/>
    <p:sldId id="750" r:id="rId36"/>
    <p:sldId id="751" r:id="rId37"/>
    <p:sldId id="857" r:id="rId38"/>
    <p:sldId id="858" r:id="rId39"/>
    <p:sldId id="859" r:id="rId40"/>
    <p:sldId id="860" r:id="rId41"/>
    <p:sldId id="861" r:id="rId42"/>
    <p:sldId id="862" r:id="rId43"/>
    <p:sldId id="546" r:id="rId44"/>
    <p:sldId id="621" r:id="rId45"/>
    <p:sldId id="620" r:id="rId46"/>
    <p:sldId id="901" r:id="rId47"/>
    <p:sldId id="608" r:id="rId48"/>
    <p:sldId id="314" r:id="rId49"/>
    <p:sldId id="843" r:id="rId50"/>
    <p:sldId id="764" r:id="rId51"/>
    <p:sldId id="749" r:id="rId52"/>
    <p:sldId id="792" r:id="rId53"/>
    <p:sldId id="724" r:id="rId54"/>
    <p:sldId id="725" r:id="rId55"/>
    <p:sldId id="755" r:id="rId56"/>
    <p:sldId id="726" r:id="rId57"/>
    <p:sldId id="757" r:id="rId58"/>
    <p:sldId id="758" r:id="rId59"/>
    <p:sldId id="759" r:id="rId60"/>
    <p:sldId id="318" r:id="rId61"/>
    <p:sldId id="319" r:id="rId62"/>
    <p:sldId id="865" r:id="rId63"/>
    <p:sldId id="864" r:id="rId64"/>
    <p:sldId id="320" r:id="rId65"/>
    <p:sldId id="321" r:id="rId66"/>
    <p:sldId id="898" r:id="rId67"/>
    <p:sldId id="798" r:id="rId68"/>
    <p:sldId id="324" r:id="rId69"/>
    <p:sldId id="325" r:id="rId70"/>
    <p:sldId id="578" r:id="rId71"/>
    <p:sldId id="788" r:id="rId72"/>
    <p:sldId id="591" r:id="rId73"/>
    <p:sldId id="627" r:id="rId74"/>
    <p:sldId id="589" r:id="rId75"/>
    <p:sldId id="590" r:id="rId76"/>
    <p:sldId id="756" r:id="rId77"/>
    <p:sldId id="899" r:id="rId78"/>
    <p:sldId id="628" r:id="rId79"/>
    <p:sldId id="326" r:id="rId80"/>
    <p:sldId id="327" r:id="rId81"/>
    <p:sldId id="600" r:id="rId82"/>
    <p:sldId id="579" r:id="rId83"/>
    <p:sldId id="802" r:id="rId84"/>
    <p:sldId id="801" r:id="rId85"/>
    <p:sldId id="601" r:id="rId86"/>
    <p:sldId id="584" r:id="rId87"/>
    <p:sldId id="328" r:id="rId88"/>
    <p:sldId id="587" r:id="rId89"/>
    <p:sldId id="803" r:id="rId90"/>
    <p:sldId id="812" r:id="rId91"/>
    <p:sldId id="799" r:id="rId92"/>
    <p:sldId id="800" r:id="rId93"/>
    <p:sldId id="330" r:id="rId94"/>
    <p:sldId id="805" r:id="rId95"/>
    <p:sldId id="633" r:id="rId96"/>
    <p:sldId id="594" r:id="rId97"/>
    <p:sldId id="806" r:id="rId98"/>
    <p:sldId id="807" r:id="rId99"/>
    <p:sldId id="797" r:id="rId100"/>
    <p:sldId id="796" r:id="rId101"/>
    <p:sldId id="332" r:id="rId102"/>
    <p:sldId id="653" r:id="rId103"/>
    <p:sldId id="654" r:id="rId104"/>
    <p:sldId id="651" r:id="rId105"/>
    <p:sldId id="652" r:id="rId106"/>
    <p:sldId id="336" r:id="rId107"/>
    <p:sldId id="337" r:id="rId108"/>
    <p:sldId id="346" r:id="rId109"/>
    <p:sldId id="347" r:id="rId110"/>
    <p:sldId id="350" r:id="rId111"/>
    <p:sldId id="666" r:id="rId112"/>
    <p:sldId id="808" r:id="rId113"/>
    <p:sldId id="667" r:id="rId114"/>
    <p:sldId id="354" r:id="rId115"/>
    <p:sldId id="659" r:id="rId116"/>
    <p:sldId id="773" r:id="rId117"/>
    <p:sldId id="774" r:id="rId118"/>
    <p:sldId id="352" r:id="rId119"/>
    <p:sldId id="655" r:id="rId120"/>
    <p:sldId id="358" r:id="rId121"/>
    <p:sldId id="668" r:id="rId122"/>
    <p:sldId id="809" r:id="rId123"/>
    <p:sldId id="669" r:id="rId124"/>
    <p:sldId id="362" r:id="rId125"/>
    <p:sldId id="670" r:id="rId126"/>
    <p:sldId id="486" r:id="rId127"/>
    <p:sldId id="487" r:id="rId128"/>
    <p:sldId id="424" r:id="rId129"/>
    <p:sldId id="425" r:id="rId130"/>
    <p:sldId id="426" r:id="rId131"/>
    <p:sldId id="674" r:id="rId132"/>
    <p:sldId id="677" r:id="rId133"/>
    <p:sldId id="681" r:id="rId134"/>
    <p:sldId id="675" r:id="rId135"/>
    <p:sldId id="682" r:id="rId136"/>
    <p:sldId id="432" r:id="rId137"/>
    <p:sldId id="683" r:id="rId138"/>
    <p:sldId id="434" r:id="rId139"/>
    <p:sldId id="684" r:id="rId140"/>
    <p:sldId id="435" r:id="rId141"/>
    <p:sldId id="672" r:id="rId142"/>
    <p:sldId id="687" r:id="rId143"/>
    <p:sldId id="492" r:id="rId144"/>
    <p:sldId id="493" r:id="rId145"/>
    <p:sldId id="815" r:id="rId146"/>
    <p:sldId id="866" r:id="rId147"/>
    <p:sldId id="867" r:id="rId148"/>
    <p:sldId id="810" r:id="rId149"/>
    <p:sldId id="814" r:id="rId150"/>
    <p:sldId id="490" r:id="rId151"/>
    <p:sldId id="491" r:id="rId152"/>
    <p:sldId id="775" r:id="rId153"/>
    <p:sldId id="612" r:id="rId154"/>
    <p:sldId id="886" r:id="rId155"/>
    <p:sldId id="868" r:id="rId156"/>
    <p:sldId id="818" r:id="rId157"/>
    <p:sldId id="632" r:id="rId158"/>
    <p:sldId id="500" r:id="rId159"/>
    <p:sldId id="869" r:id="rId160"/>
    <p:sldId id="703" r:id="rId161"/>
    <p:sldId id="870" r:id="rId162"/>
    <p:sldId id="698" r:id="rId163"/>
    <p:sldId id="871" r:id="rId164"/>
    <p:sldId id="700" r:id="rId165"/>
    <p:sldId id="502" r:id="rId166"/>
    <p:sldId id="872" r:id="rId167"/>
    <p:sldId id="510" r:id="rId168"/>
    <p:sldId id="706" r:id="rId169"/>
    <p:sldId id="712" r:id="rId170"/>
    <p:sldId id="878" r:id="rId171"/>
    <p:sldId id="881" r:id="rId172"/>
    <p:sldId id="897" r:id="rId173"/>
    <p:sldId id="880" r:id="rId174"/>
    <p:sldId id="879" r:id="rId175"/>
    <p:sldId id="873" r:id="rId176"/>
    <p:sldId id="522" r:id="rId177"/>
    <p:sldId id="716" r:id="rId178"/>
    <p:sldId id="894" r:id="rId179"/>
    <p:sldId id="876" r:id="rId180"/>
    <p:sldId id="882" r:id="rId181"/>
    <p:sldId id="891" r:id="rId182"/>
    <p:sldId id="887" r:id="rId183"/>
    <p:sldId id="888" r:id="rId184"/>
    <p:sldId id="714" r:id="rId185"/>
    <p:sldId id="890" r:id="rId186"/>
    <p:sldId id="889" r:id="rId187"/>
    <p:sldId id="895" r:id="rId188"/>
    <p:sldId id="534" r:id="rId189"/>
    <p:sldId id="733" r:id="rId190"/>
    <p:sldId id="893" r:id="rId191"/>
    <p:sldId id="896" r:id="rId192"/>
    <p:sldId id="776" r:id="rId193"/>
    <p:sldId id="777" r:id="rId194"/>
    <p:sldId id="778" r:id="rId195"/>
    <p:sldId id="570" r:id="rId196"/>
    <p:sldId id="760" r:id="rId197"/>
    <p:sldId id="763" r:id="rId198"/>
    <p:sldId id="900" r:id="rId199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262" autoAdjust="0"/>
  </p:normalViewPr>
  <p:slideViewPr>
    <p:cSldViewPr snapToGrid="0">
      <p:cViewPr varScale="1">
        <p:scale>
          <a:sx n="136" d="100"/>
          <a:sy n="136" d="100"/>
        </p:scale>
        <p:origin x="498" y="150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theme" Target="theme/theme1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ableStyles" Target="tableStyles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viewProps" Target="view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commentAuthors" Target="commentAuthors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2020-04-25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2020-04-25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8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8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8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8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8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8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8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8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8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8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5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8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8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8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8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8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	.authorizeRequests()			</a:t>
            </a:r>
            <a:endParaRPr lang="en-US" altLang="ko-KR" sz="16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	.anyRequest().authenticated()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	.formLogin(); 			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	return </a:t>
            </a:r>
            <a:r>
              <a:rPr lang="en-US" altLang="ko-KR"/>
              <a:t>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</a:t>
            </a:r>
            <a:r>
              <a:rPr lang="ko-KR" altLang="en-US" sz="1200" smtClean="0"/>
              <a:t>과정 중 전달된 데이터를 저장</a:t>
            </a:r>
            <a:endParaRPr lang="en-US" altLang="ko-KR" sz="1200" smtClean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smtClean="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</a:t>
            </a:r>
            <a:r>
              <a:rPr lang="ko-KR" altLang="en-US" sz="1200" smtClean="0"/>
              <a:t>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</a:t>
            </a:r>
            <a:r>
              <a:rPr lang="ko-KR" altLang="en-US" sz="1200" smtClean="0"/>
              <a:t>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smtClean="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</a:t>
            </a:r>
            <a:r>
              <a:rPr lang="en-US" altLang="ko-KR" sz="700" smtClean="0"/>
              <a:t>(“</a:t>
            </a:r>
            <a:r>
              <a:rPr lang="en-US" altLang="ko-KR" sz="700" smtClean="0"/>
              <a:t>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</a:t>
            </a:r>
            <a:r>
              <a:rPr lang="en-US" altLang="ko-KR" sz="700"/>
              <a:t>(“</a:t>
            </a:r>
            <a:r>
              <a:rPr lang="en-US" altLang="ko-KR" sz="700" smtClean="0"/>
              <a:t>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:a16="http://schemas.microsoft.com/office/drawing/2014/main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Authentication</a:t>
            </a:r>
          </a:p>
          <a:p>
            <a:pPr algn="ctr"/>
            <a:endParaRPr lang="en-US" altLang="ko-KR" sz="1000" b="1" smtClean="0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</a:t>
            </a:r>
            <a:r>
              <a:rPr lang="en-US" altLang="ko-KR" sz="700"/>
              <a:t>(“</a:t>
            </a:r>
            <a:r>
              <a:rPr lang="en-US" altLang="ko-KR" sz="700" smtClean="0"/>
              <a:t>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smtClean="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smtClean="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smtClean="0"/>
              <a:t>생성</a:t>
            </a:r>
            <a:endParaRPr lang="ko-KR" altLang="en-US" sz="900"/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smtClean="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73296" y="152093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401 Unauthorized  WWW-Authenticate header</a:t>
            </a:r>
            <a:endParaRPr lang="ko-KR" altLang="en-US" sz="8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3270533" y="2594450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   Authorization: Basic cmVzdDpyZXN0</a:t>
            </a:r>
            <a:endParaRPr lang="ko-KR" altLang="en-US" sz="8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mtClean="0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mtClean="0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  <a:endParaRPr lang="ko-KR" altLang="en-US" sz="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  <a:endParaRPr lang="ko-KR" altLang="en-US" sz="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</a:t>
            </a:r>
            <a:r>
              <a:rPr lang="ko-KR" altLang="en-US" sz="1200" smtClean="0"/>
              <a:t>작동</a:t>
            </a:r>
            <a:endParaRPr lang="en-US" altLang="ko-KR" sz="1200" smtClean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smtClean="0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 smtClean="0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smtClean="0"/>
              <a:t>AbstractHttpConfigurer</a:t>
            </a:r>
            <a:endParaRPr lang="en-US" altLang="ko-KR" sz="16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</a:t>
            </a:r>
            <a:r>
              <a:rPr lang="ko-KR" altLang="en-US" sz="1400" smtClean="0"/>
              <a:t>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 smtClean="0"/>
              <a:t>메서드</a:t>
            </a:r>
            <a:r>
              <a:rPr lang="en-US" altLang="ko-KR" sz="1400" smtClean="0"/>
              <a:t>, </a:t>
            </a:r>
            <a:r>
              <a:rPr lang="ko-KR" altLang="en-US" sz="1400" smtClean="0"/>
              <a:t>속성 </a:t>
            </a:r>
            <a:r>
              <a:rPr lang="ko-KR" altLang="en-US" sz="1400"/>
              <a:t>등을 한 곳에 정의하여 처리할 수 있는 편리함 </a:t>
            </a:r>
            <a:r>
              <a:rPr lang="ko-KR" altLang="en-US" sz="1400" smtClean="0"/>
              <a:t>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 smtClean="0"/>
              <a:t>설정</a:t>
            </a:r>
            <a:endParaRPr lang="en-US" altLang="ko-KR" sz="1400" smtClean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소스에서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en-US" altLang="ko-KR" sz="2101" b="1" smtClean="0">
                <a:solidFill>
                  <a:schemeClr val="bg1"/>
                </a:solidFill>
              </a:rPr>
              <a:t>Url </a:t>
            </a:r>
            <a:r>
              <a:rPr lang="ko-KR" altLang="en-US" sz="2101" b="1" smtClean="0">
                <a:solidFill>
                  <a:schemeClr val="bg1"/>
                </a:solidFill>
              </a:rPr>
              <a:t>방식 </a:t>
            </a:r>
            <a:r>
              <a:rPr lang="en-US" altLang="ko-KR" sz="2101" b="1" smtClean="0">
                <a:solidFill>
                  <a:schemeClr val="bg1"/>
                </a:solidFill>
              </a:rPr>
              <a:t>- </a:t>
            </a:r>
            <a:r>
              <a:rPr lang="ko-KR" altLang="en-US" sz="2101" b="1" smtClean="0">
                <a:solidFill>
                  <a:schemeClr val="bg1"/>
                </a:solidFill>
              </a:rPr>
              <a:t>주요 </a:t>
            </a:r>
            <a:r>
              <a:rPr lang="ko-KR" altLang="en-US" sz="2101" b="1">
                <a:solidFill>
                  <a:schemeClr val="bg1"/>
                </a:solidFill>
              </a:rPr>
              <a:t>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</a:t>
            </a:r>
            <a:r>
              <a:rPr lang="ko-KR" altLang="en-US" sz="2101" b="1" smtClean="0">
                <a:solidFill>
                  <a:schemeClr val="bg1"/>
                </a:solidFill>
              </a:rPr>
              <a:t>시스템 구성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 smtClean="0">
                <a:solidFill>
                  <a:srgbClr val="D24726"/>
                </a:solidFill>
              </a:rPr>
              <a:t>– </a:t>
            </a:r>
            <a:r>
              <a:rPr lang="ko-KR" altLang="en-US" sz="2101" b="1" smtClean="0">
                <a:solidFill>
                  <a:srgbClr val="D24726"/>
                </a:solidFill>
              </a:rPr>
              <a:t>도메인 관계도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/>
              <a:t>Account</a:t>
            </a:r>
            <a:r>
              <a:rPr lang="en-US" altLang="ko-KR" sz="1600" b="1"/>
              <a:t/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/>
              <a:t>AccountRole</a:t>
            </a:r>
            <a:r>
              <a:rPr lang="en-US" altLang="ko-KR" sz="1600" b="1"/>
              <a:t/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 smtClean="0">
                <a:solidFill>
                  <a:srgbClr val="D24726"/>
                </a:solidFill>
              </a:rPr>
              <a:t>– </a:t>
            </a:r>
            <a:r>
              <a:rPr lang="ko-KR" altLang="en-US" sz="2101" b="1" smtClean="0">
                <a:solidFill>
                  <a:srgbClr val="D24726"/>
                </a:solidFill>
              </a:rPr>
              <a:t>테이블 관계도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:a16="http://schemas.microsoft.com/office/drawing/2014/main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:a16="http://schemas.microsoft.com/office/drawing/2014/main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:a16="http://schemas.microsoft.com/office/drawing/2014/main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:a16="http://schemas.microsoft.com/office/drawing/2014/main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:a16="http://schemas.microsoft.com/office/drawing/2014/main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:a16="http://schemas.microsoft.com/office/drawing/2014/main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:a16="http://schemas.microsoft.com/office/drawing/2014/main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:a16="http://schemas.microsoft.com/office/drawing/2014/main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:a16="http://schemas.microsoft.com/office/drawing/2014/main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:a16="http://schemas.microsoft.com/office/drawing/2014/main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:a16="http://schemas.microsoft.com/office/drawing/2014/main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 smtClean="0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smtClean="0"/>
              <a:t>프록시와</a:t>
            </a:r>
            <a:r>
              <a:rPr lang="en-US" altLang="ko-KR" sz="1400" smtClean="0"/>
              <a:t> </a:t>
            </a:r>
            <a:r>
              <a:rPr lang="ko-KR" altLang="en-US" sz="1400" smtClean="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 smtClean="0"/>
              <a:t>어노테이션 권한 설정 </a:t>
            </a:r>
            <a:r>
              <a:rPr lang="ko-KR" altLang="en-US" sz="1400" b="1"/>
              <a:t>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 smtClean="0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</a:t>
            </a:r>
            <a:r>
              <a:rPr lang="ko-KR" altLang="en-US" sz="1400" smtClean="0"/>
              <a:t>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 smtClean="0">
                <a:solidFill>
                  <a:schemeClr val="bg1"/>
                </a:solidFill>
              </a:rPr>
              <a:t>주요 아키텍처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 smtClean="0">
                <a:solidFill>
                  <a:srgbClr val="D24726"/>
                </a:solidFill>
              </a:rPr>
              <a:t>주요 아키텍처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 smtClean="0"/>
              <a:t>초기화 과정</a:t>
            </a:r>
            <a:endParaRPr lang="en-US" altLang="ko-KR" sz="1400" b="1" smtClean="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 smtClean="0"/>
              <a:t>초기화 시 전체 </a:t>
            </a:r>
            <a:r>
              <a:rPr lang="ko-KR" altLang="en-US" sz="1200"/>
              <a:t>빈을 검사하면서 보안이 설정된 메소드가 있는지 탐색</a:t>
            </a:r>
            <a:endParaRPr lang="en-US" altLang="ko-KR" sz="1200" smtClean="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 smtClean="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 smtClean="0"/>
              <a:t>보안 메소드에 인가처리</a:t>
            </a:r>
            <a:r>
              <a:rPr lang="en-US" altLang="ko-KR" sz="1200" smtClean="0"/>
              <a:t>(</a:t>
            </a:r>
            <a:r>
              <a:rPr lang="ko-KR" altLang="en-US" sz="1200" smtClean="0"/>
              <a:t>권한심사</a:t>
            </a:r>
            <a:r>
              <a:rPr lang="en-US" altLang="ko-KR" sz="1200" smtClean="0"/>
              <a:t>)</a:t>
            </a:r>
            <a:r>
              <a:rPr lang="ko-KR" altLang="en-US" sz="1200" smtClean="0"/>
              <a:t> </a:t>
            </a:r>
            <a:r>
              <a:rPr lang="ko-KR" altLang="en-US" sz="1200"/>
              <a:t>기능을 하는 </a:t>
            </a:r>
            <a:r>
              <a:rPr lang="en-US" altLang="ko-KR" sz="1200"/>
              <a:t>Advice </a:t>
            </a:r>
            <a:r>
              <a:rPr lang="ko-KR" altLang="en-US" sz="1200"/>
              <a:t>를 </a:t>
            </a:r>
            <a:r>
              <a:rPr lang="ko-KR" altLang="en-US" sz="1200" smtClean="0"/>
              <a:t>등록</a:t>
            </a:r>
            <a:endParaRPr lang="en-US" altLang="ko-KR" sz="1200" smtClean="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</a:t>
            </a:r>
            <a:r>
              <a:rPr lang="ko-KR" altLang="en-US" sz="1200" smtClean="0"/>
              <a:t>프록시 </a:t>
            </a:r>
            <a:r>
              <a:rPr lang="ko-KR" altLang="en-US" sz="1200"/>
              <a:t>빈 객체를 참조</a:t>
            </a:r>
            <a:endParaRPr lang="en-US" altLang="ko-KR" sz="1200" smtClean="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 smtClean="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 smtClean="0"/>
              <a:t>진행과정</a:t>
            </a:r>
            <a:endParaRPr lang="en-US" altLang="ko-KR" sz="1400" b="1" smtClean="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 smtClean="0"/>
              <a:t>메소드 호출 시 프록시 객체를 통해 메소드를 호출</a:t>
            </a:r>
            <a:endParaRPr lang="en-US" altLang="ko-KR" sz="1200" smtClean="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 smtClean="0"/>
              <a:t>Advice</a:t>
            </a:r>
            <a:r>
              <a:rPr lang="ko-KR" altLang="en-US" sz="1200" smtClean="0"/>
              <a:t>가 등록되어 있다면 </a:t>
            </a:r>
            <a:r>
              <a:rPr lang="en-US" altLang="ko-KR" sz="1200" smtClean="0"/>
              <a:t>Advice</a:t>
            </a:r>
            <a:r>
              <a:rPr lang="ko-KR" altLang="en-US" sz="1200" smtClean="0"/>
              <a:t>를 작동하게 하여 인가 처리</a:t>
            </a:r>
            <a:endParaRPr lang="en-US" altLang="ko-KR" sz="1200" smtClean="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 smtClean="0"/>
              <a:t>권한 심사 통과하면 실제 빈의 메소드를 호출한다</a:t>
            </a:r>
            <a:endParaRPr lang="en-US" altLang="ko-KR" sz="1200" smtClean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lang="en-US" altLang="ko-KR" sz="16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display()</a:t>
            </a:r>
            <a:endParaRPr lang="en-US" altLang="ko-KR" sz="16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display()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smtClean="0"/>
              <a:t>인가처리</a:t>
            </a:r>
            <a:endParaRPr lang="en-US" altLang="ko-KR" sz="800" b="1" smtClean="0"/>
          </a:p>
          <a:p>
            <a:pPr algn="ctr"/>
            <a:r>
              <a:rPr lang="en-US" altLang="ko-KR" sz="1000" b="1" smtClean="0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smtClean="0"/>
              <a:t>인가 처리를 위한 초기화 과정과 진행</a:t>
            </a:r>
            <a:endParaRPr lang="ko-KR" altLang="en-US" sz="2000" b="1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 smtClean="0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smtClean="0"/>
              <a:t> </a:t>
            </a:r>
            <a:r>
              <a:rPr lang="en-US" altLang="ko-KR" sz="800" b="1"/>
              <a:t>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/>
              <a:t>	 </a:t>
            </a:r>
            <a:r>
              <a:rPr lang="en-US" altLang="ko-KR" sz="1200" b="1"/>
              <a:t>http.formLogin()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.loginPage(“/login.html")   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.defaultSuccessUrl("/home)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	         .failureUrl(＂/login.html?error=true“)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.usernameParameter("username")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아이디 파라미터명 설정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.passwordParameter(“password”)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패스워드 파라미터명 설정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.loginProcessingUrl(“/login")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</a:t>
            </a:r>
            <a:r>
              <a:rPr lang="en-US" altLang="ko-KR" sz="1200" b="1">
                <a:solidFill>
                  <a:srgbClr val="0070C0"/>
                </a:solidFill>
              </a:rPr>
              <a:t>Form Action Url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.successHandler(loginSuccessHandler())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성공 후 핸들러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.failureHandler(loginFailureHandler())</a:t>
            </a:r>
            <a:r>
              <a:rPr lang="en-US" altLang="ko-KR" sz="1200"/>
              <a:t>		</a:t>
            </a:r>
            <a:r>
              <a:rPr lang="en-US" altLang="ko-KR" sz="1200">
                <a:solidFill>
                  <a:srgbClr val="0070C0"/>
                </a:solidFill>
              </a:rPr>
              <a:t>// </a:t>
            </a:r>
            <a:r>
              <a:rPr lang="ko-KR" altLang="en-US" sz="1200">
                <a:solidFill>
                  <a:srgbClr val="0070C0"/>
                </a:solidFill>
              </a:rPr>
              <a:t>로그인 실패 후 핸들러</a:t>
            </a:r>
            <a:endParaRPr lang="en-US" altLang="ko-KR" sz="12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 smtClean="0">
                <a:solidFill>
                  <a:srgbClr val="D24726"/>
                </a:solidFill>
              </a:rPr>
              <a:t>주요 아키텍처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MethodSecurityMetadataSource</a:t>
            </a:r>
            <a:endParaRPr lang="en-US" altLang="ko-KR" sz="1000" b="1"/>
          </a:p>
        </p:txBody>
      </p:sp>
      <p:sp>
        <p:nvSpPr>
          <p:cNvPr id="49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MethodSecurity</a:t>
            </a:r>
          </a:p>
          <a:p>
            <a:pPr algn="ctr"/>
            <a:r>
              <a:rPr lang="en-US" altLang="ko-KR" sz="1000" b="1" smtClean="0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MethodSecurity</a:t>
            </a:r>
          </a:p>
          <a:p>
            <a:pPr algn="ctr"/>
            <a:r>
              <a:rPr lang="en-US" altLang="ko-KR" sz="1000" b="1" smtClean="0"/>
              <a:t>MetadataSourcePointcut</a:t>
            </a:r>
            <a:endParaRPr lang="en-US" altLang="ko-KR" sz="1000" b="1"/>
          </a:p>
        </p:txBody>
      </p:sp>
      <p:sp>
        <p:nvSpPr>
          <p:cNvPr id="56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메소드에 보안이 설정되어 있는지 탐색</a:t>
            </a:r>
            <a:endParaRPr lang="ko-KR" altLang="en-US" sz="80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smtClean="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lang="en-US" altLang="ko-KR" sz="16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display()</a:t>
            </a:r>
            <a:endParaRPr lang="en-US" altLang="ko-KR" sz="16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smtClean="0"/>
              <a:t>인가 처리를 위한 초기화 과정</a:t>
            </a:r>
            <a:endParaRPr lang="ko-KR" altLang="en-US" sz="2000" b="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mtClean="0"/>
              <a:t>자동 프록시 생성기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 smtClean="0">
                <a:solidFill>
                  <a:srgbClr val="D24726"/>
                </a:solidFill>
              </a:rPr>
              <a:t>주요 아키텍처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 smtClean="0"/>
              <a:t>Advice </a:t>
            </a:r>
            <a:r>
              <a:rPr lang="ko-KR" altLang="en-US" sz="900" b="1" smtClean="0"/>
              <a:t>등록</a:t>
            </a:r>
            <a:r>
              <a:rPr lang="en-US" altLang="ko-KR" sz="900" b="1" smtClean="0"/>
              <a:t> ?</a:t>
            </a:r>
            <a:endParaRPr lang="en-US" altLang="ko-KR" sz="900" b="1"/>
          </a:p>
        </p:txBody>
      </p:sp>
      <p:sp>
        <p:nvSpPr>
          <p:cNvPr id="71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solidFill>
                  <a:schemeClr val="bg1"/>
                </a:solidFill>
              </a:rPr>
              <a:t>OrderServiceProxy</a:t>
            </a:r>
            <a:r>
              <a:rPr lang="ko-KR" altLang="en-US" sz="1100" b="1" smtClean="0">
                <a:solidFill>
                  <a:schemeClr val="bg1"/>
                </a:solidFill>
              </a:rPr>
              <a:t> 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/>
              <a:t>MethodSecurityInterceptor</a:t>
            </a:r>
            <a:r>
              <a:rPr lang="ko-KR" altLang="en-US" sz="1100" b="1" smtClean="0"/>
              <a:t> </a:t>
            </a:r>
            <a:endParaRPr lang="ko-KR" altLang="en-US" sz="1100" b="1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</a:t>
            </a:r>
            <a:r>
              <a:rPr lang="en-US" altLang="ko-KR" sz="900" b="1" smtClean="0"/>
              <a:t>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smtClean="0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smtClean="0"/>
              <a:t>승인 </a:t>
            </a:r>
            <a:r>
              <a:rPr lang="en-US" altLang="ko-KR" sz="900" b="1" smtClean="0"/>
              <a:t>?</a:t>
            </a:r>
            <a:endParaRPr lang="en-US" altLang="ko-KR" sz="900" b="1"/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smtClean="0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smtClean="0"/>
              <a:t>호출</a:t>
            </a:r>
            <a:endParaRPr lang="ko-KR" altLang="en-US" sz="900" b="1"/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smtClean="0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smtClean="0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smtClean="0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lang="en-US" altLang="ko-KR" sz="16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display()</a:t>
            </a:r>
            <a:endParaRPr lang="en-US" altLang="ko-KR" sz="16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display()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 smtClean="0"/>
          </a:p>
          <a:p>
            <a:pPr algn="ctr"/>
            <a:r>
              <a:rPr lang="en-US" altLang="ko-KR" sz="1000" b="1" smtClean="0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smtClean="0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smtClean="0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 smtClean="0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smtClean="0"/>
              <a:t> </a:t>
            </a:r>
            <a:r>
              <a:rPr lang="en-US" altLang="ko-KR" sz="800" b="1"/>
              <a:t>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:a16="http://schemas.microsoft.com/office/drawing/2014/main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:a16="http://schemas.microsoft.com/office/drawing/2014/main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:a16="http://schemas.microsoft.com/office/drawing/2014/main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smtClean="0"/>
              <a:t>@</a:t>
            </a:r>
            <a:r>
              <a:rPr lang="en-US" altLang="ko-KR" sz="1600" b="1"/>
              <a:t>PreAuthorize, </a:t>
            </a:r>
            <a:r>
              <a:rPr lang="en-US" altLang="ko-KR" sz="1600" b="1" smtClean="0"/>
              <a:t>@</a:t>
            </a:r>
            <a:r>
              <a:rPr lang="en-US" altLang="ko-KR" sz="1600" b="1"/>
              <a:t>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</a:t>
            </a:r>
            <a:r>
              <a:rPr lang="en-US" altLang="ko-KR" sz="1400" b="1" smtClean="0"/>
              <a:t>'ROLE_USER’) and </a:t>
            </a:r>
            <a:r>
              <a:rPr lang="en-US" altLang="ko-KR" sz="1400" b="1"/>
              <a:t>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smtClean="0"/>
              <a:t>PrePostAnnotationSecurityMetadataSource</a:t>
            </a:r>
            <a:r>
              <a:rPr lang="en-US" altLang="ko-KR" sz="1200" b="1" smtClean="0"/>
              <a:t> </a:t>
            </a:r>
            <a:r>
              <a:rPr lang="ko-KR" altLang="en-US" sz="1200" smtClean="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smtClean="0"/>
              <a:t>SecuredAnnotationSecurityMetadataSource</a:t>
            </a:r>
            <a:r>
              <a:rPr lang="en-US" altLang="ko-KR" sz="1200"/>
              <a:t>, </a:t>
            </a:r>
            <a:r>
              <a:rPr lang="en-US" altLang="ko-KR" sz="1200" smtClean="0"/>
              <a:t>Jsr250MethodSecurityMetadataSource </a:t>
            </a:r>
            <a:r>
              <a:rPr lang="ko-KR" altLang="en-US" sz="1200" smtClean="0"/>
              <a:t>가 담당</a:t>
            </a:r>
            <a:endParaRPr lang="en-US" altLang="ko-KR" sz="1200" smtClean="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</a:t>
            </a:r>
            <a:r>
              <a:rPr lang="en-US" altLang="ko-KR" sz="1600" smtClean="0"/>
              <a:t>)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</a:t>
            </a:r>
            <a:r>
              <a:rPr lang="en-US" altLang="ko-KR" sz="1200" b="1" smtClean="0"/>
              <a:t>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:a16="http://schemas.microsoft.com/office/drawing/2014/main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Method</a:t>
            </a:r>
            <a:endParaRPr lang="en-US" altLang="ko-KR" sz="1000" b="1"/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:a16="http://schemas.microsoft.com/office/drawing/2014/main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:a16="http://schemas.microsoft.com/office/drawing/2014/main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:a16="http://schemas.microsoft.com/office/drawing/2014/main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:a16="http://schemas.microsoft.com/office/drawing/2014/main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:a16="http://schemas.microsoft.com/office/drawing/2014/main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:a16="http://schemas.microsoft.com/office/drawing/2014/main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:a16="http://schemas.microsoft.com/office/drawing/2014/main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/>
              <a:t>기본적인 구현이 완성되어 있고 </a:t>
            </a:r>
            <a:r>
              <a:rPr lang="en-US" altLang="ko-KR" sz="1200" smtClean="0"/>
              <a:t>DB </a:t>
            </a:r>
            <a:r>
              <a:rPr lang="ko-KR" altLang="en-US" sz="1200" smtClean="0"/>
              <a:t>로부터 자원과 권한정보를 매핑한 </a:t>
            </a:r>
            <a:endParaRPr lang="en-US" altLang="ko-KR" sz="1200" smtClean="0"/>
          </a:p>
          <a:p>
            <a:pPr>
              <a:lnSpc>
                <a:spcPct val="200000"/>
              </a:lnSpc>
            </a:pPr>
            <a:r>
              <a:rPr lang="ko-KR" altLang="en-US" sz="1200" smtClean="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smtClean="0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smtClean="0"/>
              <a:t>패키지 </a:t>
            </a:r>
            <a:r>
              <a:rPr lang="en-US" altLang="ko-KR" sz="800" b="1" smtClean="0"/>
              <a:t>+ </a:t>
            </a:r>
            <a:r>
              <a:rPr lang="ko-KR" altLang="en-US" sz="800" b="1" smtClean="0"/>
              <a:t>클래스 </a:t>
            </a:r>
            <a:r>
              <a:rPr lang="en-US" altLang="ko-KR" sz="800" b="1" smtClean="0"/>
              <a:t>+ </a:t>
            </a:r>
            <a:r>
              <a:rPr lang="ko-KR" altLang="en-US" sz="800" b="1" smtClean="0"/>
              <a:t>메소드</a:t>
            </a:r>
            <a:endParaRPr lang="ko-KR" altLang="en-US" sz="800" b="1"/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MapBase</a:t>
            </a:r>
          </a:p>
          <a:p>
            <a:pPr algn="ctr"/>
            <a:r>
              <a:rPr lang="en-US" altLang="ko-KR" sz="1000" b="1" smtClean="0"/>
              <a:t>MethodSecurityMetadataSource</a:t>
            </a:r>
            <a:endParaRPr lang="en-US" altLang="ko-KR" sz="10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MethodSecurity</a:t>
            </a:r>
          </a:p>
          <a:p>
            <a:pPr algn="ctr"/>
            <a:r>
              <a:rPr lang="en-US" altLang="ko-KR" sz="1000" b="1" smtClean="0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MethodSecurity</a:t>
            </a:r>
          </a:p>
          <a:p>
            <a:pPr algn="ctr"/>
            <a:r>
              <a:rPr lang="en-US" altLang="ko-KR" sz="1000" b="1" smtClean="0"/>
              <a:t>MetadataSourcePointcut</a:t>
            </a:r>
            <a:endParaRPr lang="en-US" altLang="ko-KR" sz="1000" b="1"/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smtClean="0"/>
              <a:t>어드바이스 등록 대상 메소드 탐색</a:t>
            </a:r>
            <a:endParaRPr lang="ko-KR" altLang="en-US" sz="80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smtClean="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</a:t>
            </a:r>
            <a:r>
              <a:rPr lang="en-US" altLang="ko-KR" sz="2101" b="1" smtClean="0">
                <a:solidFill>
                  <a:schemeClr val="bg1"/>
                </a:solidFill>
              </a:rPr>
              <a:t>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</a:t>
            </a:r>
            <a:r>
              <a:rPr lang="en-US" altLang="ko-KR" sz="2101" b="1" smtClean="0">
                <a:solidFill>
                  <a:srgbClr val="D24726"/>
                </a:solidFill>
              </a:rPr>
              <a:t>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 smtClean="0"/>
              <a:t>메소드 방식의 인가처리를 위한 자원 및 권한정보</a:t>
            </a:r>
            <a:r>
              <a:rPr lang="en-US" altLang="ko-KR" sz="1200" b="1" smtClean="0"/>
              <a:t> </a:t>
            </a:r>
            <a:r>
              <a:rPr lang="ko-KR" altLang="en-US" sz="1200" b="1" smtClean="0"/>
              <a:t>설정 시 자원에 포인트 컷 표현식을 사용할 수 있도록 지원하는 클래스</a:t>
            </a:r>
            <a:endParaRPr lang="en-US" altLang="ko-KR" sz="1200" b="1" smtClean="0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 smtClean="0"/>
              <a:t>빈 후처리기로서 스프링 </a:t>
            </a:r>
            <a:r>
              <a:rPr lang="ko-KR" altLang="en-US" sz="1200" b="1"/>
              <a:t>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</a:t>
            </a:r>
            <a:r>
              <a:rPr lang="ko-KR" altLang="en-US" sz="1200" b="1" smtClean="0"/>
              <a:t>클래스 </a:t>
            </a:r>
            <a:r>
              <a:rPr lang="en-US" altLang="ko-KR" sz="1200" b="1" smtClean="0"/>
              <a:t>,</a:t>
            </a:r>
            <a:r>
              <a:rPr lang="ko-KR" altLang="en-US" sz="1200" b="1" smtClean="0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</a:t>
            </a:r>
            <a:r>
              <a:rPr lang="ko-KR" altLang="en-US" sz="1200" b="1" smtClean="0"/>
              <a:t>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 smtClean="0"/>
              <a:t>DB </a:t>
            </a:r>
            <a:r>
              <a:rPr lang="ko-KR" altLang="en-US" sz="1200" b="1" smtClean="0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 smtClean="0"/>
              <a:t>io.security.service.OrderService.order : ROLE_USER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 smtClean="0"/>
              <a:t>execution</a:t>
            </a:r>
            <a:r>
              <a:rPr lang="en-US" altLang="ko-KR" sz="1200" b="1"/>
              <a:t>(* io.security.service.*Service</a:t>
            </a:r>
            <a:r>
              <a:rPr lang="en-US" altLang="ko-KR" sz="1200" b="1" smtClean="0"/>
              <a:t>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 smtClean="0"/>
              <a:t>설정 클래스에서 빈 </a:t>
            </a:r>
            <a:r>
              <a:rPr lang="ko-KR" altLang="en-US" sz="1200" b="1"/>
              <a:t>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</a:t>
            </a:r>
            <a:r>
              <a:rPr lang="ko-KR" altLang="en-US" sz="1200" b="1" smtClean="0"/>
              <a:t>생성한다</a:t>
            </a:r>
            <a:endParaRPr lang="en-US" altLang="ko-KR" sz="1200" b="1" smtClean="0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smtClean="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 smtClean="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mtClean="0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mtClean="0"/>
              <a:t>MethodResourcesMapFactoryBean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 smtClean="0"/>
              <a:t>ResourceMap </a:t>
            </a:r>
            <a:r>
              <a:rPr lang="ko-KR" altLang="en-US" sz="1200" smtClean="0"/>
              <a:t>빈으로 </a:t>
            </a:r>
            <a:r>
              <a:rPr lang="ko-KR" altLang="en-US" sz="1200"/>
              <a:t>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MapBase</a:t>
            </a:r>
          </a:p>
          <a:p>
            <a:pPr algn="ctr"/>
            <a:r>
              <a:rPr lang="en-US" altLang="ko-KR" sz="1000" b="1" smtClean="0"/>
              <a:t>MethodSecurityMetadataSource</a:t>
            </a:r>
            <a:endParaRPr lang="en-US" altLang="ko-KR" sz="1000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MethodSecurity</a:t>
            </a:r>
          </a:p>
          <a:p>
            <a:pPr algn="ctr"/>
            <a:r>
              <a:rPr lang="en-US" altLang="ko-KR" sz="1000" b="1" smtClean="0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MethodSecurity</a:t>
            </a:r>
          </a:p>
          <a:p>
            <a:pPr algn="ctr"/>
            <a:r>
              <a:rPr lang="en-US" altLang="ko-KR" sz="1000" b="1" smtClean="0"/>
              <a:t>MetadataSourcePointcut</a:t>
            </a:r>
            <a:endParaRPr lang="en-US" altLang="ko-KR" sz="1000" b="1"/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smtClean="0"/>
              <a:t>어드바이스 등록 대상 메소드 탐색</a:t>
            </a:r>
            <a:endParaRPr lang="ko-KR" altLang="en-US" sz="80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smtClean="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smtClean="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 smtClean="0">
                <a:solidFill>
                  <a:schemeClr val="bg1"/>
                </a:solidFill>
              </a:rPr>
              <a:t>번외편 </a:t>
            </a:r>
            <a:r>
              <a:rPr lang="en-US" altLang="ko-KR" sz="1900" b="1" smtClean="0">
                <a:solidFill>
                  <a:schemeClr val="bg1"/>
                </a:solidFill>
              </a:rPr>
              <a:t>– </a:t>
            </a:r>
            <a:r>
              <a:rPr lang="ko-KR" altLang="en-US" sz="1900" b="1" smtClean="0">
                <a:solidFill>
                  <a:schemeClr val="bg1"/>
                </a:solidFill>
              </a:rPr>
              <a:t>실시간 </a:t>
            </a:r>
            <a:r>
              <a:rPr lang="ko-KR" altLang="en-US" sz="1900" b="1">
                <a:solidFill>
                  <a:schemeClr val="bg1"/>
                </a:solidFill>
              </a:rPr>
              <a:t>메소드 보안 </a:t>
            </a:r>
            <a:r>
              <a:rPr lang="ko-KR" altLang="en-US" sz="1900" b="1" smtClean="0">
                <a:solidFill>
                  <a:schemeClr val="bg1"/>
                </a:solidFill>
              </a:rPr>
              <a:t>구현</a:t>
            </a:r>
            <a:r>
              <a:rPr lang="en-US" altLang="ko-KR" sz="1900" b="1">
                <a:solidFill>
                  <a:schemeClr val="bg1"/>
                </a:solidFill>
              </a:rPr>
              <a:t/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AntPathRequestMatcher(/login)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</a:t>
            </a:r>
            <a:r>
              <a:rPr lang="en-US" altLang="ko-KR" sz="1000" b="1" smtClean="0"/>
              <a:t>Password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Authentication</a:t>
            </a:r>
            <a:br>
              <a:rPr lang="en-US" altLang="ko-KR" sz="1000" b="1" smtClean="0"/>
            </a:br>
            <a:r>
              <a:rPr lang="en-US" altLang="ko-KR" sz="1000" b="1" smtClean="0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SecurityContext </a:t>
            </a:r>
            <a:r>
              <a:rPr lang="ko-KR" altLang="en-US" sz="1000" b="1" smtClean="0"/>
              <a:t>에 저장</a:t>
            </a:r>
            <a:endParaRPr lang="en-US" altLang="ko-KR" sz="1000" b="1" smtClean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smtClean="0">
                <a:solidFill>
                  <a:srgbClr val="FF0000"/>
                </a:solidFill>
              </a:rPr>
              <a:t>인증실패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smtClean="0">
                <a:solidFill>
                  <a:srgbClr val="0070C0"/>
                </a:solidFill>
              </a:rPr>
              <a:t>인증성공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smtClean="0"/>
              <a:t>위임</a:t>
            </a:r>
            <a:endParaRPr lang="ko-KR" altLang="en-US" sz="800" b="1"/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 smtClean="0"/>
              <a:t>개선점</a:t>
            </a:r>
            <a:r>
              <a:rPr lang="ko-KR" altLang="en-US" sz="1400" b="1" smtClean="0"/>
              <a:t> </a:t>
            </a:r>
            <a:endParaRPr lang="en-US" altLang="ko-KR" sz="1400" b="1" smtClean="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smtClean="0"/>
              <a:t>메소드 보안은 스프링 시큐리티 초기화 시점에 보안 적용 대상 빈의 프록시 생성 및  어드바이스 적용이 이루어짐</a:t>
            </a:r>
            <a:endParaRPr lang="en-US" altLang="ko-KR" sz="1200" smtClean="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smtClean="0"/>
              <a:t>DB </a:t>
            </a:r>
            <a:r>
              <a:rPr lang="ko-KR" altLang="en-US" sz="1200" smtClean="0"/>
              <a:t>에 자원을 실시간으로 업데이트 하더라도 </a:t>
            </a:r>
            <a:r>
              <a:rPr lang="en-US" altLang="ko-KR" sz="1200" smtClean="0"/>
              <a:t>AOP </a:t>
            </a:r>
            <a:r>
              <a:rPr lang="ko-KR" altLang="en-US" sz="1200" smtClean="0"/>
              <a:t>가 바로 적용되지 않음</a:t>
            </a:r>
            <a:endParaRPr lang="en-US" altLang="ko-KR" sz="1200" smtClean="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 smtClean="0"/>
              <a:t>메소드 보안 최초 설정 시 대상 빈의 </a:t>
            </a:r>
            <a:r>
              <a:rPr lang="ko-KR" altLang="en-US" sz="1200"/>
              <a:t>프록시 객체 생성하고 </a:t>
            </a:r>
            <a:r>
              <a:rPr lang="ko-KR" altLang="en-US" sz="1200" smtClean="0"/>
              <a:t>메소드에 </a:t>
            </a:r>
            <a:r>
              <a:rPr lang="en-US" altLang="ko-KR" sz="1200" smtClean="0"/>
              <a:t>Advice </a:t>
            </a:r>
            <a:r>
              <a:rPr lang="ko-KR" altLang="en-US" sz="1200" smtClean="0"/>
              <a:t>등록하여 </a:t>
            </a:r>
            <a:r>
              <a:rPr lang="en-US" altLang="ko-KR" sz="1200" smtClean="0"/>
              <a:t>AOP </a:t>
            </a:r>
            <a:r>
              <a:rPr lang="ko-KR" altLang="en-US" sz="1200" smtClean="0"/>
              <a:t>적용</a:t>
            </a:r>
            <a:endParaRPr lang="en-US" altLang="ko-KR" sz="1200" smtClean="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 smtClean="0"/>
              <a:t>MapBasedMethodSecurityMetadataSource </a:t>
            </a:r>
            <a:r>
              <a:rPr lang="ko-KR" altLang="en-US" sz="1200" smtClean="0"/>
              <a:t>에 자원 및 권한 정보 전달</a:t>
            </a:r>
            <a:endParaRPr lang="en-US" altLang="ko-KR" sz="1200" smtClean="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 smtClean="0"/>
              <a:t>DefaultSingletonBeanRegistry </a:t>
            </a:r>
            <a:r>
              <a:rPr lang="ko-KR" altLang="en-US" sz="1200"/>
              <a:t>로 </a:t>
            </a:r>
            <a:r>
              <a:rPr lang="ko-KR" altLang="en-US" sz="1200" smtClean="0"/>
              <a:t>실제 </a:t>
            </a:r>
            <a:r>
              <a:rPr lang="ko-KR" altLang="en-US" sz="1200"/>
              <a:t>빈을 삭제하고 프록시 </a:t>
            </a:r>
            <a:r>
              <a:rPr lang="ko-KR" altLang="en-US" sz="1200" smtClean="0"/>
              <a:t>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 smtClean="0"/>
              <a:t>Advice </a:t>
            </a:r>
            <a:r>
              <a:rPr lang="ko-KR" altLang="en-US" sz="1200"/>
              <a:t>가 </a:t>
            </a:r>
            <a:r>
              <a:rPr lang="ko-KR" altLang="en-US" sz="1200" smtClean="0"/>
              <a:t>작동한다</a:t>
            </a:r>
            <a:endParaRPr lang="en-US" altLang="ko-KR" sz="1200" smtClean="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</a:t>
            </a:r>
            <a:r>
              <a:rPr lang="ko-KR" altLang="en-US" sz="1200" smtClean="0"/>
              <a:t>등록된 </a:t>
            </a:r>
            <a:r>
              <a:rPr lang="en-US" altLang="ko-KR" sz="1200"/>
              <a:t>Advice </a:t>
            </a:r>
            <a:r>
              <a:rPr lang="ko-KR" altLang="en-US" sz="1200"/>
              <a:t>를 </a:t>
            </a:r>
            <a:r>
              <a:rPr lang="ko-KR" altLang="en-US" sz="1200" smtClean="0"/>
              <a:t>제거한다</a:t>
            </a:r>
            <a:endParaRPr lang="en-US" altLang="ko-KR" sz="1200" smtClean="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</a:t>
            </a:r>
            <a:r>
              <a:rPr lang="ko-KR" altLang="en-US" sz="1200" smtClean="0"/>
              <a:t>재 설정 시 </a:t>
            </a:r>
            <a:r>
              <a:rPr lang="ko-KR" altLang="en-US" sz="1200"/>
              <a:t>메소드에 </a:t>
            </a:r>
            <a:r>
              <a:rPr lang="ko-KR" altLang="en-US" sz="1200" smtClean="0"/>
              <a:t>등록된 </a:t>
            </a:r>
            <a:r>
              <a:rPr lang="en-US" altLang="ko-KR" sz="1200"/>
              <a:t>Advice </a:t>
            </a:r>
            <a:r>
              <a:rPr lang="ko-KR" altLang="en-US" sz="1200"/>
              <a:t>를 </a:t>
            </a:r>
            <a:r>
              <a:rPr lang="ko-KR" altLang="en-US" sz="1200" smtClean="0"/>
              <a:t>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smtClean="0"/>
              <a:t>자원 및 </a:t>
            </a:r>
            <a:r>
              <a:rPr lang="ko-KR" altLang="en-US" sz="800" b="1"/>
              <a:t>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 smtClean="0"/>
              <a:t>빈 등록</a:t>
            </a:r>
            <a:endParaRPr lang="ko-KR" altLang="en-US" sz="800" b="1"/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 smtClean="0">
                <a:solidFill>
                  <a:srgbClr val="D24726"/>
                </a:solidFill>
              </a:rPr>
              <a:t>학습한 내용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 smtClean="0"/>
              <a:t>보안 </a:t>
            </a:r>
            <a:r>
              <a:rPr lang="en-US" altLang="ko-KR" sz="1600" b="1" smtClean="0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smtClean="0"/>
              <a:t>인증</a:t>
            </a:r>
            <a:r>
              <a:rPr lang="en-US" altLang="ko-KR" sz="1400" smtClean="0"/>
              <a:t>, </a:t>
            </a:r>
            <a:r>
              <a:rPr lang="ko-KR" altLang="en-US" sz="1400" smtClean="0"/>
              <a:t>세션</a:t>
            </a:r>
            <a:r>
              <a:rPr lang="en-US" altLang="ko-KR" sz="1400" smtClean="0"/>
              <a:t>, </a:t>
            </a:r>
            <a:r>
              <a:rPr lang="ko-KR" altLang="en-US" sz="1400" smtClean="0"/>
              <a:t>예외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인가 등의 </a:t>
            </a:r>
            <a:r>
              <a:rPr lang="en-US" altLang="ko-KR" sz="1400" smtClean="0"/>
              <a:t>API </a:t>
            </a:r>
            <a:r>
              <a:rPr lang="ko-KR" altLang="en-US" sz="1400" smtClean="0"/>
              <a:t>설정</a:t>
            </a:r>
            <a:r>
              <a:rPr lang="en-US" altLang="ko-KR" sz="1400" smtClean="0"/>
              <a:t>, </a:t>
            </a:r>
            <a:r>
              <a:rPr lang="ko-KR" altLang="en-US" sz="1400" smtClean="0"/>
              <a:t>사용법</a:t>
            </a:r>
            <a:r>
              <a:rPr lang="en-US" altLang="ko-KR" sz="1400" smtClean="0"/>
              <a:t>, </a:t>
            </a:r>
            <a:r>
              <a:rPr lang="ko-KR" altLang="en-US" sz="1400" smtClean="0"/>
              <a:t>기능 이해</a:t>
            </a:r>
            <a:endParaRPr lang="en-US" altLang="ko-KR" sz="1400" smtClean="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 smtClean="0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smtClean="0"/>
              <a:t>요청에 따른 각 </a:t>
            </a:r>
            <a:r>
              <a:rPr lang="en-US" altLang="ko-KR" sz="1400" smtClean="0"/>
              <a:t>Filter</a:t>
            </a:r>
            <a:r>
              <a:rPr lang="ko-KR" altLang="en-US" sz="1400"/>
              <a:t> </a:t>
            </a:r>
            <a:r>
              <a:rPr lang="ko-KR" altLang="en-US" sz="1400" smtClean="0"/>
              <a:t>들의 처리과정과 동작 방식 이해  </a:t>
            </a:r>
            <a:endParaRPr lang="en-US" altLang="ko-KR" sz="1400" smtClean="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 smtClean="0"/>
              <a:t>내부 아키텍처</a:t>
            </a:r>
            <a:endParaRPr lang="en-US" altLang="ko-KR" sz="1600" b="1" smtClean="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smtClean="0"/>
              <a:t>스프링 시큐리티 초기화 과정 </a:t>
            </a:r>
            <a:endParaRPr lang="en-US" altLang="ko-KR" sz="1400" smtClean="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smtClean="0"/>
              <a:t>요청에 대한 시작과 마지막 처리과정의 아키텍처 이해</a:t>
            </a:r>
            <a:endParaRPr lang="en-US" altLang="ko-KR" sz="1400" smtClean="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 smtClean="0"/>
              <a:t>실전 프로젝트</a:t>
            </a:r>
            <a:endParaRPr lang="en-US" altLang="ko-KR" sz="1600" b="1" smtClean="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smtClean="0"/>
              <a:t>DB</a:t>
            </a:r>
            <a:r>
              <a:rPr lang="ko-KR" altLang="en-US" sz="1400" smtClean="0"/>
              <a:t> 연동 인증 </a:t>
            </a:r>
            <a:r>
              <a:rPr lang="en-US" altLang="ko-KR" sz="1400" smtClean="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</a:t>
            </a:r>
            <a:r>
              <a:rPr lang="ko-KR" altLang="en-US" sz="1400" smtClean="0"/>
              <a:t>인가</a:t>
            </a:r>
            <a:r>
              <a:rPr lang="en-US" altLang="ko-KR" sz="1400" smtClean="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</a:t>
            </a:r>
            <a:r>
              <a:rPr lang="ko-KR" altLang="en-US" sz="2101" b="1" smtClean="0">
                <a:solidFill>
                  <a:srgbClr val="D24726"/>
                </a:solidFill>
              </a:rPr>
              <a:t>많은 </a:t>
            </a:r>
            <a:r>
              <a:rPr lang="ko-KR" altLang="en-US" sz="2101" b="1">
                <a:solidFill>
                  <a:srgbClr val="D24726"/>
                </a:solidFill>
              </a:rPr>
              <a:t>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 smtClean="0"/>
              <a:t>인증</a:t>
            </a:r>
            <a:endParaRPr lang="en-US" altLang="ko-KR" sz="2000" smtClean="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</a:t>
            </a:r>
            <a:r>
              <a:rPr lang="en-US" altLang="ko-KR" sz="2000" smtClean="0"/>
              <a:t>List (ACL)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</a:t>
            </a:r>
            <a:r>
              <a:rPr lang="ko-KR" altLang="en-US" sz="2101" b="1" smtClean="0">
                <a:solidFill>
                  <a:schemeClr val="bg1"/>
                </a:solidFill>
              </a:rPr>
              <a:t>내용</a:t>
            </a:r>
            <a:r>
              <a:rPr lang="en-US" altLang="ko-KR" sz="2101" b="1" smtClean="0">
                <a:solidFill>
                  <a:schemeClr val="bg1"/>
                </a:solidFill>
              </a:rPr>
              <a:t>, </a:t>
            </a:r>
            <a:r>
              <a:rPr lang="ko-KR" altLang="en-US" sz="2101" b="1" smtClean="0">
                <a:solidFill>
                  <a:schemeClr val="bg1"/>
                </a:solidFill>
              </a:rPr>
              <a:t>개발환경</a:t>
            </a:r>
            <a:r>
              <a:rPr lang="en-US" altLang="ko-KR" sz="2101" b="1" smtClean="0">
                <a:solidFill>
                  <a:schemeClr val="bg1"/>
                </a:solidFill>
              </a:rPr>
              <a:t>, </a:t>
            </a:r>
            <a:r>
              <a:rPr lang="ko-KR" altLang="en-US" sz="2101" b="1" smtClean="0">
                <a:solidFill>
                  <a:schemeClr val="bg1"/>
                </a:solidFill>
              </a:rPr>
              <a:t>선수지식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:a16="http://schemas.microsoft.com/office/drawing/2014/main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	 http.logout()		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처리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                .logoutUrl(＂/logout＂)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처리 </a:t>
            </a:r>
            <a:r>
              <a:rPr lang="en-US" altLang="ko-KR" sz="1200" b="1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>
                <a:solidFill>
                  <a:srgbClr val="0070C0"/>
                </a:solidFill>
              </a:rPr>
              <a:t>	         </a:t>
            </a:r>
            <a:r>
              <a:rPr lang="en-US" altLang="ko-KR" sz="1200" b="1"/>
              <a:t>.logoutSuccessUrl(＂/login＂)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                .deleteCookies(＂JSESSIONID“, ＂remember-me＂) 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후 쿠키 삭제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	         .addLogoutHandler(logoutHandler())		</a:t>
            </a:r>
            <a:r>
              <a:rPr lang="en-US" altLang="ko-KR" sz="1200" b="1">
                <a:solidFill>
                  <a:srgbClr val="0070C0"/>
                </a:solidFill>
              </a:rPr>
              <a:t> // </a:t>
            </a:r>
            <a:r>
              <a:rPr lang="ko-KR" altLang="en-US" sz="1200" b="1">
                <a:solidFill>
                  <a:srgbClr val="0070C0"/>
                </a:solidFill>
              </a:rPr>
              <a:t>로그아웃 핸들러</a:t>
            </a:r>
            <a:endParaRPr lang="en-US" altLang="ko-KR" sz="1200" b="1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                .logoutSuccessHandler(logoutSuccessHandler()) </a:t>
            </a:r>
            <a:r>
              <a:rPr lang="en-US" altLang="ko-KR" sz="1200"/>
              <a:t>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성공 후 핸들러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SecurityContexHolder.clearContext</a:t>
            </a:r>
            <a:r>
              <a:rPr lang="en-US" altLang="ko-KR" sz="1000" b="1"/>
              <a:t>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:a16="http://schemas.microsoft.com/office/drawing/2014/main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</a:t>
            </a:r>
            <a:r>
              <a:rPr lang="ko-KR" altLang="en-US" sz="1200" b="1" smtClean="0"/>
              <a:t>기능</a:t>
            </a:r>
            <a:endParaRPr lang="en-US" altLang="ko-KR" sz="1200" b="1" smtClean="0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</a:t>
            </a:r>
            <a:r>
              <a:rPr lang="ko-KR" altLang="en-US" sz="1200" b="1" smtClean="0"/>
              <a:t>된다</a:t>
            </a:r>
            <a:endParaRPr lang="en-US" altLang="ko-KR" sz="1200" b="1" smtClean="0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 smtClean="0"/>
              <a:t>)</a:t>
            </a:r>
            <a:endParaRPr lang="en-US" altLang="ko-KR" sz="1000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</a:t>
            </a:r>
            <a:r>
              <a:rPr lang="ko-KR" altLang="en-US" sz="1400" b="1"/>
              <a:t>http.</a:t>
            </a:r>
            <a:r>
              <a:rPr lang="en-US" altLang="ko-KR" sz="1400" b="1"/>
              <a:t>rememberMe()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	.rememberMeParameter(“remember”) </a:t>
            </a:r>
            <a:r>
              <a:rPr lang="en-US" altLang="ko-KR" sz="1400" b="1">
                <a:solidFill>
                  <a:srgbClr val="0070C0"/>
                </a:solidFill>
              </a:rPr>
              <a:t>//</a:t>
            </a:r>
            <a:r>
              <a:rPr lang="ko-KR" altLang="en-US" sz="1400" b="1">
                <a:solidFill>
                  <a:srgbClr val="0070C0"/>
                </a:solidFill>
              </a:rPr>
              <a:t> 기본 파라미터명은 </a:t>
            </a:r>
            <a:r>
              <a:rPr lang="en-US" altLang="ko-KR" sz="1400" b="1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	.tokenValiditySeconds(3600)</a:t>
            </a:r>
            <a:r>
              <a:rPr lang="en-US" altLang="ko-KR" sz="1400" b="1">
                <a:solidFill>
                  <a:srgbClr val="0070C0"/>
                </a:solidFill>
              </a:rPr>
              <a:t> // Default</a:t>
            </a:r>
            <a:r>
              <a:rPr lang="ko-KR" altLang="en-US" sz="1400" b="1">
                <a:solidFill>
                  <a:srgbClr val="0070C0"/>
                </a:solidFill>
              </a:rPr>
              <a:t> 는 </a:t>
            </a:r>
            <a:r>
              <a:rPr lang="en-US" altLang="ko-KR" sz="1400" b="1">
                <a:solidFill>
                  <a:srgbClr val="0070C0"/>
                </a:solidFill>
              </a:rPr>
              <a:t>14</a:t>
            </a:r>
            <a:r>
              <a:rPr lang="ko-KR" altLang="en-US" sz="1400" b="1">
                <a:solidFill>
                  <a:srgbClr val="0070C0"/>
                </a:solidFill>
              </a:rPr>
              <a:t>일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		.alwaysRemember(true) </a:t>
            </a:r>
            <a:r>
              <a:rPr lang="en-US" altLang="ko-KR" sz="1400" b="1">
                <a:solidFill>
                  <a:srgbClr val="0070C0"/>
                </a:solidFill>
              </a:rPr>
              <a:t>// </a:t>
            </a:r>
            <a:r>
              <a:rPr lang="ko-KR" altLang="en-US" sz="1400" b="1">
                <a:solidFill>
                  <a:srgbClr val="0070C0"/>
                </a:solidFill>
              </a:rPr>
              <a:t>리멤버 미 기능이 활성화되지 않아도 항상 실행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		</a:t>
            </a:r>
            <a:r>
              <a:rPr lang="en-US" altLang="ko-KR" sz="1400" b="1"/>
              <a:t>.userDetailsService(userDetailsService)</a:t>
            </a:r>
            <a:endParaRPr lang="ko-KR" altLang="en-US" sz="1400" b="1"/>
          </a:p>
          <a:p>
            <a:pPr>
              <a:lnSpc>
                <a:spcPct val="200000"/>
              </a:lnSpc>
            </a:pPr>
            <a:r>
              <a:rPr lang="ko-KR" altLang="en-US" sz="14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smtClean="0"/>
              <a:t>각 </a:t>
            </a:r>
            <a:r>
              <a:rPr lang="en-US" altLang="ko-KR" sz="1400" smtClean="0"/>
              <a:t>API </a:t>
            </a:r>
            <a:r>
              <a:rPr lang="ko-KR" altLang="en-US" sz="1400" smtClean="0"/>
              <a:t>의 개념과 기본적인 사용법</a:t>
            </a:r>
            <a:r>
              <a:rPr lang="en-US" altLang="ko-KR" sz="1400" smtClean="0"/>
              <a:t>, API </a:t>
            </a:r>
            <a:r>
              <a:rPr lang="ko-KR" altLang="en-US" sz="1400" smtClean="0"/>
              <a:t>처리 과정</a:t>
            </a:r>
            <a:r>
              <a:rPr lang="en-US" altLang="ko-KR" sz="1400" smtClean="0"/>
              <a:t>, API </a:t>
            </a:r>
            <a:r>
              <a:rPr lang="ko-KR" altLang="en-US" sz="1400" smtClean="0"/>
              <a:t>동작방식 등 학습</a:t>
            </a:r>
            <a:endParaRPr lang="en-US" altLang="ko-KR" sz="1400" smtClean="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 smtClean="0"/>
              <a:t>API </a:t>
            </a:r>
            <a:r>
              <a:rPr lang="ko-KR" altLang="en-US" sz="1400" smtClean="0"/>
              <a:t>설정 시 생성 및 초기화 되어 사용자의 요청을 처리하는 </a:t>
            </a:r>
            <a:r>
              <a:rPr lang="en-US" altLang="ko-KR" sz="1400" smtClean="0"/>
              <a:t>Filter </a:t>
            </a:r>
            <a:r>
              <a:rPr lang="ko-KR" altLang="en-US" sz="1400" smtClean="0"/>
              <a:t>학습</a:t>
            </a:r>
            <a:endParaRPr lang="en-US" altLang="ko-KR" sz="1400" smtClean="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 smtClean="0"/>
              <a:t>스프링 시큐리티 </a:t>
            </a:r>
            <a:r>
              <a:rPr lang="ko-KR" altLang="en-US" sz="1600" b="1"/>
              <a:t>내부 아키텍처와 </a:t>
            </a:r>
            <a:r>
              <a:rPr lang="ko-KR" altLang="en-US" sz="1600" b="1" smtClean="0"/>
              <a:t>각 객체의 </a:t>
            </a:r>
            <a:r>
              <a:rPr lang="ko-KR" altLang="en-US" sz="1600" b="1"/>
              <a:t>역할 및 처리과정을 </a:t>
            </a:r>
            <a:r>
              <a:rPr lang="ko-KR" altLang="en-US" sz="1600" b="1" smtClean="0"/>
              <a:t>학습한다</a:t>
            </a:r>
            <a:endParaRPr lang="en-US" altLang="ko-KR" sz="1600" b="1" smtClean="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smtClean="0"/>
              <a:t>초기화 과정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인증 과정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인가과정</a:t>
            </a:r>
            <a:r>
              <a:rPr lang="en-US" altLang="ko-KR" sz="1400"/>
              <a:t> </a:t>
            </a:r>
            <a:r>
              <a:rPr lang="ko-KR" altLang="en-US" sz="1400" smtClean="0"/>
              <a:t>등을 아키텍처적인 관점에서 학습</a:t>
            </a:r>
            <a:endParaRPr lang="en-US" altLang="ko-KR" sz="1400" smtClean="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</a:t>
            </a:r>
            <a:r>
              <a:rPr lang="ko-KR" altLang="en-US" sz="1600" b="1" smtClean="0"/>
              <a:t>프로젝트</a:t>
            </a:r>
            <a:endParaRPr lang="en-US" altLang="ko-KR" sz="1600" b="1" smtClean="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smtClean="0"/>
              <a:t>인증 기능 구현 </a:t>
            </a:r>
            <a:r>
              <a:rPr lang="en-US" altLang="ko-KR" sz="1400" smtClean="0"/>
              <a:t>– Form </a:t>
            </a:r>
            <a:r>
              <a:rPr lang="ko-KR" altLang="en-US" sz="1400" smtClean="0"/>
              <a:t>방식</a:t>
            </a:r>
            <a:r>
              <a:rPr lang="en-US" altLang="ko-KR" sz="1400" smtClean="0"/>
              <a:t>, Ajax </a:t>
            </a:r>
            <a:r>
              <a:rPr lang="ko-KR" altLang="en-US" sz="1400" smtClean="0"/>
              <a:t>인증 처리 </a:t>
            </a:r>
            <a:endParaRPr lang="en-US" altLang="ko-KR" sz="1400" smtClean="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smtClean="0"/>
              <a:t>인가 </a:t>
            </a:r>
            <a:r>
              <a:rPr lang="ko-KR" altLang="en-US" sz="1400"/>
              <a:t>기능 </a:t>
            </a:r>
            <a:r>
              <a:rPr lang="ko-KR" altLang="en-US" sz="1400" smtClean="0"/>
              <a:t>구현 </a:t>
            </a:r>
            <a:r>
              <a:rPr lang="en-US" altLang="ko-KR" sz="1400" smtClean="0"/>
              <a:t>– DB </a:t>
            </a:r>
            <a:r>
              <a:rPr lang="ko-KR" altLang="en-US" sz="1400" smtClean="0"/>
              <a:t>와</a:t>
            </a:r>
            <a:r>
              <a:rPr lang="en-US" altLang="ko-KR" sz="1400" smtClean="0"/>
              <a:t> </a:t>
            </a:r>
            <a:r>
              <a:rPr lang="ko-KR" altLang="en-US" sz="1400" smtClean="0"/>
              <a:t>연동해서 권한 제어 시스템 구현</a:t>
            </a:r>
            <a:endParaRPr lang="en-US" altLang="ko-KR" sz="1400" smtClean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:a16="http://schemas.microsoft.com/office/drawing/2014/main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:a16="http://schemas.microsoft.com/office/drawing/2014/main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:a16="http://schemas.microsoft.com/office/drawing/2014/main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 smtClean="0"/>
              <a:t>Anonymous</a:t>
            </a:r>
          </a:p>
          <a:p>
            <a:pPr algn="ctr"/>
            <a:r>
              <a:rPr lang="en-US" altLang="ko-KR" sz="1050" b="1" smtClean="0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mtClean="0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</a:t>
            </a: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필터</a:t>
            </a:r>
            <a:endParaRPr lang="en-US" altLang="ko-KR" sz="12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용도로 사용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isAnonymous()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isAuthenticated()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</a:t>
            </a: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2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smtClean="0"/>
              <a:t>인증객체를 </a:t>
            </a: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smtClean="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smtClean="0"/>
              <a:t>yes</a:t>
            </a:r>
            <a:endParaRPr lang="ko-KR" altLang="en-US" sz="90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smtClean="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인증객체 생성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:a16="http://schemas.microsoft.com/office/drawing/2014/main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</a:t>
              </a:r>
              <a:r>
                <a:rPr lang="ko-KR" altLang="en-US" sz="788" smtClean="0"/>
                <a:t>생성</a:t>
              </a:r>
              <a:endParaRPr lang="en-US" altLang="ko-KR" sz="788" smtClean="0"/>
            </a:p>
            <a:p>
              <a:pPr algn="ctr"/>
              <a:r>
                <a:rPr lang="ko-KR" altLang="en-US" sz="788" smtClean="0"/>
                <a:t>이전 사용자 세션 만료 설정</a:t>
              </a:r>
              <a:endParaRPr lang="ko-KR" altLang="en-US" sz="788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</a:t>
              </a:r>
              <a:r>
                <a:rPr lang="ko-KR" altLang="en-US" sz="788" smtClean="0"/>
                <a:t>만료</a:t>
              </a:r>
              <a:endParaRPr lang="ko-KR" altLang="en-US" sz="788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:a16="http://schemas.microsoft.com/office/drawing/2014/main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:a16="http://schemas.microsoft.com/office/drawing/2014/main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:a16="http://schemas.microsoft.com/office/drawing/2014/main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</a:t>
              </a:r>
              <a:r>
                <a:rPr lang="ko-KR" altLang="en-US" sz="788" smtClean="0"/>
                <a:t>예외 발생</a:t>
              </a:r>
              <a:endParaRPr lang="ko-KR" altLang="en-US" sz="788"/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 smtClean="0"/>
              <a:t>이전 </a:t>
            </a:r>
            <a:r>
              <a:rPr lang="ko-KR" altLang="en-US" sz="1226" b="1"/>
              <a:t>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 smtClean="0"/>
              <a:t>현재 </a:t>
            </a:r>
            <a:r>
              <a:rPr lang="ko-KR" altLang="en-US" sz="1226" b="1"/>
              <a:t>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</a:t>
            </a:r>
            <a:r>
              <a:rPr lang="ko-KR" altLang="en-US" sz="1200" b="1" smtClean="0"/>
              <a:t>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r>
              <a:rPr lang="en-US" altLang="ko-KR" sz="788" b="1"/>
              <a:t/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r>
              <a:rPr lang="en-US" altLang="ko-KR" sz="788" b="1"/>
              <a:t/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.sessionFixation().changeSessionId() </a:t>
            </a:r>
            <a:r>
              <a:rPr lang="en-US" altLang="ko-KR" sz="1600" b="1">
                <a:solidFill>
                  <a:schemeClr val="accent1"/>
                </a:solidFill>
              </a:rPr>
              <a:t>// </a:t>
            </a:r>
            <a:r>
              <a:rPr lang="ko-KR" altLang="en-US" sz="1600" b="1">
                <a:solidFill>
                  <a:schemeClr val="accent1"/>
                </a:solidFill>
              </a:rPr>
              <a:t>기본값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chemeClr val="accent1"/>
                </a:solidFill>
              </a:rPr>
              <a:t>							    // none, migrateSession, newSession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</a:t>
            </a:r>
            <a:r>
              <a:rPr lang="en-US" altLang="ko-KR" sz="1200" b="1" smtClean="0"/>
              <a:t>Always </a:t>
            </a:r>
            <a:r>
              <a:rPr lang="en-US" altLang="ko-KR" sz="1200" b="1"/>
              <a:t>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 smtClean="0"/>
              <a:t>SessionCreationPolicy</a:t>
            </a:r>
            <a:r>
              <a:rPr lang="en-US" altLang="ko-KR" sz="1200" b="1"/>
              <a:t>. </a:t>
            </a:r>
            <a:r>
              <a:rPr lang="en-US" altLang="ko-KR" sz="1200" b="1" smtClean="0"/>
              <a:t>If_Required </a:t>
            </a:r>
            <a:r>
              <a:rPr lang="en-US" altLang="ko-KR" sz="1200" b="1"/>
              <a:t>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</a:t>
            </a:r>
            <a:r>
              <a:rPr lang="ko-KR" altLang="en-US" sz="1200" b="1" smtClean="0"/>
              <a:t>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</a:t>
            </a:r>
            <a:r>
              <a:rPr lang="en-US" altLang="ko-KR" sz="1200" b="1" smtClean="0"/>
              <a:t>Stateless	 </a:t>
            </a:r>
            <a:r>
              <a:rPr lang="en-US" altLang="ko-KR" sz="1200" b="1"/>
              <a:t>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 smtClean="0"/>
              <a:t>인증 시 사용자의 세션정보를 </a:t>
            </a:r>
            <a:r>
              <a:rPr lang="ko-KR" altLang="en-US" sz="1400"/>
              <a:t>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</a:t>
            </a:r>
            <a:r>
              <a:rPr lang="ko-KR" altLang="en-US" sz="1400" smtClean="0"/>
              <a:t>세션 이력을 관리</a:t>
            </a:r>
            <a:endParaRPr lang="en-US" altLang="ko-KR" sz="1400" smtClean="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 smtClean="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 smtClean="0"/>
              <a:t>동시적 </a:t>
            </a:r>
            <a:r>
              <a:rPr lang="ko-KR" altLang="en-US" sz="1600" b="1"/>
              <a:t>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</a:t>
            </a:r>
            <a:r>
              <a:rPr lang="ko-KR" altLang="en-US" sz="1400" smtClean="0"/>
              <a:t>접속이 허용되는 최대 세션수를 제한</a:t>
            </a:r>
            <a:endParaRPr lang="en-US" altLang="ko-KR" sz="1400" smtClean="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 smtClean="0"/>
              <a:t>세션 </a:t>
            </a:r>
            <a:r>
              <a:rPr lang="ko-KR" altLang="en-US" sz="1600" b="1"/>
              <a:t>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</a:t>
            </a:r>
            <a:r>
              <a:rPr lang="ko-KR" altLang="en-US" sz="1400" smtClean="0"/>
              <a:t>할 때마다 </a:t>
            </a:r>
            <a:r>
              <a:rPr lang="ko-KR" altLang="en-US" sz="1400"/>
              <a:t>세션쿠키를 새로 발급하여 공격자의 쿠키 조작을 </a:t>
            </a:r>
            <a:r>
              <a:rPr lang="ko-KR" altLang="en-US" sz="1400" smtClean="0"/>
              <a:t>방지</a:t>
            </a:r>
            <a:endParaRPr lang="en-US" altLang="ko-KR" sz="1400" smtClean="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 smtClean="0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smtClean="0"/>
              <a:t>Always</a:t>
            </a:r>
            <a:r>
              <a:rPr lang="en-US" altLang="ko-KR" sz="1200"/>
              <a:t>, </a:t>
            </a:r>
            <a:r>
              <a:rPr lang="en-US" altLang="ko-KR" sz="1200" smtClean="0"/>
              <a:t>If_Required</a:t>
            </a:r>
            <a:r>
              <a:rPr lang="en-US" altLang="ko-KR" sz="1200"/>
              <a:t>, </a:t>
            </a:r>
            <a:r>
              <a:rPr lang="en-US" altLang="ko-KR" sz="1200" smtClean="0"/>
              <a:t>Never</a:t>
            </a:r>
            <a:r>
              <a:rPr lang="en-US" altLang="ko-KR" sz="1200"/>
              <a:t>, </a:t>
            </a:r>
            <a:r>
              <a:rPr lang="en-US" altLang="ko-KR" sz="1200" smtClean="0"/>
              <a:t>Stateless</a:t>
            </a:r>
            <a:endParaRPr lang="en-US" altLang="ko-KR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매 요청 마다 </a:t>
            </a:r>
            <a:r>
              <a:rPr lang="ko-KR" altLang="en-US" sz="1400" b="1" smtClean="0"/>
              <a:t>현재 사용자의 세션 </a:t>
            </a:r>
            <a:r>
              <a:rPr lang="ko-KR" altLang="en-US" sz="1400" b="1"/>
              <a:t>만료 여부 </a:t>
            </a:r>
            <a:r>
              <a:rPr lang="ko-KR" altLang="en-US" sz="1400" b="1" smtClean="0"/>
              <a:t>체크</a:t>
            </a:r>
            <a:endParaRPr lang="en-US" altLang="ko-KR" sz="1400" b="1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smtClean="0"/>
              <a:t>세션이 만료로 설정되었을 </a:t>
            </a:r>
            <a:r>
              <a:rPr lang="ko-KR" altLang="en-US" sz="1400" b="1"/>
              <a:t>경우 </a:t>
            </a:r>
            <a:r>
              <a:rPr lang="ko-KR" altLang="en-US" sz="1400" b="1" smtClean="0"/>
              <a:t>즉시 만료 처리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smtClean="0"/>
              <a:t>session.isExpired()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로그아웃 처리</a:t>
            </a:r>
            <a:endParaRPr lang="en-US" altLang="ko-KR" sz="200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즉시 오류 페이지 </a:t>
            </a:r>
            <a:r>
              <a:rPr lang="ko-KR" altLang="en-US" sz="2000" smtClean="0"/>
              <a:t>응답</a:t>
            </a:r>
            <a:endParaRPr lang="en-US" altLang="ko-KR" sz="200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</a:t>
            </a:r>
            <a:r>
              <a:rPr lang="en-US" altLang="ko-KR" sz="1400" smtClean="0">
                <a:solidFill>
                  <a:srgbClr val="FF0000"/>
                </a:solidFill>
              </a:rPr>
              <a:t>“ This </a:t>
            </a:r>
            <a:r>
              <a:rPr lang="en-US" altLang="ko-KR" sz="1400">
                <a:solidFill>
                  <a:srgbClr val="FF0000"/>
                </a:solidFill>
              </a:rPr>
              <a:t>session has been </a:t>
            </a:r>
            <a:r>
              <a:rPr lang="en-US" altLang="ko-KR" sz="1400" smtClean="0">
                <a:solidFill>
                  <a:srgbClr val="FF0000"/>
                </a:solidFill>
              </a:rPr>
              <a:t>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:a16="http://schemas.microsoft.com/office/drawing/2014/main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:a16="http://schemas.microsoft.com/office/drawing/2014/main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:a16="http://schemas.microsoft.com/office/drawing/2014/main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:a16="http://schemas.microsoft.com/office/drawing/2014/main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:a16="http://schemas.microsoft.com/office/drawing/2014/main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smtClean="0"/>
              <a:t>세션 정보 등록</a:t>
            </a:r>
            <a:r>
              <a:rPr lang="en-US" altLang="ko-KR" sz="900" smtClean="0"/>
              <a:t>: </a:t>
            </a:r>
            <a:r>
              <a:rPr lang="en-US" altLang="ko-KR" sz="900"/>
              <a:t>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RegisterSession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:a16="http://schemas.microsoft.com/office/drawing/2014/main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ConcurrentSessionControlAuthenticationStrategy</a:t>
            </a:r>
            <a:endParaRPr lang="ko-KR" altLang="en-US" sz="10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:a16="http://schemas.microsoft.com/office/drawing/2014/main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ChangeSessionId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 b="1"/>
          </a:p>
        </p:txBody>
      </p:sp>
      <p:sp>
        <p:nvSpPr>
          <p:cNvPr id="82" name="사각형: 둥근 모서리 7">
            <a:extLst>
              <a:ext uri="{FF2B5EF4-FFF2-40B4-BE49-F238E27FC236}">
                <a16:creationId xmlns:a16="http://schemas.microsoft.com/office/drawing/2014/main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  <a:br>
              <a:rPr lang="en-US" altLang="ko-KR" sz="1000" b="1"/>
            </a:br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smtClean="0"/>
              <a:t>인증 실패 전략인 경우</a:t>
            </a:r>
            <a:endParaRPr lang="ko-KR" altLang="en-US" sz="800"/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smtClean="0"/>
              <a:t>세션 만료 전략인 경우</a:t>
            </a:r>
            <a:endParaRPr lang="ko-KR" altLang="en-US" sz="80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smtClean="0"/>
              <a:t>인증 성공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smtClean="0"/>
              <a:t>인증 실패</a:t>
            </a:r>
            <a:endParaRPr lang="ko-KR" altLang="en-US" sz="80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smtClean="0"/>
              <a:t>인증 성공</a:t>
            </a:r>
            <a:endParaRPr lang="ko-KR" altLang="en-US" sz="80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smtClean="0"/>
              <a:t>세션 정보 등록</a:t>
            </a:r>
            <a:r>
              <a:rPr lang="en-US" altLang="ko-KR" sz="900" smtClean="0"/>
              <a:t>: </a:t>
            </a:r>
            <a:r>
              <a:rPr lang="en-US" altLang="ko-KR" sz="900"/>
              <a:t>session </a:t>
            </a:r>
            <a:r>
              <a:rPr lang="en-US" altLang="ko-KR" sz="900" smtClean="0"/>
              <a:t>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방식 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</a:t>
            </a:r>
            <a:r>
              <a:rPr lang="en-US" altLang="ko-KR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(“/shop/**”)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.antMatchers</a:t>
            </a:r>
            <a:r>
              <a:rPr lang="en-US" altLang="ko-KR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(“/shop/login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”, </a:t>
            </a:r>
            <a:r>
              <a:rPr lang="en-US" altLang="ko-KR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“/shop/users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/**”).permitAll</a:t>
            </a:r>
            <a:r>
              <a:rPr lang="en-US" altLang="ko-KR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</a:t>
            </a:r>
            <a:r>
              <a:rPr lang="en-US" altLang="ko-KR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.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antMatchers(“/</a:t>
            </a:r>
            <a:r>
              <a:rPr lang="en-US" altLang="ko-KR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shop/mypage”).hasRole(“USER”)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.antMatchers</a:t>
            </a:r>
            <a:r>
              <a:rPr lang="en-US" altLang="ko-KR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("/shop/admin/pay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").access("hasRole('ADMIN')");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</a:t>
            </a:r>
            <a:r>
              <a:rPr lang="en-US" altLang="ko-KR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("/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shop/</a:t>
            </a:r>
            <a:r>
              <a:rPr lang="en-US" altLang="ko-KR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/**").access("hasRole('ADMIN') or hasRole</a:t>
            </a:r>
            <a:r>
              <a:rPr lang="en-US" altLang="ko-KR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(‘SYS ')");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:a16="http://schemas.microsoft.com/office/drawing/2014/main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:a16="http://schemas.microsoft.com/office/drawing/2014/main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/>
              <a:t>	 </a:t>
            </a:r>
            <a:r>
              <a:rPr lang="en-US" altLang="ko-KR" sz="1400" b="1"/>
              <a:t>http.exceptionHandling()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		.authenticationEntryPoint(authenticationEntryPoint())     		</a:t>
            </a:r>
            <a:r>
              <a:rPr lang="en-US" altLang="ko-KR" sz="1400" b="1">
                <a:solidFill>
                  <a:srgbClr val="0070C0"/>
                </a:solidFill>
              </a:rPr>
              <a:t>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		</a:t>
            </a:r>
            <a:r>
              <a:rPr lang="en-US" altLang="ko-KR" sz="1400" b="1"/>
              <a:t>.accessDeniedHandler(accessDeniedHandler())</a:t>
            </a:r>
            <a:r>
              <a:rPr lang="en-US" altLang="ko-KR" sz="1400" b="1">
                <a:solidFill>
                  <a:srgbClr val="0070C0"/>
                </a:solidFill>
              </a:rPr>
              <a:t> 			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/>
          </a:p>
          <a:p>
            <a:pPr>
              <a:lnSpc>
                <a:spcPct val="200000"/>
              </a:lnSpc>
            </a:pPr>
            <a:r>
              <a:rPr lang="ko-KR" altLang="en-US" sz="140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smtClean="0">
                <a:solidFill>
                  <a:schemeClr val="bg1"/>
                </a:solidFill>
              </a:rPr>
              <a:t>#12. Form </a:t>
            </a:r>
            <a:r>
              <a:rPr lang="ko-KR" altLang="en-US" sz="2101" b="1" smtClean="0">
                <a:solidFill>
                  <a:schemeClr val="bg1"/>
                </a:solidFill>
              </a:rPr>
              <a:t>인증 </a:t>
            </a:r>
            <a:r>
              <a:rPr lang="en-US" altLang="ko-KR" sz="2101" b="1" smtClean="0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r>
              <a:rPr lang="en-US" altLang="ko-KR" sz="876"/>
              <a:t/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 smtClean="0">
                <a:solidFill>
                  <a:srgbClr val="D24726"/>
                </a:solidFill>
              </a:rPr>
              <a:t>– </a:t>
            </a:r>
            <a:r>
              <a:rPr lang="en-US" altLang="ko-KR" sz="2101" b="1">
                <a:solidFill>
                  <a:srgbClr val="D24726"/>
                </a:solidFill>
              </a:rPr>
              <a:t>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smtClean="0"/>
              <a:t>요청 시 전달되는 토큰 값과 서버에 저장된 실제 </a:t>
            </a:r>
            <a:r>
              <a:rPr lang="ko-KR" altLang="en-US" sz="1050"/>
              <a:t>값과 </a:t>
            </a:r>
            <a:r>
              <a:rPr lang="ko-KR" altLang="en-US" sz="1050" smtClean="0"/>
              <a:t>비교한 후</a:t>
            </a:r>
            <a:r>
              <a:rPr lang="en-US" altLang="ko-KR" sz="1050" smtClean="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 smtClean="0"/>
              <a:t>특정한 </a:t>
            </a:r>
            <a:r>
              <a:rPr lang="ko-KR" altLang="en-US" sz="1400" b="1"/>
              <a:t>이름을 가진 </a:t>
            </a:r>
            <a:r>
              <a:rPr lang="ko-KR" altLang="en-US" sz="1400" b="1" smtClean="0"/>
              <a:t>스프링 빈을 </a:t>
            </a:r>
            <a:r>
              <a:rPr lang="ko-KR" altLang="en-US" sz="1400" b="1"/>
              <a:t>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 smtClean="0"/>
              <a:t>이름으로 생성된 빈을 </a:t>
            </a:r>
            <a:r>
              <a:rPr lang="en-US" altLang="ko-KR" sz="1400" b="1" smtClean="0"/>
              <a:t>ApplicationContext </a:t>
            </a:r>
            <a:r>
              <a:rPr lang="ko-KR" altLang="en-US" sz="1400" b="1" smtClean="0"/>
              <a:t>에서 </a:t>
            </a:r>
            <a:r>
              <a:rPr lang="ko-KR" altLang="en-US" sz="1400" b="1"/>
              <a:t>찾아 </a:t>
            </a:r>
            <a:r>
              <a:rPr lang="ko-KR" altLang="en-US" sz="1400" b="1" smtClean="0"/>
              <a:t>요청을 </a:t>
            </a:r>
            <a:r>
              <a:rPr lang="ko-KR" altLang="en-US" sz="1400" b="1"/>
              <a:t>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 smtClean="0"/>
              <a:t>실제 보안처리를 </a:t>
            </a:r>
            <a:r>
              <a:rPr lang="ko-KR" altLang="en-US" sz="1400" b="1"/>
              <a:t>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/>
              <a:t>Spring </a:t>
            </a:r>
            <a:r>
              <a:rPr lang="en-US" altLang="ko-KR" sz="1600" b="1"/>
              <a:t>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:a16="http://schemas.microsoft.com/office/drawing/2014/main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 smtClean="0"/>
              <a:t>이름으로 생성되는 필터 </a:t>
            </a:r>
            <a:r>
              <a:rPr lang="ko-KR" altLang="en-US" sz="1400" b="1"/>
              <a:t>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</a:t>
            </a:r>
            <a:r>
              <a:rPr lang="ko-KR" altLang="en-US" sz="1400" b="1" smtClean="0"/>
              <a:t>받고 실제 </a:t>
            </a:r>
            <a:r>
              <a:rPr lang="ko-KR" altLang="en-US" sz="1400" b="1"/>
              <a:t>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</a:t>
            </a:r>
            <a:r>
              <a:rPr lang="ko-KR" altLang="en-US" sz="1400" b="1" smtClean="0"/>
              <a:t>생성되는 </a:t>
            </a:r>
            <a:r>
              <a:rPr lang="ko-KR" altLang="en-US" sz="1400" b="1"/>
              <a:t>필터들을 </a:t>
            </a:r>
            <a:r>
              <a:rPr lang="ko-KR" altLang="en-US" sz="1400" b="1" smtClean="0"/>
              <a:t>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</a:t>
            </a:r>
            <a:r>
              <a:rPr lang="ko-KR" altLang="en-US" sz="1400" b="1" smtClean="0"/>
              <a:t>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/>
              <a:t>&lt;groupId&gt;org.springframework.boot&lt;/groupId&gt;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/>
              <a:t>&lt;artifactId&gt;spring-boot-starter-security&lt;/artifactId&gt;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r>
              <a:rPr lang="en-US" altLang="ko-KR" sz="900" b="1">
                <a:solidFill>
                  <a:schemeClr val="bg1"/>
                </a:solidFill>
              </a:rPr>
              <a:t/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 smtClean="0">
                <a:solidFill>
                  <a:schemeClr val="bg1"/>
                </a:solidFill>
              </a:rPr>
              <a:t>필터 초기화와 다중 보안 설정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mtClean="0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smtClean="0"/>
              <a:t>설정클래스 별로 보안 기능이 각각 작동</a:t>
            </a:r>
            <a:endParaRPr lang="en-US" altLang="ko-KR" sz="1200" b="1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smtClean="0"/>
              <a:t>설정클래스 별로 </a:t>
            </a:r>
            <a:r>
              <a:rPr lang="en-US" altLang="ko-KR" sz="1200" b="1" smtClean="0"/>
              <a:t>RequestMatcher </a:t>
            </a:r>
            <a:r>
              <a:rPr lang="ko-KR" altLang="en-US" sz="1200" b="1" smtClean="0"/>
              <a:t>설정</a:t>
            </a:r>
            <a:endParaRPr lang="en-US" altLang="ko-KR" sz="1200" b="1" smtClean="0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mtClean="0"/>
              <a:t>http.antMatcher(“/admin/</a:t>
            </a:r>
            <a:r>
              <a:rPr lang="ko-KR" altLang="en-US" sz="1200" smtClean="0"/>
              <a:t>**</a:t>
            </a:r>
            <a:r>
              <a:rPr lang="en-US" altLang="ko-KR" sz="1200" smtClean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smtClean="0"/>
              <a:t>설정클래스 별로 필터가 생성</a:t>
            </a:r>
            <a:endParaRPr lang="en-US" altLang="ko-KR" sz="1200" b="1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smtClean="0"/>
              <a:t>FilterChainProxy </a:t>
            </a:r>
            <a:r>
              <a:rPr lang="ko-KR" altLang="en-US" sz="1200" b="1" smtClean="0"/>
              <a:t>가 각 필터들 가지고 있음</a:t>
            </a:r>
            <a:endParaRPr lang="en-US" altLang="ko-KR" sz="1200" b="1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smtClean="0"/>
              <a:t>요청에 따라 </a:t>
            </a:r>
            <a:r>
              <a:rPr lang="en-US" altLang="ko-KR" sz="1200" b="1" smtClean="0"/>
              <a:t>RequestMatcher</a:t>
            </a:r>
            <a:r>
              <a:rPr lang="ko-KR" altLang="en-US" sz="1200" b="1" smtClean="0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 smtClean="0"/>
              <a:t>API </a:t>
            </a:r>
            <a:r>
              <a:rPr lang="ko-KR" altLang="en-US" sz="900" smtClean="0"/>
              <a:t>설정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 smtClean="0"/>
              <a:t>API </a:t>
            </a:r>
            <a:r>
              <a:rPr lang="ko-KR" altLang="en-US" sz="900" smtClean="0"/>
              <a:t>설정</a:t>
            </a:r>
            <a:endParaRPr lang="ko-KR" altLang="en-US" sz="90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mtClean="0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mtClean="0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 smtClean="0"/>
              <a:t>생성</a:t>
            </a:r>
            <a:endParaRPr lang="ko-KR" altLang="en-US" sz="900" b="1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 smtClean="0"/>
              <a:t>생성</a:t>
            </a:r>
            <a:endParaRPr lang="ko-KR" altLang="en-US" sz="90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</a:t>
            </a:r>
            <a:r>
              <a:rPr lang="en-US" altLang="ko-KR" sz="1000" b="1" smtClean="0"/>
              <a:t>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</a:t>
            </a:r>
            <a:r>
              <a:rPr lang="en-US" altLang="ko-KR" sz="1000" b="1" smtClean="0"/>
              <a:t>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 smtClean="0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 smtClean="0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 smtClean="0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</a:t>
            </a:r>
            <a:r>
              <a:rPr lang="en-US" altLang="ko-KR" sz="1000" b="1" smtClean="0"/>
              <a:t>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 smtClean="0"/>
              <a:t>인증</a:t>
            </a:r>
            <a:r>
              <a:rPr lang="en-US" altLang="ko-KR" sz="1000" b="1" smtClean="0"/>
              <a:t>/ </a:t>
            </a:r>
            <a:r>
              <a:rPr lang="ko-KR" altLang="en-US" sz="1000" b="1" smtClean="0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smtClean="0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smtClean="0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smtClean="0"/>
              <a:t>필터 선택</a:t>
            </a:r>
            <a:endParaRPr lang="ko-KR" altLang="en-US" sz="10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smtClean="0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</a:t>
            </a:r>
            <a:r>
              <a:rPr lang="en-US" altLang="ko-KR" sz="1000" b="1" smtClean="0"/>
              <a:t>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 smtClean="0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mtClean="0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 smtClean="0"/>
              <a:t>인증</a:t>
            </a:r>
            <a:r>
              <a:rPr lang="en-US" altLang="ko-KR" sz="1000" b="1" smtClean="0"/>
              <a:t>/ </a:t>
            </a:r>
            <a:r>
              <a:rPr lang="ko-KR" altLang="en-US" sz="1000" b="1" smtClean="0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</a:t>
            </a:r>
            <a:r>
              <a:rPr lang="en-US" altLang="ko-KR" sz="1000" b="1" smtClean="0"/>
              <a:t>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 smtClean="0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mtClean="0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smtClean="0"/>
              <a:t>사용자의 인증 </a:t>
            </a:r>
            <a:r>
              <a:rPr lang="ko-KR" altLang="en-US" sz="1200" b="1"/>
              <a:t>정보를 저장하는 토큰 </a:t>
            </a:r>
            <a:r>
              <a:rPr lang="ko-KR" altLang="en-US" sz="1200" b="1" smtClean="0"/>
              <a:t>개념</a:t>
            </a:r>
            <a:endParaRPr lang="en-US" altLang="ko-KR" sz="1200" b="1" smtClean="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smtClean="0"/>
              <a:t>인증 </a:t>
            </a:r>
            <a:r>
              <a:rPr lang="ko-KR" altLang="en-US" sz="1200" b="1"/>
              <a:t>시 </a:t>
            </a:r>
            <a:r>
              <a:rPr lang="en-US" altLang="ko-KR" sz="1200" smtClean="0"/>
              <a:t>id </a:t>
            </a:r>
            <a:r>
              <a:rPr lang="ko-KR" altLang="en-US" sz="1200" smtClean="0"/>
              <a:t>와</a:t>
            </a:r>
            <a:r>
              <a:rPr lang="en-US" altLang="ko-KR" sz="1200" smtClean="0"/>
              <a:t> password </a:t>
            </a:r>
            <a:r>
              <a:rPr lang="ko-KR" altLang="en-US" sz="1200" smtClean="0"/>
              <a:t>를</a:t>
            </a:r>
            <a:r>
              <a:rPr lang="en-US" altLang="ko-KR" sz="1200" smtClean="0"/>
              <a:t> </a:t>
            </a:r>
            <a:r>
              <a:rPr lang="ko-KR" altLang="en-US" sz="1200" smtClean="0"/>
              <a:t>담고 </a:t>
            </a:r>
            <a:r>
              <a:rPr lang="ko-KR" altLang="en-US" sz="1200"/>
              <a:t>인증 </a:t>
            </a:r>
            <a:r>
              <a:rPr lang="ko-KR" altLang="en-US" sz="1200" smtClean="0"/>
              <a:t>검증을 위해</a:t>
            </a:r>
            <a:r>
              <a:rPr lang="en-US" altLang="ko-KR" sz="1200" smtClean="0"/>
              <a:t> </a:t>
            </a:r>
            <a:r>
              <a:rPr lang="ko-KR" altLang="en-US" sz="1200" smtClean="0"/>
              <a:t>전달되어사용된다</a:t>
            </a:r>
            <a:endParaRPr lang="en-US" altLang="ko-KR" sz="120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후 </a:t>
            </a:r>
            <a:r>
              <a:rPr lang="ko-KR" altLang="en-US" sz="1200"/>
              <a:t>최종 인증 </a:t>
            </a:r>
            <a:r>
              <a:rPr lang="ko-KR" altLang="en-US" sz="1200" smtClean="0"/>
              <a:t>결과 </a:t>
            </a:r>
            <a:r>
              <a:rPr lang="en-US" altLang="ko-KR" sz="1200" smtClean="0"/>
              <a:t>(</a:t>
            </a:r>
            <a:r>
              <a:rPr lang="en-US" altLang="ko-KR" sz="1200"/>
              <a:t>user </a:t>
            </a:r>
            <a:r>
              <a:rPr lang="ko-KR" altLang="en-US" sz="1200"/>
              <a:t>객체</a:t>
            </a:r>
            <a:r>
              <a:rPr lang="en-US" altLang="ko-KR" sz="1200"/>
              <a:t>, </a:t>
            </a:r>
            <a:r>
              <a:rPr lang="ko-KR" altLang="en-US" sz="1200"/>
              <a:t>권한정보</a:t>
            </a:r>
            <a:r>
              <a:rPr lang="en-US" altLang="ko-KR" sz="1200"/>
              <a:t>)</a:t>
            </a:r>
            <a:r>
              <a:rPr lang="ko-KR" altLang="en-US" sz="1200"/>
              <a:t> 를 담</a:t>
            </a:r>
            <a:r>
              <a:rPr lang="ko-KR" altLang="en-US" sz="1200" smtClean="0"/>
              <a:t>고</a:t>
            </a:r>
            <a:r>
              <a:rPr lang="en-US" altLang="ko-KR" sz="1200" smtClean="0"/>
              <a:t> SecurityContext </a:t>
            </a:r>
            <a:r>
              <a:rPr lang="ko-KR" altLang="en-US" sz="1200" smtClean="0"/>
              <a:t>에 저장되어 전역적으로 참조가 가능하다</a:t>
            </a:r>
            <a:endParaRPr lang="en-US" altLang="ko-KR" sz="1200" smtClean="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smtClean="0"/>
              <a:t>Authentication authentication = SecurityContexHolder.getContext().getAuthentication()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smtClean="0"/>
              <a:t>구조</a:t>
            </a:r>
            <a:endParaRPr lang="ko-KR" altLang="en-US" sz="1200" b="1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smtClean="0"/>
              <a:t>principal : </a:t>
            </a:r>
            <a:r>
              <a:rPr lang="ko-KR" altLang="en-US" sz="1200"/>
              <a:t>사용자 </a:t>
            </a:r>
            <a:r>
              <a:rPr lang="ko-KR" altLang="en-US" sz="1200" smtClean="0"/>
              <a:t>아이디 혹은 </a:t>
            </a:r>
            <a:r>
              <a:rPr lang="en-US" altLang="ko-KR" sz="1200" smtClean="0"/>
              <a:t>User </a:t>
            </a:r>
            <a:r>
              <a:rPr lang="ko-KR" altLang="en-US" sz="1200" smtClean="0"/>
              <a:t>객체를 저장</a:t>
            </a:r>
            <a:endParaRPr lang="en-US" altLang="ko-KR" sz="1200" smtClean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smtClean="0"/>
              <a:t>credentials</a:t>
            </a:r>
            <a:r>
              <a:rPr lang="en-US" altLang="ko-KR" sz="1200" smtClean="0"/>
              <a:t> : </a:t>
            </a:r>
            <a:r>
              <a:rPr lang="ko-KR" altLang="en-US" sz="1200" smtClean="0"/>
              <a:t>사용자 비밀번호</a:t>
            </a:r>
            <a:endParaRPr lang="en-US" altLang="ko-KR" sz="1200" smtClean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smtClean="0"/>
              <a:t>authorities</a:t>
            </a:r>
            <a:r>
              <a:rPr lang="en-US" altLang="ko-KR" sz="1200" smtClean="0"/>
              <a:t> </a:t>
            </a:r>
            <a:r>
              <a:rPr lang="en-US" altLang="ko-KR" sz="1200"/>
              <a:t>: </a:t>
            </a:r>
            <a:r>
              <a:rPr lang="ko-KR" altLang="en-US" sz="1200"/>
              <a:t>인증된 사용자의 권한 목록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details</a:t>
            </a:r>
            <a:r>
              <a:rPr lang="en-US" altLang="ko-KR" sz="1200"/>
              <a:t> : </a:t>
            </a:r>
            <a:r>
              <a:rPr lang="ko-KR" altLang="en-US" sz="1200"/>
              <a:t>인증 부가 정보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Authenticated : </a:t>
            </a:r>
            <a:r>
              <a:rPr lang="ko-KR" altLang="en-US" sz="120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5828283" y="4787322"/>
            <a:ext cx="2162557" cy="7645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SecurityContextHolder</a:t>
            </a:r>
          </a:p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415105" y="4562965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ThreadLocal</a:t>
            </a:r>
            <a:endParaRPr lang="ko-KR" altLang="en-US" sz="9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10938" y="4352274"/>
            <a:ext cx="542659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5654502" y="418536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인증 결과를 저장</a:t>
            </a:r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Authentication </a:t>
            </a:r>
            <a:r>
              <a:rPr lang="ko-KR" altLang="en-US" sz="1100"/>
              <a:t>객체가 저장되는 보관소로 필요 시 언제든지 </a:t>
            </a:r>
            <a:r>
              <a:rPr lang="en-US" altLang="ko-KR" sz="1100"/>
              <a:t>Authentication </a:t>
            </a:r>
            <a:r>
              <a:rPr lang="ko-KR" altLang="en-US" sz="1100"/>
              <a:t>객체를 꺼내어 쓸 수 있도록 제공되는 클래스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ThreadLocal </a:t>
            </a:r>
            <a:r>
              <a:rPr lang="ko-KR" altLang="en-US" sz="1100"/>
              <a:t>에 저장되어 아무 곳에서나 참조가 가능하도록 설계함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인증이 완료되면 </a:t>
            </a:r>
            <a:r>
              <a:rPr lang="en-US" altLang="ko-KR" sz="1100"/>
              <a:t>HttpSession</a:t>
            </a:r>
            <a:r>
              <a:rPr lang="ko-KR" altLang="en-US" sz="1100"/>
              <a:t> 에 저장되어 어플리케이션 전반에 걸쳐 전역적인 참조가 가능하다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SecurityContextHolder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 </a:t>
            </a:r>
            <a:r>
              <a:rPr lang="ko-KR" altLang="en-US" sz="1100"/>
              <a:t>객체 저장 방식</a:t>
            </a:r>
            <a:endParaRPr lang="en-US" altLang="ko-KR" sz="11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MODE_THREADLOCAL : </a:t>
            </a:r>
            <a:r>
              <a:rPr lang="ko-KR" altLang="en-US" sz="900"/>
              <a:t>스레드당 </a:t>
            </a:r>
            <a:r>
              <a:rPr lang="en-US" altLang="ko-KR" sz="900"/>
              <a:t>SecurityContext </a:t>
            </a:r>
            <a:r>
              <a:rPr lang="ko-KR" altLang="en-US" sz="900"/>
              <a:t>객체를 할당</a:t>
            </a:r>
            <a:r>
              <a:rPr lang="en-US" altLang="ko-KR" sz="900"/>
              <a:t>, </a:t>
            </a:r>
            <a:r>
              <a:rPr lang="ko-KR" altLang="en-US" sz="900"/>
              <a:t>기본값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MODE_INHERITABLETHREADLOCAL : </a:t>
            </a:r>
            <a:r>
              <a:rPr lang="ko-KR" altLang="en-US" sz="900"/>
              <a:t>메인 스레드와 자식 스레드에 관하여 동일한 </a:t>
            </a:r>
            <a:r>
              <a:rPr lang="en-US" altLang="ko-KR" sz="900"/>
              <a:t>SecurityContext </a:t>
            </a:r>
            <a:r>
              <a:rPr lang="ko-KR" altLang="en-US" sz="900"/>
              <a:t>를 유지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MODE_GLOBAL :  </a:t>
            </a:r>
            <a:r>
              <a:rPr lang="ko-KR" altLang="en-US" sz="900"/>
              <a:t>응용 프로그램에서 단 하나의 </a:t>
            </a:r>
            <a:r>
              <a:rPr lang="en-US" altLang="ko-KR" sz="900"/>
              <a:t>SecurityContext</a:t>
            </a:r>
            <a:r>
              <a:rPr lang="ko-KR" altLang="en-US" sz="900"/>
              <a:t>를 저장한다</a:t>
            </a:r>
            <a:endParaRPr lang="en-US" altLang="ko-KR" sz="9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SecurityContextHolder.clearContext() : SecurityContext </a:t>
            </a:r>
            <a:r>
              <a:rPr lang="ko-KR" altLang="en-US" sz="1100"/>
              <a:t>기존 정보 초기화</a:t>
            </a:r>
            <a:endParaRPr lang="en-US" altLang="ko-KR" sz="11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Authentication</a:t>
            </a:r>
            <a:r>
              <a:rPr lang="ko-KR" altLang="en-US" sz="1400" b="1"/>
              <a:t> </a:t>
            </a:r>
            <a:r>
              <a:rPr lang="en-US" altLang="ko-KR" sz="1400" b="1"/>
              <a:t>authentication</a:t>
            </a:r>
            <a:r>
              <a:rPr lang="ko-KR" altLang="en-US" sz="1400" b="1"/>
              <a:t> = </a:t>
            </a:r>
            <a:r>
              <a:rPr lang="en-US" altLang="ko-KR" sz="1400" b="1"/>
              <a:t>SecurityContextHolder.getContext().getAuthentication()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시큐리티의 의존성 추가 시 일어나는 일들</a:t>
            </a:r>
            <a:endParaRPr lang="en-US" altLang="ko-KR" sz="16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서버가 기동되면 스프링 시큐리티의 초기화 작업 및 보안 설정이 이루어진다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별도의 설정이나 구현을 하지 않아도 기본적인 웹 보안 기능이 현재 시스템에 연동되어 작동함</a:t>
            </a:r>
            <a:endParaRPr lang="en-US" altLang="ko-KR" sz="1200" b="1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모든 요청은 인증이 되어야 자원에 접근이 가능하다</a:t>
            </a:r>
            <a:endParaRPr lang="en-US" altLang="ko-KR" sz="110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인증 방식은 폼 로그인 방식과</a:t>
            </a:r>
            <a:r>
              <a:rPr lang="en-US" altLang="ko-KR" sz="1100"/>
              <a:t> httpBasic </a:t>
            </a:r>
            <a:r>
              <a:rPr lang="ko-KR" altLang="en-US" sz="1100"/>
              <a:t>로그인 방식을 제공한다</a:t>
            </a:r>
            <a:endParaRPr lang="en-US" altLang="ko-KR" sz="110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기본 로그인 페이지 제공한다</a:t>
            </a:r>
            <a:endParaRPr lang="en-US" altLang="ko-KR" sz="110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기본 계정 한 개 제공한다 </a:t>
            </a:r>
            <a:r>
              <a:rPr lang="en-US" altLang="ko-KR" sz="1100"/>
              <a:t>– username :</a:t>
            </a:r>
            <a:r>
              <a:rPr lang="ko-KR" altLang="en-US" sz="1100"/>
              <a:t> </a:t>
            </a:r>
            <a:r>
              <a:rPr lang="en-US" altLang="ko-KR" sz="1100"/>
              <a:t>user / password : </a:t>
            </a:r>
            <a:r>
              <a:rPr lang="ko-KR" altLang="en-US" sz="1100"/>
              <a:t>랜덤 문자열</a:t>
            </a:r>
            <a:endParaRPr lang="en-US" altLang="ko-KR" sz="110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문제점</a:t>
            </a:r>
            <a:endParaRPr lang="en-US" altLang="ko-KR" sz="16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계정 추가</a:t>
            </a:r>
            <a:r>
              <a:rPr lang="en-US" altLang="ko-KR" sz="1200"/>
              <a:t>, </a:t>
            </a:r>
            <a:r>
              <a:rPr lang="ko-KR" altLang="en-US" sz="1200"/>
              <a:t>권한 추가</a:t>
            </a:r>
            <a:r>
              <a:rPr lang="en-US" altLang="ko-KR" sz="1200"/>
              <a:t>, DB </a:t>
            </a:r>
            <a:r>
              <a:rPr lang="ko-KR" altLang="en-US" sz="1200"/>
              <a:t>연동 등</a:t>
            </a:r>
            <a:endParaRPr lang="en-US" altLang="ko-KR" sz="12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기본적인 보안 기능 외에 시스템에서 필요로 하는 더 세부적이고 추가적인 보안기능이 필요</a:t>
            </a:r>
            <a:endParaRPr lang="en-US" altLang="ko-KR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 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후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 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SecurityContextHolder.clearContext()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:a16="http://schemas.microsoft.com/office/drawing/2014/main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/>
              <a:t>인증 전 </a:t>
            </a:r>
            <a:r>
              <a:rPr lang="en-US" altLang="ko-KR" sz="700" b="1" smtClean="0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593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Sesson</a:t>
            </a:r>
            <a:endParaRPr lang="ko-KR" altLang="en-US" sz="1000" b="1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mtClean="0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 smtClean="0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mtClean="0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 smtClean="0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mtClean="0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mtClean="0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id + pass </a:t>
            </a:r>
            <a:r>
              <a:rPr lang="ko-KR" altLang="en-US" sz="800"/>
              <a:t>담은 인증 전 토큰 객체 생성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UserDetails</a:t>
            </a:r>
            <a:endParaRPr lang="ko-KR" altLang="en-US" sz="10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:a16="http://schemas.microsoft.com/office/drawing/2014/main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:a16="http://schemas.microsoft.com/office/drawing/2014/main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:a16="http://schemas.microsoft.com/office/drawing/2014/main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시큐리티가 지원하는 권한 계층</a:t>
            </a:r>
            <a:endParaRPr lang="en-US" altLang="ko-KR" sz="16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웹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URL </a:t>
            </a:r>
            <a:r>
              <a:rPr lang="ko-KR" altLang="en-US" sz="1100"/>
              <a:t>요청에 따른 메뉴 혹은 화면단위의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서비스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화면 단위가 아닌 메소드 같은 기능 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도메인 계층</a:t>
            </a:r>
            <a:r>
              <a:rPr lang="en-US" altLang="ko-KR" sz="1200" b="1"/>
              <a:t>(Access Control List, </a:t>
            </a:r>
            <a:r>
              <a:rPr lang="ko-KR" altLang="en-US" sz="1200" b="1"/>
              <a:t>접근제어목록</a:t>
            </a:r>
            <a:r>
              <a:rPr lang="en-US" altLang="ko-KR" sz="1200" b="1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객체 단위의 레벨 보안</a:t>
            </a:r>
            <a:endParaRPr lang="en-US" altLang="ko-KR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 smtClean="0"/>
              <a:t>마지막에 위치한 </a:t>
            </a:r>
            <a:r>
              <a:rPr lang="ko-KR" altLang="en-US" sz="1400" b="1"/>
              <a:t>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smtClean="0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smtClean="0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/>
              <a:t>자원 접근 허용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/>
              <a:t>자원 접근 허용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/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/>
              <a:t>HttpSecurity</a:t>
            </a:r>
            <a:endParaRPr lang="ko-KR" altLang="en-US" sz="2400" b="1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 smtClean="0"/>
              <a:t>SecurityConfig</a:t>
            </a:r>
            <a:endParaRPr lang="ko-KR" altLang="en-US" sz="3200" b="1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스프링 </a:t>
            </a:r>
            <a:r>
              <a:rPr lang="ko-KR" altLang="en-US" sz="1200" b="1" smtClean="0"/>
              <a:t>시큐리티의 </a:t>
            </a:r>
            <a:r>
              <a:rPr lang="ko-KR" altLang="en-US" sz="1200" b="1"/>
              <a:t>웹</a:t>
            </a:r>
            <a:r>
              <a:rPr lang="ko-KR" altLang="en-US" sz="1200" b="1" smtClean="0"/>
              <a:t> </a:t>
            </a:r>
            <a:r>
              <a:rPr lang="ko-KR" altLang="en-US" sz="1200" b="1"/>
              <a:t>보안 기능 초기화 및 </a:t>
            </a:r>
            <a:r>
              <a:rPr lang="ko-KR" altLang="en-US" sz="1200" b="1" smtClean="0"/>
              <a:t>설정</a:t>
            </a:r>
            <a:endParaRPr lang="ko-KR" altLang="en-US" b="1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</a:t>
            </a:r>
            <a:r>
              <a:rPr lang="ko-KR" altLang="en-US" sz="1200" b="1" smtClean="0"/>
              <a:t>설정 </a:t>
            </a:r>
            <a:r>
              <a:rPr lang="ko-KR" altLang="en-US" sz="1200" b="1"/>
              <a:t>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</a:t>
            </a:r>
            <a:r>
              <a:rPr lang="en-US" altLang="ko-KR" sz="1000" b="1" smtClean="0"/>
              <a:t>.</a:t>
            </a:r>
            <a:r>
              <a:rPr lang="en-US" altLang="ko-KR" sz="1000" b="1"/>
              <a:t>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 smtClean="0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 smtClean="0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 smtClean="0"/>
              <a:t>        .authenticated</a:t>
            </a:r>
            <a:r>
              <a:rPr lang="en-US" altLang="ko-KR" sz="1000" b="1"/>
              <a:t>()</a:t>
            </a:r>
          </a:p>
          <a:p>
            <a:pPr>
              <a:spcBef>
                <a:spcPts val="700"/>
              </a:spcBef>
            </a:pPr>
            <a:r>
              <a:rPr lang="en-US" altLang="ko-KR" sz="1000" b="1" smtClean="0"/>
              <a:t>        .fullyAuthentication</a:t>
            </a:r>
            <a:r>
              <a:rPr lang="en-US" altLang="ko-KR" sz="1000" b="1"/>
              <a:t>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</a:t>
            </a:r>
            <a:r>
              <a:rPr lang="en-US" altLang="ko-KR" sz="1000" b="1" smtClean="0"/>
              <a:t>       .acess(hasRole(USER))</a:t>
            </a:r>
            <a:endParaRPr lang="en-US" altLang="ko-KR" sz="1000" b="1"/>
          </a:p>
          <a:p>
            <a:pPr>
              <a:spcBef>
                <a:spcPts val="700"/>
              </a:spcBef>
            </a:pPr>
            <a:r>
              <a:rPr lang="en-US" altLang="ko-KR" sz="1000" b="1" smtClean="0"/>
              <a:t>        .</a:t>
            </a:r>
            <a:r>
              <a:rPr lang="en-US" altLang="ko-KR" sz="1000" b="1"/>
              <a:t>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</a:t>
            </a:r>
            <a:r>
              <a:rPr lang="ko-KR" altLang="en-US" sz="1200" b="1" smtClean="0"/>
              <a:t>정보</a:t>
            </a:r>
            <a:r>
              <a:rPr lang="en-US" altLang="ko-KR" sz="1200" b="1" smtClean="0"/>
              <a:t>, </a:t>
            </a:r>
            <a:r>
              <a:rPr lang="ko-KR" altLang="en-US" sz="1200" b="1" smtClean="0"/>
              <a:t>요청정보</a:t>
            </a:r>
            <a:r>
              <a:rPr lang="en-US" altLang="ko-KR" sz="1200" b="1" smtClean="0"/>
              <a:t>, </a:t>
            </a:r>
            <a:r>
              <a:rPr lang="ko-KR" altLang="en-US" sz="1200" b="1" smtClean="0"/>
              <a:t>권한정보를 </a:t>
            </a:r>
            <a:r>
              <a:rPr lang="ko-KR" altLang="en-US" sz="1200" b="1"/>
              <a:t>이용해서 </a:t>
            </a:r>
            <a:r>
              <a:rPr lang="ko-KR" altLang="en-US" sz="1200" b="1" smtClean="0"/>
              <a:t>사용자의 자원접근을 허용할 </a:t>
            </a:r>
            <a:r>
              <a:rPr lang="ko-KR" altLang="en-US" sz="1200" b="1"/>
              <a:t>것인지 </a:t>
            </a:r>
            <a:r>
              <a:rPr lang="ko-KR" altLang="en-US" sz="1200" b="1" smtClean="0"/>
              <a:t>거부할 </a:t>
            </a:r>
            <a:r>
              <a:rPr lang="ko-KR" altLang="en-US" sz="1200" b="1"/>
              <a:t>것인지를 최종 결정하는 주체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여러 개의 </a:t>
            </a:r>
            <a:r>
              <a:rPr lang="en-US" altLang="ko-KR" sz="1200" b="1" smtClean="0"/>
              <a:t>Voter </a:t>
            </a:r>
            <a:r>
              <a:rPr lang="ko-KR" altLang="en-US" sz="1200" b="1" smtClean="0"/>
              <a:t>들을 </a:t>
            </a:r>
            <a:r>
              <a:rPr lang="ko-KR" altLang="en-US" sz="1200" b="1"/>
              <a:t>가질 수있으며 </a:t>
            </a:r>
            <a:r>
              <a:rPr lang="en-US" altLang="ko-KR" sz="1200" b="1" smtClean="0"/>
              <a:t>Voter </a:t>
            </a:r>
            <a:r>
              <a:rPr lang="ko-KR" altLang="en-US" sz="1200" b="1" smtClean="0"/>
              <a:t>들로부터 </a:t>
            </a:r>
            <a:r>
              <a:rPr lang="ko-KR" altLang="en-US" sz="1200" b="1"/>
              <a:t>접근허용</a:t>
            </a:r>
            <a:r>
              <a:rPr lang="en-US" altLang="ko-KR" sz="1200" b="1"/>
              <a:t>, </a:t>
            </a:r>
            <a:r>
              <a:rPr lang="ko-KR" altLang="en-US" sz="1200" b="1"/>
              <a:t>거부</a:t>
            </a:r>
            <a:r>
              <a:rPr lang="en-US" altLang="ko-KR" sz="1200" b="1"/>
              <a:t>, </a:t>
            </a:r>
            <a:r>
              <a:rPr lang="ko-KR" altLang="en-US" sz="1200" b="1"/>
              <a:t>보류에 해당하는 </a:t>
            </a:r>
            <a:r>
              <a:rPr lang="ko-KR" altLang="en-US" sz="1200" b="1" smtClean="0"/>
              <a:t>각각의 값을 </a:t>
            </a:r>
            <a:r>
              <a:rPr lang="ko-KR" altLang="en-US" sz="1200" b="1"/>
              <a:t>리턴받고 </a:t>
            </a:r>
            <a:r>
              <a:rPr lang="ko-KR" altLang="en-US" sz="1200" b="1" smtClean="0"/>
              <a:t>판단 및 결정</a:t>
            </a:r>
            <a:endParaRPr lang="en-US" altLang="ko-KR" sz="1200" b="1" smtClean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smtClean="0"/>
              <a:t>최종 접근 </a:t>
            </a:r>
            <a:r>
              <a:rPr lang="ko-KR" altLang="en-US" sz="1200" b="1"/>
              <a:t>거부  시 예외 발생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접근결정의 </a:t>
            </a:r>
            <a:r>
              <a:rPr lang="ko-KR" altLang="en-US" sz="1200" b="1" smtClean="0"/>
              <a:t>세가지 유형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AffirmativeBased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여러개의 </a:t>
            </a:r>
            <a:r>
              <a:rPr lang="en-US" altLang="ko-KR" sz="1000"/>
              <a:t>Voter </a:t>
            </a:r>
            <a:r>
              <a:rPr lang="ko-KR" altLang="en-US" sz="1000"/>
              <a:t>클래스 중 하나라도 접근 허가로 결론을 내면 접근 허가로 판단한다</a:t>
            </a:r>
            <a:endParaRPr lang="en-US" altLang="ko-KR" sz="1000"/>
          </a:p>
          <a:p>
            <a:pPr lvl="1">
              <a:lnSpc>
                <a:spcPct val="150000"/>
              </a:lnSpc>
            </a:pP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ConsensusBased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다수표</a:t>
            </a:r>
            <a:r>
              <a:rPr lang="en-US" altLang="ko-KR" sz="1000"/>
              <a:t>(</a:t>
            </a:r>
            <a:r>
              <a:rPr lang="ko-KR" altLang="en-US" sz="1000"/>
              <a:t>승인 및 거부</a:t>
            </a:r>
            <a:r>
              <a:rPr lang="en-US" altLang="ko-KR" sz="1000"/>
              <a:t>)</a:t>
            </a:r>
            <a:r>
              <a:rPr lang="ko-KR" altLang="en-US" sz="100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동수일경우 기본은 접근허가이나 </a:t>
            </a:r>
            <a:r>
              <a:rPr lang="en-US" altLang="ko-KR" sz="1000"/>
              <a:t>allowIfEqualGrantedDeniedDecisions </a:t>
            </a:r>
            <a:r>
              <a:rPr lang="ko-KR" altLang="en-US" sz="1000"/>
              <a:t>을 </a:t>
            </a:r>
            <a:r>
              <a:rPr lang="en-US" altLang="ko-KR" sz="1000"/>
              <a:t>false </a:t>
            </a:r>
            <a:r>
              <a:rPr lang="ko-KR" altLang="en-US" sz="1000"/>
              <a:t>로 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     설정할 경우 접근거부로 결정된다</a:t>
            </a:r>
            <a:endParaRPr lang="en-US" altLang="ko-KR" sz="10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UnanimousBased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모든 보터가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판단을 심사하는 것</a:t>
            </a:r>
            <a:r>
              <a:rPr lang="en-US" altLang="ko-KR" sz="1400" b="1"/>
              <a:t>(</a:t>
            </a:r>
            <a:r>
              <a:rPr lang="ko-KR" altLang="en-US" sz="1400" b="1"/>
              <a:t>위원</a:t>
            </a:r>
            <a:r>
              <a:rPr lang="en-US" altLang="ko-KR" sz="1400" b="1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Voter </a:t>
            </a:r>
            <a:r>
              <a:rPr lang="ko-KR" altLang="en-US" sz="1400" b="1"/>
              <a:t>가 권한 부여 과정에서 </a:t>
            </a:r>
            <a:r>
              <a:rPr lang="ko-KR" altLang="en-US" sz="1400" b="1" smtClean="0"/>
              <a:t>판단하는 자료</a:t>
            </a:r>
            <a:endParaRPr lang="ko-KR" altLang="en-US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- </a:t>
            </a:r>
            <a:r>
              <a:rPr lang="ko-KR" altLang="en-US" sz="1200" b="1" smtClean="0"/>
              <a:t>인증 </a:t>
            </a:r>
            <a:r>
              <a:rPr lang="ko-KR" altLang="en-US" sz="1200" b="1"/>
              <a:t>정보</a:t>
            </a:r>
            <a:r>
              <a:rPr lang="en-US" altLang="ko-KR" sz="1200" b="1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FilterInvocation </a:t>
            </a:r>
            <a:r>
              <a:rPr lang="en-US" altLang="ko-KR" sz="1200" b="1" smtClean="0"/>
              <a:t>– </a:t>
            </a:r>
            <a:r>
              <a:rPr lang="ko-KR" altLang="en-US" sz="1200" b="1" smtClean="0"/>
              <a:t>요청 정보 </a:t>
            </a:r>
            <a:r>
              <a:rPr lang="en-US" altLang="ko-KR" sz="1200" b="1"/>
              <a:t>(antMatcher("/user"))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ConfigAttributes - </a:t>
            </a:r>
            <a:r>
              <a:rPr lang="ko-KR" altLang="en-US" sz="1200" b="1" smtClean="0"/>
              <a:t>권한 </a:t>
            </a:r>
            <a:r>
              <a:rPr lang="ko-KR" altLang="en-US" sz="1200" b="1"/>
              <a:t>정보 </a:t>
            </a:r>
            <a:r>
              <a:rPr lang="en-US" altLang="ko-KR" sz="1200" b="1"/>
              <a:t>(hasRole("USER"))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smtClean="0"/>
              <a:t>결정 </a:t>
            </a:r>
            <a:r>
              <a:rPr lang="ko-KR" altLang="en-US" sz="1400" b="1"/>
              <a:t>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ACCESS_GRANTED : </a:t>
            </a:r>
            <a:r>
              <a:rPr lang="ko-KR" altLang="en-US" sz="1200" b="1"/>
              <a:t>접근허용</a:t>
            </a:r>
            <a:r>
              <a:rPr lang="en-US" altLang="ko-KR" sz="1200" b="1"/>
              <a:t>(1)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ACCESS_DENIED : </a:t>
            </a:r>
            <a:r>
              <a:rPr lang="ko-KR" altLang="en-US" sz="1200" b="1"/>
              <a:t>접근 거부</a:t>
            </a:r>
            <a:r>
              <a:rPr lang="en-US" altLang="ko-KR" sz="1200" b="1"/>
              <a:t>(0)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ACCESS_ABSTAIN : </a:t>
            </a:r>
            <a:r>
              <a:rPr lang="ko-KR" altLang="en-US" sz="1200" b="1"/>
              <a:t>접근 보류</a:t>
            </a:r>
            <a:r>
              <a:rPr lang="en-US" altLang="ko-KR" sz="1200" b="1"/>
              <a:t>(-1</a:t>
            </a:r>
            <a:r>
              <a:rPr lang="en-US" altLang="ko-KR" sz="1200" b="1" smtClean="0"/>
              <a:t>)</a:t>
            </a:r>
            <a:endParaRPr lang="ko-KR" altLang="en-US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Voter </a:t>
            </a:r>
            <a:r>
              <a:rPr lang="ko-KR" altLang="en-US" sz="120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configAttributes)</a:t>
            </a:r>
            <a:endParaRPr lang="ko-KR" altLang="en-US" sz="90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 smtClean="0"/>
                <a:t>인증 정보</a:t>
              </a:r>
              <a:endParaRPr lang="ko-KR" altLang="en-US" sz="900" b="1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</a:t>
              </a:r>
              <a:r>
                <a:rPr lang="ko-KR" altLang="en-US" sz="900" b="1" smtClean="0"/>
                <a:t>정보</a:t>
              </a:r>
              <a:endParaRPr lang="ko-KR" altLang="en-US" sz="900" b="1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 smtClean="0"/>
                <a:t>권한 정보</a:t>
              </a:r>
              <a:endParaRPr lang="ko-KR" altLang="en-US" sz="900" b="1"/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:a16="http://schemas.microsoft.com/office/drawing/2014/main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:a16="http://schemas.microsoft.com/office/drawing/2014/main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:a16="http://schemas.microsoft.com/office/drawing/2014/main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:a16="http://schemas.microsoft.com/office/drawing/2014/main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:a16="http://schemas.microsoft.com/office/drawing/2014/main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:a16="http://schemas.microsoft.com/office/drawing/2014/main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:a16="http://schemas.microsoft.com/office/drawing/2014/main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:a16="http://schemas.microsoft.com/office/drawing/2014/main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smtClean="0"/>
              <a:t>생성</a:t>
            </a:r>
            <a:endParaRPr lang="ko-KR" altLang="en-US" sz="700"/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smtClean="0"/>
              <a:t>생성</a:t>
            </a:r>
            <a:endParaRPr lang="ko-KR" altLang="en-US" sz="700"/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smtClean="0"/>
              <a:t>Filters </a:t>
            </a:r>
            <a:r>
              <a:rPr lang="ko-KR" altLang="en-US" sz="800" smtClean="0"/>
              <a:t>전달</a:t>
            </a:r>
            <a:endParaRPr lang="ko-KR" altLang="en-US" sz="800"/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smtClean="0"/>
              <a:t>생성자</a:t>
            </a:r>
            <a:r>
              <a:rPr lang="ko-KR" altLang="en-US" sz="700"/>
              <a:t>로</a:t>
            </a:r>
            <a:r>
              <a:rPr lang="ko-KR" altLang="en-US" sz="700" smtClean="0"/>
              <a:t> </a:t>
            </a:r>
            <a:r>
              <a:rPr lang="en-US" altLang="ko-KR" sz="700" smtClean="0"/>
              <a:t>filters </a:t>
            </a:r>
            <a:r>
              <a:rPr lang="ko-KR" altLang="en-US" sz="700" smtClean="0"/>
              <a:t>전달</a:t>
            </a:r>
            <a:endParaRPr lang="ko-KR" altLang="en-US" sz="700"/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smtClean="0"/>
              <a:t>생성</a:t>
            </a:r>
            <a:endParaRPr lang="ko-KR" altLang="en-US" sz="700"/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smtClean="0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smtClean="0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smtClean="0"/>
              <a:t>Filters </a:t>
            </a:r>
            <a:r>
              <a:rPr lang="ko-KR" altLang="en-US" sz="800" smtClean="0"/>
              <a:t>전달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8064</Words>
  <Application>Microsoft Office PowerPoint</Application>
  <PresentationFormat>사용자 지정</PresentationFormat>
  <Paragraphs>2605</Paragraphs>
  <Slides>195</Slides>
  <Notes>194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195</vt:i4>
      </vt:variant>
    </vt:vector>
  </HeadingPairs>
  <TitlesOfParts>
    <vt:vector size="203" baseType="lpstr">
      <vt:lpstr>Apple SD Gothic Neo</vt:lpstr>
      <vt:lpstr>나눔바른고딕 UltraLight</vt:lpstr>
      <vt:lpstr>맑은 고딕</vt:lpstr>
      <vt:lpstr>Arial</vt:lpstr>
      <vt:lpstr>Segoe UI</vt:lpstr>
      <vt:lpstr>Segoe UI Light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2020-04-25T02:17:23Z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