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4051D-D1A7-40EC-BB75-D6AA1A1479C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793FA2-28B7-4EC9-A23B-D6F7A4203AE9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B8E59443-8168-4370-AC30-2E7AC5A98020}" type="parTrans" cxnId="{E66A4664-CCE0-4317-A89F-36DA533AD1DF}">
      <dgm:prSet/>
      <dgm:spPr/>
      <dgm:t>
        <a:bodyPr/>
        <a:lstStyle/>
        <a:p>
          <a:endParaRPr lang="en-US"/>
        </a:p>
      </dgm:t>
    </dgm:pt>
    <dgm:pt modelId="{692BF5A0-0B52-4A39-8747-BE4A5F6DF1F0}" type="sibTrans" cxnId="{E66A4664-CCE0-4317-A89F-36DA533AD1DF}">
      <dgm:prSet/>
      <dgm:spPr/>
      <dgm:t>
        <a:bodyPr/>
        <a:lstStyle/>
        <a:p>
          <a:endParaRPr lang="en-US"/>
        </a:p>
      </dgm:t>
    </dgm:pt>
    <dgm:pt modelId="{916AA7B4-07DE-461C-BB5B-3BA60AFD9108}">
      <dgm:prSet/>
      <dgm:spPr/>
      <dgm:t>
        <a:bodyPr/>
        <a:lstStyle/>
        <a:p>
          <a:r>
            <a:rPr lang="en-US"/>
            <a:t>Data</a:t>
          </a:r>
        </a:p>
      </dgm:t>
    </dgm:pt>
    <dgm:pt modelId="{94BA9F61-A596-4147-92AF-3E25BBDE69BE}" type="parTrans" cxnId="{5668CCDF-751B-4859-96AC-D5006340DED6}">
      <dgm:prSet/>
      <dgm:spPr/>
      <dgm:t>
        <a:bodyPr/>
        <a:lstStyle/>
        <a:p>
          <a:endParaRPr lang="en-US"/>
        </a:p>
      </dgm:t>
    </dgm:pt>
    <dgm:pt modelId="{1E14AB9A-098F-4D53-BC17-9CB9E8A04B0B}" type="sibTrans" cxnId="{5668CCDF-751B-4859-96AC-D5006340DED6}">
      <dgm:prSet/>
      <dgm:spPr/>
      <dgm:t>
        <a:bodyPr/>
        <a:lstStyle/>
        <a:p>
          <a:endParaRPr lang="en-US"/>
        </a:p>
      </dgm:t>
    </dgm:pt>
    <dgm:pt modelId="{C102527C-33FE-413F-A1B7-AC1C57A950DD}">
      <dgm:prSet/>
      <dgm:spPr/>
      <dgm:t>
        <a:bodyPr/>
        <a:lstStyle/>
        <a:p>
          <a:r>
            <a:rPr lang="en-US"/>
            <a:t>Process</a:t>
          </a:r>
        </a:p>
      </dgm:t>
    </dgm:pt>
    <dgm:pt modelId="{19ED65EF-B83E-49B3-B5AC-B257F72236CD}" type="parTrans" cxnId="{737EB5CE-5F6A-4CD6-99F4-A8D88791322E}">
      <dgm:prSet/>
      <dgm:spPr/>
      <dgm:t>
        <a:bodyPr/>
        <a:lstStyle/>
        <a:p>
          <a:endParaRPr lang="en-US"/>
        </a:p>
      </dgm:t>
    </dgm:pt>
    <dgm:pt modelId="{31BE6D44-C53F-4F47-AF88-F5F1BC697600}" type="sibTrans" cxnId="{737EB5CE-5F6A-4CD6-99F4-A8D88791322E}">
      <dgm:prSet/>
      <dgm:spPr/>
      <dgm:t>
        <a:bodyPr/>
        <a:lstStyle/>
        <a:p>
          <a:endParaRPr lang="en-US"/>
        </a:p>
      </dgm:t>
    </dgm:pt>
    <dgm:pt modelId="{7F306EE3-AFFB-4B86-92B6-6AACCAB89952}">
      <dgm:prSet/>
      <dgm:spPr/>
      <dgm:t>
        <a:bodyPr/>
        <a:lstStyle/>
        <a:p>
          <a:r>
            <a:rPr lang="en-US"/>
            <a:t>Results &amp; Recommendations</a:t>
          </a:r>
          <a:endParaRPr lang="en-US" dirty="0"/>
        </a:p>
      </dgm:t>
    </dgm:pt>
    <dgm:pt modelId="{C544C03A-BF52-4995-BFF8-7EC034A49926}" type="parTrans" cxnId="{52CDFDCA-8182-4AB5-A690-33B86BDD3596}">
      <dgm:prSet/>
      <dgm:spPr/>
      <dgm:t>
        <a:bodyPr/>
        <a:lstStyle/>
        <a:p>
          <a:endParaRPr lang="en-US"/>
        </a:p>
      </dgm:t>
    </dgm:pt>
    <dgm:pt modelId="{49022DAD-AB4A-4129-AF27-AFE60C31ADE6}" type="sibTrans" cxnId="{52CDFDCA-8182-4AB5-A690-33B86BDD3596}">
      <dgm:prSet/>
      <dgm:spPr/>
      <dgm:t>
        <a:bodyPr/>
        <a:lstStyle/>
        <a:p>
          <a:endParaRPr lang="en-US"/>
        </a:p>
      </dgm:t>
    </dgm:pt>
    <dgm:pt modelId="{9C15420E-52B3-4ADA-A502-23D01D8C1344}">
      <dgm:prSet/>
      <dgm:spPr/>
      <dgm:t>
        <a:bodyPr/>
        <a:lstStyle/>
        <a:p>
          <a:r>
            <a:rPr lang="en-US" dirty="0"/>
            <a:t>Future Work</a:t>
          </a:r>
        </a:p>
      </dgm:t>
    </dgm:pt>
    <dgm:pt modelId="{C40E9B7B-4DB7-4153-A741-3EA9A2259443}" type="parTrans" cxnId="{74E0FF19-5454-4F0D-B160-1627F925B93B}">
      <dgm:prSet/>
      <dgm:spPr/>
      <dgm:t>
        <a:bodyPr/>
        <a:lstStyle/>
        <a:p>
          <a:endParaRPr lang="en-US"/>
        </a:p>
      </dgm:t>
    </dgm:pt>
    <dgm:pt modelId="{EAA91473-78C5-4FF9-95C5-FFD38382E4DF}" type="sibTrans" cxnId="{74E0FF19-5454-4F0D-B160-1627F925B93B}">
      <dgm:prSet/>
      <dgm:spPr/>
      <dgm:t>
        <a:bodyPr/>
        <a:lstStyle/>
        <a:p>
          <a:endParaRPr lang="en-US"/>
        </a:p>
      </dgm:t>
    </dgm:pt>
    <dgm:pt modelId="{0BA69B37-2120-4A96-9061-57EC9D3409A0}" type="pres">
      <dgm:prSet presAssocID="{C104051D-D1A7-40EC-BB75-D6AA1A1479CD}" presName="root" presStyleCnt="0">
        <dgm:presLayoutVars>
          <dgm:dir/>
          <dgm:resizeHandles val="exact"/>
        </dgm:presLayoutVars>
      </dgm:prSet>
      <dgm:spPr/>
    </dgm:pt>
    <dgm:pt modelId="{2ECF4A6A-25F5-4FAC-B0D3-4CBA117166A4}" type="pres">
      <dgm:prSet presAssocID="{7B793FA2-28B7-4EC9-A23B-D6F7A4203AE9}" presName="compNode" presStyleCnt="0"/>
      <dgm:spPr/>
    </dgm:pt>
    <dgm:pt modelId="{15E8DF6E-0B49-4229-A321-3B503C93275A}" type="pres">
      <dgm:prSet presAssocID="{7B793FA2-28B7-4EC9-A23B-D6F7A4203A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6E20536-35F9-4CDD-B288-5E46BCA6B6A2}" type="pres">
      <dgm:prSet presAssocID="{7B793FA2-28B7-4EC9-A23B-D6F7A4203AE9}" presName="spaceRect" presStyleCnt="0"/>
      <dgm:spPr/>
    </dgm:pt>
    <dgm:pt modelId="{C9AD9468-5D52-43C0-A8C2-97D920669E42}" type="pres">
      <dgm:prSet presAssocID="{7B793FA2-28B7-4EC9-A23B-D6F7A4203AE9}" presName="textRect" presStyleLbl="revTx" presStyleIdx="0" presStyleCnt="5">
        <dgm:presLayoutVars>
          <dgm:chMax val="1"/>
          <dgm:chPref val="1"/>
        </dgm:presLayoutVars>
      </dgm:prSet>
      <dgm:spPr/>
    </dgm:pt>
    <dgm:pt modelId="{C83B9114-A39B-429E-AE49-8C4F90CCD1BB}" type="pres">
      <dgm:prSet presAssocID="{692BF5A0-0B52-4A39-8747-BE4A5F6DF1F0}" presName="sibTrans" presStyleCnt="0"/>
      <dgm:spPr/>
    </dgm:pt>
    <dgm:pt modelId="{A21ED490-9F49-4084-8720-DFECC9276E8D}" type="pres">
      <dgm:prSet presAssocID="{916AA7B4-07DE-461C-BB5B-3BA60AFD9108}" presName="compNode" presStyleCnt="0"/>
      <dgm:spPr/>
    </dgm:pt>
    <dgm:pt modelId="{6C0E353C-5D25-49B9-82D9-F01FDCBBCE35}" type="pres">
      <dgm:prSet presAssocID="{916AA7B4-07DE-461C-BB5B-3BA60AFD91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95ADFD0-03F8-4E5D-983D-B4834FA4FF63}" type="pres">
      <dgm:prSet presAssocID="{916AA7B4-07DE-461C-BB5B-3BA60AFD9108}" presName="spaceRect" presStyleCnt="0"/>
      <dgm:spPr/>
    </dgm:pt>
    <dgm:pt modelId="{548AF960-47B2-445F-ABFA-624C0179081F}" type="pres">
      <dgm:prSet presAssocID="{916AA7B4-07DE-461C-BB5B-3BA60AFD9108}" presName="textRect" presStyleLbl="revTx" presStyleIdx="1" presStyleCnt="5">
        <dgm:presLayoutVars>
          <dgm:chMax val="1"/>
          <dgm:chPref val="1"/>
        </dgm:presLayoutVars>
      </dgm:prSet>
      <dgm:spPr/>
    </dgm:pt>
    <dgm:pt modelId="{3A6F829C-6539-4BD2-B1A6-F2EEA01A4879}" type="pres">
      <dgm:prSet presAssocID="{1E14AB9A-098F-4D53-BC17-9CB9E8A04B0B}" presName="sibTrans" presStyleCnt="0"/>
      <dgm:spPr/>
    </dgm:pt>
    <dgm:pt modelId="{231CD27D-DAC7-4275-82E9-54A8D718AA78}" type="pres">
      <dgm:prSet presAssocID="{C102527C-33FE-413F-A1B7-AC1C57A950DD}" presName="compNode" presStyleCnt="0"/>
      <dgm:spPr/>
    </dgm:pt>
    <dgm:pt modelId="{929BECB2-5E35-4E50-AF09-909D79DB6C79}" type="pres">
      <dgm:prSet presAssocID="{C102527C-33FE-413F-A1B7-AC1C57A950D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DB19DFE-F4D1-43B7-AB88-9AC03C5F0EB3}" type="pres">
      <dgm:prSet presAssocID="{C102527C-33FE-413F-A1B7-AC1C57A950DD}" presName="spaceRect" presStyleCnt="0"/>
      <dgm:spPr/>
    </dgm:pt>
    <dgm:pt modelId="{92287EF2-EA13-43C6-8AFF-B08359F1EE1B}" type="pres">
      <dgm:prSet presAssocID="{C102527C-33FE-413F-A1B7-AC1C57A950DD}" presName="textRect" presStyleLbl="revTx" presStyleIdx="2" presStyleCnt="5">
        <dgm:presLayoutVars>
          <dgm:chMax val="1"/>
          <dgm:chPref val="1"/>
        </dgm:presLayoutVars>
      </dgm:prSet>
      <dgm:spPr/>
    </dgm:pt>
    <dgm:pt modelId="{3FB60E56-D5FA-4737-9EF6-C3B4C9652DE5}" type="pres">
      <dgm:prSet presAssocID="{31BE6D44-C53F-4F47-AF88-F5F1BC697600}" presName="sibTrans" presStyleCnt="0"/>
      <dgm:spPr/>
    </dgm:pt>
    <dgm:pt modelId="{34CB24FF-13E9-4EF6-924B-98FF15FEA8B5}" type="pres">
      <dgm:prSet presAssocID="{7F306EE3-AFFB-4B86-92B6-6AACCAB89952}" presName="compNode" presStyleCnt="0"/>
      <dgm:spPr/>
    </dgm:pt>
    <dgm:pt modelId="{B5295D62-A41C-4FE8-91EC-6BD354FFA351}" type="pres">
      <dgm:prSet presAssocID="{7F306EE3-AFFB-4B86-92B6-6AACCAB8995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FDF477-53F9-4A8B-AB2F-54D35C9D8E37}" type="pres">
      <dgm:prSet presAssocID="{7F306EE3-AFFB-4B86-92B6-6AACCAB89952}" presName="spaceRect" presStyleCnt="0"/>
      <dgm:spPr/>
    </dgm:pt>
    <dgm:pt modelId="{1F120D0A-CEA9-4AEA-AA9E-D5D6DDF2B832}" type="pres">
      <dgm:prSet presAssocID="{7F306EE3-AFFB-4B86-92B6-6AACCAB89952}" presName="textRect" presStyleLbl="revTx" presStyleIdx="3" presStyleCnt="5">
        <dgm:presLayoutVars>
          <dgm:chMax val="1"/>
          <dgm:chPref val="1"/>
        </dgm:presLayoutVars>
      </dgm:prSet>
      <dgm:spPr/>
    </dgm:pt>
    <dgm:pt modelId="{FE0B7A44-F965-4A4A-9C79-14088429A0B2}" type="pres">
      <dgm:prSet presAssocID="{49022DAD-AB4A-4129-AF27-AFE60C31ADE6}" presName="sibTrans" presStyleCnt="0"/>
      <dgm:spPr/>
    </dgm:pt>
    <dgm:pt modelId="{3A4304CA-5D44-43A7-A2BE-E0B531EC0342}" type="pres">
      <dgm:prSet presAssocID="{9C15420E-52B3-4ADA-A502-23D01D8C1344}" presName="compNode" presStyleCnt="0"/>
      <dgm:spPr/>
    </dgm:pt>
    <dgm:pt modelId="{069AF573-4017-4E97-9431-EE8EA794F90C}" type="pres">
      <dgm:prSet presAssocID="{9C15420E-52B3-4ADA-A502-23D01D8C134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E71521D-BEA9-4E96-99B3-678D2CD98916}" type="pres">
      <dgm:prSet presAssocID="{9C15420E-52B3-4ADA-A502-23D01D8C1344}" presName="spaceRect" presStyleCnt="0"/>
      <dgm:spPr/>
    </dgm:pt>
    <dgm:pt modelId="{AD676495-265A-4B33-950A-E5076ABDF3A8}" type="pres">
      <dgm:prSet presAssocID="{9C15420E-52B3-4ADA-A502-23D01D8C134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4E0FF19-5454-4F0D-B160-1627F925B93B}" srcId="{C104051D-D1A7-40EC-BB75-D6AA1A1479CD}" destId="{9C15420E-52B3-4ADA-A502-23D01D8C1344}" srcOrd="4" destOrd="0" parTransId="{C40E9B7B-4DB7-4153-A741-3EA9A2259443}" sibTransId="{EAA91473-78C5-4FF9-95C5-FFD38382E4DF}"/>
    <dgm:cxn modelId="{7CBF2E1C-1359-4CBD-85F3-9DB39B842194}" type="presOf" srcId="{C102527C-33FE-413F-A1B7-AC1C57A950DD}" destId="{92287EF2-EA13-43C6-8AFF-B08359F1EE1B}" srcOrd="0" destOrd="0" presId="urn:microsoft.com/office/officeart/2018/2/layout/IconLabelList"/>
    <dgm:cxn modelId="{651E4336-9FFD-4BE1-8FCE-C2F4310B2C52}" type="presOf" srcId="{9C15420E-52B3-4ADA-A502-23D01D8C1344}" destId="{AD676495-265A-4B33-950A-E5076ABDF3A8}" srcOrd="0" destOrd="0" presId="urn:microsoft.com/office/officeart/2018/2/layout/IconLabelList"/>
    <dgm:cxn modelId="{EC46023F-CE9C-41DB-96F9-55E9B08133B4}" type="presOf" srcId="{7F306EE3-AFFB-4B86-92B6-6AACCAB89952}" destId="{1F120D0A-CEA9-4AEA-AA9E-D5D6DDF2B832}" srcOrd="0" destOrd="0" presId="urn:microsoft.com/office/officeart/2018/2/layout/IconLabelList"/>
    <dgm:cxn modelId="{E66A4664-CCE0-4317-A89F-36DA533AD1DF}" srcId="{C104051D-D1A7-40EC-BB75-D6AA1A1479CD}" destId="{7B793FA2-28B7-4EC9-A23B-D6F7A4203AE9}" srcOrd="0" destOrd="0" parTransId="{B8E59443-8168-4370-AC30-2E7AC5A98020}" sibTransId="{692BF5A0-0B52-4A39-8747-BE4A5F6DF1F0}"/>
    <dgm:cxn modelId="{09E05BBF-8424-4806-B695-F528D1979D12}" type="presOf" srcId="{C104051D-D1A7-40EC-BB75-D6AA1A1479CD}" destId="{0BA69B37-2120-4A96-9061-57EC9D3409A0}" srcOrd="0" destOrd="0" presId="urn:microsoft.com/office/officeart/2018/2/layout/IconLabelList"/>
    <dgm:cxn modelId="{52CDFDCA-8182-4AB5-A690-33B86BDD3596}" srcId="{C104051D-D1A7-40EC-BB75-D6AA1A1479CD}" destId="{7F306EE3-AFFB-4B86-92B6-6AACCAB89952}" srcOrd="3" destOrd="0" parTransId="{C544C03A-BF52-4995-BFF8-7EC034A49926}" sibTransId="{49022DAD-AB4A-4129-AF27-AFE60C31ADE6}"/>
    <dgm:cxn modelId="{737EB5CE-5F6A-4CD6-99F4-A8D88791322E}" srcId="{C104051D-D1A7-40EC-BB75-D6AA1A1479CD}" destId="{C102527C-33FE-413F-A1B7-AC1C57A950DD}" srcOrd="2" destOrd="0" parTransId="{19ED65EF-B83E-49B3-B5AC-B257F72236CD}" sibTransId="{31BE6D44-C53F-4F47-AF88-F5F1BC697600}"/>
    <dgm:cxn modelId="{93BD77D7-0E8E-4FD6-864C-3A4AEEB690B1}" type="presOf" srcId="{7B793FA2-28B7-4EC9-A23B-D6F7A4203AE9}" destId="{C9AD9468-5D52-43C0-A8C2-97D920669E42}" srcOrd="0" destOrd="0" presId="urn:microsoft.com/office/officeart/2018/2/layout/IconLabelList"/>
    <dgm:cxn modelId="{5668CCDF-751B-4859-96AC-D5006340DED6}" srcId="{C104051D-D1A7-40EC-BB75-D6AA1A1479CD}" destId="{916AA7B4-07DE-461C-BB5B-3BA60AFD9108}" srcOrd="1" destOrd="0" parTransId="{94BA9F61-A596-4147-92AF-3E25BBDE69BE}" sibTransId="{1E14AB9A-098F-4D53-BC17-9CB9E8A04B0B}"/>
    <dgm:cxn modelId="{7663BCE9-5AB0-48BF-BCE5-F825190C51E7}" type="presOf" srcId="{916AA7B4-07DE-461C-BB5B-3BA60AFD9108}" destId="{548AF960-47B2-445F-ABFA-624C0179081F}" srcOrd="0" destOrd="0" presId="urn:microsoft.com/office/officeart/2018/2/layout/IconLabelList"/>
    <dgm:cxn modelId="{AE1989E0-563D-41A2-BA96-769C84EAD04B}" type="presParOf" srcId="{0BA69B37-2120-4A96-9061-57EC9D3409A0}" destId="{2ECF4A6A-25F5-4FAC-B0D3-4CBA117166A4}" srcOrd="0" destOrd="0" presId="urn:microsoft.com/office/officeart/2018/2/layout/IconLabelList"/>
    <dgm:cxn modelId="{9C1BA816-8973-4588-964E-6900942EF55A}" type="presParOf" srcId="{2ECF4A6A-25F5-4FAC-B0D3-4CBA117166A4}" destId="{15E8DF6E-0B49-4229-A321-3B503C93275A}" srcOrd="0" destOrd="0" presId="urn:microsoft.com/office/officeart/2018/2/layout/IconLabelList"/>
    <dgm:cxn modelId="{E0755203-C2CC-4048-806F-F87C929F7A28}" type="presParOf" srcId="{2ECF4A6A-25F5-4FAC-B0D3-4CBA117166A4}" destId="{46E20536-35F9-4CDD-B288-5E46BCA6B6A2}" srcOrd="1" destOrd="0" presId="urn:microsoft.com/office/officeart/2018/2/layout/IconLabelList"/>
    <dgm:cxn modelId="{9F51E7ED-4113-4F08-B11F-8ED9425E09D9}" type="presParOf" srcId="{2ECF4A6A-25F5-4FAC-B0D3-4CBA117166A4}" destId="{C9AD9468-5D52-43C0-A8C2-97D920669E42}" srcOrd="2" destOrd="0" presId="urn:microsoft.com/office/officeart/2018/2/layout/IconLabelList"/>
    <dgm:cxn modelId="{F876D715-259F-4813-B068-EB61F1930951}" type="presParOf" srcId="{0BA69B37-2120-4A96-9061-57EC9D3409A0}" destId="{C83B9114-A39B-429E-AE49-8C4F90CCD1BB}" srcOrd="1" destOrd="0" presId="urn:microsoft.com/office/officeart/2018/2/layout/IconLabelList"/>
    <dgm:cxn modelId="{9A8ED360-058E-4A66-99AA-59C57C562AAA}" type="presParOf" srcId="{0BA69B37-2120-4A96-9061-57EC9D3409A0}" destId="{A21ED490-9F49-4084-8720-DFECC9276E8D}" srcOrd="2" destOrd="0" presId="urn:microsoft.com/office/officeart/2018/2/layout/IconLabelList"/>
    <dgm:cxn modelId="{D307F03E-7C43-4E68-8EBC-55C907111BFD}" type="presParOf" srcId="{A21ED490-9F49-4084-8720-DFECC9276E8D}" destId="{6C0E353C-5D25-49B9-82D9-F01FDCBBCE35}" srcOrd="0" destOrd="0" presId="urn:microsoft.com/office/officeart/2018/2/layout/IconLabelList"/>
    <dgm:cxn modelId="{1C5D0A7A-2DFB-4B93-8D3C-AA9663404282}" type="presParOf" srcId="{A21ED490-9F49-4084-8720-DFECC9276E8D}" destId="{995ADFD0-03F8-4E5D-983D-B4834FA4FF63}" srcOrd="1" destOrd="0" presId="urn:microsoft.com/office/officeart/2018/2/layout/IconLabelList"/>
    <dgm:cxn modelId="{C40A33E1-423B-49C3-9D66-99218BFDC928}" type="presParOf" srcId="{A21ED490-9F49-4084-8720-DFECC9276E8D}" destId="{548AF960-47B2-445F-ABFA-624C0179081F}" srcOrd="2" destOrd="0" presId="urn:microsoft.com/office/officeart/2018/2/layout/IconLabelList"/>
    <dgm:cxn modelId="{4D13A22D-87AC-435A-B70D-91A3A9B803FA}" type="presParOf" srcId="{0BA69B37-2120-4A96-9061-57EC9D3409A0}" destId="{3A6F829C-6539-4BD2-B1A6-F2EEA01A4879}" srcOrd="3" destOrd="0" presId="urn:microsoft.com/office/officeart/2018/2/layout/IconLabelList"/>
    <dgm:cxn modelId="{7FD20BAE-2240-4B68-8CE0-A14BD3C5E5C0}" type="presParOf" srcId="{0BA69B37-2120-4A96-9061-57EC9D3409A0}" destId="{231CD27D-DAC7-4275-82E9-54A8D718AA78}" srcOrd="4" destOrd="0" presId="urn:microsoft.com/office/officeart/2018/2/layout/IconLabelList"/>
    <dgm:cxn modelId="{CECBC005-FF9E-4254-ABCC-174862276AE5}" type="presParOf" srcId="{231CD27D-DAC7-4275-82E9-54A8D718AA78}" destId="{929BECB2-5E35-4E50-AF09-909D79DB6C79}" srcOrd="0" destOrd="0" presId="urn:microsoft.com/office/officeart/2018/2/layout/IconLabelList"/>
    <dgm:cxn modelId="{3FA16362-9DD9-4938-8F9B-76C4C580BF2B}" type="presParOf" srcId="{231CD27D-DAC7-4275-82E9-54A8D718AA78}" destId="{ADB19DFE-F4D1-43B7-AB88-9AC03C5F0EB3}" srcOrd="1" destOrd="0" presId="urn:microsoft.com/office/officeart/2018/2/layout/IconLabelList"/>
    <dgm:cxn modelId="{20B1CCE6-D5A5-489A-9975-28645FF03AF6}" type="presParOf" srcId="{231CD27D-DAC7-4275-82E9-54A8D718AA78}" destId="{92287EF2-EA13-43C6-8AFF-B08359F1EE1B}" srcOrd="2" destOrd="0" presId="urn:microsoft.com/office/officeart/2018/2/layout/IconLabelList"/>
    <dgm:cxn modelId="{AB8E5F1D-BDFB-4F8E-B4A5-59EBDC2039BC}" type="presParOf" srcId="{0BA69B37-2120-4A96-9061-57EC9D3409A0}" destId="{3FB60E56-D5FA-4737-9EF6-C3B4C9652DE5}" srcOrd="5" destOrd="0" presId="urn:microsoft.com/office/officeart/2018/2/layout/IconLabelList"/>
    <dgm:cxn modelId="{646C2CC4-254B-40A6-A1D5-0288A5ACB6BB}" type="presParOf" srcId="{0BA69B37-2120-4A96-9061-57EC9D3409A0}" destId="{34CB24FF-13E9-4EF6-924B-98FF15FEA8B5}" srcOrd="6" destOrd="0" presId="urn:microsoft.com/office/officeart/2018/2/layout/IconLabelList"/>
    <dgm:cxn modelId="{64DED9DA-5BB4-43DA-A7B6-F1F6C58F5D29}" type="presParOf" srcId="{34CB24FF-13E9-4EF6-924B-98FF15FEA8B5}" destId="{B5295D62-A41C-4FE8-91EC-6BD354FFA351}" srcOrd="0" destOrd="0" presId="urn:microsoft.com/office/officeart/2018/2/layout/IconLabelList"/>
    <dgm:cxn modelId="{1A6A7E76-7F5D-409E-B941-44C5129DC769}" type="presParOf" srcId="{34CB24FF-13E9-4EF6-924B-98FF15FEA8B5}" destId="{18FDF477-53F9-4A8B-AB2F-54D35C9D8E37}" srcOrd="1" destOrd="0" presId="urn:microsoft.com/office/officeart/2018/2/layout/IconLabelList"/>
    <dgm:cxn modelId="{3FD526F3-72C9-4652-B135-A5FA9A57974E}" type="presParOf" srcId="{34CB24FF-13E9-4EF6-924B-98FF15FEA8B5}" destId="{1F120D0A-CEA9-4AEA-AA9E-D5D6DDF2B832}" srcOrd="2" destOrd="0" presId="urn:microsoft.com/office/officeart/2018/2/layout/IconLabelList"/>
    <dgm:cxn modelId="{38A9C844-E46C-4120-ADFA-B99EF6D6FAB0}" type="presParOf" srcId="{0BA69B37-2120-4A96-9061-57EC9D3409A0}" destId="{FE0B7A44-F965-4A4A-9C79-14088429A0B2}" srcOrd="7" destOrd="0" presId="urn:microsoft.com/office/officeart/2018/2/layout/IconLabelList"/>
    <dgm:cxn modelId="{6642D9CE-3A04-4F92-80D9-F69592F89EA9}" type="presParOf" srcId="{0BA69B37-2120-4A96-9061-57EC9D3409A0}" destId="{3A4304CA-5D44-43A7-A2BE-E0B531EC0342}" srcOrd="8" destOrd="0" presId="urn:microsoft.com/office/officeart/2018/2/layout/IconLabelList"/>
    <dgm:cxn modelId="{33435FBC-28C5-46B2-9B1A-CAD9E73E7DEF}" type="presParOf" srcId="{3A4304CA-5D44-43A7-A2BE-E0B531EC0342}" destId="{069AF573-4017-4E97-9431-EE8EA794F90C}" srcOrd="0" destOrd="0" presId="urn:microsoft.com/office/officeart/2018/2/layout/IconLabelList"/>
    <dgm:cxn modelId="{19C9EC78-3A61-4B2D-8413-5E744B9FC7FC}" type="presParOf" srcId="{3A4304CA-5D44-43A7-A2BE-E0B531EC0342}" destId="{1E71521D-BEA9-4E96-99B3-678D2CD98916}" srcOrd="1" destOrd="0" presId="urn:microsoft.com/office/officeart/2018/2/layout/IconLabelList"/>
    <dgm:cxn modelId="{2B250B6C-3219-41EF-81B8-30E73242316C}" type="presParOf" srcId="{3A4304CA-5D44-43A7-A2BE-E0B531EC0342}" destId="{AD676495-265A-4B33-950A-E5076ABDF3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8DF6E-0B49-4229-A321-3B503C93275A}">
      <dsp:nvSpPr>
        <dsp:cNvPr id="0" name=""/>
        <dsp:cNvSpPr/>
      </dsp:nvSpPr>
      <dsp:spPr>
        <a:xfrm>
          <a:off x="879974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D9468-5D52-43C0-A8C2-97D920669E42}">
      <dsp:nvSpPr>
        <dsp:cNvPr id="0" name=""/>
        <dsp:cNvSpPr/>
      </dsp:nvSpPr>
      <dsp:spPr>
        <a:xfrm>
          <a:off x="384974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Business Problem</a:t>
          </a:r>
        </a:p>
      </dsp:txBody>
      <dsp:txXfrm>
        <a:off x="384974" y="2019143"/>
        <a:ext cx="1800000" cy="720000"/>
      </dsp:txXfrm>
    </dsp:sp>
    <dsp:sp modelId="{6C0E353C-5D25-49B9-82D9-F01FDCBBCE35}">
      <dsp:nvSpPr>
        <dsp:cNvPr id="0" name=""/>
        <dsp:cNvSpPr/>
      </dsp:nvSpPr>
      <dsp:spPr>
        <a:xfrm>
          <a:off x="2994974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AF960-47B2-445F-ABFA-624C0179081F}">
      <dsp:nvSpPr>
        <dsp:cNvPr id="0" name=""/>
        <dsp:cNvSpPr/>
      </dsp:nvSpPr>
      <dsp:spPr>
        <a:xfrm>
          <a:off x="2499974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</a:t>
          </a:r>
        </a:p>
      </dsp:txBody>
      <dsp:txXfrm>
        <a:off x="2499974" y="2019143"/>
        <a:ext cx="1800000" cy="720000"/>
      </dsp:txXfrm>
    </dsp:sp>
    <dsp:sp modelId="{929BECB2-5E35-4E50-AF09-909D79DB6C79}">
      <dsp:nvSpPr>
        <dsp:cNvPr id="0" name=""/>
        <dsp:cNvSpPr/>
      </dsp:nvSpPr>
      <dsp:spPr>
        <a:xfrm>
          <a:off x="5109975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87EF2-EA13-43C6-8AFF-B08359F1EE1B}">
      <dsp:nvSpPr>
        <dsp:cNvPr id="0" name=""/>
        <dsp:cNvSpPr/>
      </dsp:nvSpPr>
      <dsp:spPr>
        <a:xfrm>
          <a:off x="4614975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Process</a:t>
          </a:r>
        </a:p>
      </dsp:txBody>
      <dsp:txXfrm>
        <a:off x="4614975" y="2019143"/>
        <a:ext cx="1800000" cy="720000"/>
      </dsp:txXfrm>
    </dsp:sp>
    <dsp:sp modelId="{B5295D62-A41C-4FE8-91EC-6BD354FFA351}">
      <dsp:nvSpPr>
        <dsp:cNvPr id="0" name=""/>
        <dsp:cNvSpPr/>
      </dsp:nvSpPr>
      <dsp:spPr>
        <a:xfrm>
          <a:off x="7224975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20D0A-CEA9-4AEA-AA9E-D5D6DDF2B832}">
      <dsp:nvSpPr>
        <dsp:cNvPr id="0" name=""/>
        <dsp:cNvSpPr/>
      </dsp:nvSpPr>
      <dsp:spPr>
        <a:xfrm>
          <a:off x="6729975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Results &amp; Recommendations</a:t>
          </a:r>
          <a:endParaRPr lang="en-US" sz="1800" kern="1200" dirty="0"/>
        </a:p>
      </dsp:txBody>
      <dsp:txXfrm>
        <a:off x="6729975" y="2019143"/>
        <a:ext cx="1800000" cy="720000"/>
      </dsp:txXfrm>
    </dsp:sp>
    <dsp:sp modelId="{069AF573-4017-4E97-9431-EE8EA794F90C}">
      <dsp:nvSpPr>
        <dsp:cNvPr id="0" name=""/>
        <dsp:cNvSpPr/>
      </dsp:nvSpPr>
      <dsp:spPr>
        <a:xfrm>
          <a:off x="9339975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76495-265A-4B33-950A-E5076ABDF3A8}">
      <dsp:nvSpPr>
        <dsp:cNvPr id="0" name=""/>
        <dsp:cNvSpPr/>
      </dsp:nvSpPr>
      <dsp:spPr>
        <a:xfrm>
          <a:off x="8844975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 Work</a:t>
          </a:r>
        </a:p>
      </dsp:txBody>
      <dsp:txXfrm>
        <a:off x="8844975" y="201914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lgarcia.017@gmail.com" TargetMode="External"/><Relationship Id="rId2" Type="http://schemas.openxmlformats.org/officeDocument/2006/relationships/hyperlink" Target="https://github.com/dl-g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newsroom/press-releases/2019/popest-na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tedstateszipcode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B5DB1-3734-2643-8828-ABC1C19ED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Forecasting Real Estate Prices With 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8717-C30B-154C-A4AA-7421ED8ED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Dominic Garcia</a:t>
            </a:r>
          </a:p>
        </p:txBody>
      </p:sp>
      <p:pic>
        <p:nvPicPr>
          <p:cNvPr id="5" name="Picture 4" descr="A black and white photo of a person's shadow&#10;&#10;Description automatically generated with low confidence">
            <a:extLst>
              <a:ext uri="{FF2B5EF4-FFF2-40B4-BE49-F238E27FC236}">
                <a16:creationId xmlns:a16="http://schemas.microsoft.com/office/drawing/2014/main" id="{DA616A16-1E78-FE4A-A74D-DBB2FEEA2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0" y="1419225"/>
            <a:ext cx="3361135" cy="436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1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11DB-2A73-4D4B-9021-B34A66D59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D44AA-B58F-E342-92D5-536CAD447EF9}"/>
              </a:ext>
            </a:extLst>
          </p:cNvPr>
          <p:cNvSpPr txBox="1"/>
          <p:nvPr/>
        </p:nvSpPr>
        <p:spPr>
          <a:xfrm>
            <a:off x="3250096" y="4283765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Github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https://github.com/dl-gd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</a:rPr>
              <a:t>Email: 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dlgarcia.017@gmail.com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729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CAEF-CBBC-FD48-AA26-CFC4DFD0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C76CE7-7193-490E-B891-950C88F25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26957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016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5F51-5DE4-CB47-B507-784B2B4C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E1E6-78DA-A845-9DB0-CB95CDE6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88435"/>
            <a:ext cx="11029615" cy="4267410"/>
          </a:xfrm>
        </p:spPr>
        <p:txBody>
          <a:bodyPr>
            <a:noAutofit/>
          </a:bodyPr>
          <a:lstStyle/>
          <a:p>
            <a:r>
              <a:rPr lang="en-US" sz="2200" dirty="0">
                <a:hlinkClick r:id="rId2"/>
              </a:rPr>
              <a:t>Recent census data</a:t>
            </a:r>
            <a:r>
              <a:rPr lang="en-US" sz="2200" dirty="0"/>
              <a:t> suggests that Arizona is one of the 5 fastest growing states in the nation, in terms of both raw numbers &amp; percent growth.</a:t>
            </a:r>
          </a:p>
          <a:p>
            <a:r>
              <a:rPr lang="en-US" sz="2200" dirty="0"/>
              <a:t>Currently, Simon Property Group owns 3 retail spaces in the state and would like to develop another. </a:t>
            </a:r>
          </a:p>
          <a:p>
            <a:pPr lvl="1"/>
            <a:r>
              <a:rPr lang="en-US" sz="2000" dirty="0"/>
              <a:t>Other states with similar population counts (6.5 - 8.5 million compared to Arizona's 7.15 million) have anywhere from 4-14 properties owned by the group. </a:t>
            </a:r>
          </a:p>
          <a:p>
            <a:r>
              <a:rPr lang="en-US" sz="2200" dirty="0"/>
              <a:t>Since 2 of their Arizona properties are located in the Phoenix metro area, their primary focus is on the state’s next biggest metro:  Tucson.</a:t>
            </a:r>
          </a:p>
        </p:txBody>
      </p:sp>
    </p:spTree>
    <p:extLst>
      <p:ext uri="{BB962C8B-B14F-4D97-AF65-F5344CB8AC3E}">
        <p14:creationId xmlns:p14="http://schemas.microsoft.com/office/powerpoint/2010/main" val="218452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5F51-5DE4-CB47-B507-784B2B4C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E1E6-78DA-A845-9DB0-CB95CDE6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8333"/>
            <a:ext cx="11029615" cy="3678303"/>
          </a:xfrm>
        </p:spPr>
        <p:txBody>
          <a:bodyPr>
            <a:noAutofit/>
          </a:bodyPr>
          <a:lstStyle/>
          <a:p>
            <a:r>
              <a:rPr lang="en-US" sz="2200" dirty="0"/>
              <a:t>As part of a team hired by Simon Property, my task is to use time series analysis of data from Zillow to </a:t>
            </a:r>
            <a:r>
              <a:rPr lang="en-US" sz="2200" b="1" dirty="0"/>
              <a:t>forecast which zip codes out of the most populous in Tucson will have the best Return on Investment.</a:t>
            </a:r>
          </a:p>
          <a:p>
            <a:r>
              <a:rPr lang="en-US" sz="2200" dirty="0"/>
              <a:t>Even though the Zillow data covers housing (and not commercial) real estate, a positive ROI value for residential real estate will be a useful indicator of:</a:t>
            </a:r>
          </a:p>
          <a:p>
            <a:pPr lvl="1"/>
            <a:r>
              <a:rPr lang="en-US" sz="2200" dirty="0"/>
              <a:t>A projected increase in retail spending &amp; economic growth.  </a:t>
            </a:r>
          </a:p>
          <a:p>
            <a:pPr lvl="1"/>
            <a:r>
              <a:rPr lang="en-US" sz="2200" dirty="0"/>
              <a:t>A proof of concept for future work with commercial data. </a:t>
            </a:r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975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B8BE-21A2-5948-AD73-4B5728D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9DC4-3785-D948-BFBD-91AEB2B5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084380"/>
          </a:xfrm>
        </p:spPr>
        <p:txBody>
          <a:bodyPr>
            <a:normAutofit/>
          </a:bodyPr>
          <a:lstStyle/>
          <a:p>
            <a:r>
              <a:rPr lang="en-US" sz="2200" dirty="0"/>
              <a:t>The main dataset used in this project is a collection of average monthly real estate prices across US zip codes, provided by Zillow. </a:t>
            </a:r>
          </a:p>
          <a:p>
            <a:r>
              <a:rPr lang="en-US" sz="2200" dirty="0"/>
              <a:t>For this project, though, the scope of this dataset was narrowed down to: </a:t>
            </a:r>
          </a:p>
          <a:p>
            <a:pPr lvl="1"/>
            <a:r>
              <a:rPr lang="en-US" sz="2200" dirty="0"/>
              <a:t>Zip codes within the state of Arizona.</a:t>
            </a:r>
          </a:p>
          <a:p>
            <a:pPr lvl="1"/>
            <a:r>
              <a:rPr lang="en-US" sz="2200" dirty="0"/>
              <a:t>Zip codes within the metro of Tucson that aren’t near Simon Property’s Tucson Premium Outlets.</a:t>
            </a:r>
          </a:p>
          <a:p>
            <a:r>
              <a:rPr lang="en-US" sz="2200" dirty="0"/>
              <a:t>To obtain population estimates for each zip code of interest, additional data was sourced from </a:t>
            </a:r>
            <a:r>
              <a:rPr lang="en-US" sz="2200" dirty="0">
                <a:hlinkClick r:id="rId2"/>
              </a:rPr>
              <a:t>https://www.unitedstateszipcodes.org/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584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EB72A9-BFEE-4E48-A9A1-DDE1A29EE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C4E3DA-8F70-4030-A5E2-2AF881D5A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0B8BE-21A2-5948-AD73-4B5728D2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065910-7F1F-4E33-B7F4-2021BFA77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DD904-89A9-4187-909A-B182B160E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112C27-5A03-4A8E-9C1C-14B9F421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7BBFAF7-BE05-824C-B54C-82D1F447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618" y="655270"/>
            <a:ext cx="3812606" cy="213664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A1415B6-A1D6-4548-A6EC-390CF0CA5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142" y="647195"/>
            <a:ext cx="3819329" cy="21527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9DC4-3785-D948-BFBD-91AEB2B5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12" y="2883357"/>
            <a:ext cx="6864154" cy="38925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Based on population estimates, pick the 15 most populous zip codes in Tucson metro as initial pool of candidates for development location.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ARIMA time series model for price data of each zip code from 2012 onward.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these models to forecast future real estate prices in each zip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per-zip ROI projections at 1 month, 6 months &amp; 12 months ahead.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9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5ABC-3904-A040-B7F4-E9F7D9A7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&amp; Recommendations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09CEBE0-1F3B-7B46-A134-BFF62563A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650" y="2753857"/>
            <a:ext cx="4988997" cy="256357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3E4708-DE79-2A45-8C59-5877B874C4E8}"/>
              </a:ext>
            </a:extLst>
          </p:cNvPr>
          <p:cNvSpPr txBox="1"/>
          <p:nvPr/>
        </p:nvSpPr>
        <p:spPr>
          <a:xfrm>
            <a:off x="581192" y="2753857"/>
            <a:ext cx="580645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200" dirty="0"/>
              <a:t>As seen in the table, the top five Tucson zip codes to invest in (based on 1, 6 or 12-month ROI forecasts) are: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200" dirty="0"/>
              <a:t>85713 (13.9% 12mo)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200" dirty="0"/>
              <a:t>85712 (11% 12mo)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200" dirty="0"/>
              <a:t>85711 (10.2% 12mo)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200" dirty="0"/>
              <a:t>85757 (8.7% 12mo)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200" dirty="0"/>
              <a:t>85730 (8% 12mo)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9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8F37-2FB3-D446-B14D-07FE37EE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&amp; Recommendations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A079-2C36-3442-BBAB-BF0B5CE8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Based on these results, my recommendation for Simon Property Group is to </a:t>
            </a:r>
            <a:r>
              <a:rPr lang="en-US" sz="2200" b="1" dirty="0"/>
              <a:t>begin developing commercially in 85713.</a:t>
            </a:r>
          </a:p>
          <a:p>
            <a:pPr lvl="1"/>
            <a:r>
              <a:rPr lang="en-US" sz="2200" dirty="0"/>
              <a:t>ROI projections:</a:t>
            </a:r>
          </a:p>
          <a:p>
            <a:pPr lvl="2"/>
            <a:r>
              <a:rPr lang="en-US" sz="1800" dirty="0"/>
              <a:t>1-month: +1.06% (next best zip +0.89%)</a:t>
            </a:r>
          </a:p>
          <a:p>
            <a:pPr lvl="2"/>
            <a:r>
              <a:rPr lang="en-US" sz="1800" dirty="0"/>
              <a:t>6-month: +6.82% (next best zip +5.53%)</a:t>
            </a:r>
          </a:p>
          <a:p>
            <a:pPr lvl="2"/>
            <a:r>
              <a:rPr lang="en-US" sz="1800" dirty="0"/>
              <a:t>12-month: +13.85% (next best zip +11.04%)</a:t>
            </a:r>
          </a:p>
        </p:txBody>
      </p:sp>
    </p:spTree>
    <p:extLst>
      <p:ext uri="{BB962C8B-B14F-4D97-AF65-F5344CB8AC3E}">
        <p14:creationId xmlns:p14="http://schemas.microsoft.com/office/powerpoint/2010/main" val="124143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8F37-2FB3-D446-B14D-07FE37EE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A079-2C36-3442-BBAB-BF0B5CE8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more time with the job, I would:</a:t>
            </a:r>
          </a:p>
          <a:p>
            <a:pPr lvl="1"/>
            <a:r>
              <a:rPr lang="en-US" sz="2400" dirty="0"/>
              <a:t>Acquire commercial data to corroborate the zip code choices made.</a:t>
            </a:r>
          </a:p>
          <a:p>
            <a:pPr lvl="1"/>
            <a:r>
              <a:rPr lang="en-US" sz="2400" dirty="0"/>
              <a:t>Explore more of the 55 zip codes within the Tucson metro. </a:t>
            </a:r>
          </a:p>
          <a:p>
            <a:pPr lvl="1"/>
            <a:r>
              <a:rPr lang="en-US" sz="2400" dirty="0"/>
              <a:t>Inspect other metros within the state of Arizona, such as Prescott Valley &amp; Lake Havasu City. </a:t>
            </a:r>
          </a:p>
        </p:txBody>
      </p:sp>
    </p:spTree>
    <p:extLst>
      <p:ext uri="{BB962C8B-B14F-4D97-AF65-F5344CB8AC3E}">
        <p14:creationId xmlns:p14="http://schemas.microsoft.com/office/powerpoint/2010/main" val="25311092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418</TotalTime>
  <Words>574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Wingdings</vt:lpstr>
      <vt:lpstr>Wingdings 2</vt:lpstr>
      <vt:lpstr>Dividend</vt:lpstr>
      <vt:lpstr>Forecasting Real Estate Prices With Time Series Analysis</vt:lpstr>
      <vt:lpstr>Agenda</vt:lpstr>
      <vt:lpstr>Business Problem</vt:lpstr>
      <vt:lpstr>Business Problem</vt:lpstr>
      <vt:lpstr>Data</vt:lpstr>
      <vt:lpstr>Process</vt:lpstr>
      <vt:lpstr>Results &amp; Recommendations</vt:lpstr>
      <vt:lpstr>Results &amp; Recommendations 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Real Estate Prices With Time Series Analysis</dc:title>
  <dc:creator>Dom Garcia</dc:creator>
  <cp:lastModifiedBy>Dom Garcia</cp:lastModifiedBy>
  <cp:revision>31</cp:revision>
  <dcterms:created xsi:type="dcterms:W3CDTF">2021-05-20T17:08:06Z</dcterms:created>
  <dcterms:modified xsi:type="dcterms:W3CDTF">2021-05-22T03:06:20Z</dcterms:modified>
</cp:coreProperties>
</file>