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6" r:id="rId6"/>
    <p:sldId id="267" r:id="rId7"/>
    <p:sldId id="259" r:id="rId8"/>
    <p:sldId id="260" r:id="rId9"/>
    <p:sldId id="262" r:id="rId10"/>
    <p:sldId id="268" r:id="rId11"/>
    <p:sldId id="269" r:id="rId12"/>
    <p:sldId id="263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D9CA-8732-46E8-864B-DFA757373921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6EF1-2DA2-4A2A-A1DD-75E10FC8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www/us/en/artificial-intelligence/posts/cpu-inference-performance-boost-openvino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NP-completenes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blog.tensorflow.org/2020/10/optimizing-tensorflow-lite-runti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arxiv.org/abs/2001.03288" TargetMode="External"/><Relationship Id="rId4" Type="http://schemas.openxmlformats.org/officeDocument/2006/relationships/hyperlink" Target="https://en.wikipedia.org/wiki/Greedy_algorith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model_optimization/guide/quantization/train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DL deployment instruments and challenges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Iliya Slavutin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257563" y="3826547"/>
            <a:ext cx="5760640" cy="3581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500">
                <a:srgbClr val="FFE8BA"/>
              </a:gs>
              <a:gs pos="31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200" i="1" dirty="0" smtClean="0">
                <a:latin typeface="Arial" charset="0"/>
                <a:ea typeface="宋体" charset="-122"/>
              </a:rPr>
              <a:t>Edge of accuracy drop acceptance by customer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483" y="1054995"/>
            <a:ext cx="6080825" cy="4174205"/>
            <a:chOff x="551384" y="770738"/>
            <a:chExt cx="6080825" cy="4174205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767408" y="1268760"/>
              <a:ext cx="0" cy="3096344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767408" y="4365104"/>
              <a:ext cx="4320480" cy="0"/>
            </a:xfrm>
            <a:prstGeom prst="straightConnector1">
              <a:avLst/>
            </a:prstGeom>
            <a:ln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39416" y="770738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Accuracy </a:t>
              </a:r>
            </a:p>
            <a:p>
              <a:r>
                <a:rPr lang="en-US" sz="1100" i="1" dirty="0" smtClean="0"/>
                <a:t>(higher is better)</a:t>
              </a:r>
              <a:endParaRPr lang="en-US" sz="11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4653" y="4452500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Performance </a:t>
              </a:r>
            </a:p>
            <a:p>
              <a:r>
                <a:rPr lang="en-US" sz="1100" i="1" dirty="0" smtClean="0"/>
                <a:t>(higher is better)</a:t>
              </a:r>
              <a:endParaRPr lang="en-US" sz="1100" i="1" dirty="0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055440" y="1484784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384" y="1706967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Original fp32 model</a:t>
              </a:r>
              <a:endParaRPr lang="en-US" sz="1000" i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41801" y="1556792"/>
              <a:ext cx="843501" cy="547390"/>
              <a:chOff x="1641801" y="1556792"/>
              <a:chExt cx="843501" cy="547390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1965623" y="1556792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641801" y="1827183"/>
                <a:ext cx="8435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/>
                  <a:t>fp16</a:t>
                </a:r>
                <a:r>
                  <a:rPr lang="en-US" sz="1200" dirty="0" smtClean="0"/>
                  <a:t> </a:t>
                </a:r>
                <a:r>
                  <a:rPr lang="en-US" sz="1100" dirty="0"/>
                  <a:t>model</a:t>
                </a:r>
                <a:endParaRPr lang="en-US" sz="1050" i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95800" y="3789040"/>
              <a:ext cx="1732930" cy="261610"/>
              <a:chOff x="5568005" y="3276422"/>
              <a:chExt cx="1732930" cy="26161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5568005" y="332200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88766" y="3276422"/>
                <a:ext cx="1512169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smtClean="0"/>
                  <a:t>Data free quantitation</a:t>
                </a:r>
                <a:endParaRPr lang="en-US" sz="1050" i="1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295800" y="3455422"/>
              <a:ext cx="2281101" cy="261610"/>
              <a:chOff x="5568005" y="3276422"/>
              <a:chExt cx="2281101" cy="26161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5568005" y="3322008"/>
                <a:ext cx="216024" cy="21602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88766" y="3276422"/>
                <a:ext cx="206034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smtClean="0"/>
                  <a:t>Quantitation on unlabeled data </a:t>
                </a:r>
                <a:endParaRPr lang="en-US" sz="1050" i="1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01475" y="1620033"/>
              <a:ext cx="206034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Fine-tuning</a:t>
              </a:r>
              <a:endParaRPr lang="en-US" sz="1050" i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28905" y="2410844"/>
              <a:ext cx="220330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Accuracy aware post training </a:t>
              </a:r>
            </a:p>
            <a:p>
              <a:r>
                <a:rPr lang="en-US" sz="1100" dirty="0" smtClean="0"/>
                <a:t>quantization &amp; Domain specific (e.g. NLP, Recommendation Systems)</a:t>
              </a:r>
              <a:endParaRPr lang="en-US" sz="1050" i="1" dirty="0"/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86507" y="49853"/>
            <a:ext cx="10176933" cy="8715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Algo</a:t>
            </a:r>
            <a:r>
              <a:rPr lang="en-US" dirty="0" smtClean="0"/>
              <a:t> map </a:t>
            </a:r>
            <a:br>
              <a:rPr lang="en-US" dirty="0" smtClean="0"/>
            </a:br>
            <a:r>
              <a:rPr lang="en-US" sz="1400" i="1" dirty="0" smtClean="0"/>
              <a:t>(simplified picture)</a:t>
            </a:r>
            <a:endParaRPr lang="en-US" i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73888" y="99578"/>
          <a:ext cx="5909108" cy="525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208"/>
                <a:gridCol w="936104"/>
                <a:gridCol w="1656184"/>
                <a:gridCol w="2430612"/>
              </a:tblGrid>
              <a:tr h="43417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Complexity </a:t>
                      </a:r>
                    </a:p>
                    <a:p>
                      <a:pPr algn="ctr"/>
                      <a:r>
                        <a:rPr lang="en-US" sz="1100" dirty="0" smtClean="0"/>
                        <a:t>for user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Pro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Cons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Data free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Very Low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Easy of use (no</a:t>
                      </a:r>
                      <a:r>
                        <a:rPr lang="en-US" sz="1100" baseline="0" dirty="0" smtClean="0"/>
                        <a:t> any data required to run)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* Can be incorporated into model conversion process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May heart</a:t>
                      </a:r>
                      <a:r>
                        <a:rPr lang="en-US" sz="1100" baseline="0" dirty="0" smtClean="0"/>
                        <a:t> accuracy significantly if modern techniques are not applied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Quantization on unlabeled data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Medium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Fast to run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Typically the</a:t>
                      </a:r>
                      <a:r>
                        <a:rPr lang="en-US" sz="1100" baseline="0" dirty="0" smtClean="0"/>
                        <a:t> best performance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Require</a:t>
                      </a:r>
                      <a:r>
                        <a:rPr lang="en-US" sz="1100" baseline="0" dirty="0" smtClean="0"/>
                        <a:t> representative data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May impact accuracy, requires implementation of modern technique to keep it higher 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Accuracy aware post training quant.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 smtClean="0"/>
                        <a:t>* “Mid point” of</a:t>
                      </a:r>
                      <a:r>
                        <a:rPr lang="en-US" sz="1100" baseline="0" dirty="0" smtClean="0"/>
                        <a:t> performance benefits and accuracy </a:t>
                      </a:r>
                      <a:endParaRPr lang="ru-RU" sz="11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100" dirty="0" smtClean="0"/>
                        <a:t>* </a:t>
                      </a:r>
                      <a:r>
                        <a:rPr lang="en-US" sz="1100" dirty="0" smtClean="0"/>
                        <a:t>May</a:t>
                      </a:r>
                      <a:r>
                        <a:rPr lang="en-US" sz="1100" baseline="0" dirty="0" smtClean="0"/>
                        <a:t> cover below int8 / mixed precision 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Require knowledge about</a:t>
                      </a:r>
                      <a:r>
                        <a:rPr lang="en-US" sz="1100" baseline="0" dirty="0" smtClean="0"/>
                        <a:t> loss function / metric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Require representative set of data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Might be time consuming 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Domain specific (NLP, </a:t>
                      </a:r>
                      <a:r>
                        <a:rPr lang="en-US" sz="1100" dirty="0" err="1" smtClean="0"/>
                        <a:t>etc</a:t>
                      </a:r>
                      <a:r>
                        <a:rPr lang="en-US" sz="110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Address</a:t>
                      </a:r>
                      <a:r>
                        <a:rPr lang="en-US" sz="1100" baseline="0" dirty="0" smtClean="0"/>
                        <a:t> accuracy problems which could not be handled by generic </a:t>
                      </a:r>
                      <a:r>
                        <a:rPr lang="en-US" sz="1100" baseline="0" dirty="0" err="1" smtClean="0"/>
                        <a:t>algos</a:t>
                      </a:r>
                      <a:r>
                        <a:rPr lang="en-US" sz="1100" baseline="0" dirty="0" smtClean="0"/>
                        <a:t> (mostly CNN oriented)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Dedicated</a:t>
                      </a:r>
                      <a:r>
                        <a:rPr lang="en-US" sz="1100" baseline="0" dirty="0" smtClean="0"/>
                        <a:t> effort to implement and explain customers when to be used 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Fine tuning</a:t>
                      </a:r>
                      <a:r>
                        <a:rPr lang="ru-RU" sz="1100" dirty="0" smtClean="0"/>
                        <a:t> (</a:t>
                      </a:r>
                      <a:r>
                        <a:rPr lang="en-US" sz="1100" dirty="0" smtClean="0"/>
                        <a:t>Quantization</a:t>
                      </a:r>
                      <a:r>
                        <a:rPr lang="en-US" sz="1100" baseline="0" dirty="0" smtClean="0"/>
                        <a:t> aware </a:t>
                      </a:r>
                      <a:r>
                        <a:rPr lang="en-US" sz="1100" baseline="0" dirty="0" err="1" smtClean="0"/>
                        <a:t>traiing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Very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Way to</a:t>
                      </a:r>
                      <a:r>
                        <a:rPr lang="en-US" sz="1100" baseline="0" dirty="0" smtClean="0"/>
                        <a:t> achieve the best accuracy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 smtClean="0"/>
                        <a:t>* Requires</a:t>
                      </a:r>
                      <a:r>
                        <a:rPr lang="en-US" sz="1100" baseline="0" dirty="0" smtClean="0"/>
                        <a:t> knowledge / expertise in training (but might be mitigated if incorporated into transfer learning tools)</a:t>
                      </a:r>
                      <a:endParaRPr lang="ru-RU" sz="1100" baseline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Time consuming step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baseline="0" dirty="0" smtClean="0"/>
                        <a:t>Not always optimal from performance perspective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Oval 59"/>
          <p:cNvSpPr/>
          <p:nvPr/>
        </p:nvSpPr>
        <p:spPr bwMode="auto">
          <a:xfrm>
            <a:off x="2530739" y="1985065"/>
            <a:ext cx="621616" cy="14837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326388" y="2775853"/>
            <a:ext cx="621616" cy="14837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4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433394"/>
            <a:ext cx="10515600" cy="8905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Some useful articles on quantization topic</a:t>
            </a:r>
            <a:br>
              <a:rPr lang="en-US" b="1" dirty="0" smtClean="0"/>
            </a:br>
            <a:r>
              <a:rPr lang="en-US" sz="3600" b="1" i="1" dirty="0" smtClean="0"/>
              <a:t>(might be a great topic for PhD)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5255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/>
              <a:t>Krishnamoorthi</a:t>
            </a:r>
            <a:r>
              <a:rPr lang="en-US" sz="1200" dirty="0" smtClean="0"/>
              <a:t> </a:t>
            </a:r>
            <a:r>
              <a:rPr lang="en-US" sz="1200" dirty="0"/>
              <a:t>R. (2018). Quantizing deep convolutional networks for efficient inference: A whitepaper. </a:t>
            </a:r>
            <a:r>
              <a:rPr lang="en-US" sz="1200" dirty="0" smtClean="0"/>
              <a:t>arXiv:1806.08342.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Nagel </a:t>
            </a:r>
            <a:r>
              <a:rPr lang="en-US" sz="1200" dirty="0"/>
              <a:t>M., </a:t>
            </a:r>
            <a:r>
              <a:rPr lang="en-US" sz="1200" dirty="0" err="1"/>
              <a:t>Baalen</a:t>
            </a:r>
            <a:r>
              <a:rPr lang="en-US" sz="1200" dirty="0"/>
              <a:t> M., </a:t>
            </a:r>
            <a:r>
              <a:rPr lang="en-US" sz="1200" dirty="0" err="1"/>
              <a:t>Blankvoort</a:t>
            </a:r>
            <a:r>
              <a:rPr lang="en-US" sz="1200" dirty="0"/>
              <a:t> T. and Welling M. (2019). Data-Free Quantization Through Weight Equalization and Bias Correction. </a:t>
            </a:r>
            <a:r>
              <a:rPr lang="en-US" sz="1200" dirty="0" smtClean="0"/>
              <a:t>arXiv:1906.04721.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Banner </a:t>
            </a:r>
            <a:r>
              <a:rPr lang="en-US" sz="1200" dirty="0"/>
              <a:t>R., </a:t>
            </a:r>
            <a:r>
              <a:rPr lang="en-US" sz="1200" dirty="0" err="1"/>
              <a:t>Nashan</a:t>
            </a:r>
            <a:r>
              <a:rPr lang="en-US" sz="1200" dirty="0"/>
              <a:t> Y., Hoffer E. and </a:t>
            </a:r>
            <a:r>
              <a:rPr lang="en-US" sz="1200" dirty="0" err="1"/>
              <a:t>Soundry</a:t>
            </a:r>
            <a:r>
              <a:rPr lang="en-US" sz="1200" dirty="0"/>
              <a:t> D. (2018). ACIQ: Analytical Clipping for Integer Quantization of neural networks. ICLR 2019 </a:t>
            </a:r>
            <a:r>
              <a:rPr lang="en-US" sz="1200" dirty="0" smtClean="0"/>
              <a:t>Conference.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Finkelstein </a:t>
            </a:r>
            <a:r>
              <a:rPr lang="en-US" sz="1200" dirty="0"/>
              <a:t>A., </a:t>
            </a:r>
            <a:r>
              <a:rPr lang="en-US" sz="1200" dirty="0" err="1"/>
              <a:t>Almog</a:t>
            </a:r>
            <a:r>
              <a:rPr lang="en-US" sz="1200" dirty="0"/>
              <a:t> U. and </a:t>
            </a:r>
            <a:r>
              <a:rPr lang="en-US" sz="1200" dirty="0" err="1"/>
              <a:t>Grobman</a:t>
            </a:r>
            <a:r>
              <a:rPr lang="en-US" sz="1200" dirty="0"/>
              <a:t> M. (2019). Fighting Quantization Bias With </a:t>
            </a:r>
            <a:r>
              <a:rPr lang="en-US" sz="1200" dirty="0" smtClean="0"/>
              <a:t>Bias.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Hubara</a:t>
            </a:r>
            <a:r>
              <a:rPr lang="en-US" sz="1200" dirty="0" smtClean="0"/>
              <a:t> </a:t>
            </a:r>
            <a:r>
              <a:rPr lang="en-US" sz="1200" dirty="0"/>
              <a:t>I. (2020). Improving Post Training Neural Quantization: Layer-wise Calibration and Integer Programming. </a:t>
            </a:r>
            <a:r>
              <a:rPr lang="en-US" sz="1200" dirty="0" smtClean="0"/>
              <a:t>arXiv:1906.03193.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Gennari</a:t>
            </a:r>
            <a:r>
              <a:rPr lang="en-US" sz="1200" dirty="0" smtClean="0"/>
              <a:t> </a:t>
            </a:r>
            <a:r>
              <a:rPr lang="en-US" sz="1200" dirty="0"/>
              <a:t>M., Fawcett R. and </a:t>
            </a:r>
            <a:r>
              <a:rPr lang="en-US" sz="1200" dirty="0" err="1"/>
              <a:t>Prisacariu</a:t>
            </a:r>
            <a:r>
              <a:rPr lang="en-US" sz="1200" dirty="0"/>
              <a:t> V. (2019). </a:t>
            </a:r>
            <a:r>
              <a:rPr lang="en-US" sz="1200" dirty="0" err="1"/>
              <a:t>DsConv</a:t>
            </a:r>
            <a:r>
              <a:rPr lang="en-US" sz="1200" dirty="0"/>
              <a:t>: Efficient Convolution Operator. </a:t>
            </a:r>
            <a:r>
              <a:rPr lang="en-US" sz="1200" dirty="0" smtClean="0"/>
              <a:t>arXiv:1901.01928.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He </a:t>
            </a:r>
            <a:r>
              <a:rPr lang="en-US" sz="1200" dirty="0"/>
              <a:t>X. and Cheng J. (2018). Learning Compression from Limited Unlabeled Data. ECCV 2018. arXiv:1901.01928. </a:t>
            </a:r>
          </a:p>
          <a:p>
            <a:pPr marL="0" indent="0">
              <a:buNone/>
            </a:pPr>
            <a:r>
              <a:rPr lang="en-US" sz="1200" dirty="0" err="1" smtClean="0"/>
              <a:t>Nashan</a:t>
            </a:r>
            <a:r>
              <a:rPr lang="en-US" sz="1200" dirty="0" smtClean="0"/>
              <a:t> </a:t>
            </a:r>
            <a:r>
              <a:rPr lang="en-US" sz="1200" dirty="0"/>
              <a:t>Y., </a:t>
            </a:r>
            <a:r>
              <a:rPr lang="en-US" sz="1200" dirty="0" err="1"/>
              <a:t>Chmiel</a:t>
            </a:r>
            <a:r>
              <a:rPr lang="en-US" sz="1200" dirty="0"/>
              <a:t> B., Baskin C., </a:t>
            </a:r>
            <a:r>
              <a:rPr lang="en-US" sz="1200" dirty="0" err="1"/>
              <a:t>Zheltonozhskii</a:t>
            </a:r>
            <a:r>
              <a:rPr lang="en-US" sz="1200" dirty="0"/>
              <a:t> E., Banner R., Bronstein A. and Mendelson A. (2019). Loss aware Post-training quantization. </a:t>
            </a:r>
            <a:r>
              <a:rPr lang="en-US" sz="1200" dirty="0" smtClean="0"/>
              <a:t>arXiv:1911.07190.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Park </a:t>
            </a:r>
            <a:r>
              <a:rPr lang="en-US" sz="1200" dirty="0"/>
              <a:t>E., </a:t>
            </a:r>
            <a:r>
              <a:rPr lang="en-US" sz="1200" dirty="0" err="1"/>
              <a:t>Yoo</a:t>
            </a:r>
            <a:r>
              <a:rPr lang="en-US" sz="1200" dirty="0"/>
              <a:t> S. and </a:t>
            </a:r>
            <a:r>
              <a:rPr lang="en-US" sz="1200" dirty="0" err="1"/>
              <a:t>Vajda</a:t>
            </a:r>
            <a:r>
              <a:rPr lang="en-US" sz="1200" dirty="0"/>
              <a:t> P. (2018). Value-aware quantization for training and inference of neural networks. arXiv:1804.07802.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Zadex</a:t>
            </a:r>
            <a:r>
              <a:rPr lang="en-US" sz="1200" dirty="0" smtClean="0"/>
              <a:t> </a:t>
            </a:r>
            <a:r>
              <a:rPr lang="en-US" sz="1200" dirty="0"/>
              <a:t>A., Edo I., </a:t>
            </a:r>
            <a:r>
              <a:rPr lang="en-US" sz="1200" dirty="0" err="1"/>
              <a:t>Awad</a:t>
            </a:r>
            <a:r>
              <a:rPr lang="en-US" sz="1200" dirty="0"/>
              <a:t> O. and </a:t>
            </a:r>
            <a:r>
              <a:rPr lang="en-US" sz="1200" dirty="0" err="1"/>
              <a:t>Moshovos</a:t>
            </a:r>
            <a:r>
              <a:rPr lang="en-US" sz="1200" dirty="0"/>
              <a:t> A. (2020). GOBO: Quantizing Attention-Based NLP Models for Low Latency and Energy Efficient Inference. </a:t>
            </a:r>
            <a:r>
              <a:rPr lang="en-US" sz="1200" dirty="0" smtClean="0"/>
              <a:t>arXiv:2005.03842.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Shen </a:t>
            </a:r>
            <a:r>
              <a:rPr lang="en-US" sz="1200" dirty="0"/>
              <a:t>S., Dong Z., Ye J., Ma L., Yao Z., </a:t>
            </a:r>
            <a:r>
              <a:rPr lang="en-US" sz="1200" dirty="0" err="1"/>
              <a:t>Gholami</a:t>
            </a:r>
            <a:r>
              <a:rPr lang="en-US" sz="1200" dirty="0"/>
              <a:t> A., Mahoney M. and </a:t>
            </a:r>
            <a:r>
              <a:rPr lang="en-US" sz="1200" dirty="0" err="1"/>
              <a:t>Keutzer</a:t>
            </a:r>
            <a:r>
              <a:rPr lang="en-US" sz="1200" dirty="0"/>
              <a:t> K. (2019). Q-BERT: Hessian Based Ultra Low Precision Quantization of BERT. arXiv:1909.05840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Zafrir</a:t>
            </a:r>
            <a:r>
              <a:rPr lang="en-US" sz="1200" dirty="0" smtClean="0"/>
              <a:t> </a:t>
            </a:r>
            <a:r>
              <a:rPr lang="en-US" sz="1200" dirty="0"/>
              <a:t>O., </a:t>
            </a:r>
            <a:r>
              <a:rPr lang="en-US" sz="1200" dirty="0" err="1"/>
              <a:t>Boudoukh</a:t>
            </a:r>
            <a:r>
              <a:rPr lang="en-US" sz="1200" dirty="0"/>
              <a:t> G., Izsak P. and </a:t>
            </a:r>
            <a:r>
              <a:rPr lang="en-US" sz="1200" dirty="0" err="1"/>
              <a:t>Wasserblat</a:t>
            </a:r>
            <a:r>
              <a:rPr lang="en-US" sz="1200" dirty="0"/>
              <a:t> M. (2019). Q8BERT: Quantized 8bit BERT. </a:t>
            </a:r>
            <a:r>
              <a:rPr lang="en-US" sz="1200" dirty="0" smtClean="0"/>
              <a:t>arXiv:1910.06188.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Bhandare</a:t>
            </a:r>
            <a:r>
              <a:rPr lang="en-US" sz="1200" dirty="0" smtClean="0"/>
              <a:t> </a:t>
            </a:r>
            <a:r>
              <a:rPr lang="en-US" sz="1200" dirty="0"/>
              <a:t>A., </a:t>
            </a:r>
            <a:r>
              <a:rPr lang="en-US" sz="1200" dirty="0" err="1"/>
              <a:t>Sripathi</a:t>
            </a:r>
            <a:r>
              <a:rPr lang="en-US" sz="1200" dirty="0"/>
              <a:t> V., </a:t>
            </a:r>
            <a:r>
              <a:rPr lang="en-US" sz="1200" dirty="0" err="1"/>
              <a:t>Karkada</a:t>
            </a:r>
            <a:r>
              <a:rPr lang="en-US" sz="1200" dirty="0"/>
              <a:t> D., Menon V., Choi S., </a:t>
            </a:r>
            <a:r>
              <a:rPr lang="en-US" sz="1200" dirty="0" err="1"/>
              <a:t>Datta</a:t>
            </a:r>
            <a:r>
              <a:rPr lang="en-US" sz="1200" dirty="0"/>
              <a:t> K. and </a:t>
            </a:r>
            <a:r>
              <a:rPr lang="en-US" sz="1200" dirty="0" err="1"/>
              <a:t>Saletore</a:t>
            </a:r>
            <a:r>
              <a:rPr lang="en-US" sz="1200" dirty="0"/>
              <a:t> V. (2019). Efficient 8-Bit Quantization of Transformer Neural Machine Language Translation Model. </a:t>
            </a:r>
            <a:r>
              <a:rPr lang="en-US" sz="1200" dirty="0" smtClean="0"/>
              <a:t>arXiv:1906.00532.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Prato </a:t>
            </a:r>
            <a:r>
              <a:rPr lang="en-US" sz="1200" dirty="0"/>
              <a:t>G., </a:t>
            </a:r>
            <a:r>
              <a:rPr lang="en-US" sz="1200" dirty="0" err="1"/>
              <a:t>Charlaix</a:t>
            </a:r>
            <a:r>
              <a:rPr lang="en-US" sz="1200" dirty="0"/>
              <a:t> E. and </a:t>
            </a:r>
            <a:r>
              <a:rPr lang="en-US" sz="1200" dirty="0" err="1"/>
              <a:t>Rezagholizadeh</a:t>
            </a:r>
            <a:r>
              <a:rPr lang="en-US" sz="1200" dirty="0"/>
              <a:t> M. (2019). Fully Quantized Transformer for Improved Translation. ICLR 2020 </a:t>
            </a:r>
            <a:r>
              <a:rPr lang="en-US" sz="1200" dirty="0" smtClean="0"/>
              <a:t>Conference.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Prato </a:t>
            </a:r>
            <a:r>
              <a:rPr lang="en-US" sz="1200" dirty="0"/>
              <a:t>G., </a:t>
            </a:r>
            <a:r>
              <a:rPr lang="en-US" sz="1200" dirty="0" err="1"/>
              <a:t>Charlaix</a:t>
            </a:r>
            <a:r>
              <a:rPr lang="en-US" sz="1200" dirty="0"/>
              <a:t> E. and </a:t>
            </a:r>
            <a:r>
              <a:rPr lang="en-US" sz="1200" dirty="0" err="1"/>
              <a:t>Rezagholizadeh</a:t>
            </a:r>
            <a:r>
              <a:rPr lang="en-US" sz="1200" dirty="0"/>
              <a:t> M. (2020). Fully Quantized Transformer for Machine Translation. arXiv:1910.10485.</a:t>
            </a:r>
          </a:p>
        </p:txBody>
      </p:sp>
    </p:spTree>
    <p:extLst>
      <p:ext uri="{BB962C8B-B14F-4D97-AF65-F5344CB8AC3E}">
        <p14:creationId xmlns:p14="http://schemas.microsoft.com/office/powerpoint/2010/main" val="3518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ontest from Huawei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7" y="1465312"/>
            <a:ext cx="7678687" cy="493883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Task</a:t>
            </a:r>
          </a:p>
          <a:p>
            <a:pPr lvl="1"/>
            <a:r>
              <a:rPr lang="en-US" dirty="0" smtClean="0"/>
              <a:t>Take any modern object/</a:t>
            </a:r>
            <a:r>
              <a:rPr lang="en-US" dirty="0" err="1" smtClean="0"/>
              <a:t>keypoint</a:t>
            </a:r>
            <a:r>
              <a:rPr lang="en-US" dirty="0" smtClean="0"/>
              <a:t> detection model</a:t>
            </a:r>
          </a:p>
          <a:p>
            <a:pPr lvl="1"/>
            <a:r>
              <a:rPr lang="en-US" dirty="0" smtClean="0"/>
              <a:t>Deploy to the target device by using any IE discussed in the lecture</a:t>
            </a:r>
          </a:p>
          <a:p>
            <a:pPr lvl="1"/>
            <a:r>
              <a:rPr lang="en-US" dirty="0" smtClean="0"/>
              <a:t>Document and describe all the steps and challenges (if you faced any)</a:t>
            </a:r>
          </a:p>
          <a:p>
            <a:pPr lvl="1"/>
            <a:r>
              <a:rPr lang="en-US" dirty="0" smtClean="0"/>
              <a:t>Use all the possible selected IE knobs to get the best performance (for latency or throughput scenarios, or both if applicable)</a:t>
            </a:r>
          </a:p>
          <a:p>
            <a:pPr lvl="1"/>
            <a:r>
              <a:rPr lang="en-US" dirty="0" smtClean="0"/>
              <a:t>Document your performance findings </a:t>
            </a:r>
          </a:p>
          <a:p>
            <a:pPr lvl="1"/>
            <a:r>
              <a:rPr lang="en-US" dirty="0" smtClean="0"/>
              <a:t>Share your notes and code over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/>
              <a:t>Small app demonstrating some use case is a plus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smtClean="0"/>
              <a:t>Deadline:</a:t>
            </a:r>
            <a:r>
              <a:rPr lang="en-US" dirty="0" smtClean="0"/>
              <a:t> Jan, 31</a:t>
            </a:r>
            <a:r>
              <a:rPr lang="en-US" baseline="30000" dirty="0" smtClean="0"/>
              <a:t>st</a:t>
            </a:r>
            <a:r>
              <a:rPr lang="en-US" dirty="0" smtClean="0"/>
              <a:t> 2021</a:t>
            </a:r>
          </a:p>
          <a:p>
            <a:pPr lvl="1"/>
            <a:r>
              <a:rPr lang="en-US" dirty="0" smtClean="0"/>
              <a:t>Send your results to Alexey Sidnev and Iliya Slavutin</a:t>
            </a:r>
          </a:p>
          <a:p>
            <a:r>
              <a:rPr lang="en-US" b="1" dirty="0" smtClean="0"/>
              <a:t>Prizes: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place - Honor </a:t>
            </a:r>
            <a:r>
              <a:rPr lang="en-US" dirty="0"/>
              <a:t>fly pods </a:t>
            </a:r>
            <a:r>
              <a:rPr lang="en-US" dirty="0" smtClean="0"/>
              <a:t>(</a:t>
            </a:r>
            <a:r>
              <a:rPr lang="en-US" dirty="0"/>
              <a:t>3 </a:t>
            </a:r>
            <a:r>
              <a:rPr lang="en-US" dirty="0" smtClean="0"/>
              <a:t>pieces)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place –Cool thermal mugs (</a:t>
            </a:r>
            <a:r>
              <a:rPr lang="en-US" dirty="0"/>
              <a:t>3 pieces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place – Some useful stuff (10 </a:t>
            </a:r>
            <a:r>
              <a:rPr lang="en-US" dirty="0"/>
              <a:t>pieces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Users\s00575536\AppData\Roaming\eSpace_Desktop\UserData\s00575536\imagefiles\originalImgfiles\76A2DCE7-F1AC-4793-BEF0-C381263F988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80" y="1027305"/>
            <a:ext cx="1829412" cy="2439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C:\Users\s00575536\AppData\Roaming\eSpace_Desktop\UserData\s00575536\imagefiles\originalImgfiles\6C060307-3612-4D02-BA78-CFCDFD755D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763" y="3892898"/>
            <a:ext cx="2354646" cy="2354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750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E-mal: iliya.slavutin@gmail.com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key challenges and goals</a:t>
            </a:r>
            <a:endParaRPr lang="en-US" dirty="0" smtClean="0"/>
          </a:p>
          <a:p>
            <a:r>
              <a:rPr lang="en-US" dirty="0" smtClean="0"/>
              <a:t>Overview of existing products</a:t>
            </a:r>
          </a:p>
          <a:p>
            <a:r>
              <a:rPr lang="en-US" dirty="0" smtClean="0"/>
              <a:t>Overview of few key techniques </a:t>
            </a:r>
          </a:p>
          <a:p>
            <a:r>
              <a:rPr lang="en-US" dirty="0" smtClean="0"/>
              <a:t>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12" y="89929"/>
            <a:ext cx="10515600" cy="1325563"/>
          </a:xfrm>
        </p:spPr>
        <p:txBody>
          <a:bodyPr/>
          <a:lstStyle/>
          <a:p>
            <a:r>
              <a:rPr lang="en-US" b="1" dirty="0" smtClean="0"/>
              <a:t>World of </a:t>
            </a:r>
            <a:r>
              <a:rPr lang="en-US" b="1" dirty="0"/>
              <a:t>I</a:t>
            </a:r>
            <a:r>
              <a:rPr lang="en-US" b="1" dirty="0" smtClean="0"/>
              <a:t>nference Engines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12" y="1532811"/>
            <a:ext cx="5804043" cy="28234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players are: </a:t>
            </a:r>
          </a:p>
          <a:p>
            <a:pPr lvl="1"/>
            <a:r>
              <a:rPr lang="en-US" sz="2000" dirty="0" smtClean="0"/>
              <a:t>HW vendors – NVidia, Intel and others </a:t>
            </a:r>
          </a:p>
          <a:p>
            <a:pPr lvl="1"/>
            <a:r>
              <a:rPr lang="en-US" sz="2000" dirty="0" smtClean="0"/>
              <a:t>OS vendors –  </a:t>
            </a:r>
            <a:r>
              <a:rPr lang="en-US" sz="2000" dirty="0" err="1" smtClean="0"/>
              <a:t>Goolge</a:t>
            </a:r>
            <a:r>
              <a:rPr lang="en-US" sz="2000" dirty="0" smtClean="0"/>
              <a:t>, Microsoft, Apple </a:t>
            </a:r>
          </a:p>
          <a:p>
            <a:pPr lvl="1"/>
            <a:r>
              <a:rPr lang="en-US" sz="2000" dirty="0" smtClean="0"/>
              <a:t>Deep Learning Framework Vendors – Facebook, Alibaba, Baidu 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What are the key benefits?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8" y="1694577"/>
            <a:ext cx="4856251" cy="19392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86938" y="3868470"/>
            <a:ext cx="5405062" cy="63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Typical flow to illustrate the benefits of certain Inference Engine (based on NVidia </a:t>
            </a:r>
            <a:r>
              <a:rPr lang="en-US" sz="1800" dirty="0" err="1" smtClean="0"/>
              <a:t>TensorRT</a:t>
            </a:r>
            <a:r>
              <a:rPr lang="en-US" sz="1800" dirty="0" smtClean="0"/>
              <a:t>  example)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9584" y="4279012"/>
            <a:ext cx="5204524" cy="94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Ease of deployment</a:t>
            </a:r>
          </a:p>
          <a:p>
            <a:r>
              <a:rPr lang="en-US" sz="2000" dirty="0" smtClean="0"/>
              <a:t>Performance</a:t>
            </a:r>
          </a:p>
          <a:p>
            <a:pPr lvl="1"/>
            <a:r>
              <a:rPr lang="en-US" sz="1800" dirty="0" smtClean="0"/>
              <a:t>Optimal latency and throughput</a:t>
            </a:r>
          </a:p>
          <a:p>
            <a:pPr lvl="1"/>
            <a:r>
              <a:rPr lang="en-US" sz="1800" dirty="0" smtClean="0"/>
              <a:t>Platform capabilities and features utilization</a:t>
            </a:r>
          </a:p>
          <a:p>
            <a:pPr lvl="1"/>
            <a:r>
              <a:rPr lang="en-US" sz="1800" dirty="0" smtClean="0"/>
              <a:t>Graph level optimizations to leverage inference nature </a:t>
            </a:r>
          </a:p>
          <a:p>
            <a:r>
              <a:rPr lang="en-US" sz="2000" dirty="0" smtClean="0"/>
              <a:t>Efficient memory </a:t>
            </a:r>
            <a:r>
              <a:rPr lang="en-US" sz="2000" dirty="0"/>
              <a:t>usage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86938" y="4857314"/>
            <a:ext cx="5058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Bonus question: What are the business goals?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91741" y="5302108"/>
            <a:ext cx="5204524" cy="87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Stickiness to vendor ecosystem</a:t>
            </a:r>
          </a:p>
          <a:p>
            <a:r>
              <a:rPr lang="en-US" sz="1800" dirty="0" smtClean="0"/>
              <a:t>Something else?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1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48812" y="242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World of Inference Engines: some details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42726"/>
              </p:ext>
            </p:extLst>
          </p:nvPr>
        </p:nvGraphicFramePr>
        <p:xfrm>
          <a:off x="655638" y="1567892"/>
          <a:ext cx="10488614" cy="47929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09700"/>
                <a:gridCol w="892175"/>
                <a:gridCol w="914400"/>
                <a:gridCol w="3336927"/>
                <a:gridCol w="1409700"/>
                <a:gridCol w="2525712"/>
              </a:tblGrid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Framework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Vendor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effectLst/>
                        </a:rPr>
                        <a:t>Open Source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Key comments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Target OSes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effectLst/>
                        </a:rPr>
                        <a:t>Target platforms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TensorRT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effectLst/>
                        </a:rPr>
                        <a:t>Nvidia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Unified and powerful toolkit for NVidia ecosystem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Linux, Windows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NVidia GPUs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OpenVINO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Intel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Unified and powerful toolkit for Intel/x86 ecosystem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Linux, Windows, MacOS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x86, i/dGPU, VPU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54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ONNXRuntime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Microsoft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Vendor agnostic API. </a:t>
                      </a:r>
                      <a:r>
                        <a:rPr lang="en-US" sz="1400" u="none" strike="noStrike" dirty="0" err="1">
                          <a:effectLst/>
                        </a:rPr>
                        <a:t>Convinient</a:t>
                      </a:r>
                      <a:r>
                        <a:rPr lang="en-US" sz="1400" u="none" strike="noStrike" dirty="0">
                          <a:effectLst/>
                        </a:rPr>
                        <a:t> if you do not want to depend on HW vendor API. Mostly just a wrapper on top of HW vendors 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Linux, Windows, </a:t>
                      </a:r>
                      <a:r>
                        <a:rPr lang="en-US" sz="1400" u="none" strike="noStrike" dirty="0" err="1">
                          <a:effectLst/>
                        </a:rPr>
                        <a:t>MacOS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NVidia GPUs, x86, i/</a:t>
                      </a:r>
                      <a:r>
                        <a:rPr lang="en-US" sz="1400" u="none" strike="noStrike" dirty="0" err="1">
                          <a:effectLst/>
                        </a:rPr>
                        <a:t>dGPU</a:t>
                      </a:r>
                      <a:r>
                        <a:rPr lang="en-US" sz="1400" u="none" strike="noStrike" dirty="0">
                          <a:effectLst/>
                        </a:rPr>
                        <a:t>, VPU, Xilinx FPGA, </a:t>
                      </a:r>
                      <a:r>
                        <a:rPr lang="en-US" sz="1400" u="none" strike="noStrike" dirty="0" err="1">
                          <a:effectLst/>
                        </a:rPr>
                        <a:t>etc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361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TensorFlow Lite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Google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Great tool for Android ecosystem to deploy modern solutions on Android targets (and not only)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Android, iOS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ARM, Mali GPU, TPU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7239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Pytorch mobile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Facebook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Way to deploy Torch models to mobile devices (Android and iOS ) without need to use other serialization formats and APIs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Limited capabilities. Implemented through </a:t>
                      </a:r>
                      <a:r>
                        <a:rPr lang="en-US" sz="1400" u="none" strike="noStrike" dirty="0" err="1">
                          <a:effectLst/>
                        </a:rPr>
                        <a:t>Torch.jit</a:t>
                      </a:r>
                      <a:r>
                        <a:rPr lang="en-US" sz="1400" u="none" strike="noStrike" dirty="0">
                          <a:effectLst/>
                        </a:rPr>
                        <a:t> but a lot of ops and modern </a:t>
                      </a:r>
                      <a:r>
                        <a:rPr lang="en-US" sz="1400" u="none" strike="noStrike" dirty="0" err="1">
                          <a:effectLst/>
                        </a:rPr>
                        <a:t>topolgoies</a:t>
                      </a:r>
                      <a:r>
                        <a:rPr lang="en-US" sz="1400" u="none" strike="noStrike" dirty="0">
                          <a:effectLst/>
                        </a:rPr>
                        <a:t> are not supported yet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Android, iOS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ARM, Mali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Alibaba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Yes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Blazing fast (according to authors and some people who tried :))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Android, iOS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ARM, Mali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CoreML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Apple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Unified and powerful toolkit for Apple ecosystem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MacOS, iOS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ARM, GPU, NPU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4763" marR="4763" marT="476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3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txBody>
          <a:bodyPr/>
          <a:lstStyle/>
          <a:p>
            <a:r>
              <a:rPr lang="en-US" b="1" dirty="0" smtClean="0"/>
              <a:t>Graph compilation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65"/>
            <a:ext cx="10515600" cy="4351338"/>
          </a:xfrm>
        </p:spPr>
        <p:txBody>
          <a:bodyPr/>
          <a:lstStyle/>
          <a:p>
            <a:r>
              <a:rPr lang="en-US" dirty="0" smtClean="0"/>
              <a:t>Target independent optimizations (typically done as offline model compilation / conversion stage). For example: </a:t>
            </a:r>
          </a:p>
          <a:p>
            <a:pPr lvl="1"/>
            <a:r>
              <a:rPr lang="en-US" dirty="0" smtClean="0"/>
              <a:t>Constant folding </a:t>
            </a:r>
          </a:p>
          <a:p>
            <a:pPr lvl="1"/>
            <a:r>
              <a:rPr lang="en-US" dirty="0" smtClean="0"/>
              <a:t>Batch Norm fusion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Pattern matching techniques</a:t>
            </a:r>
          </a:p>
          <a:p>
            <a:pPr lvl="1"/>
            <a:r>
              <a:rPr lang="en-US" dirty="0" smtClean="0"/>
              <a:t>Map certain subgraph to high level ops (e.g. recognize Conv pattern in low level TF graph) and rely on low level optimization libraries (e.g. </a:t>
            </a:r>
            <a:r>
              <a:rPr lang="en-US" dirty="0" err="1" smtClean="0"/>
              <a:t>cuDNN</a:t>
            </a:r>
            <a:r>
              <a:rPr lang="en-US" dirty="0" smtClean="0"/>
              <a:t>, </a:t>
            </a:r>
            <a:r>
              <a:rPr lang="en-US" dirty="0" err="1" smtClean="0"/>
              <a:t>oneDNN</a:t>
            </a:r>
            <a:r>
              <a:rPr lang="en-US" dirty="0" smtClean="0"/>
              <a:t>, ACL) to speedup inference </a:t>
            </a:r>
          </a:p>
        </p:txBody>
      </p:sp>
    </p:spTree>
    <p:extLst>
      <p:ext uri="{BB962C8B-B14F-4D97-AF65-F5344CB8AC3E}">
        <p14:creationId xmlns:p14="http://schemas.microsoft.com/office/powerpoint/2010/main" val="27603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723"/>
            <a:ext cx="10905162" cy="1325563"/>
          </a:xfrm>
        </p:spPr>
        <p:txBody>
          <a:bodyPr/>
          <a:lstStyle/>
          <a:p>
            <a:r>
              <a:rPr lang="en-US" b="1" dirty="0" smtClean="0"/>
              <a:t>Graph compilation techniques </a:t>
            </a:r>
            <a:br>
              <a:rPr lang="en-US" b="1" dirty="0" smtClean="0"/>
            </a:br>
            <a:r>
              <a:rPr lang="en-US" sz="3200" i="1" dirty="0" smtClean="0"/>
              <a:t>(alternative /enhanced ideas)</a:t>
            </a:r>
            <a:endParaRPr lang="en-US" sz="3200" i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13287"/>
            <a:ext cx="10525018" cy="26627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TASO: Tensor Algebra </a:t>
            </a:r>
            <a:r>
              <a:rPr lang="en-US" dirty="0" err="1" smtClean="0"/>
              <a:t>SuperOptimizer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953944" y="1433807"/>
            <a:ext cx="11004793" cy="2642211"/>
            <a:chOff x="953944" y="1433807"/>
            <a:chExt cx="11004793" cy="2642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7120" y="1823661"/>
              <a:ext cx="2698687" cy="19958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944" y="1823661"/>
              <a:ext cx="2161459" cy="1995864"/>
            </a:xfrm>
            <a:prstGeom prst="rect">
              <a:avLst/>
            </a:prstGeom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986089" y="2528888"/>
              <a:ext cx="514350" cy="507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VS</a:t>
              </a:r>
              <a:r>
                <a:rPr lang="en-US" dirty="0" smtClean="0"/>
                <a:t>.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5252" y="1823661"/>
              <a:ext cx="5329683" cy="225235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383236" y="1433807"/>
              <a:ext cx="557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(source: https</a:t>
              </a:r>
              <a:r>
                <a:rPr lang="en-US" i="1" dirty="0"/>
                <a:t>://cs.stanford.edu/~</a:t>
              </a:r>
              <a:r>
                <a:rPr lang="en-US" i="1" dirty="0" smtClean="0"/>
                <a:t>padon/taso-sosp19.pdf)</a:t>
              </a:r>
              <a:endParaRPr lang="en-US" i="1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838200" y="3759778"/>
            <a:ext cx="7578143" cy="640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Apache TVM</a:t>
            </a:r>
            <a:endParaRPr lang="en-US" sz="36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98" y="4299400"/>
            <a:ext cx="3856181" cy="24477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67218" y="44863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Rely on compiler based stack of technologies (from graph compilation/lowering down to code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Compilation </a:t>
            </a:r>
            <a:r>
              <a:rPr lang="en-US" dirty="0"/>
              <a:t>of deep learning models into minimum deployable </a:t>
            </a:r>
            <a:r>
              <a:rPr lang="en-US" dirty="0" smtClean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 </a:t>
            </a:r>
            <a:r>
              <a:rPr lang="en-US" dirty="0"/>
              <a:t>to automatic generate and optimize models on more backend with better </a:t>
            </a:r>
            <a:r>
              <a:rPr lang="en-US" dirty="0" smtClean="0"/>
              <a:t>performance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9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30" y="119870"/>
            <a:ext cx="10804131" cy="1001337"/>
          </a:xfrm>
        </p:spPr>
        <p:txBody>
          <a:bodyPr/>
          <a:lstStyle/>
          <a:p>
            <a:r>
              <a:rPr lang="en-US" b="1" dirty="0" smtClean="0"/>
              <a:t>Performance and latency: Batches, streams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30" y="1149724"/>
            <a:ext cx="5069441" cy="50272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What we have?</a:t>
            </a:r>
          </a:p>
          <a:p>
            <a:r>
              <a:rPr lang="en-US" sz="2000" dirty="0" smtClean="0"/>
              <a:t>Powerful multi-core systems are everywhere from edge to cloud</a:t>
            </a:r>
          </a:p>
          <a:p>
            <a:r>
              <a:rPr lang="en-US" sz="2000" dirty="0" smtClean="0"/>
              <a:t>Latency and performance expectations from customers are high</a:t>
            </a:r>
          </a:p>
          <a:p>
            <a:pPr marL="0" indent="0">
              <a:buNone/>
            </a:pPr>
            <a:r>
              <a:rPr lang="en-US" sz="2000" b="1" dirty="0" smtClean="0"/>
              <a:t>How to address? </a:t>
            </a:r>
          </a:p>
          <a:p>
            <a:r>
              <a:rPr lang="en-US" sz="2000" dirty="0" smtClean="0"/>
              <a:t>Batching: </a:t>
            </a:r>
          </a:p>
          <a:p>
            <a:pPr lvl="1"/>
            <a:r>
              <a:rPr lang="en-US" sz="1600" dirty="0" smtClean="0"/>
              <a:t>(+) leverage per layer data parallelism </a:t>
            </a:r>
          </a:p>
          <a:p>
            <a:pPr lvl="1"/>
            <a:r>
              <a:rPr lang="en-US" sz="1600" dirty="0" smtClean="0"/>
              <a:t>(+) increase </a:t>
            </a:r>
            <a:r>
              <a:rPr lang="en-US" sz="1600" dirty="0"/>
              <a:t>utilizations of the </a:t>
            </a:r>
            <a:r>
              <a:rPr lang="en-US" sz="1600" dirty="0" smtClean="0"/>
              <a:t>system</a:t>
            </a:r>
            <a:endParaRPr lang="en-US" sz="1600" dirty="0"/>
          </a:p>
          <a:p>
            <a:pPr lvl="1"/>
            <a:r>
              <a:rPr lang="en-US" sz="1600" dirty="0" smtClean="0"/>
              <a:t>(-) reduce latency </a:t>
            </a:r>
          </a:p>
          <a:p>
            <a:r>
              <a:rPr lang="en-US" sz="2000" dirty="0" smtClean="0"/>
              <a:t>Can we do better? … yes, with streams</a:t>
            </a:r>
          </a:p>
          <a:p>
            <a:pPr lvl="1"/>
            <a:r>
              <a:rPr lang="en-US" sz="1600" dirty="0" smtClean="0"/>
              <a:t>Efficient parallelization of multiple requests (can be combined with batches)</a:t>
            </a:r>
          </a:p>
          <a:p>
            <a:pPr lvl="1"/>
            <a:r>
              <a:rPr lang="en-US" sz="1600" dirty="0" smtClean="0"/>
              <a:t>Reduces </a:t>
            </a:r>
            <a:r>
              <a:rPr lang="en-US" sz="1600" dirty="0"/>
              <a:t>the amount of scheduling/synchronization compared to a latency-oriented approach when every CNN operation is made parallelized internally over the full number of CPU cores</a:t>
            </a:r>
            <a:endParaRPr lang="en-US" sz="1600" dirty="0" smtClean="0"/>
          </a:p>
          <a:p>
            <a:pPr lvl="1"/>
            <a:r>
              <a:rPr lang="en-US" sz="1600" dirty="0" smtClean="0"/>
              <a:t>Improved cache utilization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47" y="4090156"/>
            <a:ext cx="5816884" cy="2086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48" y="1125422"/>
            <a:ext cx="5906983" cy="28220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25447" y="61811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i="0" dirty="0" smtClean="0">
                <a:solidFill>
                  <a:srgbClr val="666666"/>
                </a:solidFill>
                <a:effectLst/>
                <a:latin typeface="Lato"/>
              </a:rPr>
              <a:t>Example speedup of the “throughput” mode over best performance with batch</a:t>
            </a: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9989" y="6612056"/>
            <a:ext cx="7870862" cy="32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www.intel.com/content/www/us/en/artificial-intelligence/posts/cpu-inference-performance-boost-openvino.html</a:t>
            </a:r>
            <a:endParaRPr lang="en-US" sz="1100" dirty="0" smtClean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1270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752" y="-7914"/>
            <a:ext cx="10515600" cy="981771"/>
          </a:xfrm>
        </p:spPr>
        <p:txBody>
          <a:bodyPr/>
          <a:lstStyle/>
          <a:p>
            <a:r>
              <a:rPr lang="en-US" b="1" dirty="0" smtClean="0"/>
              <a:t>Memory usage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6501444"/>
            <a:ext cx="9257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</a:t>
            </a:r>
            <a:r>
              <a:rPr lang="en-US" sz="1100" dirty="0" smtClean="0"/>
              <a:t>ource: </a:t>
            </a: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blog.tensorflow.org/2020/10/optimizing-tensorflow-lite-runtime.html</a:t>
            </a:r>
            <a:endParaRPr lang="en-US" sz="11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026469"/>
            <a:ext cx="10062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"/>
              </a:rPr>
              <a:t>Running inference on mobile and embedded devices is challenging due to tight resource </a:t>
            </a:r>
            <a:r>
              <a:rPr lang="en-US" sz="1600" dirty="0" smtClean="0">
                <a:solidFill>
                  <a:srgbClr val="000000"/>
                </a:solidFill>
                <a:latin typeface="Roboto"/>
              </a:rPr>
              <a:t>constraint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Roboto"/>
              </a:rPr>
              <a:t>Same challenge is equally valid for super large modern models used for NLP and recommendation system tasks in the cloud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8200" y="1937632"/>
            <a:ext cx="48862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ntermediate 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tensors don't have to co-exist in memory thanks to data dependency </a:t>
            </a: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Reuse 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the memory buffers of the intermediate tensors and reduce the total memory footprint of the inference engine. </a:t>
            </a: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Arbitrary 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networks forming complicated graphs, this </a:t>
            </a:r>
            <a:r>
              <a:rPr lang="en-US" sz="1400" u="sng" dirty="0">
                <a:solidFill>
                  <a:srgbClr val="425066"/>
                </a:solidFill>
                <a:latin typeface="Roboto"/>
                <a:hlinkClick r:id="rId3"/>
              </a:rPr>
              <a:t>NP-complete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 resource allocation problem requires a good approximation </a:t>
            </a: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/>
              </a:rPr>
              <a:t>Tensor usage record of </a:t>
            </a:r>
            <a:r>
              <a:rPr lang="en-US" sz="1400" dirty="0">
                <a:latin typeface="Roboto"/>
              </a:rPr>
              <a:t>an intermediate tensor is an auxiliary data structure that contains information about how big the tensor is and when it is used for the first and the last time in a given execution plan of the </a:t>
            </a:r>
            <a:r>
              <a:rPr lang="en-US" sz="1400" dirty="0" smtClean="0">
                <a:latin typeface="Roboto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/>
              </a:rPr>
              <a:t>Memory </a:t>
            </a:r>
            <a:r>
              <a:rPr lang="en-US" sz="1400" dirty="0">
                <a:latin typeface="Roboto"/>
              </a:rPr>
              <a:t>manager is able to compute the intermediate tensor usages at any moment in the network's execution and optimize its runtime memory for the smallest footprint </a:t>
            </a:r>
            <a:r>
              <a:rPr lang="en-US" sz="1400" dirty="0" smtClean="0">
                <a:latin typeface="Roboto"/>
              </a:rPr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 different algorithms </a:t>
            </a:r>
            <a:r>
              <a:rPr lang="en-US" sz="1400" dirty="0" smtClean="0"/>
              <a:t>are implemented In TensorFlow lite. </a:t>
            </a:r>
            <a:r>
              <a:rPr lang="en-US" sz="1400" dirty="0"/>
              <a:t>Except for Min-Cost Flow, they are </a:t>
            </a:r>
            <a:r>
              <a:rPr lang="en-US" sz="1400" u="sng" dirty="0">
                <a:hlinkClick r:id="rId4"/>
              </a:rPr>
              <a:t>greedy algorithms</a:t>
            </a:r>
            <a:r>
              <a:rPr lang="en-US" sz="1400" dirty="0"/>
              <a:t>, each using a different heuristic, but still reaching or getting very close to the </a:t>
            </a:r>
            <a:r>
              <a:rPr lang="en-US" sz="1400" u="sng" dirty="0">
                <a:hlinkClick r:id="rId5"/>
              </a:rPr>
              <a:t>theoretical lower bound</a:t>
            </a:r>
            <a:endParaRPr lang="en-US" sz="1400" dirty="0">
              <a:latin typeface="Robot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59884" y="1938690"/>
            <a:ext cx="9257016" cy="4465151"/>
            <a:chOff x="5959884" y="2036293"/>
            <a:chExt cx="9257016" cy="4465151"/>
          </a:xfrm>
        </p:grpSpPr>
        <p:grpSp>
          <p:nvGrpSpPr>
            <p:cNvPr id="10" name="Group 9"/>
            <p:cNvGrpSpPr/>
            <p:nvPr/>
          </p:nvGrpSpPr>
          <p:grpSpPr>
            <a:xfrm>
              <a:off x="5959884" y="2036293"/>
              <a:ext cx="9257016" cy="4465151"/>
              <a:chOff x="838200" y="1956127"/>
              <a:chExt cx="9257016" cy="4465151"/>
            </a:xfrm>
          </p:grpSpPr>
          <p:pic>
            <p:nvPicPr>
              <p:cNvPr id="2050" name="Picture 2" descr="https://1.bp.blogspot.com/-rnJ6BYpBFCs/X3Z7w85IP3I/AAAAAAAADoU/pPwLTFvQc0ovXJiKjw7-mGhTVQcV62QsgCLcBGAsYHQ/s0/table2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9537" y="5291974"/>
                <a:ext cx="5861408" cy="1129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38200" y="4909333"/>
                <a:ext cx="92570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Up to </a:t>
                </a:r>
                <a:r>
                  <a:rPr lang="en-US" b="1" dirty="0" smtClean="0"/>
                  <a:t>10x less</a:t>
                </a:r>
                <a:r>
                  <a:rPr lang="en-US" dirty="0" smtClean="0"/>
                  <a:t> memory usage compare to naïve allocation</a:t>
                </a:r>
              </a:p>
              <a:p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01731" y="1956127"/>
                <a:ext cx="4789630" cy="1582993"/>
                <a:chOff x="775699" y="2277410"/>
                <a:chExt cx="4789630" cy="1582993"/>
              </a:xfrm>
            </p:grpSpPr>
            <p:pic>
              <p:nvPicPr>
                <p:cNvPr id="2052" name="Picture 4" descr="https://1.bp.blogspot.com/-eZ-pDCwizjo/X3Z7CV83t7I/AAAAAAAADoA/9CsVRyIRYwseS8PofJaEQKe8_Q72M5FYQCLcBGAsYHQ/s0/fig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699" y="2491937"/>
                  <a:ext cx="4789630" cy="13684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1881027" y="2277410"/>
                  <a:ext cx="281424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 smtClean="0"/>
                    <a:t>Naïve allocation on </a:t>
                  </a:r>
                  <a:r>
                    <a:rPr lang="en-US" sz="1400" dirty="0" err="1" smtClean="0"/>
                    <a:t>mobilenet</a:t>
                  </a:r>
                  <a:r>
                    <a:rPr lang="en-US" sz="1400" dirty="0" smtClean="0"/>
                    <a:t> v2 </a:t>
                  </a:r>
                  <a:endParaRPr lang="en-US" sz="1400" dirty="0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6123415" y="3465397"/>
              <a:ext cx="4777466" cy="1634788"/>
              <a:chOff x="6123415" y="3465397"/>
              <a:chExt cx="4777466" cy="1634788"/>
            </a:xfrm>
          </p:grpSpPr>
          <p:pic>
            <p:nvPicPr>
              <p:cNvPr id="2054" name="Picture 6" descr="https://1.bp.blogspot.com/-DIyo4TLPeSo/X3Z7mUNc8zI/AAAAAAAADoM/-kiCGKXxa5sAWUHsHXDEq-fSBLM5DVRlACLcBGAsYHQ/s0/fig2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415" y="3773174"/>
                <a:ext cx="4644540" cy="13270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132245" y="3465397"/>
                <a:ext cx="37686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GREEDY_BY_BREADTH on </a:t>
                </a:r>
                <a:r>
                  <a:rPr lang="en-US" sz="1400" dirty="0" err="1" smtClean="0"/>
                  <a:t>mobilenet</a:t>
                </a:r>
                <a:r>
                  <a:rPr lang="en-US" sz="1400" dirty="0" smtClean="0"/>
                  <a:t> v2 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19"/>
            <a:ext cx="10515600" cy="907169"/>
          </a:xfrm>
        </p:spPr>
        <p:txBody>
          <a:bodyPr/>
          <a:lstStyle/>
          <a:p>
            <a:r>
              <a:rPr lang="en-US" b="1" dirty="0" smtClean="0"/>
              <a:t>Quantization technique(s)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43" y="1507144"/>
            <a:ext cx="2386479" cy="1724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9124" y="1544808"/>
            <a:ext cx="43434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Most modern CPUs and AI accelerators have ISA for fast int8 precision MAC for vectors or even matrixes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Leveraging this instructions leads to significant perf boost, but may impact accuracy. So it is typically a trade-off decision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Robo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4" y="3322967"/>
            <a:ext cx="108346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/>
              </a:rPr>
              <a:t>INT8 has significantly lower precision and dynamic range compared to FP32 so simple conversion from fp32 into int8 is not enough to keep the accuracy </a:t>
            </a:r>
            <a:r>
              <a:rPr lang="en-US" sz="1400" dirty="0">
                <a:solidFill>
                  <a:srgbClr val="000000"/>
                </a:solidFill>
                <a:latin typeface="Roboto"/>
              </a:rPr>
              <a:t> </a:t>
            </a:r>
            <a:endParaRPr lang="en-US" sz="1400" dirty="0" smtClean="0">
              <a:solidFill>
                <a:srgbClr val="000000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Finding the optimal quantization schemes and algorithms is a very active research 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Two main approaches exist: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Roboto"/>
              </a:rPr>
              <a:t>Quantization Aware Training </a:t>
            </a:r>
            <a:r>
              <a:rPr lang="en-US" sz="1400" dirty="0" smtClean="0">
                <a:latin typeface="Roboto"/>
              </a:rPr>
              <a:t>emulates </a:t>
            </a:r>
            <a:r>
              <a:rPr lang="en-US" sz="1400" dirty="0">
                <a:latin typeface="Roboto"/>
              </a:rPr>
              <a:t>inference-time quantization, creating a model that downstream tools will use to produce actually quantized models. The quantized models use lower-precision (e.g. 8-bit instead of 32-bit float), leading to benefits during deployment</a:t>
            </a:r>
            <a:r>
              <a:rPr lang="en-US" sz="1400" dirty="0" smtClean="0">
                <a:latin typeface="Roboto"/>
              </a:rPr>
              <a:t>. Technique is supported by all popular Deep Learning FW</a:t>
            </a:r>
          </a:p>
          <a:p>
            <a:pPr lvl="1"/>
            <a:r>
              <a:rPr lang="en-US" sz="1400" dirty="0">
                <a:latin typeface="Roboto"/>
              </a:rPr>
              <a:t> </a:t>
            </a:r>
            <a:r>
              <a:rPr lang="en-US" sz="1400" dirty="0" smtClean="0">
                <a:latin typeface="Roboto"/>
              </a:rPr>
              <a:t>     </a:t>
            </a:r>
            <a:r>
              <a:rPr lang="en-US" sz="1400" i="1" dirty="0" smtClean="0">
                <a:latin typeface="Roboto"/>
              </a:rPr>
              <a:t>(</a:t>
            </a:r>
            <a:r>
              <a:rPr lang="en-US" sz="1400" i="1" dirty="0">
                <a:latin typeface="Roboto"/>
              </a:rPr>
              <a:t>example from TF </a:t>
            </a:r>
            <a:r>
              <a:rPr lang="en-US" sz="1400" i="1" dirty="0">
                <a:latin typeface="Roboto"/>
                <a:hlinkClick r:id="rId3"/>
              </a:rPr>
              <a:t>https://</a:t>
            </a:r>
            <a:r>
              <a:rPr lang="en-US" sz="1400" i="1" dirty="0" smtClean="0">
                <a:latin typeface="Roboto"/>
                <a:hlinkClick r:id="rId3"/>
              </a:rPr>
              <a:t>www.tensorflow.org/model_optimization/guide/quantization/training</a:t>
            </a:r>
            <a:r>
              <a:rPr lang="en-US" sz="1400" i="1" dirty="0" smtClean="0">
                <a:latin typeface="Roboto"/>
              </a:rPr>
              <a:t>)</a:t>
            </a:r>
            <a:endParaRPr lang="en-US" sz="1400" i="1" dirty="0" smtClean="0">
              <a:solidFill>
                <a:srgbClr val="000000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rgbClr val="000000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Roboto"/>
              </a:rPr>
              <a:t>Post Training Quantization techniques algorithm</a:t>
            </a:r>
            <a:r>
              <a:rPr lang="en-US" sz="1400" dirty="0" smtClean="0"/>
              <a:t> </a:t>
            </a:r>
            <a:r>
              <a:rPr lang="en-US" sz="1400" dirty="0">
                <a:latin typeface="Roboto"/>
              </a:rPr>
              <a:t>that can </a:t>
            </a:r>
            <a:r>
              <a:rPr lang="en-US" sz="1400" dirty="0" smtClean="0">
                <a:latin typeface="Roboto"/>
              </a:rPr>
              <a:t>quantize model with </a:t>
            </a:r>
            <a:r>
              <a:rPr lang="en-US" sz="1400" dirty="0">
                <a:latin typeface="Roboto"/>
              </a:rPr>
              <a:t>little degradation in model </a:t>
            </a:r>
            <a:r>
              <a:rPr lang="en-US" sz="1400" dirty="0" smtClean="0">
                <a:latin typeface="Roboto"/>
              </a:rPr>
              <a:t>accuracy without need to fine-tune or train model</a:t>
            </a:r>
            <a:r>
              <a:rPr lang="en-US" sz="1400" dirty="0">
                <a:latin typeface="Roboto"/>
              </a:rPr>
              <a:t>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677" y="1507144"/>
            <a:ext cx="2082361" cy="17067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9124" y="892126"/>
            <a:ext cx="10491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52525"/>
                </a:solidFill>
                <a:latin typeface="Roboto"/>
              </a:rPr>
              <a:t>Quantization is the process of transforming deep learning models to use parameters and computations at a lower </a:t>
            </a:r>
            <a:r>
              <a:rPr lang="en-US" sz="1400" dirty="0" smtClean="0">
                <a:solidFill>
                  <a:srgbClr val="252525"/>
                </a:solidFill>
                <a:latin typeface="Roboto"/>
              </a:rPr>
              <a:t>precision to achieve improvements in performance and footprint </a:t>
            </a:r>
            <a:endParaRPr lang="en-US" sz="1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03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1453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Lato</vt:lpstr>
      <vt:lpstr>Roboto</vt:lpstr>
      <vt:lpstr>Wingdings</vt:lpstr>
      <vt:lpstr>Office Theme</vt:lpstr>
      <vt:lpstr>DL deployment instruments and challenges</vt:lpstr>
      <vt:lpstr>Agenda</vt:lpstr>
      <vt:lpstr>World of Inference Engines</vt:lpstr>
      <vt:lpstr>PowerPoint Presentation</vt:lpstr>
      <vt:lpstr>Graph compilation techniques</vt:lpstr>
      <vt:lpstr>Graph compilation techniques  (alternative /enhanced ideas)</vt:lpstr>
      <vt:lpstr>Performance and latency: Batches, streams</vt:lpstr>
      <vt:lpstr>Memory usage</vt:lpstr>
      <vt:lpstr>Quantization technique(s)</vt:lpstr>
      <vt:lpstr>Algo map  (simplified picture)</vt:lpstr>
      <vt:lpstr>Some useful articles on quantization topic (might be a great topic for PhD)</vt:lpstr>
      <vt:lpstr>Contest from Huawei</vt:lpstr>
      <vt:lpstr>Q&amp;A</vt:lpstr>
      <vt:lpstr>Contacts 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deployment challenges</dc:title>
  <dc:creator>Slavutin Iliya</dc:creator>
  <cp:lastModifiedBy>Slavutin Iliya</cp:lastModifiedBy>
  <cp:revision>97</cp:revision>
  <dcterms:created xsi:type="dcterms:W3CDTF">2020-12-15T12:08:08Z</dcterms:created>
  <dcterms:modified xsi:type="dcterms:W3CDTF">2020-12-16T07:53:21Z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(3)ScfPulBvvp9jZk6oLH/rnjL53r2p5ybk9U7H8AW7e5iQM26qVDh39xnoaFUaNBeviQ9g/xQH
ts6eZ7MTOkOMM3X7dpz50pTudw8uoewkzzYzpBXMiuSIqbYukFpqIpjeafrt7MN/IRxAyUL+
wI/Vk1T30+peGdNm2A24O4kpL6An7yYAt3sE8W5EhiRqTCTZVkEyXoTNEpi3JP84n4YUyNyu
yxuNdxNgavphOH2Bab</vt:lpwstr>
  </property>
  <property fmtid="{D5CDD505-2E9C-101B-9397-08002B2CF9AE}" pid="3" name="_2015_ms_pID_7253431">
    <vt:lpwstr>lRTj1bnH6YNLkqcPoANfuSM0QLLP3oe9Jjncs/wjnDYi7FVpuEocHE
rIcYxawVjFZvjophpQMihpQNdiocshyW6dTPNTTduznHjLRnEWIJ/4NOWBZZk5jT7JuM+24y
pvCGcSIBf8r10Mpok5f+CK9+M4O2G0sqp5MyWeOs9AFPQccaiLvW8ghsxJI6H7A1to3FuSk+
SrZbT2mmN9lNKgLCrnVWLqOdvTjoCfvwxJ/L</vt:lpwstr>
  </property>
  <property fmtid="{D5CDD505-2E9C-101B-9397-08002B2CF9AE}" pid="4" name="_2015_ms_pID_7253432">
    <vt:lpwstr>pw==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1608103348</vt:lpwstr>
  </property>
</Properties>
</file>