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83"/>
  </p:notesMasterIdLst>
  <p:handoutMasterIdLst>
    <p:handoutMasterId r:id="rId84"/>
  </p:handoutMasterIdLst>
  <p:sldIdLst>
    <p:sldId id="335" r:id="rId2"/>
    <p:sldId id="394" r:id="rId3"/>
    <p:sldId id="380" r:id="rId4"/>
    <p:sldId id="396" r:id="rId5"/>
    <p:sldId id="296" r:id="rId6"/>
    <p:sldId id="355" r:id="rId7"/>
    <p:sldId id="398" r:id="rId8"/>
    <p:sldId id="340" r:id="rId9"/>
    <p:sldId id="341" r:id="rId10"/>
    <p:sldId id="381" r:id="rId11"/>
    <p:sldId id="382" r:id="rId12"/>
    <p:sldId id="383" r:id="rId13"/>
    <p:sldId id="384" r:id="rId14"/>
    <p:sldId id="385" r:id="rId15"/>
    <p:sldId id="348" r:id="rId16"/>
    <p:sldId id="349" r:id="rId17"/>
    <p:sldId id="386" r:id="rId18"/>
    <p:sldId id="337" r:id="rId19"/>
    <p:sldId id="260" r:id="rId20"/>
    <p:sldId id="387" r:id="rId21"/>
    <p:sldId id="388" r:id="rId22"/>
    <p:sldId id="389" r:id="rId23"/>
    <p:sldId id="392" r:id="rId24"/>
    <p:sldId id="397" r:id="rId25"/>
    <p:sldId id="390" r:id="rId26"/>
    <p:sldId id="391" r:id="rId27"/>
    <p:sldId id="360" r:id="rId28"/>
    <p:sldId id="262" r:id="rId29"/>
    <p:sldId id="311" r:id="rId30"/>
    <p:sldId id="361" r:id="rId31"/>
    <p:sldId id="339" r:id="rId32"/>
    <p:sldId id="291" r:id="rId33"/>
    <p:sldId id="401" r:id="rId34"/>
    <p:sldId id="403" r:id="rId35"/>
    <p:sldId id="264" r:id="rId36"/>
    <p:sldId id="362" r:id="rId37"/>
    <p:sldId id="363" r:id="rId38"/>
    <p:sldId id="367" r:id="rId39"/>
    <p:sldId id="364" r:id="rId40"/>
    <p:sldId id="365" r:id="rId41"/>
    <p:sldId id="368" r:id="rId42"/>
    <p:sldId id="366" r:id="rId43"/>
    <p:sldId id="369" r:id="rId44"/>
    <p:sldId id="370" r:id="rId45"/>
    <p:sldId id="371" r:id="rId46"/>
    <p:sldId id="372" r:id="rId47"/>
    <p:sldId id="373" r:id="rId48"/>
    <p:sldId id="374" r:id="rId49"/>
    <p:sldId id="375" r:id="rId50"/>
    <p:sldId id="376" r:id="rId51"/>
    <p:sldId id="377" r:id="rId52"/>
    <p:sldId id="378" r:id="rId53"/>
    <p:sldId id="265" r:id="rId54"/>
    <p:sldId id="268" r:id="rId55"/>
    <p:sldId id="284" r:id="rId56"/>
    <p:sldId id="269" r:id="rId57"/>
    <p:sldId id="275" r:id="rId58"/>
    <p:sldId id="270" r:id="rId59"/>
    <p:sldId id="294" r:id="rId60"/>
    <p:sldId id="271" r:id="rId61"/>
    <p:sldId id="293" r:id="rId62"/>
    <p:sldId id="278" r:id="rId63"/>
    <p:sldId id="279" r:id="rId64"/>
    <p:sldId id="289" r:id="rId65"/>
    <p:sldId id="312" r:id="rId66"/>
    <p:sldId id="281" r:id="rId67"/>
    <p:sldId id="329" r:id="rId68"/>
    <p:sldId id="330" r:id="rId69"/>
    <p:sldId id="400" r:id="rId70"/>
    <p:sldId id="331" r:id="rId71"/>
    <p:sldId id="332" r:id="rId72"/>
    <p:sldId id="354" r:id="rId73"/>
    <p:sldId id="379" r:id="rId74"/>
    <p:sldId id="399" r:id="rId75"/>
    <p:sldId id="404" r:id="rId76"/>
    <p:sldId id="405" r:id="rId77"/>
    <p:sldId id="406" r:id="rId78"/>
    <p:sldId id="326" r:id="rId79"/>
    <p:sldId id="327" r:id="rId80"/>
    <p:sldId id="408" r:id="rId81"/>
    <p:sldId id="409"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3300"/>
    <a:srgbClr val="00CC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63" autoAdjust="0"/>
    <p:restoredTop sz="95197" autoAdjust="0"/>
  </p:normalViewPr>
  <p:slideViewPr>
    <p:cSldViewPr>
      <p:cViewPr varScale="1">
        <p:scale>
          <a:sx n="81" d="100"/>
          <a:sy n="81" d="100"/>
        </p:scale>
        <p:origin x="-13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024C80-00AE-4C17-9C60-18A37CB0F380}" type="datetimeFigureOut">
              <a:rPr lang="zh-CN" altLang="en-US" smtClean="0"/>
              <a:t>2014/8/31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10D806-88A0-439D-ADB1-0618A3D90A80}"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39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9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9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39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A849C72-A10E-4400-8F2A-3A46B4BB5D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p>
        </p:txBody>
      </p:sp>
      <p:sp>
        <p:nvSpPr>
          <p:cNvPr id="1699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99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745010A-1E77-44A1-87DF-D35C52F62296}" type="slidenum">
              <a:rPr lang="en-US" altLang="zh-CN"/>
              <a:pPr>
                <a:defRPr/>
              </a:pPr>
              <a:t>‹#›</a:t>
            </a:fld>
            <a:endParaRPr lang="en-US" altLang="zh-CN"/>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8243D0-8F2A-428C-BBFD-37552D3AB95E}" type="slidenum">
              <a:rPr lang="en-US" altLang="zh-CN"/>
              <a:pPr>
                <a:defRPr/>
              </a:pPr>
              <a:t>‹#›</a:t>
            </a:fld>
            <a:endParaRPr lang="en-US" altLang="zh-CN"/>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89D765-0797-4006-8D83-C32700FC66C2}" type="slidenum">
              <a:rPr lang="en-US" altLang="zh-CN"/>
              <a:pPr>
                <a:defRPr/>
              </a:pPr>
              <a:t>‹#›</a:t>
            </a:fld>
            <a:endParaRPr lang="en-US" altLang="zh-CN"/>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735A94C-3CD1-44F2-AC61-FC7869277610}" type="slidenum">
              <a:rPr lang="en-US" altLang="zh-CN"/>
              <a:pPr>
                <a:defRPr/>
              </a:pPr>
              <a:t>‹#›</a:t>
            </a:fld>
            <a:endParaRPr lang="en-US" altLang="zh-CN"/>
          </a:p>
        </p:txBody>
      </p:sp>
    </p:spTree>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4525" y="538163"/>
            <a:ext cx="8501063" cy="633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F78EC-29CB-4654-B5FA-31F491F26962}" type="slidenum">
              <a:rPr lang="en-US" altLang="zh-CN"/>
              <a:pPr>
                <a:defRPr/>
              </a:pPr>
              <a:t>‹#›</a:t>
            </a:fld>
            <a:endParaRPr lang="en-US" altLang="zh-CN"/>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ECCCC0-C901-43FB-BC47-5FC55664FCE3}" type="slidenum">
              <a:rPr lang="en-US" altLang="zh-CN"/>
              <a:pPr>
                <a:defRPr/>
              </a:pPr>
              <a:t>‹#›</a:t>
            </a:fld>
            <a:endParaRPr lang="en-US" altLang="zh-CN"/>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1BB510D-2C5A-4A8F-A86F-08301C7CE128}" type="slidenum">
              <a:rPr lang="en-US" altLang="zh-CN"/>
              <a:pPr>
                <a:defRPr/>
              </a:pPr>
              <a:t>‹#›</a:t>
            </a:fld>
            <a:endParaRPr lang="en-US" altLang="zh-CN"/>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3872856-2B78-4F18-9CC3-C2FDD6D03B9B}" type="slidenum">
              <a:rPr lang="en-US" altLang="zh-CN"/>
              <a:pPr>
                <a:defRPr/>
              </a:pPr>
              <a:t>‹#›</a:t>
            </a:fld>
            <a:endParaRPr lang="en-US" altLang="zh-CN"/>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44F2A1-072C-4D1F-8D21-CDD85D35EECF}" type="slidenum">
              <a:rPr lang="en-US" altLang="zh-CN"/>
              <a:pPr>
                <a:defRPr/>
              </a:pPr>
              <a:t>‹#›</a:t>
            </a:fld>
            <a:endParaRPr lang="en-US" altLang="zh-CN"/>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09D24D1-D7B1-4E53-823C-B602F37EBF2B}" type="slidenum">
              <a:rPr lang="en-US" altLang="zh-CN"/>
              <a:pPr>
                <a:defRPr/>
              </a:pPr>
              <a:t>‹#›</a:t>
            </a:fld>
            <a:endParaRPr lang="en-US" altLang="zh-CN"/>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F97C9C-622D-412A-B14B-0F5092AC41FE}" type="slidenum">
              <a:rPr lang="en-US" altLang="zh-CN"/>
              <a:pPr>
                <a:defRPr/>
              </a:pPr>
              <a:t>‹#›</a:t>
            </a:fld>
            <a:endParaRPr lang="en-US" altLang="zh-CN"/>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1B07F16-B893-4267-BA42-693481DFAA6B}" type="slidenum">
              <a:rPr lang="en-US" altLang="zh-CN"/>
              <a:pPr>
                <a:defRPr/>
              </a:pPr>
              <a:t>‹#›</a:t>
            </a:fld>
            <a:endParaRPr lang="en-US" altLang="zh-CN"/>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89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1689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1689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CB397CA-FF9D-47ED-B3AA-08A34C09BC6E}" type="slidenum">
              <a:rPr lang="en-US" altLang="zh-CN"/>
              <a:pPr>
                <a:defRPr/>
              </a:pPr>
              <a:t>‹#›</a:t>
            </a:fld>
            <a:endParaRPr lang="en-US" altLang="zh-CN"/>
          </a:p>
        </p:txBody>
      </p:sp>
      <p:sp>
        <p:nvSpPr>
          <p:cNvPr id="1689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689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800" r:id="rId13"/>
  </p:sldLayoutIdLst>
  <p:transition spd="slow">
    <p:random/>
  </p:transition>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__111.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Microsoft_Office_Word_97_-_2003___444.doc"/><Relationship Id="rId5" Type="http://schemas.openxmlformats.org/officeDocument/2006/relationships/oleObject" Target="../embeddings/Microsoft_Office_Word_97_-_2003___333.doc"/><Relationship Id="rId4" Type="http://schemas.openxmlformats.org/officeDocument/2006/relationships/oleObject" Target="../embeddings/Microsoft_Office_Word_97_-_2003___222.doc"/></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555.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666.doc"/><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53.xml"/><Relationship Id="rId4" Type="http://schemas.openxmlformats.org/officeDocument/2006/relationships/slide" Target="slide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C:\WINDOWS\Desktop\zgf\class01\class01-01.jpg" TargetMode="External"/><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image" Target="file:///C:\WINDOWS\Desktop\zgf\class01\class01-02.jpg"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5"/>
          <p:cNvSpPr>
            <a:spLocks noGrp="1" noChangeArrowheads="1"/>
          </p:cNvSpPr>
          <p:nvPr>
            <p:ph type="ctrTitle"/>
          </p:nvPr>
        </p:nvSpPr>
        <p:spPr>
          <a:xfrm>
            <a:off x="2214563" y="1928813"/>
            <a:ext cx="4521200" cy="1544637"/>
          </a:xfrm>
        </p:spPr>
        <p:txBody>
          <a:bodyPr/>
          <a:lstStyle/>
          <a:p>
            <a:pPr eaLnBrk="1" hangingPunct="1"/>
            <a:r>
              <a:rPr lang="zh-CN" altLang="en-US" sz="7900" b="1" smtClean="0"/>
              <a:t>数据结构</a:t>
            </a:r>
          </a:p>
        </p:txBody>
      </p:sp>
      <p:sp>
        <p:nvSpPr>
          <p:cNvPr id="9219" name="Rectangle 4"/>
          <p:cNvSpPr>
            <a:spLocks noGrp="1" noChangeArrowheads="1"/>
          </p:cNvSpPr>
          <p:nvPr>
            <p:ph type="subTitle" idx="1"/>
          </p:nvPr>
        </p:nvSpPr>
        <p:spPr>
          <a:xfrm>
            <a:off x="2295525" y="4221163"/>
            <a:ext cx="6021388" cy="1636712"/>
          </a:xfrm>
        </p:spPr>
        <p:txBody>
          <a:bodyPr/>
          <a:lstStyle/>
          <a:p>
            <a:pPr eaLnBrk="1" hangingPunct="1">
              <a:lnSpc>
                <a:spcPct val="90000"/>
              </a:lnSpc>
            </a:pPr>
            <a:r>
              <a:rPr lang="zh-CN" altLang="en-US" sz="2600" b="1" dirty="0" smtClean="0">
                <a:latin typeface="华文楷体" pitchFamily="2" charset="-122"/>
                <a:ea typeface="华文楷体" pitchFamily="2" charset="-122"/>
              </a:rPr>
              <a:t> 主 讲 ：李玉蓉</a:t>
            </a:r>
            <a:endParaRPr lang="zh-CN" altLang="en-US" sz="2600" b="1" dirty="0" smtClean="0">
              <a:latin typeface="华文楷体" pitchFamily="2" charset="-122"/>
              <a:ea typeface="华文楷体" pitchFamily="2" charset="-122"/>
            </a:endParaRPr>
          </a:p>
          <a:p>
            <a:pPr eaLnBrk="1" hangingPunct="1">
              <a:lnSpc>
                <a:spcPct val="90000"/>
              </a:lnSpc>
            </a:pPr>
            <a:endParaRPr lang="en-US" altLang="zh-CN" sz="2600" b="1" dirty="0" smtClean="0">
              <a:solidFill>
                <a:schemeClr val="tx2"/>
              </a:solidFill>
              <a:latin typeface="华文楷体" pitchFamily="2" charset="-122"/>
              <a:ea typeface="华文楷体" pitchFamily="2" charset="-122"/>
            </a:endParaRPr>
          </a:p>
          <a:p>
            <a:pPr eaLnBrk="1" hangingPunct="1">
              <a:lnSpc>
                <a:spcPct val="90000"/>
              </a:lnSpc>
            </a:pPr>
            <a:r>
              <a:rPr lang="en-US" altLang="zh-CN" sz="2600" b="1" dirty="0" smtClean="0">
                <a:latin typeface="华文楷体" pitchFamily="2" charset="-122"/>
                <a:ea typeface="华文楷体" pitchFamily="2" charset="-122"/>
              </a:rPr>
              <a:t> ADDR </a:t>
            </a:r>
            <a:r>
              <a:rPr lang="en-US" altLang="zh-CN" sz="2600" b="1" dirty="0" smtClean="0">
                <a:latin typeface="华文楷体" pitchFamily="2" charset="-122"/>
                <a:ea typeface="华文楷体" pitchFamily="2" charset="-122"/>
              </a:rPr>
              <a:t> </a:t>
            </a:r>
            <a:r>
              <a:rPr lang="zh-CN" altLang="en-US" sz="2600" b="1" dirty="0" smtClean="0">
                <a:latin typeface="华文楷体" pitchFamily="2" charset="-122"/>
                <a:ea typeface="华文楷体" pitchFamily="2" charset="-122"/>
              </a:rPr>
              <a:t>：软件学院</a:t>
            </a:r>
            <a:r>
              <a:rPr lang="en-US" altLang="zh-CN" sz="2600" b="1" dirty="0" smtClean="0">
                <a:latin typeface="华文楷体" pitchFamily="2" charset="-122"/>
                <a:ea typeface="华文楷体" pitchFamily="2" charset="-122"/>
              </a:rPr>
              <a:t>215</a:t>
            </a:r>
            <a:r>
              <a:rPr lang="zh-CN" altLang="en-US" sz="2600" b="1" dirty="0" smtClean="0">
                <a:latin typeface="华文楷体" pitchFamily="2" charset="-122"/>
                <a:ea typeface="华文楷体" pitchFamily="2" charset="-122"/>
              </a:rPr>
              <a:t>室</a:t>
            </a:r>
            <a:endParaRPr lang="zh-CN" altLang="en-US" dirty="0" smtClean="0"/>
          </a:p>
        </p:txBody>
      </p:sp>
      <p:sp>
        <p:nvSpPr>
          <p:cNvPr id="7" name="Rectangle 6"/>
          <p:cNvSpPr>
            <a:spLocks noGrp="1" noChangeArrowheads="1"/>
          </p:cNvSpPr>
          <p:nvPr>
            <p:ph type="sldNum" sz="quarter" idx="12"/>
          </p:nvPr>
        </p:nvSpPr>
        <p:spPr/>
        <p:txBody>
          <a:bodyPr/>
          <a:lstStyle/>
          <a:p>
            <a:pPr>
              <a:defRPr/>
            </a:pPr>
            <a:fld id="{ACD0BABE-3C07-4CB1-8C44-916A274BDBDF}" type="slidenum">
              <a:rPr lang="en-US" altLang="zh-CN"/>
              <a:pPr>
                <a:defRPr/>
              </a:pPr>
              <a:t>1</a:t>
            </a:fld>
            <a:endParaRPr lang="en-US" altLang="zh-CN"/>
          </a:p>
        </p:txBody>
      </p:sp>
      <p:sp>
        <p:nvSpPr>
          <p:cNvPr id="9221" name="Rectangle 6"/>
          <p:cNvSpPr>
            <a:spLocks noChangeArrowheads="1"/>
          </p:cNvSpPr>
          <p:nvPr/>
        </p:nvSpPr>
        <p:spPr bwMode="auto">
          <a:xfrm>
            <a:off x="2700338" y="1773238"/>
            <a:ext cx="3887787" cy="1139825"/>
          </a:xfrm>
          <a:prstGeom prst="rect">
            <a:avLst/>
          </a:prstGeom>
          <a:noFill/>
          <a:ln w="9525">
            <a:noFill/>
            <a:miter lim="800000"/>
            <a:headEnd/>
            <a:tailEnd/>
          </a:ln>
        </p:spPr>
        <p:txBody>
          <a:bodyPr/>
          <a:lstStyle/>
          <a:p>
            <a:endParaRPr lang="zh-CN" altLang="zh-CN" sz="7900" b="1">
              <a:solidFill>
                <a:schemeClr val="tx2"/>
              </a:solidFill>
              <a:latin typeface="Garamond" pitchFamily="18" charset="0"/>
            </a:endParaRPr>
          </a:p>
        </p:txBody>
      </p:sp>
      <p:sp>
        <p:nvSpPr>
          <p:cNvPr id="9222" name="Rectangle 7"/>
          <p:cNvSpPr>
            <a:spLocks noChangeArrowheads="1"/>
          </p:cNvSpPr>
          <p:nvPr/>
        </p:nvSpPr>
        <p:spPr bwMode="auto">
          <a:xfrm>
            <a:off x="1928813" y="2786063"/>
            <a:ext cx="6553200" cy="1512887"/>
          </a:xfrm>
          <a:prstGeom prst="rect">
            <a:avLst/>
          </a:prstGeom>
          <a:noFill/>
          <a:ln w="9525">
            <a:noFill/>
            <a:miter lim="800000"/>
            <a:headEnd/>
            <a:tailEnd/>
          </a:ln>
        </p:spPr>
        <p:txBody>
          <a:bodyPr/>
          <a:lstStyle/>
          <a:p>
            <a:pPr>
              <a:lnSpc>
                <a:spcPct val="90000"/>
              </a:lnSpc>
              <a:spcBef>
                <a:spcPct val="20000"/>
              </a:spcBef>
              <a:buClr>
                <a:schemeClr val="accent1"/>
              </a:buClr>
              <a:buSzPct val="65000"/>
              <a:buFont typeface="Wingdings" pitchFamily="2" charset="2"/>
              <a:buNone/>
            </a:pPr>
            <a:endParaRPr lang="zh-CN" altLang="zh-CN" sz="2600" b="1">
              <a:latin typeface="华文楷体" pitchFamily="2" charset="-122"/>
              <a:ea typeface="华文楷体" pitchFamily="2" charset="-122"/>
            </a:endParaRPr>
          </a:p>
        </p:txBody>
      </p:sp>
    </p:spTree>
  </p:cSld>
  <p:clrMapOvr>
    <a:overrideClrMapping bg1="lt1" tx1="dk1" bg2="lt2" tx2="dk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4"/>
          <p:cNvSpPr>
            <a:spLocks noGrp="1" noChangeArrowheads="1"/>
          </p:cNvSpPr>
          <p:nvPr>
            <p:ph type="body" idx="1"/>
          </p:nvPr>
        </p:nvSpPr>
        <p:spPr>
          <a:xfrm>
            <a:off x="0" y="0"/>
            <a:ext cx="8286750" cy="928688"/>
          </a:xfrm>
        </p:spPr>
        <p:txBody>
          <a:bodyPr/>
          <a:lstStyle/>
          <a:p>
            <a:endParaRPr lang="en-US" altLang="zh-CN" smtClean="0">
              <a:latin typeface="幼圆" pitchFamily="49" charset="-122"/>
              <a:ea typeface="幼圆" pitchFamily="49" charset="-122"/>
            </a:endParaRPr>
          </a:p>
          <a:p>
            <a:pPr lvl="1"/>
            <a:r>
              <a:rPr lang="zh-CN" altLang="en-US" b="1" smtClean="0">
                <a:latin typeface="幼圆" pitchFamily="49" charset="-122"/>
                <a:ea typeface="幼圆" pitchFamily="49" charset="-122"/>
              </a:rPr>
              <a:t>例</a:t>
            </a:r>
            <a:r>
              <a:rPr lang="en-US" altLang="zh-CN" b="1" smtClean="0">
                <a:latin typeface="幼圆" pitchFamily="49" charset="-122"/>
                <a:ea typeface="幼圆" pitchFamily="49" charset="-122"/>
              </a:rPr>
              <a:t>5 </a:t>
            </a:r>
            <a:r>
              <a:rPr lang="zh-CN" altLang="en-US" b="1" smtClean="0">
                <a:latin typeface="幼圆" pitchFamily="49" charset="-122"/>
                <a:ea typeface="幼圆" pitchFamily="49" charset="-122"/>
              </a:rPr>
              <a:t>书目自动检索系统</a:t>
            </a:r>
          </a:p>
        </p:txBody>
      </p:sp>
      <p:grpSp>
        <p:nvGrpSpPr>
          <p:cNvPr id="2" name="Group 12"/>
          <p:cNvGrpSpPr>
            <a:grpSpLocks/>
          </p:cNvGrpSpPr>
          <p:nvPr/>
        </p:nvGrpSpPr>
        <p:grpSpPr bwMode="auto">
          <a:xfrm>
            <a:off x="1204913" y="1944688"/>
            <a:ext cx="5753100" cy="3765550"/>
            <a:chOff x="1668" y="892"/>
            <a:chExt cx="3624" cy="2744"/>
          </a:xfrm>
        </p:grpSpPr>
        <p:sp>
          <p:nvSpPr>
            <p:cNvPr id="2070" name="AutoShape 13"/>
            <p:cNvSpPr>
              <a:spLocks noChangeArrowheads="1"/>
            </p:cNvSpPr>
            <p:nvPr/>
          </p:nvSpPr>
          <p:spPr bwMode="auto">
            <a:xfrm>
              <a:off x="1668" y="900"/>
              <a:ext cx="3624" cy="2736"/>
            </a:xfrm>
            <a:prstGeom prst="roundRect">
              <a:avLst>
                <a:gd name="adj" fmla="val 16667"/>
              </a:avLst>
            </a:prstGeom>
            <a:solidFill>
              <a:schemeClr val="bg1"/>
            </a:solidFill>
            <a:ln w="38100">
              <a:solidFill>
                <a:schemeClr val="folHlink"/>
              </a:solidFill>
              <a:round/>
              <a:headEnd/>
              <a:tailEnd/>
            </a:ln>
          </p:spPr>
          <p:txBody>
            <a:bodyPr wrap="none" anchor="ctr"/>
            <a:lstStyle/>
            <a:p>
              <a:pPr algn="ctr" eaLnBrk="0" hangingPunct="0"/>
              <a:endParaRPr lang="zh-CN" altLang="zh-CN" sz="2000">
                <a:latin typeface="Times New Roman" pitchFamily="18" charset="0"/>
                <a:ea typeface="隶书" pitchFamily="49" charset="-122"/>
              </a:endParaRPr>
            </a:p>
          </p:txBody>
        </p:sp>
        <p:sp>
          <p:nvSpPr>
            <p:cNvPr id="2071" name="Text Box 14"/>
            <p:cNvSpPr txBox="1">
              <a:spLocks noChangeArrowheads="1"/>
            </p:cNvSpPr>
            <p:nvPr/>
          </p:nvSpPr>
          <p:spPr bwMode="auto">
            <a:xfrm>
              <a:off x="2198" y="1321"/>
              <a:ext cx="884" cy="333"/>
            </a:xfrm>
            <a:prstGeom prst="rect">
              <a:avLst/>
            </a:prstGeom>
            <a:noFill/>
            <a:ln w="9525">
              <a:noFill/>
              <a:miter lim="800000"/>
              <a:headEnd/>
              <a:tailEnd/>
            </a:ln>
          </p:spPr>
          <p:txBody>
            <a:bodyPr wrap="none">
              <a:spAutoFit/>
            </a:bodyPr>
            <a:lstStyle/>
            <a:p>
              <a:pPr eaLnBrk="0" hangingPunct="0"/>
              <a:r>
                <a:rPr lang="zh-CN" altLang="en-US" sz="2400">
                  <a:latin typeface="Times New Roman" pitchFamily="18" charset="0"/>
                  <a:ea typeface="隶书" pitchFamily="49" charset="-122"/>
                </a:rPr>
                <a:t>登录号：</a:t>
              </a:r>
            </a:p>
          </p:txBody>
        </p:sp>
        <p:sp>
          <p:nvSpPr>
            <p:cNvPr id="2072" name="Text Box 15"/>
            <p:cNvSpPr txBox="1">
              <a:spLocks noChangeArrowheads="1"/>
            </p:cNvSpPr>
            <p:nvPr/>
          </p:nvSpPr>
          <p:spPr bwMode="auto">
            <a:xfrm>
              <a:off x="2198" y="1647"/>
              <a:ext cx="692" cy="334"/>
            </a:xfrm>
            <a:prstGeom prst="rect">
              <a:avLst/>
            </a:prstGeom>
            <a:noFill/>
            <a:ln w="9525">
              <a:noFill/>
              <a:miter lim="800000"/>
              <a:headEnd/>
              <a:tailEnd/>
            </a:ln>
          </p:spPr>
          <p:txBody>
            <a:bodyPr wrap="none">
              <a:spAutoFit/>
            </a:bodyPr>
            <a:lstStyle/>
            <a:p>
              <a:pPr eaLnBrk="0" hangingPunct="0"/>
              <a:r>
                <a:rPr lang="zh-CN" altLang="en-US" sz="2400">
                  <a:ea typeface="隶书" pitchFamily="49" charset="-122"/>
                </a:rPr>
                <a:t>书名：</a:t>
              </a:r>
            </a:p>
          </p:txBody>
        </p:sp>
        <p:sp>
          <p:nvSpPr>
            <p:cNvPr id="2073" name="Text Box 16"/>
            <p:cNvSpPr txBox="1">
              <a:spLocks noChangeArrowheads="1"/>
            </p:cNvSpPr>
            <p:nvPr/>
          </p:nvSpPr>
          <p:spPr bwMode="auto">
            <a:xfrm>
              <a:off x="2198" y="1972"/>
              <a:ext cx="884" cy="334"/>
            </a:xfrm>
            <a:prstGeom prst="rect">
              <a:avLst/>
            </a:prstGeom>
            <a:noFill/>
            <a:ln w="9525">
              <a:noFill/>
              <a:miter lim="800000"/>
              <a:headEnd/>
              <a:tailEnd/>
            </a:ln>
          </p:spPr>
          <p:txBody>
            <a:bodyPr wrap="none">
              <a:spAutoFit/>
            </a:bodyPr>
            <a:lstStyle/>
            <a:p>
              <a:pPr eaLnBrk="0" hangingPunct="0"/>
              <a:r>
                <a:rPr lang="zh-CN" altLang="en-US" sz="2400">
                  <a:ea typeface="隶书" pitchFamily="49" charset="-122"/>
                </a:rPr>
                <a:t>作者名：</a:t>
              </a:r>
            </a:p>
          </p:txBody>
        </p:sp>
        <p:sp>
          <p:nvSpPr>
            <p:cNvPr id="2074" name="Text Box 17"/>
            <p:cNvSpPr txBox="1">
              <a:spLocks noChangeArrowheads="1"/>
            </p:cNvSpPr>
            <p:nvPr/>
          </p:nvSpPr>
          <p:spPr bwMode="auto">
            <a:xfrm>
              <a:off x="2198" y="2299"/>
              <a:ext cx="884" cy="333"/>
            </a:xfrm>
            <a:prstGeom prst="rect">
              <a:avLst/>
            </a:prstGeom>
            <a:noFill/>
            <a:ln w="9525">
              <a:noFill/>
              <a:miter lim="800000"/>
              <a:headEnd/>
              <a:tailEnd/>
            </a:ln>
          </p:spPr>
          <p:txBody>
            <a:bodyPr wrap="none">
              <a:spAutoFit/>
            </a:bodyPr>
            <a:lstStyle/>
            <a:p>
              <a:pPr eaLnBrk="0" hangingPunct="0"/>
              <a:r>
                <a:rPr lang="zh-CN" altLang="en-US" sz="2400">
                  <a:ea typeface="隶书" pitchFamily="49" charset="-122"/>
                </a:rPr>
                <a:t>分类号：</a:t>
              </a:r>
            </a:p>
          </p:txBody>
        </p:sp>
        <p:sp>
          <p:nvSpPr>
            <p:cNvPr id="2075" name="Text Box 18"/>
            <p:cNvSpPr txBox="1">
              <a:spLocks noChangeArrowheads="1"/>
            </p:cNvSpPr>
            <p:nvPr/>
          </p:nvSpPr>
          <p:spPr bwMode="auto">
            <a:xfrm>
              <a:off x="2198" y="2625"/>
              <a:ext cx="1076" cy="333"/>
            </a:xfrm>
            <a:prstGeom prst="rect">
              <a:avLst/>
            </a:prstGeom>
            <a:noFill/>
            <a:ln w="9525">
              <a:noFill/>
              <a:miter lim="800000"/>
              <a:headEnd/>
              <a:tailEnd/>
            </a:ln>
          </p:spPr>
          <p:txBody>
            <a:bodyPr wrap="none">
              <a:spAutoFit/>
            </a:bodyPr>
            <a:lstStyle/>
            <a:p>
              <a:pPr eaLnBrk="0" hangingPunct="0"/>
              <a:r>
                <a:rPr lang="zh-CN" altLang="en-US" sz="2400">
                  <a:ea typeface="隶书" pitchFamily="49" charset="-122"/>
                </a:rPr>
                <a:t>出版单位：</a:t>
              </a:r>
            </a:p>
          </p:txBody>
        </p:sp>
        <p:sp>
          <p:nvSpPr>
            <p:cNvPr id="2076" name="Text Box 19"/>
            <p:cNvSpPr txBox="1">
              <a:spLocks noChangeArrowheads="1"/>
            </p:cNvSpPr>
            <p:nvPr/>
          </p:nvSpPr>
          <p:spPr bwMode="auto">
            <a:xfrm>
              <a:off x="2198" y="2951"/>
              <a:ext cx="1076" cy="333"/>
            </a:xfrm>
            <a:prstGeom prst="rect">
              <a:avLst/>
            </a:prstGeom>
            <a:noFill/>
            <a:ln w="9525">
              <a:noFill/>
              <a:miter lim="800000"/>
              <a:headEnd/>
              <a:tailEnd/>
            </a:ln>
          </p:spPr>
          <p:txBody>
            <a:bodyPr wrap="none">
              <a:spAutoFit/>
            </a:bodyPr>
            <a:lstStyle/>
            <a:p>
              <a:pPr eaLnBrk="0" hangingPunct="0"/>
              <a:r>
                <a:rPr lang="zh-CN" altLang="en-US" sz="2400">
                  <a:ea typeface="隶书" pitchFamily="49" charset="-122"/>
                </a:rPr>
                <a:t>出版时间：</a:t>
              </a:r>
            </a:p>
          </p:txBody>
        </p:sp>
        <p:sp>
          <p:nvSpPr>
            <p:cNvPr id="2077" name="Text Box 20"/>
            <p:cNvSpPr txBox="1">
              <a:spLocks noChangeArrowheads="1"/>
            </p:cNvSpPr>
            <p:nvPr/>
          </p:nvSpPr>
          <p:spPr bwMode="auto">
            <a:xfrm>
              <a:off x="2198" y="3277"/>
              <a:ext cx="692" cy="334"/>
            </a:xfrm>
            <a:prstGeom prst="rect">
              <a:avLst/>
            </a:prstGeom>
            <a:noFill/>
            <a:ln w="9525">
              <a:noFill/>
              <a:miter lim="800000"/>
              <a:headEnd/>
              <a:tailEnd/>
            </a:ln>
          </p:spPr>
          <p:txBody>
            <a:bodyPr wrap="none">
              <a:spAutoFit/>
            </a:bodyPr>
            <a:lstStyle/>
            <a:p>
              <a:pPr eaLnBrk="0" hangingPunct="0"/>
              <a:r>
                <a:rPr lang="zh-CN" altLang="en-US" sz="2400">
                  <a:latin typeface="Times New Roman" pitchFamily="18" charset="0"/>
                  <a:ea typeface="隶书" pitchFamily="49" charset="-122"/>
                </a:rPr>
                <a:t>价格：</a:t>
              </a:r>
            </a:p>
          </p:txBody>
        </p:sp>
        <p:sp>
          <p:nvSpPr>
            <p:cNvPr id="2078" name="Text Box 21"/>
            <p:cNvSpPr txBox="1">
              <a:spLocks noChangeArrowheads="1"/>
            </p:cNvSpPr>
            <p:nvPr/>
          </p:nvSpPr>
          <p:spPr bwMode="auto">
            <a:xfrm>
              <a:off x="2846" y="892"/>
              <a:ext cx="1012" cy="378"/>
            </a:xfrm>
            <a:prstGeom prst="rect">
              <a:avLst/>
            </a:prstGeom>
            <a:noFill/>
            <a:ln w="9525">
              <a:noFill/>
              <a:miter lim="800000"/>
              <a:headEnd/>
              <a:tailEnd/>
            </a:ln>
          </p:spPr>
          <p:txBody>
            <a:bodyPr wrap="none">
              <a:spAutoFit/>
            </a:bodyPr>
            <a:lstStyle/>
            <a:p>
              <a:pPr eaLnBrk="0" hangingPunct="0"/>
              <a:r>
                <a:rPr lang="zh-CN" altLang="en-US" sz="2800">
                  <a:solidFill>
                    <a:srgbClr val="0000FF"/>
                  </a:solidFill>
                  <a:latin typeface="Times New Roman" pitchFamily="18" charset="0"/>
                  <a:ea typeface="隶书" pitchFamily="49" charset="-122"/>
                </a:rPr>
                <a:t>书目卡片</a:t>
              </a:r>
            </a:p>
          </p:txBody>
        </p:sp>
      </p:grpSp>
      <p:grpSp>
        <p:nvGrpSpPr>
          <p:cNvPr id="3" name="Group 28"/>
          <p:cNvGrpSpPr>
            <a:grpSpLocks/>
          </p:cNvGrpSpPr>
          <p:nvPr/>
        </p:nvGrpSpPr>
        <p:grpSpPr bwMode="auto">
          <a:xfrm>
            <a:off x="909638" y="1206500"/>
            <a:ext cx="7445375" cy="2779713"/>
            <a:chOff x="843" y="1363"/>
            <a:chExt cx="4690" cy="1751"/>
          </a:xfrm>
        </p:grpSpPr>
        <p:graphicFrame>
          <p:nvGraphicFramePr>
            <p:cNvPr id="2053" name="Object 5"/>
            <p:cNvGraphicFramePr>
              <a:graphicFrameLocks noChangeAspect="1"/>
            </p:cNvGraphicFramePr>
            <p:nvPr/>
          </p:nvGraphicFramePr>
          <p:xfrm>
            <a:off x="843" y="1812"/>
            <a:ext cx="4229" cy="1302"/>
          </p:xfrm>
          <a:graphic>
            <a:graphicData uri="http://schemas.openxmlformats.org/presentationml/2006/ole">
              <p:oleObj spid="_x0000_s2053" name="文档" r:id="rId3" imgW="7167960" imgH="2208240" progId="">
                <p:embed/>
              </p:oleObj>
            </a:graphicData>
          </a:graphic>
        </p:graphicFrame>
        <p:sp>
          <p:nvSpPr>
            <p:cNvPr id="2069" name="AutoShape 25"/>
            <p:cNvSpPr>
              <a:spLocks noChangeArrowheads="1"/>
            </p:cNvSpPr>
            <p:nvPr/>
          </p:nvSpPr>
          <p:spPr bwMode="auto">
            <a:xfrm>
              <a:off x="4489" y="1363"/>
              <a:ext cx="1044" cy="354"/>
            </a:xfrm>
            <a:prstGeom prst="wedgeEllipseCallout">
              <a:avLst>
                <a:gd name="adj1" fmla="val -69157"/>
                <a:gd name="adj2" fmla="val 79380"/>
              </a:avLst>
            </a:prstGeom>
            <a:solidFill>
              <a:schemeClr val="bg1"/>
            </a:solidFill>
            <a:ln w="38100">
              <a:solidFill>
                <a:schemeClr val="folHlink"/>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书目文件</a:t>
              </a:r>
            </a:p>
          </p:txBody>
        </p:sp>
      </p:grpSp>
      <p:grpSp>
        <p:nvGrpSpPr>
          <p:cNvPr id="4" name="Group 30"/>
          <p:cNvGrpSpPr>
            <a:grpSpLocks/>
          </p:cNvGrpSpPr>
          <p:nvPr/>
        </p:nvGrpSpPr>
        <p:grpSpPr bwMode="auto">
          <a:xfrm>
            <a:off x="0" y="3103563"/>
            <a:ext cx="9144000" cy="3351212"/>
            <a:chOff x="0" y="2189"/>
            <a:chExt cx="5760" cy="2111"/>
          </a:xfrm>
        </p:grpSpPr>
        <p:grpSp>
          <p:nvGrpSpPr>
            <p:cNvPr id="2063" name="Group 27"/>
            <p:cNvGrpSpPr>
              <a:grpSpLocks/>
            </p:cNvGrpSpPr>
            <p:nvPr/>
          </p:nvGrpSpPr>
          <p:grpSpPr bwMode="auto">
            <a:xfrm>
              <a:off x="0" y="2830"/>
              <a:ext cx="5760" cy="387"/>
              <a:chOff x="0" y="2830"/>
              <a:chExt cx="5760" cy="387"/>
            </a:xfrm>
          </p:grpSpPr>
          <p:sp>
            <p:nvSpPr>
              <p:cNvPr id="2066" name="AutoShape 22"/>
              <p:cNvSpPr>
                <a:spLocks noChangeArrowheads="1"/>
              </p:cNvSpPr>
              <p:nvPr/>
            </p:nvSpPr>
            <p:spPr bwMode="auto">
              <a:xfrm>
                <a:off x="0" y="2849"/>
                <a:ext cx="800" cy="336"/>
              </a:xfrm>
              <a:prstGeom prst="wedgeEllipseCallout">
                <a:avLst>
                  <a:gd name="adj1" fmla="val 27431"/>
                  <a:gd name="adj2" fmla="val 90208"/>
                </a:avLst>
              </a:prstGeom>
              <a:solidFill>
                <a:schemeClr val="bg1"/>
              </a:solidFill>
              <a:ln w="9525">
                <a:solidFill>
                  <a:srgbClr val="0000FF"/>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按书名</a:t>
                </a:r>
              </a:p>
            </p:txBody>
          </p:sp>
          <p:sp>
            <p:nvSpPr>
              <p:cNvPr id="2067" name="AutoShape 23"/>
              <p:cNvSpPr>
                <a:spLocks noChangeArrowheads="1"/>
              </p:cNvSpPr>
              <p:nvPr/>
            </p:nvSpPr>
            <p:spPr bwMode="auto">
              <a:xfrm>
                <a:off x="2994" y="2881"/>
                <a:ext cx="1026" cy="336"/>
              </a:xfrm>
              <a:prstGeom prst="wedgeEllipseCallout">
                <a:avLst>
                  <a:gd name="adj1" fmla="val -64329"/>
                  <a:gd name="adj2" fmla="val 58630"/>
                </a:avLst>
              </a:prstGeom>
              <a:solidFill>
                <a:schemeClr val="bg1"/>
              </a:solidFill>
              <a:ln w="9525">
                <a:solidFill>
                  <a:srgbClr val="0000FF"/>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按作者名</a:t>
                </a:r>
              </a:p>
            </p:txBody>
          </p:sp>
          <p:sp>
            <p:nvSpPr>
              <p:cNvPr id="2068" name="AutoShape 24"/>
              <p:cNvSpPr>
                <a:spLocks noChangeArrowheads="1"/>
              </p:cNvSpPr>
              <p:nvPr/>
            </p:nvSpPr>
            <p:spPr bwMode="auto">
              <a:xfrm>
                <a:off x="4734" y="2830"/>
                <a:ext cx="1026" cy="336"/>
              </a:xfrm>
              <a:prstGeom prst="wedgeEllipseCallout">
                <a:avLst>
                  <a:gd name="adj1" fmla="val -50347"/>
                  <a:gd name="adj2" fmla="val 86815"/>
                </a:avLst>
              </a:prstGeom>
              <a:solidFill>
                <a:schemeClr val="bg1"/>
              </a:solidFill>
              <a:ln w="9525">
                <a:solidFill>
                  <a:srgbClr val="0000FF"/>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按分类号</a:t>
                </a:r>
              </a:p>
            </p:txBody>
          </p:sp>
        </p:grpSp>
        <p:grpSp>
          <p:nvGrpSpPr>
            <p:cNvPr id="2064" name="Group 29"/>
            <p:cNvGrpSpPr>
              <a:grpSpLocks/>
            </p:cNvGrpSpPr>
            <p:nvPr/>
          </p:nvGrpSpPr>
          <p:grpSpPr bwMode="auto">
            <a:xfrm>
              <a:off x="189" y="2189"/>
              <a:ext cx="5367" cy="2111"/>
              <a:chOff x="189" y="2189"/>
              <a:chExt cx="5367" cy="2111"/>
            </a:xfrm>
          </p:grpSpPr>
          <p:graphicFrame>
            <p:nvGraphicFramePr>
              <p:cNvPr id="2050" name="Object 2"/>
              <p:cNvGraphicFramePr>
                <a:graphicFrameLocks noChangeAspect="1"/>
              </p:cNvGraphicFramePr>
              <p:nvPr/>
            </p:nvGraphicFramePr>
            <p:xfrm>
              <a:off x="189" y="3267"/>
              <a:ext cx="3022" cy="966"/>
            </p:xfrm>
            <a:graphic>
              <a:graphicData uri="http://schemas.openxmlformats.org/presentationml/2006/ole">
                <p:oleObj spid="_x0000_s2050" name="文档" r:id="rId4" imgW="4882680" imgH="1753920" progId="">
                  <p:embed/>
                </p:oleObj>
              </a:graphicData>
            </a:graphic>
          </p:graphicFrame>
          <p:graphicFrame>
            <p:nvGraphicFramePr>
              <p:cNvPr id="2051" name="Object 3"/>
              <p:cNvGraphicFramePr>
                <a:graphicFrameLocks noChangeAspect="1"/>
              </p:cNvGraphicFramePr>
              <p:nvPr/>
            </p:nvGraphicFramePr>
            <p:xfrm>
              <a:off x="2300" y="3267"/>
              <a:ext cx="1478" cy="1033"/>
            </p:xfrm>
            <a:graphic>
              <a:graphicData uri="http://schemas.openxmlformats.org/presentationml/2006/ole">
                <p:oleObj spid="_x0000_s2051" name="文档" r:id="rId5" imgW="2386440" imgH="1781280" progId="">
                  <p:embed/>
                </p:oleObj>
              </a:graphicData>
            </a:graphic>
          </p:graphicFrame>
          <p:graphicFrame>
            <p:nvGraphicFramePr>
              <p:cNvPr id="2052" name="Object 4"/>
              <p:cNvGraphicFramePr>
                <a:graphicFrameLocks noChangeAspect="1"/>
              </p:cNvGraphicFramePr>
              <p:nvPr/>
            </p:nvGraphicFramePr>
            <p:xfrm>
              <a:off x="3933" y="3267"/>
              <a:ext cx="1623" cy="822"/>
            </p:xfrm>
            <a:graphic>
              <a:graphicData uri="http://schemas.openxmlformats.org/presentationml/2006/ole">
                <p:oleObj spid="_x0000_s2052" name="文档" r:id="rId6" imgW="2620800" imgH="1397520" progId="">
                  <p:embed/>
                </p:oleObj>
              </a:graphicData>
            </a:graphic>
          </p:graphicFrame>
          <p:sp>
            <p:nvSpPr>
              <p:cNvPr id="2065" name="AutoShape 26"/>
              <p:cNvSpPr>
                <a:spLocks noChangeArrowheads="1"/>
              </p:cNvSpPr>
              <p:nvPr/>
            </p:nvSpPr>
            <p:spPr bwMode="auto">
              <a:xfrm>
                <a:off x="4621" y="2189"/>
                <a:ext cx="818" cy="354"/>
              </a:xfrm>
              <a:prstGeom prst="wedgeEllipseCallout">
                <a:avLst>
                  <a:gd name="adj1" fmla="val -64546"/>
                  <a:gd name="adj2" fmla="val 235028"/>
                </a:avLst>
              </a:prstGeom>
              <a:solidFill>
                <a:schemeClr val="bg1"/>
              </a:solidFill>
              <a:ln w="38100">
                <a:solidFill>
                  <a:schemeClr val="folHlink"/>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索引表</a:t>
                </a:r>
              </a:p>
            </p:txBody>
          </p:sp>
        </p:grpSp>
      </p:grpSp>
      <p:grpSp>
        <p:nvGrpSpPr>
          <p:cNvPr id="7" name="Group 11"/>
          <p:cNvGrpSpPr>
            <a:grpSpLocks/>
          </p:cNvGrpSpPr>
          <p:nvPr/>
        </p:nvGrpSpPr>
        <p:grpSpPr bwMode="auto">
          <a:xfrm>
            <a:off x="1149350" y="3343275"/>
            <a:ext cx="4103688" cy="1617663"/>
            <a:chOff x="2940" y="977"/>
            <a:chExt cx="2585" cy="1019"/>
          </a:xfrm>
        </p:grpSpPr>
        <p:sp>
          <p:nvSpPr>
            <p:cNvPr id="2061" name="AutoShape 9"/>
            <p:cNvSpPr>
              <a:spLocks noChangeArrowheads="1"/>
            </p:cNvSpPr>
            <p:nvPr/>
          </p:nvSpPr>
          <p:spPr bwMode="auto">
            <a:xfrm>
              <a:off x="2940" y="977"/>
              <a:ext cx="2585" cy="1019"/>
            </a:xfrm>
            <a:prstGeom prst="irregularSeal2">
              <a:avLst/>
            </a:prstGeom>
            <a:solidFill>
              <a:schemeClr val="bg2"/>
            </a:solidFill>
            <a:ln w="9525">
              <a:solidFill>
                <a:schemeClr val="tx1"/>
              </a:solidFill>
              <a:miter lim="800000"/>
              <a:headEnd/>
              <a:tailEnd/>
            </a:ln>
          </p:spPr>
          <p:txBody>
            <a:bodyPr wrap="none" anchor="ctr">
              <a:spAutoFit/>
            </a:bodyPr>
            <a:lstStyle/>
            <a:p>
              <a:pPr algn="ctr"/>
              <a:r>
                <a:rPr lang="zh-CN" altLang="en-US" sz="4400">
                  <a:solidFill>
                    <a:srgbClr val="FF0000"/>
                  </a:solidFill>
                  <a:latin typeface="Times New Roman" pitchFamily="18" charset="0"/>
                  <a:ea typeface="文鼎霹雳体" pitchFamily="33" charset="-122"/>
                </a:rPr>
                <a:t>线性表</a:t>
              </a:r>
              <a:endParaRPr lang="zh-CN" altLang="en-US" sz="4400">
                <a:solidFill>
                  <a:schemeClr val="accent2"/>
                </a:solidFill>
                <a:latin typeface="Times New Roman" pitchFamily="18" charset="0"/>
                <a:ea typeface="文鼎霹雳体" pitchFamily="33" charset="-122"/>
              </a:endParaRPr>
            </a:p>
          </p:txBody>
        </p:sp>
        <p:sp>
          <p:nvSpPr>
            <p:cNvPr id="2062" name="Line 10"/>
            <p:cNvSpPr>
              <a:spLocks noChangeShapeType="1"/>
            </p:cNvSpPr>
            <p:nvPr/>
          </p:nvSpPr>
          <p:spPr bwMode="auto">
            <a:xfrm>
              <a:off x="3072" y="1536"/>
              <a:ext cx="384" cy="0"/>
            </a:xfrm>
            <a:prstGeom prst="line">
              <a:avLst/>
            </a:prstGeom>
            <a:noFill/>
            <a:ln w="9525">
              <a:solidFill>
                <a:schemeClr val="tx1"/>
              </a:solidFill>
              <a:round/>
              <a:headEnd/>
              <a:tailEnd/>
            </a:ln>
          </p:spPr>
          <p:txBody>
            <a:bodyPr wrap="none" anchor="ctr"/>
            <a:lstStyle/>
            <a:p>
              <a:endParaRPr lang="zh-CN" altLang="en-US"/>
            </a:p>
          </p:txBody>
        </p:sp>
      </p:grpSp>
      <p:sp>
        <p:nvSpPr>
          <p:cNvPr id="12331" name="AutoShape 43"/>
          <p:cNvSpPr>
            <a:spLocks noChangeArrowheads="1"/>
          </p:cNvSpPr>
          <p:nvPr/>
        </p:nvSpPr>
        <p:spPr bwMode="auto">
          <a:xfrm>
            <a:off x="0" y="1812925"/>
            <a:ext cx="1268413" cy="533400"/>
          </a:xfrm>
          <a:prstGeom prst="wedgeEllipseCallout">
            <a:avLst>
              <a:gd name="adj1" fmla="val 47620"/>
              <a:gd name="adj2" fmla="val 118153"/>
            </a:avLst>
          </a:prstGeom>
          <a:solidFill>
            <a:schemeClr val="bg1"/>
          </a:solidFill>
          <a:ln w="9525">
            <a:solidFill>
              <a:srgbClr val="0000FF"/>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登录号</a:t>
            </a:r>
          </a:p>
        </p:txBody>
      </p:sp>
      <p:sp>
        <p:nvSpPr>
          <p:cNvPr id="12332" name="AutoShape 44"/>
          <p:cNvSpPr>
            <a:spLocks noChangeArrowheads="1"/>
          </p:cNvSpPr>
          <p:nvPr/>
        </p:nvSpPr>
        <p:spPr bwMode="auto">
          <a:xfrm>
            <a:off x="4862513" y="1289050"/>
            <a:ext cx="1628775" cy="533400"/>
          </a:xfrm>
          <a:prstGeom prst="wedgeEllipseCallout">
            <a:avLst>
              <a:gd name="adj1" fmla="val 20856"/>
              <a:gd name="adj2" fmla="val 87500"/>
            </a:avLst>
          </a:prstGeom>
          <a:solidFill>
            <a:schemeClr val="bg1"/>
          </a:solidFill>
          <a:ln w="9525">
            <a:solidFill>
              <a:srgbClr val="0000FF"/>
            </a:solidFill>
            <a:miter lim="800000"/>
            <a:headEnd/>
            <a:tailEnd/>
          </a:ln>
        </p:spPr>
        <p:txBody>
          <a:bodyPr wrap="none" lIns="90000" tIns="46800" rIns="90000" bIns="46800">
            <a:spAutoFit/>
          </a:bodyPr>
          <a:lstStyle/>
          <a:p>
            <a:pPr algn="ctr" eaLnBrk="0" hangingPunct="0"/>
            <a:r>
              <a:rPr lang="zh-CN" altLang="en-US" sz="2000">
                <a:latin typeface="Times New Roman" pitchFamily="18" charset="0"/>
                <a:ea typeface="隶书" pitchFamily="49" charset="-122"/>
              </a:rPr>
              <a:t>按分类号</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 calcmode="lin" valueType="num">
                                      <p:cBhvr additive="base">
                                        <p:cTn id="7" dur="500" fill="hold"/>
                                        <p:tgtEl>
                                          <p:spTgt spid="1229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12331"/>
                                        </p:tgtEl>
                                        <p:attrNameLst>
                                          <p:attrName>style.visibility</p:attrName>
                                        </p:attrNameLst>
                                      </p:cBhvr>
                                      <p:to>
                                        <p:strVal val="visible"/>
                                      </p:to>
                                    </p:set>
                                    <p:anim calcmode="lin" valueType="num">
                                      <p:cBhvr additive="base">
                                        <p:cTn id="21" dur="500" fill="hold"/>
                                        <p:tgtEl>
                                          <p:spTgt spid="12331"/>
                                        </p:tgtEl>
                                        <p:attrNameLst>
                                          <p:attrName>ppt_x</p:attrName>
                                        </p:attrNameLst>
                                      </p:cBhvr>
                                      <p:tavLst>
                                        <p:tav tm="0">
                                          <p:val>
                                            <p:strVal val="0-#ppt_w/2"/>
                                          </p:val>
                                        </p:tav>
                                        <p:tav tm="100000">
                                          <p:val>
                                            <p:strVal val="#ppt_x"/>
                                          </p:val>
                                        </p:tav>
                                      </p:tavLst>
                                    </p:anim>
                                    <p:anim calcmode="lin" valueType="num">
                                      <p:cBhvr additive="base">
                                        <p:cTn id="22" dur="500" fill="hold"/>
                                        <p:tgtEl>
                                          <p:spTgt spid="12331"/>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2332"/>
                                        </p:tgtEl>
                                        <p:attrNameLst>
                                          <p:attrName>style.visibility</p:attrName>
                                        </p:attrNameLst>
                                      </p:cBhvr>
                                      <p:to>
                                        <p:strVal val="visible"/>
                                      </p:to>
                                    </p:set>
                                    <p:anim calcmode="lin" valueType="num">
                                      <p:cBhvr additive="base">
                                        <p:cTn id="25" dur="500" fill="hold"/>
                                        <p:tgtEl>
                                          <p:spTgt spid="12332"/>
                                        </p:tgtEl>
                                        <p:attrNameLst>
                                          <p:attrName>ppt_x</p:attrName>
                                        </p:attrNameLst>
                                      </p:cBhvr>
                                      <p:tavLst>
                                        <p:tav tm="0">
                                          <p:val>
                                            <p:strVal val="1+#ppt_w/2"/>
                                          </p:val>
                                        </p:tav>
                                        <p:tav tm="100000">
                                          <p:val>
                                            <p:strVal val="#ppt_x"/>
                                          </p:val>
                                        </p:tav>
                                      </p:tavLst>
                                    </p:anim>
                                    <p:anim calcmode="lin" valueType="num">
                                      <p:cBhvr additive="base">
                                        <p:cTn id="26" dur="500" fill="hold"/>
                                        <p:tgtEl>
                                          <p:spTgt spid="123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ou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bldLvl="5" autoUpdateAnimBg="0"/>
      <p:bldP spid="12331" grpId="0" animBg="1"/>
      <p:bldP spid="1233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4288" y="233363"/>
            <a:ext cx="8501063" cy="533400"/>
          </a:xfrm>
        </p:spPr>
        <p:txBody>
          <a:bodyPr/>
          <a:lstStyle/>
          <a:p>
            <a:pPr lvl="1"/>
            <a:r>
              <a:rPr lang="zh-CN" altLang="zh-CN" b="1" smtClean="0">
                <a:latin typeface="幼圆" pitchFamily="49" charset="-122"/>
                <a:ea typeface="幼圆" pitchFamily="49" charset="-122"/>
              </a:rPr>
              <a:t>例</a:t>
            </a:r>
            <a:r>
              <a:rPr lang="en-US" altLang="zh-CN" b="1" smtClean="0">
                <a:latin typeface="幼圆" pitchFamily="49" charset="-122"/>
                <a:ea typeface="幼圆" pitchFamily="49" charset="-122"/>
              </a:rPr>
              <a:t>6 </a:t>
            </a:r>
            <a:r>
              <a:rPr lang="zh-CN" altLang="zh-CN" b="1" smtClean="0">
                <a:latin typeface="幼圆" pitchFamily="49" charset="-122"/>
                <a:ea typeface="幼圆" pitchFamily="49" charset="-122"/>
              </a:rPr>
              <a:t>人机对奕问题</a:t>
            </a:r>
            <a:endParaRPr lang="zh-CN" altLang="en-US" b="1" smtClean="0">
              <a:latin typeface="幼圆" pitchFamily="49" charset="-122"/>
              <a:ea typeface="幼圆" pitchFamily="49" charset="-122"/>
            </a:endParaRPr>
          </a:p>
        </p:txBody>
      </p:sp>
      <p:grpSp>
        <p:nvGrpSpPr>
          <p:cNvPr id="2" name="Group 83"/>
          <p:cNvGrpSpPr>
            <a:grpSpLocks/>
          </p:cNvGrpSpPr>
          <p:nvPr/>
        </p:nvGrpSpPr>
        <p:grpSpPr bwMode="auto">
          <a:xfrm>
            <a:off x="3505200" y="914400"/>
            <a:ext cx="1524000" cy="1371600"/>
            <a:chOff x="2171" y="994"/>
            <a:chExt cx="960" cy="864"/>
          </a:xfrm>
        </p:grpSpPr>
        <p:sp>
          <p:nvSpPr>
            <p:cNvPr id="17553" name="Rectangle 4"/>
            <p:cNvSpPr>
              <a:spLocks noChangeArrowheads="1"/>
            </p:cNvSpPr>
            <p:nvPr/>
          </p:nvSpPr>
          <p:spPr bwMode="auto">
            <a:xfrm>
              <a:off x="2171" y="99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54" name="Line 5"/>
            <p:cNvSpPr>
              <a:spLocks noChangeShapeType="1"/>
            </p:cNvSpPr>
            <p:nvPr/>
          </p:nvSpPr>
          <p:spPr bwMode="auto">
            <a:xfrm>
              <a:off x="2171" y="1282"/>
              <a:ext cx="960" cy="0"/>
            </a:xfrm>
            <a:prstGeom prst="line">
              <a:avLst/>
            </a:prstGeom>
            <a:noFill/>
            <a:ln w="9525">
              <a:solidFill>
                <a:schemeClr val="tx1"/>
              </a:solidFill>
              <a:round/>
              <a:headEnd/>
              <a:tailEnd/>
            </a:ln>
          </p:spPr>
          <p:txBody>
            <a:bodyPr wrap="none" anchor="ctr"/>
            <a:lstStyle/>
            <a:p>
              <a:endParaRPr lang="zh-CN" altLang="en-US"/>
            </a:p>
          </p:txBody>
        </p:sp>
        <p:sp>
          <p:nvSpPr>
            <p:cNvPr id="17555" name="Line 6"/>
            <p:cNvSpPr>
              <a:spLocks noChangeShapeType="1"/>
            </p:cNvSpPr>
            <p:nvPr/>
          </p:nvSpPr>
          <p:spPr bwMode="auto">
            <a:xfrm>
              <a:off x="2171" y="1570"/>
              <a:ext cx="960" cy="0"/>
            </a:xfrm>
            <a:prstGeom prst="line">
              <a:avLst/>
            </a:prstGeom>
            <a:noFill/>
            <a:ln w="9525">
              <a:solidFill>
                <a:schemeClr val="tx1"/>
              </a:solidFill>
              <a:round/>
              <a:headEnd/>
              <a:tailEnd/>
            </a:ln>
          </p:spPr>
          <p:txBody>
            <a:bodyPr wrap="none" anchor="ctr"/>
            <a:lstStyle/>
            <a:p>
              <a:endParaRPr lang="zh-CN" altLang="en-US"/>
            </a:p>
          </p:txBody>
        </p:sp>
        <p:sp>
          <p:nvSpPr>
            <p:cNvPr id="17556" name="Line 7"/>
            <p:cNvSpPr>
              <a:spLocks noChangeShapeType="1"/>
            </p:cNvSpPr>
            <p:nvPr/>
          </p:nvSpPr>
          <p:spPr bwMode="auto">
            <a:xfrm>
              <a:off x="2459" y="994"/>
              <a:ext cx="0" cy="864"/>
            </a:xfrm>
            <a:prstGeom prst="line">
              <a:avLst/>
            </a:prstGeom>
            <a:noFill/>
            <a:ln w="9525">
              <a:solidFill>
                <a:schemeClr val="tx1"/>
              </a:solidFill>
              <a:round/>
              <a:headEnd/>
              <a:tailEnd/>
            </a:ln>
          </p:spPr>
          <p:txBody>
            <a:bodyPr wrap="none" anchor="ctr"/>
            <a:lstStyle/>
            <a:p>
              <a:endParaRPr lang="zh-CN" altLang="en-US"/>
            </a:p>
          </p:txBody>
        </p:sp>
        <p:sp>
          <p:nvSpPr>
            <p:cNvPr id="17557" name="Line 8"/>
            <p:cNvSpPr>
              <a:spLocks noChangeShapeType="1"/>
            </p:cNvSpPr>
            <p:nvPr/>
          </p:nvSpPr>
          <p:spPr bwMode="auto">
            <a:xfrm>
              <a:off x="2795" y="994"/>
              <a:ext cx="0" cy="864"/>
            </a:xfrm>
            <a:prstGeom prst="line">
              <a:avLst/>
            </a:prstGeom>
            <a:noFill/>
            <a:ln w="9525">
              <a:solidFill>
                <a:schemeClr val="tx1"/>
              </a:solidFill>
              <a:round/>
              <a:headEnd/>
              <a:tailEnd/>
            </a:ln>
          </p:spPr>
          <p:txBody>
            <a:bodyPr wrap="none" anchor="ctr"/>
            <a:lstStyle/>
            <a:p>
              <a:endParaRPr lang="zh-CN" altLang="en-US"/>
            </a:p>
          </p:txBody>
        </p:sp>
        <p:sp>
          <p:nvSpPr>
            <p:cNvPr id="17558" name="Oval 9"/>
            <p:cNvSpPr>
              <a:spLocks noChangeArrowheads="1"/>
            </p:cNvSpPr>
            <p:nvPr/>
          </p:nvSpPr>
          <p:spPr bwMode="auto">
            <a:xfrm>
              <a:off x="2891" y="109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59" name="Oval 10"/>
            <p:cNvSpPr>
              <a:spLocks noChangeArrowheads="1"/>
            </p:cNvSpPr>
            <p:nvPr/>
          </p:nvSpPr>
          <p:spPr bwMode="auto">
            <a:xfrm>
              <a:off x="2540" y="136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60" name="Oval 11"/>
            <p:cNvSpPr>
              <a:spLocks noChangeArrowheads="1"/>
            </p:cNvSpPr>
            <p:nvPr/>
          </p:nvSpPr>
          <p:spPr bwMode="auto">
            <a:xfrm>
              <a:off x="2241" y="165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61" name="Oval 12"/>
            <p:cNvSpPr>
              <a:spLocks noChangeArrowheads="1"/>
            </p:cNvSpPr>
            <p:nvPr/>
          </p:nvSpPr>
          <p:spPr bwMode="auto">
            <a:xfrm>
              <a:off x="2573" y="1664"/>
              <a:ext cx="166" cy="144"/>
            </a:xfrm>
            <a:prstGeom prst="ellipse">
              <a:avLst/>
            </a:prstGeom>
            <a:solidFill>
              <a:srgbClr val="003300"/>
            </a:solidFill>
            <a:ln w="9525">
              <a:solidFill>
                <a:schemeClr val="tx1"/>
              </a:solidFill>
              <a:round/>
              <a:headEnd/>
              <a:tailEnd/>
            </a:ln>
          </p:spPr>
          <p:txBody>
            <a:bodyPr wrap="none" anchor="ctr"/>
            <a:lstStyle/>
            <a:p>
              <a:endParaRPr lang="zh-CN" altLang="en-US"/>
            </a:p>
          </p:txBody>
        </p:sp>
      </p:grpSp>
      <p:sp>
        <p:nvSpPr>
          <p:cNvPr id="13325" name="Oval 13"/>
          <p:cNvSpPr>
            <a:spLocks noChangeArrowheads="1"/>
          </p:cNvSpPr>
          <p:nvPr/>
        </p:nvSpPr>
        <p:spPr bwMode="auto">
          <a:xfrm>
            <a:off x="530225" y="3681413"/>
            <a:ext cx="263525" cy="2286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326" name="Oval 14"/>
          <p:cNvSpPr>
            <a:spLocks noChangeArrowheads="1"/>
          </p:cNvSpPr>
          <p:nvPr/>
        </p:nvSpPr>
        <p:spPr bwMode="auto">
          <a:xfrm>
            <a:off x="2322513" y="3252788"/>
            <a:ext cx="263525" cy="2286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327" name="Oval 15"/>
          <p:cNvSpPr>
            <a:spLocks noChangeArrowheads="1"/>
          </p:cNvSpPr>
          <p:nvPr/>
        </p:nvSpPr>
        <p:spPr bwMode="auto">
          <a:xfrm>
            <a:off x="4457700" y="3200400"/>
            <a:ext cx="263525" cy="2286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328" name="Oval 16"/>
          <p:cNvSpPr>
            <a:spLocks noChangeArrowheads="1"/>
          </p:cNvSpPr>
          <p:nvPr/>
        </p:nvSpPr>
        <p:spPr bwMode="auto">
          <a:xfrm>
            <a:off x="6680200" y="3622675"/>
            <a:ext cx="263525" cy="22860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329" name="Oval 17"/>
          <p:cNvSpPr>
            <a:spLocks noChangeArrowheads="1"/>
          </p:cNvSpPr>
          <p:nvPr/>
        </p:nvSpPr>
        <p:spPr bwMode="auto">
          <a:xfrm>
            <a:off x="8310563" y="4068763"/>
            <a:ext cx="263525" cy="228600"/>
          </a:xfrm>
          <a:prstGeom prst="ellipse">
            <a:avLst/>
          </a:prstGeom>
          <a:solidFill>
            <a:schemeClr val="bg1"/>
          </a:solidFill>
          <a:ln w="9525">
            <a:solidFill>
              <a:schemeClr val="tx1"/>
            </a:solidFill>
            <a:round/>
            <a:headEnd/>
            <a:tailEnd/>
          </a:ln>
        </p:spPr>
        <p:txBody>
          <a:bodyPr wrap="none" anchor="ctr"/>
          <a:lstStyle/>
          <a:p>
            <a:endParaRPr lang="zh-CN" altLang="en-US"/>
          </a:p>
        </p:txBody>
      </p:sp>
      <p:grpSp>
        <p:nvGrpSpPr>
          <p:cNvPr id="3" name="Group 84"/>
          <p:cNvGrpSpPr>
            <a:grpSpLocks/>
          </p:cNvGrpSpPr>
          <p:nvPr/>
        </p:nvGrpSpPr>
        <p:grpSpPr bwMode="auto">
          <a:xfrm>
            <a:off x="439738" y="2308225"/>
            <a:ext cx="3195637" cy="2173288"/>
            <a:chOff x="232" y="1863"/>
            <a:chExt cx="2013" cy="1369"/>
          </a:xfrm>
        </p:grpSpPr>
        <p:sp>
          <p:nvSpPr>
            <p:cNvPr id="17543" name="Line 20"/>
            <p:cNvSpPr>
              <a:spLocks noChangeShapeType="1"/>
            </p:cNvSpPr>
            <p:nvPr/>
          </p:nvSpPr>
          <p:spPr bwMode="auto">
            <a:xfrm>
              <a:off x="232" y="2656"/>
              <a:ext cx="960" cy="0"/>
            </a:xfrm>
            <a:prstGeom prst="line">
              <a:avLst/>
            </a:prstGeom>
            <a:noFill/>
            <a:ln w="9525">
              <a:solidFill>
                <a:schemeClr val="tx1"/>
              </a:solidFill>
              <a:round/>
              <a:headEnd/>
              <a:tailEnd/>
            </a:ln>
          </p:spPr>
          <p:txBody>
            <a:bodyPr wrap="none" anchor="ctr"/>
            <a:lstStyle/>
            <a:p>
              <a:endParaRPr lang="zh-CN" altLang="en-US"/>
            </a:p>
          </p:txBody>
        </p:sp>
        <p:sp>
          <p:nvSpPr>
            <p:cNvPr id="17544" name="Line 21"/>
            <p:cNvSpPr>
              <a:spLocks noChangeShapeType="1"/>
            </p:cNvSpPr>
            <p:nvPr/>
          </p:nvSpPr>
          <p:spPr bwMode="auto">
            <a:xfrm>
              <a:off x="232" y="2944"/>
              <a:ext cx="960" cy="0"/>
            </a:xfrm>
            <a:prstGeom prst="line">
              <a:avLst/>
            </a:prstGeom>
            <a:noFill/>
            <a:ln w="9525">
              <a:solidFill>
                <a:schemeClr val="tx1"/>
              </a:solidFill>
              <a:round/>
              <a:headEnd/>
              <a:tailEnd/>
            </a:ln>
          </p:spPr>
          <p:txBody>
            <a:bodyPr wrap="none" anchor="ctr"/>
            <a:lstStyle/>
            <a:p>
              <a:endParaRPr lang="zh-CN" altLang="en-US"/>
            </a:p>
          </p:txBody>
        </p:sp>
        <p:sp>
          <p:nvSpPr>
            <p:cNvPr id="17545" name="Line 22"/>
            <p:cNvSpPr>
              <a:spLocks noChangeShapeType="1"/>
            </p:cNvSpPr>
            <p:nvPr/>
          </p:nvSpPr>
          <p:spPr bwMode="auto">
            <a:xfrm>
              <a:off x="520" y="2368"/>
              <a:ext cx="0" cy="864"/>
            </a:xfrm>
            <a:prstGeom prst="line">
              <a:avLst/>
            </a:prstGeom>
            <a:noFill/>
            <a:ln w="9525">
              <a:solidFill>
                <a:schemeClr val="tx1"/>
              </a:solidFill>
              <a:round/>
              <a:headEnd/>
              <a:tailEnd/>
            </a:ln>
          </p:spPr>
          <p:txBody>
            <a:bodyPr wrap="none" anchor="ctr"/>
            <a:lstStyle/>
            <a:p>
              <a:endParaRPr lang="zh-CN" altLang="en-US"/>
            </a:p>
          </p:txBody>
        </p:sp>
        <p:sp>
          <p:nvSpPr>
            <p:cNvPr id="17546" name="Line 23"/>
            <p:cNvSpPr>
              <a:spLocks noChangeShapeType="1"/>
            </p:cNvSpPr>
            <p:nvPr/>
          </p:nvSpPr>
          <p:spPr bwMode="auto">
            <a:xfrm>
              <a:off x="856" y="2368"/>
              <a:ext cx="0" cy="864"/>
            </a:xfrm>
            <a:prstGeom prst="line">
              <a:avLst/>
            </a:prstGeom>
            <a:noFill/>
            <a:ln w="9525">
              <a:solidFill>
                <a:schemeClr val="tx1"/>
              </a:solidFill>
              <a:round/>
              <a:headEnd/>
              <a:tailEnd/>
            </a:ln>
          </p:spPr>
          <p:txBody>
            <a:bodyPr wrap="none" anchor="ctr"/>
            <a:lstStyle/>
            <a:p>
              <a:endParaRPr lang="zh-CN" altLang="en-US"/>
            </a:p>
          </p:txBody>
        </p:sp>
        <p:sp>
          <p:nvSpPr>
            <p:cNvPr id="17547" name="Rectangle 25"/>
            <p:cNvSpPr>
              <a:spLocks noChangeArrowheads="1"/>
            </p:cNvSpPr>
            <p:nvPr/>
          </p:nvSpPr>
          <p:spPr bwMode="auto">
            <a:xfrm>
              <a:off x="232" y="2368"/>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48" name="Oval 26"/>
            <p:cNvSpPr>
              <a:spLocks noChangeArrowheads="1"/>
            </p:cNvSpPr>
            <p:nvPr/>
          </p:nvSpPr>
          <p:spPr bwMode="auto">
            <a:xfrm>
              <a:off x="952" y="246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49" name="Oval 27"/>
            <p:cNvSpPr>
              <a:spLocks noChangeArrowheads="1"/>
            </p:cNvSpPr>
            <p:nvPr/>
          </p:nvSpPr>
          <p:spPr bwMode="auto">
            <a:xfrm>
              <a:off x="601" y="2741"/>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50" name="Oval 28"/>
            <p:cNvSpPr>
              <a:spLocks noChangeArrowheads="1"/>
            </p:cNvSpPr>
            <p:nvPr/>
          </p:nvSpPr>
          <p:spPr bwMode="auto">
            <a:xfrm>
              <a:off x="302" y="3029"/>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51" name="Oval 29"/>
            <p:cNvSpPr>
              <a:spLocks noChangeArrowheads="1"/>
            </p:cNvSpPr>
            <p:nvPr/>
          </p:nvSpPr>
          <p:spPr bwMode="auto">
            <a:xfrm>
              <a:off x="634" y="3038"/>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52" name="Line 30"/>
            <p:cNvSpPr>
              <a:spLocks noChangeShapeType="1"/>
            </p:cNvSpPr>
            <p:nvPr/>
          </p:nvSpPr>
          <p:spPr bwMode="auto">
            <a:xfrm flipH="1">
              <a:off x="700" y="1863"/>
              <a:ext cx="1545" cy="5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4" name="Group 85"/>
          <p:cNvGrpSpPr>
            <a:grpSpLocks/>
          </p:cNvGrpSpPr>
          <p:nvPr/>
        </p:nvGrpSpPr>
        <p:grpSpPr bwMode="auto">
          <a:xfrm>
            <a:off x="2181225" y="2312988"/>
            <a:ext cx="1738313" cy="2166937"/>
            <a:chOff x="1361" y="1863"/>
            <a:chExt cx="1095" cy="1365"/>
          </a:xfrm>
        </p:grpSpPr>
        <p:sp>
          <p:nvSpPr>
            <p:cNvPr id="17533" name="Line 33"/>
            <p:cNvSpPr>
              <a:spLocks noChangeShapeType="1"/>
            </p:cNvSpPr>
            <p:nvPr/>
          </p:nvSpPr>
          <p:spPr bwMode="auto">
            <a:xfrm>
              <a:off x="1361" y="2652"/>
              <a:ext cx="960" cy="0"/>
            </a:xfrm>
            <a:prstGeom prst="line">
              <a:avLst/>
            </a:prstGeom>
            <a:noFill/>
            <a:ln w="9525">
              <a:solidFill>
                <a:schemeClr val="tx1"/>
              </a:solidFill>
              <a:round/>
              <a:headEnd/>
              <a:tailEnd/>
            </a:ln>
          </p:spPr>
          <p:txBody>
            <a:bodyPr wrap="none" anchor="ctr"/>
            <a:lstStyle/>
            <a:p>
              <a:endParaRPr lang="zh-CN" altLang="en-US"/>
            </a:p>
          </p:txBody>
        </p:sp>
        <p:sp>
          <p:nvSpPr>
            <p:cNvPr id="17534" name="Line 34"/>
            <p:cNvSpPr>
              <a:spLocks noChangeShapeType="1"/>
            </p:cNvSpPr>
            <p:nvPr/>
          </p:nvSpPr>
          <p:spPr bwMode="auto">
            <a:xfrm>
              <a:off x="1361" y="2940"/>
              <a:ext cx="960" cy="0"/>
            </a:xfrm>
            <a:prstGeom prst="line">
              <a:avLst/>
            </a:prstGeom>
            <a:noFill/>
            <a:ln w="9525">
              <a:solidFill>
                <a:schemeClr val="tx1"/>
              </a:solidFill>
              <a:round/>
              <a:headEnd/>
              <a:tailEnd/>
            </a:ln>
          </p:spPr>
          <p:txBody>
            <a:bodyPr wrap="none" anchor="ctr"/>
            <a:lstStyle/>
            <a:p>
              <a:endParaRPr lang="zh-CN" altLang="en-US"/>
            </a:p>
          </p:txBody>
        </p:sp>
        <p:sp>
          <p:nvSpPr>
            <p:cNvPr id="17535" name="Line 35"/>
            <p:cNvSpPr>
              <a:spLocks noChangeShapeType="1"/>
            </p:cNvSpPr>
            <p:nvPr/>
          </p:nvSpPr>
          <p:spPr bwMode="auto">
            <a:xfrm>
              <a:off x="1649" y="2364"/>
              <a:ext cx="0" cy="864"/>
            </a:xfrm>
            <a:prstGeom prst="line">
              <a:avLst/>
            </a:prstGeom>
            <a:noFill/>
            <a:ln w="9525">
              <a:solidFill>
                <a:schemeClr val="tx1"/>
              </a:solidFill>
              <a:round/>
              <a:headEnd/>
              <a:tailEnd/>
            </a:ln>
          </p:spPr>
          <p:txBody>
            <a:bodyPr wrap="none" anchor="ctr"/>
            <a:lstStyle/>
            <a:p>
              <a:endParaRPr lang="zh-CN" altLang="en-US"/>
            </a:p>
          </p:txBody>
        </p:sp>
        <p:sp>
          <p:nvSpPr>
            <p:cNvPr id="17536" name="Line 36"/>
            <p:cNvSpPr>
              <a:spLocks noChangeShapeType="1"/>
            </p:cNvSpPr>
            <p:nvPr/>
          </p:nvSpPr>
          <p:spPr bwMode="auto">
            <a:xfrm>
              <a:off x="1985" y="2364"/>
              <a:ext cx="0" cy="864"/>
            </a:xfrm>
            <a:prstGeom prst="line">
              <a:avLst/>
            </a:prstGeom>
            <a:noFill/>
            <a:ln w="9525">
              <a:solidFill>
                <a:schemeClr val="tx1"/>
              </a:solidFill>
              <a:round/>
              <a:headEnd/>
              <a:tailEnd/>
            </a:ln>
          </p:spPr>
          <p:txBody>
            <a:bodyPr wrap="none" anchor="ctr"/>
            <a:lstStyle/>
            <a:p>
              <a:endParaRPr lang="zh-CN" altLang="en-US"/>
            </a:p>
          </p:txBody>
        </p:sp>
        <p:sp>
          <p:nvSpPr>
            <p:cNvPr id="17537" name="Rectangle 38"/>
            <p:cNvSpPr>
              <a:spLocks noChangeArrowheads="1"/>
            </p:cNvSpPr>
            <p:nvPr/>
          </p:nvSpPr>
          <p:spPr bwMode="auto">
            <a:xfrm>
              <a:off x="1361" y="236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38" name="Oval 39"/>
            <p:cNvSpPr>
              <a:spLocks noChangeArrowheads="1"/>
            </p:cNvSpPr>
            <p:nvPr/>
          </p:nvSpPr>
          <p:spPr bwMode="auto">
            <a:xfrm>
              <a:off x="2081" y="246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39" name="Oval 40"/>
            <p:cNvSpPr>
              <a:spLocks noChangeArrowheads="1"/>
            </p:cNvSpPr>
            <p:nvPr/>
          </p:nvSpPr>
          <p:spPr bwMode="auto">
            <a:xfrm>
              <a:off x="1730" y="273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40" name="Oval 41"/>
            <p:cNvSpPr>
              <a:spLocks noChangeArrowheads="1"/>
            </p:cNvSpPr>
            <p:nvPr/>
          </p:nvSpPr>
          <p:spPr bwMode="auto">
            <a:xfrm>
              <a:off x="1431" y="302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41" name="Oval 42"/>
            <p:cNvSpPr>
              <a:spLocks noChangeArrowheads="1"/>
            </p:cNvSpPr>
            <p:nvPr/>
          </p:nvSpPr>
          <p:spPr bwMode="auto">
            <a:xfrm>
              <a:off x="1763" y="303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42" name="Line 43"/>
            <p:cNvSpPr>
              <a:spLocks noChangeShapeType="1"/>
            </p:cNvSpPr>
            <p:nvPr/>
          </p:nvSpPr>
          <p:spPr bwMode="auto">
            <a:xfrm flipH="1">
              <a:off x="1778" y="1863"/>
              <a:ext cx="678" cy="5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5" name="Group 86"/>
          <p:cNvGrpSpPr>
            <a:grpSpLocks/>
          </p:cNvGrpSpPr>
          <p:nvPr/>
        </p:nvGrpSpPr>
        <p:grpSpPr bwMode="auto">
          <a:xfrm>
            <a:off x="3878263" y="2293938"/>
            <a:ext cx="1524000" cy="2149475"/>
            <a:chOff x="2406" y="1863"/>
            <a:chExt cx="960" cy="1354"/>
          </a:xfrm>
        </p:grpSpPr>
        <p:sp>
          <p:nvSpPr>
            <p:cNvPr id="17523" name="Line 46"/>
            <p:cNvSpPr>
              <a:spLocks noChangeShapeType="1"/>
            </p:cNvSpPr>
            <p:nvPr/>
          </p:nvSpPr>
          <p:spPr bwMode="auto">
            <a:xfrm>
              <a:off x="2406" y="2641"/>
              <a:ext cx="960" cy="0"/>
            </a:xfrm>
            <a:prstGeom prst="line">
              <a:avLst/>
            </a:prstGeom>
            <a:noFill/>
            <a:ln w="9525">
              <a:solidFill>
                <a:schemeClr val="tx1"/>
              </a:solidFill>
              <a:round/>
              <a:headEnd/>
              <a:tailEnd/>
            </a:ln>
          </p:spPr>
          <p:txBody>
            <a:bodyPr wrap="none" anchor="ctr"/>
            <a:lstStyle/>
            <a:p>
              <a:endParaRPr lang="zh-CN" altLang="en-US"/>
            </a:p>
          </p:txBody>
        </p:sp>
        <p:sp>
          <p:nvSpPr>
            <p:cNvPr id="17524" name="Line 47"/>
            <p:cNvSpPr>
              <a:spLocks noChangeShapeType="1"/>
            </p:cNvSpPr>
            <p:nvPr/>
          </p:nvSpPr>
          <p:spPr bwMode="auto">
            <a:xfrm>
              <a:off x="2406" y="2929"/>
              <a:ext cx="960" cy="0"/>
            </a:xfrm>
            <a:prstGeom prst="line">
              <a:avLst/>
            </a:prstGeom>
            <a:noFill/>
            <a:ln w="9525">
              <a:solidFill>
                <a:schemeClr val="tx1"/>
              </a:solidFill>
              <a:round/>
              <a:headEnd/>
              <a:tailEnd/>
            </a:ln>
          </p:spPr>
          <p:txBody>
            <a:bodyPr wrap="none" anchor="ctr"/>
            <a:lstStyle/>
            <a:p>
              <a:endParaRPr lang="zh-CN" altLang="en-US"/>
            </a:p>
          </p:txBody>
        </p:sp>
        <p:sp>
          <p:nvSpPr>
            <p:cNvPr id="17525" name="Line 48"/>
            <p:cNvSpPr>
              <a:spLocks noChangeShapeType="1"/>
            </p:cNvSpPr>
            <p:nvPr/>
          </p:nvSpPr>
          <p:spPr bwMode="auto">
            <a:xfrm>
              <a:off x="2694" y="2353"/>
              <a:ext cx="0" cy="864"/>
            </a:xfrm>
            <a:prstGeom prst="line">
              <a:avLst/>
            </a:prstGeom>
            <a:noFill/>
            <a:ln w="9525">
              <a:solidFill>
                <a:schemeClr val="tx1"/>
              </a:solidFill>
              <a:round/>
              <a:headEnd/>
              <a:tailEnd/>
            </a:ln>
          </p:spPr>
          <p:txBody>
            <a:bodyPr wrap="none" anchor="ctr"/>
            <a:lstStyle/>
            <a:p>
              <a:endParaRPr lang="zh-CN" altLang="en-US"/>
            </a:p>
          </p:txBody>
        </p:sp>
        <p:sp>
          <p:nvSpPr>
            <p:cNvPr id="17526" name="Line 49"/>
            <p:cNvSpPr>
              <a:spLocks noChangeShapeType="1"/>
            </p:cNvSpPr>
            <p:nvPr/>
          </p:nvSpPr>
          <p:spPr bwMode="auto">
            <a:xfrm>
              <a:off x="3030" y="2353"/>
              <a:ext cx="0" cy="864"/>
            </a:xfrm>
            <a:prstGeom prst="line">
              <a:avLst/>
            </a:prstGeom>
            <a:noFill/>
            <a:ln w="9525">
              <a:solidFill>
                <a:schemeClr val="tx1"/>
              </a:solidFill>
              <a:round/>
              <a:headEnd/>
              <a:tailEnd/>
            </a:ln>
          </p:spPr>
          <p:txBody>
            <a:bodyPr wrap="none" anchor="ctr"/>
            <a:lstStyle/>
            <a:p>
              <a:endParaRPr lang="zh-CN" altLang="en-US"/>
            </a:p>
          </p:txBody>
        </p:sp>
        <p:sp>
          <p:nvSpPr>
            <p:cNvPr id="17527" name="Rectangle 51"/>
            <p:cNvSpPr>
              <a:spLocks noChangeArrowheads="1"/>
            </p:cNvSpPr>
            <p:nvPr/>
          </p:nvSpPr>
          <p:spPr bwMode="auto">
            <a:xfrm>
              <a:off x="2406" y="2353"/>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28" name="Oval 52"/>
            <p:cNvSpPr>
              <a:spLocks noChangeArrowheads="1"/>
            </p:cNvSpPr>
            <p:nvPr/>
          </p:nvSpPr>
          <p:spPr bwMode="auto">
            <a:xfrm>
              <a:off x="3126" y="2449"/>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29" name="Oval 53"/>
            <p:cNvSpPr>
              <a:spLocks noChangeArrowheads="1"/>
            </p:cNvSpPr>
            <p:nvPr/>
          </p:nvSpPr>
          <p:spPr bwMode="auto">
            <a:xfrm>
              <a:off x="2775" y="2726"/>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30" name="Oval 54"/>
            <p:cNvSpPr>
              <a:spLocks noChangeArrowheads="1"/>
            </p:cNvSpPr>
            <p:nvPr/>
          </p:nvSpPr>
          <p:spPr bwMode="auto">
            <a:xfrm>
              <a:off x="2476" y="3014"/>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31" name="Oval 55"/>
            <p:cNvSpPr>
              <a:spLocks noChangeArrowheads="1"/>
            </p:cNvSpPr>
            <p:nvPr/>
          </p:nvSpPr>
          <p:spPr bwMode="auto">
            <a:xfrm>
              <a:off x="2808" y="3023"/>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32" name="Line 56"/>
            <p:cNvSpPr>
              <a:spLocks noChangeShapeType="1"/>
            </p:cNvSpPr>
            <p:nvPr/>
          </p:nvSpPr>
          <p:spPr bwMode="auto">
            <a:xfrm>
              <a:off x="2634" y="1863"/>
              <a:ext cx="133" cy="489"/>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6" name="Group 87"/>
          <p:cNvGrpSpPr>
            <a:grpSpLocks/>
          </p:cNvGrpSpPr>
          <p:nvPr/>
        </p:nvGrpSpPr>
        <p:grpSpPr bwMode="auto">
          <a:xfrm>
            <a:off x="4645025" y="2293938"/>
            <a:ext cx="2433638" cy="2114550"/>
            <a:chOff x="2889" y="1863"/>
            <a:chExt cx="1533" cy="1332"/>
          </a:xfrm>
        </p:grpSpPr>
        <p:sp>
          <p:nvSpPr>
            <p:cNvPr id="17513" name="Line 59"/>
            <p:cNvSpPr>
              <a:spLocks noChangeShapeType="1"/>
            </p:cNvSpPr>
            <p:nvPr/>
          </p:nvSpPr>
          <p:spPr bwMode="auto">
            <a:xfrm>
              <a:off x="3462" y="2619"/>
              <a:ext cx="960" cy="0"/>
            </a:xfrm>
            <a:prstGeom prst="line">
              <a:avLst/>
            </a:prstGeom>
            <a:noFill/>
            <a:ln w="9525">
              <a:solidFill>
                <a:schemeClr val="tx1"/>
              </a:solidFill>
              <a:round/>
              <a:headEnd/>
              <a:tailEnd/>
            </a:ln>
          </p:spPr>
          <p:txBody>
            <a:bodyPr wrap="none" anchor="ctr"/>
            <a:lstStyle/>
            <a:p>
              <a:endParaRPr lang="zh-CN" altLang="en-US"/>
            </a:p>
          </p:txBody>
        </p:sp>
        <p:sp>
          <p:nvSpPr>
            <p:cNvPr id="17514" name="Line 60"/>
            <p:cNvSpPr>
              <a:spLocks noChangeShapeType="1"/>
            </p:cNvSpPr>
            <p:nvPr/>
          </p:nvSpPr>
          <p:spPr bwMode="auto">
            <a:xfrm>
              <a:off x="3462" y="2907"/>
              <a:ext cx="960" cy="0"/>
            </a:xfrm>
            <a:prstGeom prst="line">
              <a:avLst/>
            </a:prstGeom>
            <a:noFill/>
            <a:ln w="9525">
              <a:solidFill>
                <a:schemeClr val="tx1"/>
              </a:solidFill>
              <a:round/>
              <a:headEnd/>
              <a:tailEnd/>
            </a:ln>
          </p:spPr>
          <p:txBody>
            <a:bodyPr wrap="none" anchor="ctr"/>
            <a:lstStyle/>
            <a:p>
              <a:endParaRPr lang="zh-CN" altLang="en-US"/>
            </a:p>
          </p:txBody>
        </p:sp>
        <p:sp>
          <p:nvSpPr>
            <p:cNvPr id="17515" name="Line 61"/>
            <p:cNvSpPr>
              <a:spLocks noChangeShapeType="1"/>
            </p:cNvSpPr>
            <p:nvPr/>
          </p:nvSpPr>
          <p:spPr bwMode="auto">
            <a:xfrm>
              <a:off x="3750" y="2331"/>
              <a:ext cx="0" cy="864"/>
            </a:xfrm>
            <a:prstGeom prst="line">
              <a:avLst/>
            </a:prstGeom>
            <a:noFill/>
            <a:ln w="9525">
              <a:solidFill>
                <a:schemeClr val="tx1"/>
              </a:solidFill>
              <a:round/>
              <a:headEnd/>
              <a:tailEnd/>
            </a:ln>
          </p:spPr>
          <p:txBody>
            <a:bodyPr wrap="none" anchor="ctr"/>
            <a:lstStyle/>
            <a:p>
              <a:endParaRPr lang="zh-CN" altLang="en-US"/>
            </a:p>
          </p:txBody>
        </p:sp>
        <p:sp>
          <p:nvSpPr>
            <p:cNvPr id="17516" name="Line 62"/>
            <p:cNvSpPr>
              <a:spLocks noChangeShapeType="1"/>
            </p:cNvSpPr>
            <p:nvPr/>
          </p:nvSpPr>
          <p:spPr bwMode="auto">
            <a:xfrm>
              <a:off x="4086" y="2331"/>
              <a:ext cx="0" cy="864"/>
            </a:xfrm>
            <a:prstGeom prst="line">
              <a:avLst/>
            </a:prstGeom>
            <a:noFill/>
            <a:ln w="9525">
              <a:solidFill>
                <a:schemeClr val="tx1"/>
              </a:solidFill>
              <a:round/>
              <a:headEnd/>
              <a:tailEnd/>
            </a:ln>
          </p:spPr>
          <p:txBody>
            <a:bodyPr wrap="none" anchor="ctr"/>
            <a:lstStyle/>
            <a:p>
              <a:endParaRPr lang="zh-CN" altLang="en-US"/>
            </a:p>
          </p:txBody>
        </p:sp>
        <p:sp>
          <p:nvSpPr>
            <p:cNvPr id="17517" name="Rectangle 64"/>
            <p:cNvSpPr>
              <a:spLocks noChangeArrowheads="1"/>
            </p:cNvSpPr>
            <p:nvPr/>
          </p:nvSpPr>
          <p:spPr bwMode="auto">
            <a:xfrm>
              <a:off x="3462" y="2331"/>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18" name="Oval 65"/>
            <p:cNvSpPr>
              <a:spLocks noChangeArrowheads="1"/>
            </p:cNvSpPr>
            <p:nvPr/>
          </p:nvSpPr>
          <p:spPr bwMode="auto">
            <a:xfrm>
              <a:off x="4182" y="2427"/>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19" name="Oval 66"/>
            <p:cNvSpPr>
              <a:spLocks noChangeArrowheads="1"/>
            </p:cNvSpPr>
            <p:nvPr/>
          </p:nvSpPr>
          <p:spPr bwMode="auto">
            <a:xfrm>
              <a:off x="3831" y="2704"/>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20" name="Oval 67"/>
            <p:cNvSpPr>
              <a:spLocks noChangeArrowheads="1"/>
            </p:cNvSpPr>
            <p:nvPr/>
          </p:nvSpPr>
          <p:spPr bwMode="auto">
            <a:xfrm>
              <a:off x="3532" y="2992"/>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21" name="Oval 68"/>
            <p:cNvSpPr>
              <a:spLocks noChangeArrowheads="1"/>
            </p:cNvSpPr>
            <p:nvPr/>
          </p:nvSpPr>
          <p:spPr bwMode="auto">
            <a:xfrm>
              <a:off x="3864" y="3001"/>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22" name="Line 69"/>
            <p:cNvSpPr>
              <a:spLocks noChangeShapeType="1"/>
            </p:cNvSpPr>
            <p:nvPr/>
          </p:nvSpPr>
          <p:spPr bwMode="auto">
            <a:xfrm>
              <a:off x="2889" y="1863"/>
              <a:ext cx="989" cy="467"/>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7" name="Group 88"/>
          <p:cNvGrpSpPr>
            <a:grpSpLocks/>
          </p:cNvGrpSpPr>
          <p:nvPr/>
        </p:nvGrpSpPr>
        <p:grpSpPr bwMode="auto">
          <a:xfrm>
            <a:off x="5016500" y="2293938"/>
            <a:ext cx="3727450" cy="2119312"/>
            <a:chOff x="3123" y="1863"/>
            <a:chExt cx="2348" cy="1335"/>
          </a:xfrm>
        </p:grpSpPr>
        <p:sp>
          <p:nvSpPr>
            <p:cNvPr id="17503" name="Line 72"/>
            <p:cNvSpPr>
              <a:spLocks noChangeShapeType="1"/>
            </p:cNvSpPr>
            <p:nvPr/>
          </p:nvSpPr>
          <p:spPr bwMode="auto">
            <a:xfrm>
              <a:off x="4511" y="2622"/>
              <a:ext cx="960" cy="0"/>
            </a:xfrm>
            <a:prstGeom prst="line">
              <a:avLst/>
            </a:prstGeom>
            <a:noFill/>
            <a:ln w="9525">
              <a:solidFill>
                <a:schemeClr val="tx1"/>
              </a:solidFill>
              <a:round/>
              <a:headEnd/>
              <a:tailEnd/>
            </a:ln>
          </p:spPr>
          <p:txBody>
            <a:bodyPr wrap="none" anchor="ctr"/>
            <a:lstStyle/>
            <a:p>
              <a:endParaRPr lang="zh-CN" altLang="en-US"/>
            </a:p>
          </p:txBody>
        </p:sp>
        <p:sp>
          <p:nvSpPr>
            <p:cNvPr id="17504" name="Line 73"/>
            <p:cNvSpPr>
              <a:spLocks noChangeShapeType="1"/>
            </p:cNvSpPr>
            <p:nvPr/>
          </p:nvSpPr>
          <p:spPr bwMode="auto">
            <a:xfrm>
              <a:off x="4511" y="2910"/>
              <a:ext cx="960" cy="0"/>
            </a:xfrm>
            <a:prstGeom prst="line">
              <a:avLst/>
            </a:prstGeom>
            <a:noFill/>
            <a:ln w="9525">
              <a:solidFill>
                <a:schemeClr val="tx1"/>
              </a:solidFill>
              <a:round/>
              <a:headEnd/>
              <a:tailEnd/>
            </a:ln>
          </p:spPr>
          <p:txBody>
            <a:bodyPr wrap="none" anchor="ctr"/>
            <a:lstStyle/>
            <a:p>
              <a:endParaRPr lang="zh-CN" altLang="en-US"/>
            </a:p>
          </p:txBody>
        </p:sp>
        <p:sp>
          <p:nvSpPr>
            <p:cNvPr id="17505" name="Line 74"/>
            <p:cNvSpPr>
              <a:spLocks noChangeShapeType="1"/>
            </p:cNvSpPr>
            <p:nvPr/>
          </p:nvSpPr>
          <p:spPr bwMode="auto">
            <a:xfrm>
              <a:off x="4799" y="2334"/>
              <a:ext cx="0" cy="864"/>
            </a:xfrm>
            <a:prstGeom prst="line">
              <a:avLst/>
            </a:prstGeom>
            <a:noFill/>
            <a:ln w="9525">
              <a:solidFill>
                <a:schemeClr val="tx1"/>
              </a:solidFill>
              <a:round/>
              <a:headEnd/>
              <a:tailEnd/>
            </a:ln>
          </p:spPr>
          <p:txBody>
            <a:bodyPr wrap="none" anchor="ctr"/>
            <a:lstStyle/>
            <a:p>
              <a:endParaRPr lang="zh-CN" altLang="en-US"/>
            </a:p>
          </p:txBody>
        </p:sp>
        <p:sp>
          <p:nvSpPr>
            <p:cNvPr id="17506" name="Line 75"/>
            <p:cNvSpPr>
              <a:spLocks noChangeShapeType="1"/>
            </p:cNvSpPr>
            <p:nvPr/>
          </p:nvSpPr>
          <p:spPr bwMode="auto">
            <a:xfrm>
              <a:off x="5135" y="2334"/>
              <a:ext cx="0" cy="864"/>
            </a:xfrm>
            <a:prstGeom prst="line">
              <a:avLst/>
            </a:prstGeom>
            <a:noFill/>
            <a:ln w="9525">
              <a:solidFill>
                <a:schemeClr val="tx1"/>
              </a:solidFill>
              <a:round/>
              <a:headEnd/>
              <a:tailEnd/>
            </a:ln>
          </p:spPr>
          <p:txBody>
            <a:bodyPr wrap="none" anchor="ctr"/>
            <a:lstStyle/>
            <a:p>
              <a:endParaRPr lang="zh-CN" altLang="en-US"/>
            </a:p>
          </p:txBody>
        </p:sp>
        <p:sp>
          <p:nvSpPr>
            <p:cNvPr id="17507" name="Rectangle 77"/>
            <p:cNvSpPr>
              <a:spLocks noChangeArrowheads="1"/>
            </p:cNvSpPr>
            <p:nvPr/>
          </p:nvSpPr>
          <p:spPr bwMode="auto">
            <a:xfrm>
              <a:off x="4511" y="233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508" name="Oval 78"/>
            <p:cNvSpPr>
              <a:spLocks noChangeArrowheads="1"/>
            </p:cNvSpPr>
            <p:nvPr/>
          </p:nvSpPr>
          <p:spPr bwMode="auto">
            <a:xfrm>
              <a:off x="5231" y="243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09" name="Oval 79"/>
            <p:cNvSpPr>
              <a:spLocks noChangeArrowheads="1"/>
            </p:cNvSpPr>
            <p:nvPr/>
          </p:nvSpPr>
          <p:spPr bwMode="auto">
            <a:xfrm>
              <a:off x="4880" y="270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10" name="Oval 80"/>
            <p:cNvSpPr>
              <a:spLocks noChangeArrowheads="1"/>
            </p:cNvSpPr>
            <p:nvPr/>
          </p:nvSpPr>
          <p:spPr bwMode="auto">
            <a:xfrm>
              <a:off x="4581" y="299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11" name="Oval 81"/>
            <p:cNvSpPr>
              <a:spLocks noChangeArrowheads="1"/>
            </p:cNvSpPr>
            <p:nvPr/>
          </p:nvSpPr>
          <p:spPr bwMode="auto">
            <a:xfrm>
              <a:off x="4913" y="300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12" name="Line 82"/>
            <p:cNvSpPr>
              <a:spLocks noChangeShapeType="1"/>
            </p:cNvSpPr>
            <p:nvPr/>
          </p:nvSpPr>
          <p:spPr bwMode="auto">
            <a:xfrm>
              <a:off x="3123" y="1863"/>
              <a:ext cx="1878" cy="467"/>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3450" name="Oval 138"/>
          <p:cNvSpPr>
            <a:spLocks noChangeArrowheads="1"/>
          </p:cNvSpPr>
          <p:nvPr/>
        </p:nvSpPr>
        <p:spPr bwMode="auto">
          <a:xfrm>
            <a:off x="1635125" y="5791200"/>
            <a:ext cx="228600" cy="228600"/>
          </a:xfrm>
          <a:prstGeom prst="ellipse">
            <a:avLst/>
          </a:prstGeom>
          <a:solidFill>
            <a:srgbClr val="003300"/>
          </a:solidFill>
          <a:ln w="9525">
            <a:solidFill>
              <a:schemeClr val="tx1"/>
            </a:solidFill>
            <a:round/>
            <a:headEnd/>
            <a:tailEnd/>
          </a:ln>
        </p:spPr>
        <p:txBody>
          <a:bodyPr wrap="none" anchor="ctr"/>
          <a:lstStyle/>
          <a:p>
            <a:endParaRPr lang="zh-CN" altLang="en-US"/>
          </a:p>
        </p:txBody>
      </p:sp>
      <p:grpSp>
        <p:nvGrpSpPr>
          <p:cNvPr id="8" name="Group 150"/>
          <p:cNvGrpSpPr>
            <a:grpSpLocks/>
          </p:cNvGrpSpPr>
          <p:nvPr/>
        </p:nvGrpSpPr>
        <p:grpSpPr bwMode="auto">
          <a:xfrm>
            <a:off x="1524000" y="4419600"/>
            <a:ext cx="2514600" cy="2133600"/>
            <a:chOff x="960" y="2784"/>
            <a:chExt cx="1584" cy="1344"/>
          </a:xfrm>
        </p:grpSpPr>
        <p:sp>
          <p:nvSpPr>
            <p:cNvPr id="17492" name="Line 128"/>
            <p:cNvSpPr>
              <a:spLocks noChangeShapeType="1"/>
            </p:cNvSpPr>
            <p:nvPr/>
          </p:nvSpPr>
          <p:spPr bwMode="auto">
            <a:xfrm>
              <a:off x="960" y="3552"/>
              <a:ext cx="960" cy="0"/>
            </a:xfrm>
            <a:prstGeom prst="line">
              <a:avLst/>
            </a:prstGeom>
            <a:noFill/>
            <a:ln w="9525">
              <a:solidFill>
                <a:schemeClr val="tx1"/>
              </a:solidFill>
              <a:round/>
              <a:headEnd/>
              <a:tailEnd/>
            </a:ln>
          </p:spPr>
          <p:txBody>
            <a:bodyPr wrap="none" anchor="ctr"/>
            <a:lstStyle/>
            <a:p>
              <a:endParaRPr lang="zh-CN" altLang="en-US"/>
            </a:p>
          </p:txBody>
        </p:sp>
        <p:sp>
          <p:nvSpPr>
            <p:cNvPr id="17493" name="Line 129"/>
            <p:cNvSpPr>
              <a:spLocks noChangeShapeType="1"/>
            </p:cNvSpPr>
            <p:nvPr/>
          </p:nvSpPr>
          <p:spPr bwMode="auto">
            <a:xfrm>
              <a:off x="960" y="3840"/>
              <a:ext cx="960" cy="0"/>
            </a:xfrm>
            <a:prstGeom prst="line">
              <a:avLst/>
            </a:prstGeom>
            <a:noFill/>
            <a:ln w="9525">
              <a:solidFill>
                <a:schemeClr val="tx1"/>
              </a:solidFill>
              <a:round/>
              <a:headEnd/>
              <a:tailEnd/>
            </a:ln>
          </p:spPr>
          <p:txBody>
            <a:bodyPr wrap="none" anchor="ctr"/>
            <a:lstStyle/>
            <a:p>
              <a:endParaRPr lang="zh-CN" altLang="en-US"/>
            </a:p>
          </p:txBody>
        </p:sp>
        <p:sp>
          <p:nvSpPr>
            <p:cNvPr id="17494" name="Line 130"/>
            <p:cNvSpPr>
              <a:spLocks noChangeShapeType="1"/>
            </p:cNvSpPr>
            <p:nvPr/>
          </p:nvSpPr>
          <p:spPr bwMode="auto">
            <a:xfrm>
              <a:off x="1248" y="3264"/>
              <a:ext cx="0" cy="864"/>
            </a:xfrm>
            <a:prstGeom prst="line">
              <a:avLst/>
            </a:prstGeom>
            <a:noFill/>
            <a:ln w="9525">
              <a:solidFill>
                <a:schemeClr val="tx1"/>
              </a:solidFill>
              <a:round/>
              <a:headEnd/>
              <a:tailEnd/>
            </a:ln>
          </p:spPr>
          <p:txBody>
            <a:bodyPr wrap="none" anchor="ctr"/>
            <a:lstStyle/>
            <a:p>
              <a:endParaRPr lang="zh-CN" altLang="en-US"/>
            </a:p>
          </p:txBody>
        </p:sp>
        <p:sp>
          <p:nvSpPr>
            <p:cNvPr id="17495" name="Line 131"/>
            <p:cNvSpPr>
              <a:spLocks noChangeShapeType="1"/>
            </p:cNvSpPr>
            <p:nvPr/>
          </p:nvSpPr>
          <p:spPr bwMode="auto">
            <a:xfrm>
              <a:off x="1584" y="3264"/>
              <a:ext cx="0" cy="864"/>
            </a:xfrm>
            <a:prstGeom prst="line">
              <a:avLst/>
            </a:prstGeom>
            <a:noFill/>
            <a:ln w="9525">
              <a:solidFill>
                <a:schemeClr val="tx1"/>
              </a:solidFill>
              <a:round/>
              <a:headEnd/>
              <a:tailEnd/>
            </a:ln>
          </p:spPr>
          <p:txBody>
            <a:bodyPr wrap="none" anchor="ctr"/>
            <a:lstStyle/>
            <a:p>
              <a:endParaRPr lang="zh-CN" altLang="en-US"/>
            </a:p>
          </p:txBody>
        </p:sp>
        <p:sp>
          <p:nvSpPr>
            <p:cNvPr id="17496" name="Rectangle 132"/>
            <p:cNvSpPr>
              <a:spLocks noChangeArrowheads="1"/>
            </p:cNvSpPr>
            <p:nvPr/>
          </p:nvSpPr>
          <p:spPr bwMode="auto">
            <a:xfrm>
              <a:off x="960" y="326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497" name="Oval 133"/>
            <p:cNvSpPr>
              <a:spLocks noChangeArrowheads="1"/>
            </p:cNvSpPr>
            <p:nvPr/>
          </p:nvSpPr>
          <p:spPr bwMode="auto">
            <a:xfrm>
              <a:off x="1680" y="336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98" name="Oval 134"/>
            <p:cNvSpPr>
              <a:spLocks noChangeArrowheads="1"/>
            </p:cNvSpPr>
            <p:nvPr/>
          </p:nvSpPr>
          <p:spPr bwMode="auto">
            <a:xfrm>
              <a:off x="1344" y="363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99" name="Oval 135"/>
            <p:cNvSpPr>
              <a:spLocks noChangeArrowheads="1"/>
            </p:cNvSpPr>
            <p:nvPr/>
          </p:nvSpPr>
          <p:spPr bwMode="auto">
            <a:xfrm>
              <a:off x="1030" y="392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00" name="Oval 136"/>
            <p:cNvSpPr>
              <a:spLocks noChangeArrowheads="1"/>
            </p:cNvSpPr>
            <p:nvPr/>
          </p:nvSpPr>
          <p:spPr bwMode="auto">
            <a:xfrm>
              <a:off x="1366" y="393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501" name="Oval 137"/>
            <p:cNvSpPr>
              <a:spLocks noChangeArrowheads="1"/>
            </p:cNvSpPr>
            <p:nvPr/>
          </p:nvSpPr>
          <p:spPr bwMode="auto">
            <a:xfrm>
              <a:off x="1344" y="3350"/>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502" name="Line 139"/>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3413" name="Oval 101"/>
          <p:cNvSpPr>
            <a:spLocks noChangeArrowheads="1"/>
          </p:cNvSpPr>
          <p:nvPr/>
        </p:nvSpPr>
        <p:spPr bwMode="auto">
          <a:xfrm>
            <a:off x="3311525" y="5318125"/>
            <a:ext cx="228600" cy="228600"/>
          </a:xfrm>
          <a:prstGeom prst="ellipse">
            <a:avLst/>
          </a:prstGeom>
          <a:solidFill>
            <a:srgbClr val="003300"/>
          </a:solidFill>
          <a:ln w="9525">
            <a:solidFill>
              <a:schemeClr val="tx1"/>
            </a:solidFill>
            <a:round/>
            <a:headEnd/>
            <a:tailEnd/>
          </a:ln>
        </p:spPr>
        <p:txBody>
          <a:bodyPr wrap="none" anchor="ctr"/>
          <a:lstStyle/>
          <a:p>
            <a:endParaRPr lang="zh-CN" altLang="en-US"/>
          </a:p>
        </p:txBody>
      </p:sp>
      <p:grpSp>
        <p:nvGrpSpPr>
          <p:cNvPr id="9" name="Group 151"/>
          <p:cNvGrpSpPr>
            <a:grpSpLocks/>
          </p:cNvGrpSpPr>
          <p:nvPr/>
        </p:nvGrpSpPr>
        <p:grpSpPr bwMode="auto">
          <a:xfrm>
            <a:off x="3200400" y="4419600"/>
            <a:ext cx="1524000" cy="2133600"/>
            <a:chOff x="2016" y="2784"/>
            <a:chExt cx="960" cy="1344"/>
          </a:xfrm>
        </p:grpSpPr>
        <p:sp>
          <p:nvSpPr>
            <p:cNvPr id="17481" name="Line 90"/>
            <p:cNvSpPr>
              <a:spLocks noChangeShapeType="1"/>
            </p:cNvSpPr>
            <p:nvPr/>
          </p:nvSpPr>
          <p:spPr bwMode="auto">
            <a:xfrm>
              <a:off x="2016" y="3552"/>
              <a:ext cx="960" cy="0"/>
            </a:xfrm>
            <a:prstGeom prst="line">
              <a:avLst/>
            </a:prstGeom>
            <a:noFill/>
            <a:ln w="9525">
              <a:solidFill>
                <a:schemeClr val="tx1"/>
              </a:solidFill>
              <a:round/>
              <a:headEnd/>
              <a:tailEnd/>
            </a:ln>
          </p:spPr>
          <p:txBody>
            <a:bodyPr wrap="none" anchor="ctr"/>
            <a:lstStyle/>
            <a:p>
              <a:endParaRPr lang="zh-CN" altLang="en-US"/>
            </a:p>
          </p:txBody>
        </p:sp>
        <p:sp>
          <p:nvSpPr>
            <p:cNvPr id="17482" name="Line 91"/>
            <p:cNvSpPr>
              <a:spLocks noChangeShapeType="1"/>
            </p:cNvSpPr>
            <p:nvPr/>
          </p:nvSpPr>
          <p:spPr bwMode="auto">
            <a:xfrm>
              <a:off x="2016" y="3840"/>
              <a:ext cx="960" cy="0"/>
            </a:xfrm>
            <a:prstGeom prst="line">
              <a:avLst/>
            </a:prstGeom>
            <a:noFill/>
            <a:ln w="9525">
              <a:solidFill>
                <a:schemeClr val="tx1"/>
              </a:solidFill>
              <a:round/>
              <a:headEnd/>
              <a:tailEnd/>
            </a:ln>
          </p:spPr>
          <p:txBody>
            <a:bodyPr wrap="none" anchor="ctr"/>
            <a:lstStyle/>
            <a:p>
              <a:endParaRPr lang="zh-CN" altLang="en-US"/>
            </a:p>
          </p:txBody>
        </p:sp>
        <p:sp>
          <p:nvSpPr>
            <p:cNvPr id="17483" name="Line 92"/>
            <p:cNvSpPr>
              <a:spLocks noChangeShapeType="1"/>
            </p:cNvSpPr>
            <p:nvPr/>
          </p:nvSpPr>
          <p:spPr bwMode="auto">
            <a:xfrm>
              <a:off x="2304" y="3264"/>
              <a:ext cx="0" cy="864"/>
            </a:xfrm>
            <a:prstGeom prst="line">
              <a:avLst/>
            </a:prstGeom>
            <a:noFill/>
            <a:ln w="9525">
              <a:solidFill>
                <a:schemeClr val="tx1"/>
              </a:solidFill>
              <a:round/>
              <a:headEnd/>
              <a:tailEnd/>
            </a:ln>
          </p:spPr>
          <p:txBody>
            <a:bodyPr wrap="none" anchor="ctr"/>
            <a:lstStyle/>
            <a:p>
              <a:endParaRPr lang="zh-CN" altLang="en-US"/>
            </a:p>
          </p:txBody>
        </p:sp>
        <p:sp>
          <p:nvSpPr>
            <p:cNvPr id="17484" name="Line 93"/>
            <p:cNvSpPr>
              <a:spLocks noChangeShapeType="1"/>
            </p:cNvSpPr>
            <p:nvPr/>
          </p:nvSpPr>
          <p:spPr bwMode="auto">
            <a:xfrm>
              <a:off x="2640" y="3264"/>
              <a:ext cx="0" cy="864"/>
            </a:xfrm>
            <a:prstGeom prst="line">
              <a:avLst/>
            </a:prstGeom>
            <a:noFill/>
            <a:ln w="9525">
              <a:solidFill>
                <a:schemeClr val="tx1"/>
              </a:solidFill>
              <a:round/>
              <a:headEnd/>
              <a:tailEnd/>
            </a:ln>
          </p:spPr>
          <p:txBody>
            <a:bodyPr wrap="none" anchor="ctr"/>
            <a:lstStyle/>
            <a:p>
              <a:endParaRPr lang="zh-CN" altLang="en-US"/>
            </a:p>
          </p:txBody>
        </p:sp>
        <p:sp>
          <p:nvSpPr>
            <p:cNvPr id="17485" name="Rectangle 94"/>
            <p:cNvSpPr>
              <a:spLocks noChangeArrowheads="1"/>
            </p:cNvSpPr>
            <p:nvPr/>
          </p:nvSpPr>
          <p:spPr bwMode="auto">
            <a:xfrm>
              <a:off x="2016" y="326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486" name="Oval 95"/>
            <p:cNvSpPr>
              <a:spLocks noChangeArrowheads="1"/>
            </p:cNvSpPr>
            <p:nvPr/>
          </p:nvSpPr>
          <p:spPr bwMode="auto">
            <a:xfrm>
              <a:off x="2736" y="336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87" name="Oval 96"/>
            <p:cNvSpPr>
              <a:spLocks noChangeArrowheads="1"/>
            </p:cNvSpPr>
            <p:nvPr/>
          </p:nvSpPr>
          <p:spPr bwMode="auto">
            <a:xfrm>
              <a:off x="2400" y="363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88" name="Oval 97"/>
            <p:cNvSpPr>
              <a:spLocks noChangeArrowheads="1"/>
            </p:cNvSpPr>
            <p:nvPr/>
          </p:nvSpPr>
          <p:spPr bwMode="auto">
            <a:xfrm>
              <a:off x="2086" y="392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89" name="Oval 98"/>
            <p:cNvSpPr>
              <a:spLocks noChangeArrowheads="1"/>
            </p:cNvSpPr>
            <p:nvPr/>
          </p:nvSpPr>
          <p:spPr bwMode="auto">
            <a:xfrm>
              <a:off x="2422" y="393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90" name="Oval 100"/>
            <p:cNvSpPr>
              <a:spLocks noChangeArrowheads="1"/>
            </p:cNvSpPr>
            <p:nvPr/>
          </p:nvSpPr>
          <p:spPr bwMode="auto">
            <a:xfrm>
              <a:off x="2400" y="3350"/>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91" name="Line 140"/>
            <p:cNvSpPr>
              <a:spLocks noChangeShapeType="1"/>
            </p:cNvSpPr>
            <p:nvPr/>
          </p:nvSpPr>
          <p:spPr bwMode="auto">
            <a:xfrm flipH="1">
              <a:off x="2448" y="2784"/>
              <a:ext cx="384" cy="48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3426" name="Oval 114"/>
          <p:cNvSpPr>
            <a:spLocks noChangeArrowheads="1"/>
          </p:cNvSpPr>
          <p:nvPr/>
        </p:nvSpPr>
        <p:spPr bwMode="auto">
          <a:xfrm>
            <a:off x="6019800" y="5791200"/>
            <a:ext cx="228600" cy="228600"/>
          </a:xfrm>
          <a:prstGeom prst="ellipse">
            <a:avLst/>
          </a:prstGeom>
          <a:solidFill>
            <a:srgbClr val="003300"/>
          </a:solidFill>
          <a:ln w="9525">
            <a:solidFill>
              <a:schemeClr val="tx1"/>
            </a:solidFill>
            <a:round/>
            <a:headEnd/>
            <a:tailEnd/>
          </a:ln>
        </p:spPr>
        <p:txBody>
          <a:bodyPr wrap="none" anchor="ctr"/>
          <a:lstStyle/>
          <a:p>
            <a:endParaRPr lang="zh-CN" altLang="en-US"/>
          </a:p>
        </p:txBody>
      </p:sp>
      <p:grpSp>
        <p:nvGrpSpPr>
          <p:cNvPr id="10" name="Group 152"/>
          <p:cNvGrpSpPr>
            <a:grpSpLocks/>
          </p:cNvGrpSpPr>
          <p:nvPr/>
        </p:nvGrpSpPr>
        <p:grpSpPr bwMode="auto">
          <a:xfrm>
            <a:off x="4648200" y="4419600"/>
            <a:ext cx="1752600" cy="2133600"/>
            <a:chOff x="2928" y="2784"/>
            <a:chExt cx="1104" cy="1344"/>
          </a:xfrm>
        </p:grpSpPr>
        <p:sp>
          <p:nvSpPr>
            <p:cNvPr id="17470" name="Line 104"/>
            <p:cNvSpPr>
              <a:spLocks noChangeShapeType="1"/>
            </p:cNvSpPr>
            <p:nvPr/>
          </p:nvSpPr>
          <p:spPr bwMode="auto">
            <a:xfrm>
              <a:off x="3072" y="3552"/>
              <a:ext cx="960" cy="0"/>
            </a:xfrm>
            <a:prstGeom prst="line">
              <a:avLst/>
            </a:prstGeom>
            <a:noFill/>
            <a:ln w="9525">
              <a:solidFill>
                <a:schemeClr val="tx1"/>
              </a:solidFill>
              <a:round/>
              <a:headEnd/>
              <a:tailEnd/>
            </a:ln>
          </p:spPr>
          <p:txBody>
            <a:bodyPr wrap="none" anchor="ctr"/>
            <a:lstStyle/>
            <a:p>
              <a:endParaRPr lang="zh-CN" altLang="en-US"/>
            </a:p>
          </p:txBody>
        </p:sp>
        <p:sp>
          <p:nvSpPr>
            <p:cNvPr id="17471" name="Line 105"/>
            <p:cNvSpPr>
              <a:spLocks noChangeShapeType="1"/>
            </p:cNvSpPr>
            <p:nvPr/>
          </p:nvSpPr>
          <p:spPr bwMode="auto">
            <a:xfrm>
              <a:off x="3072" y="3840"/>
              <a:ext cx="960" cy="0"/>
            </a:xfrm>
            <a:prstGeom prst="line">
              <a:avLst/>
            </a:prstGeom>
            <a:noFill/>
            <a:ln w="9525">
              <a:solidFill>
                <a:schemeClr val="tx1"/>
              </a:solidFill>
              <a:round/>
              <a:headEnd/>
              <a:tailEnd/>
            </a:ln>
          </p:spPr>
          <p:txBody>
            <a:bodyPr wrap="none" anchor="ctr"/>
            <a:lstStyle/>
            <a:p>
              <a:endParaRPr lang="zh-CN" altLang="en-US"/>
            </a:p>
          </p:txBody>
        </p:sp>
        <p:sp>
          <p:nvSpPr>
            <p:cNvPr id="17472" name="Line 106"/>
            <p:cNvSpPr>
              <a:spLocks noChangeShapeType="1"/>
            </p:cNvSpPr>
            <p:nvPr/>
          </p:nvSpPr>
          <p:spPr bwMode="auto">
            <a:xfrm>
              <a:off x="3360" y="3264"/>
              <a:ext cx="0" cy="864"/>
            </a:xfrm>
            <a:prstGeom prst="line">
              <a:avLst/>
            </a:prstGeom>
            <a:noFill/>
            <a:ln w="9525">
              <a:solidFill>
                <a:schemeClr val="tx1"/>
              </a:solidFill>
              <a:round/>
              <a:headEnd/>
              <a:tailEnd/>
            </a:ln>
          </p:spPr>
          <p:txBody>
            <a:bodyPr wrap="none" anchor="ctr"/>
            <a:lstStyle/>
            <a:p>
              <a:endParaRPr lang="zh-CN" altLang="en-US"/>
            </a:p>
          </p:txBody>
        </p:sp>
        <p:sp>
          <p:nvSpPr>
            <p:cNvPr id="17473" name="Line 107"/>
            <p:cNvSpPr>
              <a:spLocks noChangeShapeType="1"/>
            </p:cNvSpPr>
            <p:nvPr/>
          </p:nvSpPr>
          <p:spPr bwMode="auto">
            <a:xfrm>
              <a:off x="3696" y="3264"/>
              <a:ext cx="0" cy="864"/>
            </a:xfrm>
            <a:prstGeom prst="line">
              <a:avLst/>
            </a:prstGeom>
            <a:noFill/>
            <a:ln w="9525">
              <a:solidFill>
                <a:schemeClr val="tx1"/>
              </a:solidFill>
              <a:round/>
              <a:headEnd/>
              <a:tailEnd/>
            </a:ln>
          </p:spPr>
          <p:txBody>
            <a:bodyPr wrap="none" anchor="ctr"/>
            <a:lstStyle/>
            <a:p>
              <a:endParaRPr lang="zh-CN" altLang="en-US"/>
            </a:p>
          </p:txBody>
        </p:sp>
        <p:sp>
          <p:nvSpPr>
            <p:cNvPr id="17474" name="Rectangle 108"/>
            <p:cNvSpPr>
              <a:spLocks noChangeArrowheads="1"/>
            </p:cNvSpPr>
            <p:nvPr/>
          </p:nvSpPr>
          <p:spPr bwMode="auto">
            <a:xfrm>
              <a:off x="3072" y="326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475" name="Oval 109"/>
            <p:cNvSpPr>
              <a:spLocks noChangeArrowheads="1"/>
            </p:cNvSpPr>
            <p:nvPr/>
          </p:nvSpPr>
          <p:spPr bwMode="auto">
            <a:xfrm>
              <a:off x="3792" y="336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76" name="Oval 110"/>
            <p:cNvSpPr>
              <a:spLocks noChangeArrowheads="1"/>
            </p:cNvSpPr>
            <p:nvPr/>
          </p:nvSpPr>
          <p:spPr bwMode="auto">
            <a:xfrm>
              <a:off x="3456" y="363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77" name="Oval 111"/>
            <p:cNvSpPr>
              <a:spLocks noChangeArrowheads="1"/>
            </p:cNvSpPr>
            <p:nvPr/>
          </p:nvSpPr>
          <p:spPr bwMode="auto">
            <a:xfrm>
              <a:off x="3142" y="392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78" name="Oval 112"/>
            <p:cNvSpPr>
              <a:spLocks noChangeArrowheads="1"/>
            </p:cNvSpPr>
            <p:nvPr/>
          </p:nvSpPr>
          <p:spPr bwMode="auto">
            <a:xfrm>
              <a:off x="3478" y="393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79" name="Oval 113"/>
            <p:cNvSpPr>
              <a:spLocks noChangeArrowheads="1"/>
            </p:cNvSpPr>
            <p:nvPr/>
          </p:nvSpPr>
          <p:spPr bwMode="auto">
            <a:xfrm>
              <a:off x="3456" y="3350"/>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80" name="Line 141"/>
            <p:cNvSpPr>
              <a:spLocks noChangeShapeType="1"/>
            </p:cNvSpPr>
            <p:nvPr/>
          </p:nvSpPr>
          <p:spPr bwMode="auto">
            <a:xfrm>
              <a:off x="2928" y="2784"/>
              <a:ext cx="624" cy="48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3438" name="Oval 126"/>
          <p:cNvSpPr>
            <a:spLocks noChangeArrowheads="1"/>
          </p:cNvSpPr>
          <p:nvPr/>
        </p:nvSpPr>
        <p:spPr bwMode="auto">
          <a:xfrm>
            <a:off x="7696200" y="6248400"/>
            <a:ext cx="228600" cy="228600"/>
          </a:xfrm>
          <a:prstGeom prst="ellipse">
            <a:avLst/>
          </a:prstGeom>
          <a:solidFill>
            <a:srgbClr val="003300"/>
          </a:solidFill>
          <a:ln w="9525">
            <a:solidFill>
              <a:schemeClr val="tx1"/>
            </a:solidFill>
            <a:round/>
            <a:headEnd/>
            <a:tailEnd/>
          </a:ln>
        </p:spPr>
        <p:txBody>
          <a:bodyPr wrap="none" anchor="ctr"/>
          <a:lstStyle/>
          <a:p>
            <a:endParaRPr lang="zh-CN" altLang="en-US"/>
          </a:p>
        </p:txBody>
      </p:sp>
      <p:grpSp>
        <p:nvGrpSpPr>
          <p:cNvPr id="11" name="Group 153"/>
          <p:cNvGrpSpPr>
            <a:grpSpLocks/>
          </p:cNvGrpSpPr>
          <p:nvPr/>
        </p:nvGrpSpPr>
        <p:grpSpPr bwMode="auto">
          <a:xfrm>
            <a:off x="5181600" y="4419600"/>
            <a:ext cx="2895600" cy="2133600"/>
            <a:chOff x="3264" y="2784"/>
            <a:chExt cx="1824" cy="1344"/>
          </a:xfrm>
        </p:grpSpPr>
        <p:sp>
          <p:nvSpPr>
            <p:cNvPr id="17459" name="Line 116"/>
            <p:cNvSpPr>
              <a:spLocks noChangeShapeType="1"/>
            </p:cNvSpPr>
            <p:nvPr/>
          </p:nvSpPr>
          <p:spPr bwMode="auto">
            <a:xfrm>
              <a:off x="4128" y="3552"/>
              <a:ext cx="960" cy="0"/>
            </a:xfrm>
            <a:prstGeom prst="line">
              <a:avLst/>
            </a:prstGeom>
            <a:noFill/>
            <a:ln w="9525">
              <a:solidFill>
                <a:schemeClr val="tx1"/>
              </a:solidFill>
              <a:round/>
              <a:headEnd/>
              <a:tailEnd/>
            </a:ln>
          </p:spPr>
          <p:txBody>
            <a:bodyPr wrap="none" anchor="ctr"/>
            <a:lstStyle/>
            <a:p>
              <a:endParaRPr lang="zh-CN" altLang="en-US"/>
            </a:p>
          </p:txBody>
        </p:sp>
        <p:sp>
          <p:nvSpPr>
            <p:cNvPr id="17460" name="Line 117"/>
            <p:cNvSpPr>
              <a:spLocks noChangeShapeType="1"/>
            </p:cNvSpPr>
            <p:nvPr/>
          </p:nvSpPr>
          <p:spPr bwMode="auto">
            <a:xfrm>
              <a:off x="4128" y="3840"/>
              <a:ext cx="960" cy="0"/>
            </a:xfrm>
            <a:prstGeom prst="line">
              <a:avLst/>
            </a:prstGeom>
            <a:noFill/>
            <a:ln w="9525">
              <a:solidFill>
                <a:schemeClr val="tx1"/>
              </a:solidFill>
              <a:round/>
              <a:headEnd/>
              <a:tailEnd/>
            </a:ln>
          </p:spPr>
          <p:txBody>
            <a:bodyPr wrap="none" anchor="ctr"/>
            <a:lstStyle/>
            <a:p>
              <a:endParaRPr lang="zh-CN" altLang="en-US"/>
            </a:p>
          </p:txBody>
        </p:sp>
        <p:sp>
          <p:nvSpPr>
            <p:cNvPr id="17461" name="Line 118"/>
            <p:cNvSpPr>
              <a:spLocks noChangeShapeType="1"/>
            </p:cNvSpPr>
            <p:nvPr/>
          </p:nvSpPr>
          <p:spPr bwMode="auto">
            <a:xfrm>
              <a:off x="4416" y="3264"/>
              <a:ext cx="0" cy="864"/>
            </a:xfrm>
            <a:prstGeom prst="line">
              <a:avLst/>
            </a:prstGeom>
            <a:noFill/>
            <a:ln w="9525">
              <a:solidFill>
                <a:schemeClr val="tx1"/>
              </a:solidFill>
              <a:round/>
              <a:headEnd/>
              <a:tailEnd/>
            </a:ln>
          </p:spPr>
          <p:txBody>
            <a:bodyPr wrap="none" anchor="ctr"/>
            <a:lstStyle/>
            <a:p>
              <a:endParaRPr lang="zh-CN" altLang="en-US"/>
            </a:p>
          </p:txBody>
        </p:sp>
        <p:sp>
          <p:nvSpPr>
            <p:cNvPr id="17462" name="Line 119"/>
            <p:cNvSpPr>
              <a:spLocks noChangeShapeType="1"/>
            </p:cNvSpPr>
            <p:nvPr/>
          </p:nvSpPr>
          <p:spPr bwMode="auto">
            <a:xfrm>
              <a:off x="4752" y="3264"/>
              <a:ext cx="0" cy="864"/>
            </a:xfrm>
            <a:prstGeom prst="line">
              <a:avLst/>
            </a:prstGeom>
            <a:noFill/>
            <a:ln w="9525">
              <a:solidFill>
                <a:schemeClr val="tx1"/>
              </a:solidFill>
              <a:round/>
              <a:headEnd/>
              <a:tailEnd/>
            </a:ln>
          </p:spPr>
          <p:txBody>
            <a:bodyPr wrap="none" anchor="ctr"/>
            <a:lstStyle/>
            <a:p>
              <a:endParaRPr lang="zh-CN" altLang="en-US"/>
            </a:p>
          </p:txBody>
        </p:sp>
        <p:sp>
          <p:nvSpPr>
            <p:cNvPr id="17463" name="Rectangle 120"/>
            <p:cNvSpPr>
              <a:spLocks noChangeArrowheads="1"/>
            </p:cNvSpPr>
            <p:nvPr/>
          </p:nvSpPr>
          <p:spPr bwMode="auto">
            <a:xfrm>
              <a:off x="4128" y="3264"/>
              <a:ext cx="960" cy="864"/>
            </a:xfrm>
            <a:prstGeom prst="rect">
              <a:avLst/>
            </a:prstGeom>
            <a:noFill/>
            <a:ln w="9525">
              <a:solidFill>
                <a:schemeClr val="tx1"/>
              </a:solidFill>
              <a:miter lim="800000"/>
              <a:headEnd/>
              <a:tailEnd/>
            </a:ln>
          </p:spPr>
          <p:txBody>
            <a:bodyPr wrap="none" anchor="ctr"/>
            <a:lstStyle/>
            <a:p>
              <a:endParaRPr lang="zh-CN" altLang="en-US"/>
            </a:p>
          </p:txBody>
        </p:sp>
        <p:sp>
          <p:nvSpPr>
            <p:cNvPr id="17464" name="Oval 121"/>
            <p:cNvSpPr>
              <a:spLocks noChangeArrowheads="1"/>
            </p:cNvSpPr>
            <p:nvPr/>
          </p:nvSpPr>
          <p:spPr bwMode="auto">
            <a:xfrm>
              <a:off x="4848" y="3360"/>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65" name="Oval 122"/>
            <p:cNvSpPr>
              <a:spLocks noChangeArrowheads="1"/>
            </p:cNvSpPr>
            <p:nvPr/>
          </p:nvSpPr>
          <p:spPr bwMode="auto">
            <a:xfrm>
              <a:off x="4512" y="3637"/>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66" name="Oval 123"/>
            <p:cNvSpPr>
              <a:spLocks noChangeArrowheads="1"/>
            </p:cNvSpPr>
            <p:nvPr/>
          </p:nvSpPr>
          <p:spPr bwMode="auto">
            <a:xfrm>
              <a:off x="4198" y="3925"/>
              <a:ext cx="144"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67" name="Oval 124"/>
            <p:cNvSpPr>
              <a:spLocks noChangeArrowheads="1"/>
            </p:cNvSpPr>
            <p:nvPr/>
          </p:nvSpPr>
          <p:spPr bwMode="auto">
            <a:xfrm>
              <a:off x="4534" y="3934"/>
              <a:ext cx="144" cy="144"/>
            </a:xfrm>
            <a:prstGeom prst="ellipse">
              <a:avLst/>
            </a:prstGeom>
            <a:solidFill>
              <a:srgbClr val="003300"/>
            </a:solidFill>
            <a:ln w="9525">
              <a:solidFill>
                <a:schemeClr val="tx1"/>
              </a:solidFill>
              <a:round/>
              <a:headEnd/>
              <a:tailEnd/>
            </a:ln>
          </p:spPr>
          <p:txBody>
            <a:bodyPr wrap="none" anchor="ctr"/>
            <a:lstStyle/>
            <a:p>
              <a:endParaRPr lang="zh-CN" altLang="en-US"/>
            </a:p>
          </p:txBody>
        </p:sp>
        <p:sp>
          <p:nvSpPr>
            <p:cNvPr id="17468" name="Oval 125"/>
            <p:cNvSpPr>
              <a:spLocks noChangeArrowheads="1"/>
            </p:cNvSpPr>
            <p:nvPr/>
          </p:nvSpPr>
          <p:spPr bwMode="auto">
            <a:xfrm>
              <a:off x="4512" y="3350"/>
              <a:ext cx="166" cy="144"/>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7469" name="Line 142"/>
            <p:cNvSpPr>
              <a:spLocks noChangeShapeType="1"/>
            </p:cNvSpPr>
            <p:nvPr/>
          </p:nvSpPr>
          <p:spPr bwMode="auto">
            <a:xfrm>
              <a:off x="3264" y="2784"/>
              <a:ext cx="1392" cy="48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2" name="Group 149"/>
          <p:cNvGrpSpPr>
            <a:grpSpLocks/>
          </p:cNvGrpSpPr>
          <p:nvPr/>
        </p:nvGrpSpPr>
        <p:grpSpPr bwMode="auto">
          <a:xfrm>
            <a:off x="4179888" y="0"/>
            <a:ext cx="2982912" cy="1522413"/>
            <a:chOff x="2880" y="144"/>
            <a:chExt cx="1056" cy="576"/>
          </a:xfrm>
        </p:grpSpPr>
        <p:sp>
          <p:nvSpPr>
            <p:cNvPr id="17457" name="AutoShape 147"/>
            <p:cNvSpPr>
              <a:spLocks noChangeArrowheads="1"/>
            </p:cNvSpPr>
            <p:nvPr/>
          </p:nvSpPr>
          <p:spPr bwMode="auto">
            <a:xfrm>
              <a:off x="3360" y="144"/>
              <a:ext cx="576" cy="576"/>
            </a:xfrm>
            <a:prstGeom prst="irregularSeal1">
              <a:avLst/>
            </a:prstGeom>
            <a:solidFill>
              <a:schemeClr val="bg2"/>
            </a:solidFill>
            <a:ln w="9525">
              <a:solidFill>
                <a:schemeClr val="tx1"/>
              </a:solidFill>
              <a:miter lim="800000"/>
              <a:headEnd/>
              <a:tailEnd/>
            </a:ln>
          </p:spPr>
          <p:txBody>
            <a:bodyPr wrap="none" anchor="ctr"/>
            <a:lstStyle/>
            <a:p>
              <a:pPr algn="ctr"/>
              <a:r>
                <a:rPr lang="zh-CN" altLang="en-US" sz="4800">
                  <a:solidFill>
                    <a:srgbClr val="FF0000"/>
                  </a:solidFill>
                  <a:latin typeface="Times New Roman" pitchFamily="18" charset="0"/>
                  <a:ea typeface="文鼎霹雳体" pitchFamily="33" charset="-122"/>
                </a:rPr>
                <a:t>树</a:t>
              </a:r>
            </a:p>
          </p:txBody>
        </p:sp>
        <p:sp>
          <p:nvSpPr>
            <p:cNvPr id="17458" name="Line 148"/>
            <p:cNvSpPr>
              <a:spLocks noChangeShapeType="1"/>
            </p:cNvSpPr>
            <p:nvPr/>
          </p:nvSpPr>
          <p:spPr bwMode="auto">
            <a:xfrm>
              <a:off x="2880" y="384"/>
              <a:ext cx="480" cy="0"/>
            </a:xfrm>
            <a:prstGeom prst="line">
              <a:avLst/>
            </a:prstGeom>
            <a:noFill/>
            <a:ln w="9525">
              <a:solidFill>
                <a:schemeClr val="tx1"/>
              </a:solidFill>
              <a:round/>
              <a:headEnd/>
              <a:tailEnd/>
            </a:ln>
          </p:spPr>
          <p:txBody>
            <a:bodyPr wrap="none" anchor="ctr"/>
            <a:lstStyle/>
            <a:p>
              <a:endParaRPr lang="zh-CN" altLang="en-US"/>
            </a:p>
          </p:txBody>
        </p:sp>
      </p:grpSp>
      <p:grpSp>
        <p:nvGrpSpPr>
          <p:cNvPr id="13" name="Group 178"/>
          <p:cNvGrpSpPr>
            <a:grpSpLocks/>
          </p:cNvGrpSpPr>
          <p:nvPr/>
        </p:nvGrpSpPr>
        <p:grpSpPr bwMode="auto">
          <a:xfrm>
            <a:off x="400050" y="4457700"/>
            <a:ext cx="8515350" cy="2400300"/>
            <a:chOff x="252" y="2808"/>
            <a:chExt cx="5364" cy="1512"/>
          </a:xfrm>
        </p:grpSpPr>
        <p:grpSp>
          <p:nvGrpSpPr>
            <p:cNvPr id="17433" name="Group 157"/>
            <p:cNvGrpSpPr>
              <a:grpSpLocks/>
            </p:cNvGrpSpPr>
            <p:nvPr/>
          </p:nvGrpSpPr>
          <p:grpSpPr bwMode="auto">
            <a:xfrm>
              <a:off x="4512" y="2808"/>
              <a:ext cx="1104" cy="403"/>
              <a:chOff x="168" y="2820"/>
              <a:chExt cx="1104" cy="403"/>
            </a:xfrm>
          </p:grpSpPr>
          <p:sp>
            <p:nvSpPr>
              <p:cNvPr id="17454" name="Line 154"/>
              <p:cNvSpPr>
                <a:spLocks noChangeShapeType="1"/>
              </p:cNvSpPr>
              <p:nvPr/>
            </p:nvSpPr>
            <p:spPr bwMode="auto">
              <a:xfrm flipH="1">
                <a:off x="168" y="2832"/>
                <a:ext cx="300" cy="3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55" name="Line 155"/>
              <p:cNvSpPr>
                <a:spLocks noChangeShapeType="1"/>
              </p:cNvSpPr>
              <p:nvPr/>
            </p:nvSpPr>
            <p:spPr bwMode="auto">
              <a:xfrm>
                <a:off x="924" y="2820"/>
                <a:ext cx="348" cy="3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56" name="Text Box 156"/>
              <p:cNvSpPr txBox="1">
                <a:spLocks noChangeArrowheads="1"/>
              </p:cNvSpPr>
              <p:nvPr/>
            </p:nvSpPr>
            <p:spPr bwMode="auto">
              <a:xfrm>
                <a:off x="506" y="2973"/>
                <a:ext cx="51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nvGrpSpPr>
            <p:cNvPr id="17434" name="Group 158"/>
            <p:cNvGrpSpPr>
              <a:grpSpLocks/>
            </p:cNvGrpSpPr>
            <p:nvPr/>
          </p:nvGrpSpPr>
          <p:grpSpPr bwMode="auto">
            <a:xfrm>
              <a:off x="252" y="2820"/>
              <a:ext cx="1104" cy="403"/>
              <a:chOff x="168" y="2820"/>
              <a:chExt cx="1104" cy="403"/>
            </a:xfrm>
          </p:grpSpPr>
          <p:sp>
            <p:nvSpPr>
              <p:cNvPr id="17451" name="Line 159"/>
              <p:cNvSpPr>
                <a:spLocks noChangeShapeType="1"/>
              </p:cNvSpPr>
              <p:nvPr/>
            </p:nvSpPr>
            <p:spPr bwMode="auto">
              <a:xfrm flipH="1">
                <a:off x="168" y="2832"/>
                <a:ext cx="300" cy="3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52" name="Line 160"/>
              <p:cNvSpPr>
                <a:spLocks noChangeShapeType="1"/>
              </p:cNvSpPr>
              <p:nvPr/>
            </p:nvSpPr>
            <p:spPr bwMode="auto">
              <a:xfrm>
                <a:off x="924" y="2820"/>
                <a:ext cx="348" cy="3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53" name="Text Box 161"/>
              <p:cNvSpPr txBox="1">
                <a:spLocks noChangeArrowheads="1"/>
              </p:cNvSpPr>
              <p:nvPr/>
            </p:nvSpPr>
            <p:spPr bwMode="auto">
              <a:xfrm>
                <a:off x="506" y="2973"/>
                <a:ext cx="51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nvGrpSpPr>
            <p:cNvPr id="17435" name="Group 165"/>
            <p:cNvGrpSpPr>
              <a:grpSpLocks/>
            </p:cNvGrpSpPr>
            <p:nvPr/>
          </p:nvGrpSpPr>
          <p:grpSpPr bwMode="auto">
            <a:xfrm>
              <a:off x="1080" y="4070"/>
              <a:ext cx="672" cy="250"/>
              <a:chOff x="1080" y="4070"/>
              <a:chExt cx="672" cy="250"/>
            </a:xfrm>
          </p:grpSpPr>
          <p:sp>
            <p:nvSpPr>
              <p:cNvPr id="17448" name="Line 162"/>
              <p:cNvSpPr>
                <a:spLocks noChangeShapeType="1"/>
              </p:cNvSpPr>
              <p:nvPr/>
            </p:nvSpPr>
            <p:spPr bwMode="auto">
              <a:xfrm flipH="1">
                <a:off x="1080" y="4140"/>
                <a:ext cx="108" cy="18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9" name="Line 163"/>
              <p:cNvSpPr>
                <a:spLocks noChangeShapeType="1"/>
              </p:cNvSpPr>
              <p:nvPr/>
            </p:nvSpPr>
            <p:spPr bwMode="auto">
              <a:xfrm>
                <a:off x="1608" y="4128"/>
                <a:ext cx="144"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50" name="Text Box 164"/>
              <p:cNvSpPr txBox="1">
                <a:spLocks noChangeArrowheads="1"/>
              </p:cNvSpPr>
              <p:nvPr/>
            </p:nvSpPr>
            <p:spPr bwMode="auto">
              <a:xfrm>
                <a:off x="1202" y="4070"/>
                <a:ext cx="39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nvGrpSpPr>
            <p:cNvPr id="17436" name="Group 166"/>
            <p:cNvGrpSpPr>
              <a:grpSpLocks/>
            </p:cNvGrpSpPr>
            <p:nvPr/>
          </p:nvGrpSpPr>
          <p:grpSpPr bwMode="auto">
            <a:xfrm>
              <a:off x="2148" y="4070"/>
              <a:ext cx="672" cy="250"/>
              <a:chOff x="1080" y="4070"/>
              <a:chExt cx="672" cy="250"/>
            </a:xfrm>
          </p:grpSpPr>
          <p:sp>
            <p:nvSpPr>
              <p:cNvPr id="17445" name="Line 167"/>
              <p:cNvSpPr>
                <a:spLocks noChangeShapeType="1"/>
              </p:cNvSpPr>
              <p:nvPr/>
            </p:nvSpPr>
            <p:spPr bwMode="auto">
              <a:xfrm flipH="1">
                <a:off x="1080" y="4140"/>
                <a:ext cx="108" cy="18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6" name="Line 168"/>
              <p:cNvSpPr>
                <a:spLocks noChangeShapeType="1"/>
              </p:cNvSpPr>
              <p:nvPr/>
            </p:nvSpPr>
            <p:spPr bwMode="auto">
              <a:xfrm>
                <a:off x="1608" y="4128"/>
                <a:ext cx="144"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7" name="Text Box 169"/>
              <p:cNvSpPr txBox="1">
                <a:spLocks noChangeArrowheads="1"/>
              </p:cNvSpPr>
              <p:nvPr/>
            </p:nvSpPr>
            <p:spPr bwMode="auto">
              <a:xfrm>
                <a:off x="1202" y="4070"/>
                <a:ext cx="39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nvGrpSpPr>
            <p:cNvPr id="17437" name="Group 170"/>
            <p:cNvGrpSpPr>
              <a:grpSpLocks/>
            </p:cNvGrpSpPr>
            <p:nvPr/>
          </p:nvGrpSpPr>
          <p:grpSpPr bwMode="auto">
            <a:xfrm>
              <a:off x="3204" y="4070"/>
              <a:ext cx="672" cy="250"/>
              <a:chOff x="1080" y="4070"/>
              <a:chExt cx="672" cy="250"/>
            </a:xfrm>
          </p:grpSpPr>
          <p:sp>
            <p:nvSpPr>
              <p:cNvPr id="17442" name="Line 171"/>
              <p:cNvSpPr>
                <a:spLocks noChangeShapeType="1"/>
              </p:cNvSpPr>
              <p:nvPr/>
            </p:nvSpPr>
            <p:spPr bwMode="auto">
              <a:xfrm flipH="1">
                <a:off x="1080" y="4140"/>
                <a:ext cx="108" cy="18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3" name="Line 172"/>
              <p:cNvSpPr>
                <a:spLocks noChangeShapeType="1"/>
              </p:cNvSpPr>
              <p:nvPr/>
            </p:nvSpPr>
            <p:spPr bwMode="auto">
              <a:xfrm>
                <a:off x="1608" y="4128"/>
                <a:ext cx="144"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4" name="Text Box 173"/>
              <p:cNvSpPr txBox="1">
                <a:spLocks noChangeArrowheads="1"/>
              </p:cNvSpPr>
              <p:nvPr/>
            </p:nvSpPr>
            <p:spPr bwMode="auto">
              <a:xfrm>
                <a:off x="1202" y="4070"/>
                <a:ext cx="39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nvGrpSpPr>
            <p:cNvPr id="17438" name="Group 174"/>
            <p:cNvGrpSpPr>
              <a:grpSpLocks/>
            </p:cNvGrpSpPr>
            <p:nvPr/>
          </p:nvGrpSpPr>
          <p:grpSpPr bwMode="auto">
            <a:xfrm>
              <a:off x="4284" y="4070"/>
              <a:ext cx="672" cy="250"/>
              <a:chOff x="1080" y="4070"/>
              <a:chExt cx="672" cy="250"/>
            </a:xfrm>
          </p:grpSpPr>
          <p:sp>
            <p:nvSpPr>
              <p:cNvPr id="17439" name="Line 175"/>
              <p:cNvSpPr>
                <a:spLocks noChangeShapeType="1"/>
              </p:cNvSpPr>
              <p:nvPr/>
            </p:nvSpPr>
            <p:spPr bwMode="auto">
              <a:xfrm flipH="1">
                <a:off x="1080" y="4140"/>
                <a:ext cx="108" cy="18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0" name="Line 176"/>
              <p:cNvSpPr>
                <a:spLocks noChangeShapeType="1"/>
              </p:cNvSpPr>
              <p:nvPr/>
            </p:nvSpPr>
            <p:spPr bwMode="auto">
              <a:xfrm>
                <a:off x="1608" y="4128"/>
                <a:ext cx="144"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7441" name="Text Box 177"/>
              <p:cNvSpPr txBox="1">
                <a:spLocks noChangeArrowheads="1"/>
              </p:cNvSpPr>
              <p:nvPr/>
            </p:nvSpPr>
            <p:spPr bwMode="auto">
              <a:xfrm>
                <a:off x="1202" y="4070"/>
                <a:ext cx="396" cy="250"/>
              </a:xfrm>
              <a:prstGeom prst="rect">
                <a:avLst/>
              </a:prstGeom>
              <a:noFill/>
              <a:ln w="9525">
                <a:noFill/>
                <a:miter lim="800000"/>
                <a:headEnd/>
                <a:tailEnd/>
              </a:ln>
            </p:spPr>
            <p:txBody>
              <a:bodyPr wrap="none">
                <a:spAutoFit/>
              </a:bodyPr>
              <a:lstStyle/>
              <a:p>
                <a:r>
                  <a:rPr lang="en-US" altLang="zh-CN" sz="2000">
                    <a:latin typeface="Times New Roman" pitchFamily="18" charset="0"/>
                    <a:ea typeface="隶书" pitchFamily="49" charset="-122"/>
                  </a:rPr>
                  <a:t>…...</a:t>
                </a:r>
              </a:p>
            </p:txBody>
          </p:sp>
        </p:grpSp>
      </p:grpSp>
      <p:sp>
        <p:nvSpPr>
          <p:cNvPr id="13491" name="Oval 179"/>
          <p:cNvSpPr>
            <a:spLocks noChangeArrowheads="1"/>
          </p:cNvSpPr>
          <p:nvPr/>
        </p:nvSpPr>
        <p:spPr bwMode="auto">
          <a:xfrm>
            <a:off x="5616575" y="1481138"/>
            <a:ext cx="247650" cy="247650"/>
          </a:xfrm>
          <a:prstGeom prst="ellipse">
            <a:avLst/>
          </a:prstGeom>
          <a:solidFill>
            <a:schemeClr val="bg1"/>
          </a:solidFill>
          <a:ln w="9525">
            <a:solidFill>
              <a:schemeClr val="tx1"/>
            </a:solidFill>
            <a:round/>
            <a:headEnd/>
            <a:tailEnd/>
          </a:ln>
        </p:spPr>
        <p:txBody>
          <a:bodyPr wrap="none" anchor="ct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cTn>
                              </p:par>
                            </p:childTnLst>
                          </p:cTn>
                        </p:par>
                        <p:par>
                          <p:cTn id="14" fill="hold">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13491"/>
                                        </p:tgtEl>
                                        <p:attrNameLst>
                                          <p:attrName>style.visibility</p:attrName>
                                        </p:attrNameLst>
                                      </p:cBhvr>
                                      <p:to>
                                        <p:strVal val="visible"/>
                                      </p:to>
                                    </p:set>
                                    <p:animEffect transition="in" filter="wedge">
                                      <p:cBhvr>
                                        <p:cTn id="17" dur="1000"/>
                                        <p:tgtEl>
                                          <p:spTgt spid="1349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13325"/>
                                        </p:tgtEl>
                                        <p:attrNameLst>
                                          <p:attrName>style.visibility</p:attrName>
                                        </p:attrNameLst>
                                      </p:cBhvr>
                                      <p:to>
                                        <p:strVal val="visible"/>
                                      </p:to>
                                    </p:set>
                                    <p:anim calcmode="lin" valueType="num">
                                      <p:cBhvr additive="base">
                                        <p:cTn id="26" dur="500" fill="hold"/>
                                        <p:tgtEl>
                                          <p:spTgt spid="13325"/>
                                        </p:tgtEl>
                                        <p:attrNameLst>
                                          <p:attrName>ppt_x</p:attrName>
                                        </p:attrNameLst>
                                      </p:cBhvr>
                                      <p:tavLst>
                                        <p:tav tm="0">
                                          <p:val>
                                            <p:strVal val="0-#ppt_w/2"/>
                                          </p:val>
                                        </p:tav>
                                        <p:tav tm="100000">
                                          <p:val>
                                            <p:strVal val="#ppt_x"/>
                                          </p:val>
                                        </p:tav>
                                      </p:tavLst>
                                    </p:anim>
                                    <p:anim calcmode="lin" valueType="num">
                                      <p:cBhvr additive="base">
                                        <p:cTn id="27"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out)">
                                      <p:cBhvr>
                                        <p:cTn id="32" dur="500"/>
                                        <p:tgtEl>
                                          <p:spTgt spid="4"/>
                                        </p:tgtEl>
                                      </p:cBhvr>
                                    </p:animEffect>
                                  </p:childTnLst>
                                </p:cTn>
                              </p:par>
                            </p:childTnLst>
                          </p:cTn>
                        </p:par>
                        <p:par>
                          <p:cTn id="33" fill="hold">
                            <p:stCondLst>
                              <p:cond delay="500"/>
                            </p:stCondLst>
                            <p:childTnLst>
                              <p:par>
                                <p:cTn id="34" presetID="2" presetClass="entr" presetSubtype="1" fill="hold" grpId="0" nodeType="afterEffect">
                                  <p:stCondLst>
                                    <p:cond delay="0"/>
                                  </p:stCondLst>
                                  <p:childTnLst>
                                    <p:set>
                                      <p:cBhvr>
                                        <p:cTn id="35" dur="1" fill="hold">
                                          <p:stCondLst>
                                            <p:cond delay="0"/>
                                          </p:stCondLst>
                                        </p:cTn>
                                        <p:tgtEl>
                                          <p:spTgt spid="13326"/>
                                        </p:tgtEl>
                                        <p:attrNameLst>
                                          <p:attrName>style.visibility</p:attrName>
                                        </p:attrNameLst>
                                      </p:cBhvr>
                                      <p:to>
                                        <p:strVal val="visible"/>
                                      </p:to>
                                    </p:set>
                                    <p:anim calcmode="lin" valueType="num">
                                      <p:cBhvr additive="base">
                                        <p:cTn id="36" dur="500" fill="hold"/>
                                        <p:tgtEl>
                                          <p:spTgt spid="13326"/>
                                        </p:tgtEl>
                                        <p:attrNameLst>
                                          <p:attrName>ppt_x</p:attrName>
                                        </p:attrNameLst>
                                      </p:cBhvr>
                                      <p:tavLst>
                                        <p:tav tm="0">
                                          <p:val>
                                            <p:strVal val="#ppt_x"/>
                                          </p:val>
                                        </p:tav>
                                        <p:tav tm="100000">
                                          <p:val>
                                            <p:strVal val="#ppt_x"/>
                                          </p:val>
                                        </p:tav>
                                      </p:tavLst>
                                    </p:anim>
                                    <p:anim calcmode="lin" valueType="num">
                                      <p:cBhvr additive="base">
                                        <p:cTn id="37" dur="500" fill="hold"/>
                                        <p:tgtEl>
                                          <p:spTgt spid="13326"/>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out)">
                                      <p:cBhvr>
                                        <p:cTn id="42" dur="500"/>
                                        <p:tgtEl>
                                          <p:spTgt spid="5"/>
                                        </p:tgtEl>
                                      </p:cBhvr>
                                    </p:animEffect>
                                  </p:childTnLst>
                                </p:cTn>
                              </p:par>
                            </p:childTnLst>
                          </p:cTn>
                        </p:par>
                        <p:par>
                          <p:cTn id="43" fill="hold">
                            <p:stCondLst>
                              <p:cond delay="500"/>
                            </p:stCondLst>
                            <p:childTnLst>
                              <p:par>
                                <p:cTn id="44" presetID="2" presetClass="entr" presetSubtype="9" fill="hold" grpId="0" nodeType="afterEffect">
                                  <p:stCondLst>
                                    <p:cond delay="0"/>
                                  </p:stCondLst>
                                  <p:childTnLst>
                                    <p:set>
                                      <p:cBhvr>
                                        <p:cTn id="45" dur="1" fill="hold">
                                          <p:stCondLst>
                                            <p:cond delay="0"/>
                                          </p:stCondLst>
                                        </p:cTn>
                                        <p:tgtEl>
                                          <p:spTgt spid="13327"/>
                                        </p:tgtEl>
                                        <p:attrNameLst>
                                          <p:attrName>style.visibility</p:attrName>
                                        </p:attrNameLst>
                                      </p:cBhvr>
                                      <p:to>
                                        <p:strVal val="visible"/>
                                      </p:to>
                                    </p:set>
                                    <p:anim calcmode="lin" valueType="num">
                                      <p:cBhvr additive="base">
                                        <p:cTn id="46" dur="500" fill="hold"/>
                                        <p:tgtEl>
                                          <p:spTgt spid="13327"/>
                                        </p:tgtEl>
                                        <p:attrNameLst>
                                          <p:attrName>ppt_x</p:attrName>
                                        </p:attrNameLst>
                                      </p:cBhvr>
                                      <p:tavLst>
                                        <p:tav tm="0">
                                          <p:val>
                                            <p:strVal val="0-#ppt_w/2"/>
                                          </p:val>
                                        </p:tav>
                                        <p:tav tm="100000">
                                          <p:val>
                                            <p:strVal val="#ppt_x"/>
                                          </p:val>
                                        </p:tav>
                                      </p:tavLst>
                                    </p:anim>
                                    <p:anim calcmode="lin" valueType="num">
                                      <p:cBhvr additive="base">
                                        <p:cTn id="47" dur="500" fill="hold"/>
                                        <p:tgtEl>
                                          <p:spTgt spid="13327"/>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ox(out)">
                                      <p:cBhvr>
                                        <p:cTn id="52" dur="500"/>
                                        <p:tgtEl>
                                          <p:spTgt spid="6"/>
                                        </p:tgtEl>
                                      </p:cBhvr>
                                    </p:animEffect>
                                  </p:childTnLst>
                                </p:cTn>
                              </p:par>
                            </p:childTnLst>
                          </p:cTn>
                        </p:par>
                        <p:par>
                          <p:cTn id="53" fill="hold">
                            <p:stCondLst>
                              <p:cond delay="500"/>
                            </p:stCondLst>
                            <p:childTnLst>
                              <p:par>
                                <p:cTn id="54" presetID="2" presetClass="entr" presetSubtype="3" fill="hold" grpId="0" nodeType="afterEffect">
                                  <p:stCondLst>
                                    <p:cond delay="0"/>
                                  </p:stCondLst>
                                  <p:childTnLst>
                                    <p:set>
                                      <p:cBhvr>
                                        <p:cTn id="55" dur="1" fill="hold">
                                          <p:stCondLst>
                                            <p:cond delay="0"/>
                                          </p:stCondLst>
                                        </p:cTn>
                                        <p:tgtEl>
                                          <p:spTgt spid="13328"/>
                                        </p:tgtEl>
                                        <p:attrNameLst>
                                          <p:attrName>style.visibility</p:attrName>
                                        </p:attrNameLst>
                                      </p:cBhvr>
                                      <p:to>
                                        <p:strVal val="visible"/>
                                      </p:to>
                                    </p:set>
                                    <p:anim calcmode="lin" valueType="num">
                                      <p:cBhvr additive="base">
                                        <p:cTn id="56" dur="500" fill="hold"/>
                                        <p:tgtEl>
                                          <p:spTgt spid="13328"/>
                                        </p:tgtEl>
                                        <p:attrNameLst>
                                          <p:attrName>ppt_x</p:attrName>
                                        </p:attrNameLst>
                                      </p:cBhvr>
                                      <p:tavLst>
                                        <p:tav tm="0">
                                          <p:val>
                                            <p:strVal val="1+#ppt_w/2"/>
                                          </p:val>
                                        </p:tav>
                                        <p:tav tm="100000">
                                          <p:val>
                                            <p:strVal val="#ppt_x"/>
                                          </p:val>
                                        </p:tav>
                                      </p:tavLst>
                                    </p:anim>
                                    <p:anim calcmode="lin" valueType="num">
                                      <p:cBhvr additive="base">
                                        <p:cTn id="57" dur="500" fill="hold"/>
                                        <p:tgtEl>
                                          <p:spTgt spid="13328"/>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ox(out)">
                                      <p:cBhvr>
                                        <p:cTn id="62" dur="500"/>
                                        <p:tgtEl>
                                          <p:spTgt spid="7"/>
                                        </p:tgtEl>
                                      </p:cBhvr>
                                    </p:animEffect>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13329"/>
                                        </p:tgtEl>
                                        <p:attrNameLst>
                                          <p:attrName>style.visibility</p:attrName>
                                        </p:attrNameLst>
                                      </p:cBhvr>
                                      <p:to>
                                        <p:strVal val="visible"/>
                                      </p:to>
                                    </p:set>
                                    <p:anim calcmode="lin" valueType="num">
                                      <p:cBhvr additive="base">
                                        <p:cTn id="66" dur="500" fill="hold"/>
                                        <p:tgtEl>
                                          <p:spTgt spid="13329"/>
                                        </p:tgtEl>
                                        <p:attrNameLst>
                                          <p:attrName>ppt_x</p:attrName>
                                        </p:attrNameLst>
                                      </p:cBhvr>
                                      <p:tavLst>
                                        <p:tav tm="0">
                                          <p:val>
                                            <p:strVal val="1+#ppt_w/2"/>
                                          </p:val>
                                        </p:tav>
                                        <p:tav tm="100000">
                                          <p:val>
                                            <p:strVal val="#ppt_x"/>
                                          </p:val>
                                        </p:tav>
                                      </p:tavLst>
                                    </p:anim>
                                    <p:anim calcmode="lin" valueType="num">
                                      <p:cBhvr additive="base">
                                        <p:cTn id="67"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ox(out)">
                                      <p:cBhvr>
                                        <p:cTn id="72" dur="500"/>
                                        <p:tgtEl>
                                          <p:spTgt spid="8"/>
                                        </p:tgtEl>
                                      </p:cBhvr>
                                    </p:animEffect>
                                  </p:childTnLst>
                                </p:cTn>
                              </p:par>
                            </p:childTnLst>
                          </p:cTn>
                        </p:par>
                        <p:par>
                          <p:cTn id="73" fill="hold">
                            <p:stCondLst>
                              <p:cond delay="500"/>
                            </p:stCondLst>
                            <p:childTnLst>
                              <p:par>
                                <p:cTn id="74" presetID="2" presetClass="entr" presetSubtype="8" fill="hold" grpId="0" nodeType="afterEffect">
                                  <p:stCondLst>
                                    <p:cond delay="0"/>
                                  </p:stCondLst>
                                  <p:childTnLst>
                                    <p:set>
                                      <p:cBhvr>
                                        <p:cTn id="75" dur="1" fill="hold">
                                          <p:stCondLst>
                                            <p:cond delay="0"/>
                                          </p:stCondLst>
                                        </p:cTn>
                                        <p:tgtEl>
                                          <p:spTgt spid="13450"/>
                                        </p:tgtEl>
                                        <p:attrNameLst>
                                          <p:attrName>style.visibility</p:attrName>
                                        </p:attrNameLst>
                                      </p:cBhvr>
                                      <p:to>
                                        <p:strVal val="visible"/>
                                      </p:to>
                                    </p:set>
                                    <p:anim calcmode="lin" valueType="num">
                                      <p:cBhvr additive="base">
                                        <p:cTn id="76" dur="500" fill="hold"/>
                                        <p:tgtEl>
                                          <p:spTgt spid="13450"/>
                                        </p:tgtEl>
                                        <p:attrNameLst>
                                          <p:attrName>ppt_x</p:attrName>
                                        </p:attrNameLst>
                                      </p:cBhvr>
                                      <p:tavLst>
                                        <p:tav tm="0">
                                          <p:val>
                                            <p:strVal val="0-#ppt_w/2"/>
                                          </p:val>
                                        </p:tav>
                                        <p:tav tm="100000">
                                          <p:val>
                                            <p:strVal val="#ppt_x"/>
                                          </p:val>
                                        </p:tav>
                                      </p:tavLst>
                                    </p:anim>
                                    <p:anim calcmode="lin" valueType="num">
                                      <p:cBhvr additive="base">
                                        <p:cTn id="77" dur="500" fill="hold"/>
                                        <p:tgtEl>
                                          <p:spTgt spid="13450"/>
                                        </p:tgtEl>
                                        <p:attrNameLst>
                                          <p:attrName>ppt_y</p:attrName>
                                        </p:attrNameLst>
                                      </p:cBhvr>
                                      <p:tavLst>
                                        <p:tav tm="0">
                                          <p:val>
                                            <p:strVal val="#ppt_y"/>
                                          </p:val>
                                        </p:tav>
                                        <p:tav tm="100000">
                                          <p:val>
                                            <p:strVal val="#ppt_y"/>
                                          </p:val>
                                        </p:tav>
                                      </p:tavLst>
                                    </p:anim>
                                  </p:childTnLst>
                                </p:cTn>
                              </p:par>
                            </p:childTnLst>
                          </p:cTn>
                        </p:par>
                        <p:par>
                          <p:cTn id="78" fill="hold">
                            <p:stCondLst>
                              <p:cond delay="1000"/>
                            </p:stCondLst>
                            <p:childTnLst>
                              <p:par>
                                <p:cTn id="79" presetID="4" presetClass="entr" presetSubtype="32"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box(out)">
                                      <p:cBhvr>
                                        <p:cTn id="81" dur="500"/>
                                        <p:tgtEl>
                                          <p:spTgt spid="9"/>
                                        </p:tgtEl>
                                      </p:cBhvr>
                                    </p:animEffect>
                                  </p:childTnLst>
                                </p:cTn>
                              </p:par>
                            </p:childTnLst>
                          </p:cTn>
                        </p:par>
                        <p:par>
                          <p:cTn id="82" fill="hold">
                            <p:stCondLst>
                              <p:cond delay="1500"/>
                            </p:stCondLst>
                            <p:childTnLst>
                              <p:par>
                                <p:cTn id="83" presetID="2" presetClass="entr" presetSubtype="1" fill="hold" grpId="0" nodeType="afterEffect">
                                  <p:stCondLst>
                                    <p:cond delay="0"/>
                                  </p:stCondLst>
                                  <p:childTnLst>
                                    <p:set>
                                      <p:cBhvr>
                                        <p:cTn id="84" dur="1" fill="hold">
                                          <p:stCondLst>
                                            <p:cond delay="0"/>
                                          </p:stCondLst>
                                        </p:cTn>
                                        <p:tgtEl>
                                          <p:spTgt spid="13413"/>
                                        </p:tgtEl>
                                        <p:attrNameLst>
                                          <p:attrName>style.visibility</p:attrName>
                                        </p:attrNameLst>
                                      </p:cBhvr>
                                      <p:to>
                                        <p:strVal val="visible"/>
                                      </p:to>
                                    </p:set>
                                    <p:anim calcmode="lin" valueType="num">
                                      <p:cBhvr additive="base">
                                        <p:cTn id="85" dur="500" fill="hold"/>
                                        <p:tgtEl>
                                          <p:spTgt spid="13413"/>
                                        </p:tgtEl>
                                        <p:attrNameLst>
                                          <p:attrName>ppt_x</p:attrName>
                                        </p:attrNameLst>
                                      </p:cBhvr>
                                      <p:tavLst>
                                        <p:tav tm="0">
                                          <p:val>
                                            <p:strVal val="#ppt_x"/>
                                          </p:val>
                                        </p:tav>
                                        <p:tav tm="100000">
                                          <p:val>
                                            <p:strVal val="#ppt_x"/>
                                          </p:val>
                                        </p:tav>
                                      </p:tavLst>
                                    </p:anim>
                                    <p:anim calcmode="lin" valueType="num">
                                      <p:cBhvr additive="base">
                                        <p:cTn id="86" dur="500" fill="hold"/>
                                        <p:tgtEl>
                                          <p:spTgt spid="13413"/>
                                        </p:tgtEl>
                                        <p:attrNameLst>
                                          <p:attrName>ppt_y</p:attrName>
                                        </p:attrNameLst>
                                      </p:cBhvr>
                                      <p:tavLst>
                                        <p:tav tm="0">
                                          <p:val>
                                            <p:strVal val="0-#ppt_h/2"/>
                                          </p:val>
                                        </p:tav>
                                        <p:tav tm="100000">
                                          <p:val>
                                            <p:strVal val="#ppt_y"/>
                                          </p:val>
                                        </p:tav>
                                      </p:tavLst>
                                    </p:anim>
                                  </p:childTnLst>
                                </p:cTn>
                              </p:par>
                            </p:childTnLst>
                          </p:cTn>
                        </p:par>
                        <p:par>
                          <p:cTn id="87" fill="hold">
                            <p:stCondLst>
                              <p:cond delay="2000"/>
                            </p:stCondLst>
                            <p:childTnLst>
                              <p:par>
                                <p:cTn id="88" presetID="4" presetClass="entr" presetSubtype="32"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box(out)">
                                      <p:cBhvr>
                                        <p:cTn id="90" dur="500"/>
                                        <p:tgtEl>
                                          <p:spTgt spid="10"/>
                                        </p:tgtEl>
                                      </p:cBhvr>
                                    </p:animEffect>
                                  </p:childTnLst>
                                </p:cTn>
                              </p:par>
                            </p:childTnLst>
                          </p:cTn>
                        </p:par>
                        <p:par>
                          <p:cTn id="91" fill="hold">
                            <p:stCondLst>
                              <p:cond delay="2500"/>
                            </p:stCondLst>
                            <p:childTnLst>
                              <p:par>
                                <p:cTn id="92" presetID="2" presetClass="entr" presetSubtype="4" fill="hold" grpId="0" nodeType="afterEffect">
                                  <p:stCondLst>
                                    <p:cond delay="0"/>
                                  </p:stCondLst>
                                  <p:childTnLst>
                                    <p:set>
                                      <p:cBhvr>
                                        <p:cTn id="93" dur="1" fill="hold">
                                          <p:stCondLst>
                                            <p:cond delay="0"/>
                                          </p:stCondLst>
                                        </p:cTn>
                                        <p:tgtEl>
                                          <p:spTgt spid="13426"/>
                                        </p:tgtEl>
                                        <p:attrNameLst>
                                          <p:attrName>style.visibility</p:attrName>
                                        </p:attrNameLst>
                                      </p:cBhvr>
                                      <p:to>
                                        <p:strVal val="visible"/>
                                      </p:to>
                                    </p:set>
                                    <p:anim calcmode="lin" valueType="num">
                                      <p:cBhvr additive="base">
                                        <p:cTn id="94" dur="500" fill="hold"/>
                                        <p:tgtEl>
                                          <p:spTgt spid="13426"/>
                                        </p:tgtEl>
                                        <p:attrNameLst>
                                          <p:attrName>ppt_x</p:attrName>
                                        </p:attrNameLst>
                                      </p:cBhvr>
                                      <p:tavLst>
                                        <p:tav tm="0">
                                          <p:val>
                                            <p:strVal val="#ppt_x"/>
                                          </p:val>
                                        </p:tav>
                                        <p:tav tm="100000">
                                          <p:val>
                                            <p:strVal val="#ppt_x"/>
                                          </p:val>
                                        </p:tav>
                                      </p:tavLst>
                                    </p:anim>
                                    <p:anim calcmode="lin" valueType="num">
                                      <p:cBhvr additive="base">
                                        <p:cTn id="95" dur="500" fill="hold"/>
                                        <p:tgtEl>
                                          <p:spTgt spid="13426"/>
                                        </p:tgtEl>
                                        <p:attrNameLst>
                                          <p:attrName>ppt_y</p:attrName>
                                        </p:attrNameLst>
                                      </p:cBhvr>
                                      <p:tavLst>
                                        <p:tav tm="0">
                                          <p:val>
                                            <p:strVal val="1+#ppt_h/2"/>
                                          </p:val>
                                        </p:tav>
                                        <p:tav tm="100000">
                                          <p:val>
                                            <p:strVal val="#ppt_y"/>
                                          </p:val>
                                        </p:tav>
                                      </p:tavLst>
                                    </p:anim>
                                  </p:childTnLst>
                                </p:cTn>
                              </p:par>
                            </p:childTnLst>
                          </p:cTn>
                        </p:par>
                        <p:par>
                          <p:cTn id="96" fill="hold">
                            <p:stCondLst>
                              <p:cond delay="3000"/>
                            </p:stCondLst>
                            <p:childTnLst>
                              <p:par>
                                <p:cTn id="97" presetID="4" presetClass="entr" presetSubtype="32"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box(out)">
                                      <p:cBhvr>
                                        <p:cTn id="99" dur="500"/>
                                        <p:tgtEl>
                                          <p:spTgt spid="11"/>
                                        </p:tgtEl>
                                      </p:cBhvr>
                                    </p:animEffect>
                                  </p:childTnLst>
                                </p:cTn>
                              </p:par>
                            </p:childTnLst>
                          </p:cTn>
                        </p:par>
                        <p:par>
                          <p:cTn id="100" fill="hold">
                            <p:stCondLst>
                              <p:cond delay="3500"/>
                            </p:stCondLst>
                            <p:childTnLst>
                              <p:par>
                                <p:cTn id="101" presetID="2" presetClass="entr" presetSubtype="2" fill="hold" grpId="0" nodeType="afterEffect">
                                  <p:stCondLst>
                                    <p:cond delay="0"/>
                                  </p:stCondLst>
                                  <p:childTnLst>
                                    <p:set>
                                      <p:cBhvr>
                                        <p:cTn id="102" dur="1" fill="hold">
                                          <p:stCondLst>
                                            <p:cond delay="0"/>
                                          </p:stCondLst>
                                        </p:cTn>
                                        <p:tgtEl>
                                          <p:spTgt spid="13438"/>
                                        </p:tgtEl>
                                        <p:attrNameLst>
                                          <p:attrName>style.visibility</p:attrName>
                                        </p:attrNameLst>
                                      </p:cBhvr>
                                      <p:to>
                                        <p:strVal val="visible"/>
                                      </p:to>
                                    </p:set>
                                    <p:anim calcmode="lin" valueType="num">
                                      <p:cBhvr additive="base">
                                        <p:cTn id="103" dur="500" fill="hold"/>
                                        <p:tgtEl>
                                          <p:spTgt spid="13438"/>
                                        </p:tgtEl>
                                        <p:attrNameLst>
                                          <p:attrName>ppt_x</p:attrName>
                                        </p:attrNameLst>
                                      </p:cBhvr>
                                      <p:tavLst>
                                        <p:tav tm="0">
                                          <p:val>
                                            <p:strVal val="1+#ppt_w/2"/>
                                          </p:val>
                                        </p:tav>
                                        <p:tav tm="100000">
                                          <p:val>
                                            <p:strVal val="#ppt_x"/>
                                          </p:val>
                                        </p:tav>
                                      </p:tavLst>
                                    </p:anim>
                                    <p:anim calcmode="lin" valueType="num">
                                      <p:cBhvr additive="base">
                                        <p:cTn id="104" dur="500" fill="hold"/>
                                        <p:tgtEl>
                                          <p:spTgt spid="1343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 presetClass="entr" presetSubtype="32" fill="hold"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box(out)">
                                      <p:cBhvr>
                                        <p:cTn id="109" dur="5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box(out)">
                                      <p:cBhvr>
                                        <p:cTn id="1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25" grpId="0" animBg="1"/>
      <p:bldP spid="13326" grpId="0" animBg="1"/>
      <p:bldP spid="13327" grpId="0" animBg="1"/>
      <p:bldP spid="13328" grpId="0" animBg="1"/>
      <p:bldP spid="13329" grpId="0" animBg="1"/>
      <p:bldP spid="13450" grpId="0" animBg="1"/>
      <p:bldP spid="13413" grpId="0" animBg="1"/>
      <p:bldP spid="13426" grpId="0" animBg="1"/>
      <p:bldP spid="13438" grpId="0" animBg="1"/>
      <p:bldP spid="1349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571500" y="1000125"/>
            <a:ext cx="7718425" cy="2571750"/>
          </a:xfrm>
        </p:spPr>
        <p:txBody>
          <a:bodyPr/>
          <a:lstStyle/>
          <a:p>
            <a:pPr>
              <a:lnSpc>
                <a:spcPct val="150000"/>
              </a:lnSpc>
              <a:buFontTx/>
              <a:buChar char=" "/>
            </a:pPr>
            <a:r>
              <a:rPr lang="en-US" altLang="zh-CN" b="1" smtClean="0"/>
              <a:t>       </a:t>
            </a:r>
            <a:r>
              <a:rPr lang="zh-CN" altLang="en-US" sz="2400" b="1" smtClean="0"/>
              <a:t>设某田径比赛共有</a:t>
            </a:r>
            <a:r>
              <a:rPr lang="zh-CN" altLang="en-US" sz="2400" b="1" smtClean="0">
                <a:solidFill>
                  <a:srgbClr val="FF0000"/>
                </a:solidFill>
              </a:rPr>
              <a:t>六</a:t>
            </a:r>
            <a:r>
              <a:rPr lang="zh-CN" altLang="en-US" sz="2400" b="1" smtClean="0"/>
              <a:t>个比赛项目，规定每个选手至多可参加</a:t>
            </a:r>
            <a:r>
              <a:rPr lang="zh-CN" altLang="en-US" sz="2400" b="1" smtClean="0">
                <a:solidFill>
                  <a:srgbClr val="FF0000"/>
                </a:solidFill>
              </a:rPr>
              <a:t>三</a:t>
            </a:r>
            <a:r>
              <a:rPr lang="zh-CN" altLang="en-US" sz="2400" b="1" smtClean="0"/>
              <a:t>个项目，有</a:t>
            </a:r>
            <a:r>
              <a:rPr lang="zh-CN" altLang="en-US" sz="2400" b="1" smtClean="0">
                <a:solidFill>
                  <a:srgbClr val="FF0000"/>
                </a:solidFill>
              </a:rPr>
              <a:t>五</a:t>
            </a:r>
            <a:r>
              <a:rPr lang="zh-CN" altLang="en-US" sz="2400" b="1" smtClean="0"/>
              <a:t>人报名参加比赛（如下表所示）。设计比赛日程表，使得比赛能在尽可能短的时间内完成。</a:t>
            </a:r>
          </a:p>
          <a:p>
            <a:pPr>
              <a:lnSpc>
                <a:spcPct val="130000"/>
              </a:lnSpc>
              <a:buFont typeface="Wingdings" pitchFamily="2" charset="2"/>
              <a:buChar char="&amp;"/>
            </a:pPr>
            <a:endParaRPr lang="zh-CN" altLang="en-US" sz="3800" b="1" u="sng" smtClean="0"/>
          </a:p>
          <a:p>
            <a:pPr>
              <a:buFontTx/>
              <a:buChar char=" "/>
            </a:pPr>
            <a:endParaRPr lang="en-US" altLang="zh-CN" sz="2800" b="1" smtClean="0"/>
          </a:p>
        </p:txBody>
      </p:sp>
      <p:sp>
        <p:nvSpPr>
          <p:cNvPr id="3076" name="Text Box 4"/>
          <p:cNvSpPr txBox="1">
            <a:spLocks noChangeArrowheads="1"/>
          </p:cNvSpPr>
          <p:nvPr/>
        </p:nvSpPr>
        <p:spPr bwMode="auto">
          <a:xfrm>
            <a:off x="1828800" y="381000"/>
            <a:ext cx="3276600" cy="519113"/>
          </a:xfrm>
          <a:prstGeom prst="rect">
            <a:avLst/>
          </a:prstGeom>
          <a:noFill/>
          <a:ln w="9525">
            <a:noFill/>
            <a:miter lim="800000"/>
            <a:headEnd/>
            <a:tailEnd/>
          </a:ln>
        </p:spPr>
        <p:txBody>
          <a:bodyPr>
            <a:spAutoFit/>
          </a:bodyPr>
          <a:lstStyle/>
          <a:p>
            <a:pPr>
              <a:spcBef>
                <a:spcPct val="50000"/>
              </a:spcBef>
              <a:buFontTx/>
              <a:buChar char=" "/>
            </a:pPr>
            <a:endParaRPr lang="zh-CN" altLang="zh-CN" sz="2800">
              <a:latin typeface="Times New Roman" pitchFamily="18" charset="0"/>
            </a:endParaRPr>
          </a:p>
        </p:txBody>
      </p:sp>
      <p:graphicFrame>
        <p:nvGraphicFramePr>
          <p:cNvPr id="132101" name="Object 2"/>
          <p:cNvGraphicFramePr>
            <a:graphicFrameLocks noChangeAspect="1"/>
          </p:cNvGraphicFramePr>
          <p:nvPr/>
        </p:nvGraphicFramePr>
        <p:xfrm>
          <a:off x="1285875" y="3643313"/>
          <a:ext cx="6891338" cy="2713037"/>
        </p:xfrm>
        <a:graphic>
          <a:graphicData uri="http://schemas.openxmlformats.org/presentationml/2006/ole">
            <p:oleObj spid="_x0000_s3074" name="文档" r:id="rId3" imgW="3773526" imgH="1615968" progId="">
              <p:embed/>
            </p:oleObj>
          </a:graphicData>
        </a:graphic>
      </p:graphicFrame>
      <p:sp>
        <p:nvSpPr>
          <p:cNvPr id="132102" name="Rectangle 6"/>
          <p:cNvSpPr>
            <a:spLocks noChangeArrowheads="1"/>
          </p:cNvSpPr>
          <p:nvPr/>
        </p:nvSpPr>
        <p:spPr bwMode="auto">
          <a:xfrm>
            <a:off x="0" y="357188"/>
            <a:ext cx="8501063" cy="504825"/>
          </a:xfrm>
          <a:prstGeom prst="rect">
            <a:avLst/>
          </a:prstGeom>
          <a:noFill/>
          <a:ln w="9525">
            <a:noFill/>
            <a:miter lim="800000"/>
            <a:headEnd/>
            <a:tailEnd/>
          </a:ln>
        </p:spPr>
        <p:txBody>
          <a:bodyPr/>
          <a:lstStyle/>
          <a:p>
            <a:pPr marL="742950" lvl="1" indent="-285750">
              <a:spcBef>
                <a:spcPct val="20000"/>
              </a:spcBef>
              <a:buClr>
                <a:srgbClr val="6699FF"/>
              </a:buClr>
            </a:pPr>
            <a:r>
              <a:rPr lang="zh-CN" altLang="en-US" sz="2600" b="1">
                <a:latin typeface="幼圆" pitchFamily="49" charset="-122"/>
                <a:ea typeface="幼圆" pitchFamily="49" charset="-122"/>
              </a:rPr>
              <a:t>例</a:t>
            </a:r>
            <a:r>
              <a:rPr lang="en-US" altLang="zh-CN" sz="2600" b="1">
                <a:latin typeface="幼圆" pitchFamily="49" charset="-122"/>
                <a:ea typeface="幼圆" pitchFamily="49" charset="-122"/>
              </a:rPr>
              <a:t>7 </a:t>
            </a:r>
            <a:r>
              <a:rPr lang="zh-CN" altLang="en-US" sz="2600" b="1">
                <a:latin typeface="幼圆" pitchFamily="49" charset="-122"/>
                <a:ea typeface="幼圆" pitchFamily="49" charset="-122"/>
              </a:rPr>
              <a:t>田径比赛的时间安排问题</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2">
                                            <p:txEl>
                                              <p:pRg st="0" end="0"/>
                                            </p:txEl>
                                          </p:spTgt>
                                        </p:tgtEl>
                                        <p:attrNameLst>
                                          <p:attrName>style.visibility</p:attrName>
                                        </p:attrNameLst>
                                      </p:cBhvr>
                                      <p:to>
                                        <p:strVal val="visible"/>
                                      </p:to>
                                    </p:set>
                                    <p:anim calcmode="lin" valueType="num">
                                      <p:cBhvr additive="base">
                                        <p:cTn id="7" dur="500" fill="hold"/>
                                        <p:tgtEl>
                                          <p:spTgt spid="1321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2098">
                                            <p:txEl>
                                              <p:pRg st="0" end="0"/>
                                            </p:txEl>
                                          </p:spTgt>
                                        </p:tgtEl>
                                        <p:attrNameLst>
                                          <p:attrName>style.visibility</p:attrName>
                                        </p:attrNameLst>
                                      </p:cBhvr>
                                      <p:to>
                                        <p:strVal val="visible"/>
                                      </p:to>
                                    </p:set>
                                    <p:animEffect transition="in" filter="dissolve">
                                      <p:cBhvr>
                                        <p:cTn id="13" dur="500"/>
                                        <p:tgtEl>
                                          <p:spTgt spid="13209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2101"/>
                                        </p:tgtEl>
                                        <p:attrNameLst>
                                          <p:attrName>style.visibility</p:attrName>
                                        </p:attrNameLst>
                                      </p:cBhvr>
                                      <p:to>
                                        <p:strVal val="visible"/>
                                      </p:to>
                                    </p:set>
                                    <p:anim calcmode="lin" valueType="num">
                                      <p:cBhvr additive="base">
                                        <p:cTn id="18" dur="500" fill="hold"/>
                                        <p:tgtEl>
                                          <p:spTgt spid="132101"/>
                                        </p:tgtEl>
                                        <p:attrNameLst>
                                          <p:attrName>ppt_x</p:attrName>
                                        </p:attrNameLst>
                                      </p:cBhvr>
                                      <p:tavLst>
                                        <p:tav tm="0">
                                          <p:val>
                                            <p:strVal val="0-#ppt_w/2"/>
                                          </p:val>
                                        </p:tav>
                                        <p:tav tm="100000">
                                          <p:val>
                                            <p:strVal val="#ppt_x"/>
                                          </p:val>
                                        </p:tav>
                                      </p:tavLst>
                                    </p:anim>
                                    <p:anim calcmode="lin" valueType="num">
                                      <p:cBhvr additive="base">
                                        <p:cTn id="19"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P spid="13210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0" y="1125538"/>
            <a:ext cx="9144000" cy="5732462"/>
          </a:xfrm>
        </p:spPr>
        <p:txBody>
          <a:bodyPr/>
          <a:lstStyle/>
          <a:p>
            <a:pPr>
              <a:lnSpc>
                <a:spcPct val="125000"/>
              </a:lnSpc>
              <a:buFontTx/>
              <a:buChar char=" "/>
              <a:defRPr/>
            </a:pPr>
            <a:r>
              <a:rPr lang="zh-CN" altLang="en-US" sz="2800" b="1" i="1" dirty="0">
                <a:solidFill>
                  <a:srgbClr val="000066"/>
                </a:solidFill>
                <a:latin typeface="黑体" pitchFamily="2" charset="-122"/>
                <a:ea typeface="黑体" pitchFamily="2" charset="-122"/>
              </a:rPr>
              <a:t>（</a:t>
            </a:r>
            <a:r>
              <a:rPr lang="en-US" altLang="zh-CN" sz="2800" b="1" i="1" dirty="0">
                <a:solidFill>
                  <a:srgbClr val="000066"/>
                </a:solidFill>
                <a:latin typeface="黑体" pitchFamily="2" charset="-122"/>
                <a:ea typeface="黑体" pitchFamily="2" charset="-122"/>
              </a:rPr>
              <a:t>1</a:t>
            </a:r>
            <a:r>
              <a:rPr lang="zh-CN" altLang="en-US" sz="2800" b="1" i="1" dirty="0">
                <a:solidFill>
                  <a:srgbClr val="000066"/>
                </a:solidFill>
                <a:latin typeface="黑体" pitchFamily="2" charset="-122"/>
                <a:ea typeface="黑体" pitchFamily="2" charset="-122"/>
              </a:rPr>
              <a:t>）设用如下六个不同的代号代表不同的项目：</a:t>
            </a:r>
          </a:p>
          <a:p>
            <a:pPr>
              <a:lnSpc>
                <a:spcPct val="125000"/>
              </a:lnSpc>
              <a:buFontTx/>
              <a:buChar char=" "/>
              <a:defRPr/>
            </a:pPr>
            <a:r>
              <a:rPr lang="zh-CN" altLang="en-US" sz="2800" b="1" dirty="0">
                <a:effectLst>
                  <a:outerShdw blurRad="38100" dist="38100" dir="2700000" algn="tl">
                    <a:srgbClr val="C0C0C0"/>
                  </a:outerShdw>
                </a:effectLst>
              </a:rPr>
              <a:t>        跳高   跳远   标枪   铅球    </a:t>
            </a:r>
            <a:r>
              <a:rPr lang="en-US" altLang="zh-CN" sz="2800" b="1" dirty="0">
                <a:effectLst>
                  <a:outerShdw blurRad="38100" dist="38100" dir="2700000" algn="tl">
                    <a:srgbClr val="C0C0C0"/>
                  </a:outerShdw>
                </a:effectLst>
              </a:rPr>
              <a:t>100</a:t>
            </a:r>
            <a:r>
              <a:rPr lang="zh-CN" altLang="en-US" sz="2800" b="1" dirty="0">
                <a:effectLst>
                  <a:outerShdw blurRad="38100" dist="38100" dir="2700000" algn="tl">
                    <a:srgbClr val="C0C0C0"/>
                  </a:outerShdw>
                </a:effectLst>
              </a:rPr>
              <a:t>米   </a:t>
            </a:r>
            <a:r>
              <a:rPr lang="en-US" altLang="zh-CN" sz="2800" b="1" dirty="0">
                <a:effectLst>
                  <a:outerShdw blurRad="38100" dist="38100" dir="2700000" algn="tl">
                    <a:srgbClr val="C0C0C0"/>
                  </a:outerShdw>
                </a:effectLst>
              </a:rPr>
              <a:t>200</a:t>
            </a:r>
            <a:r>
              <a:rPr lang="zh-CN" altLang="en-US" sz="2800" b="1" dirty="0">
                <a:effectLst>
                  <a:outerShdw blurRad="38100" dist="38100" dir="2700000" algn="tl">
                    <a:srgbClr val="C0C0C0"/>
                  </a:outerShdw>
                </a:effectLst>
              </a:rPr>
              <a:t>米</a:t>
            </a:r>
          </a:p>
          <a:p>
            <a:pPr>
              <a:lnSpc>
                <a:spcPct val="125000"/>
              </a:lnSpc>
              <a:buFontTx/>
              <a:buChar char=" "/>
              <a:defRPr/>
            </a:pPr>
            <a:r>
              <a:rPr lang="zh-CN" altLang="en-US" sz="2800" b="1" dirty="0">
                <a:effectLst>
                  <a:outerShdw blurRad="38100" dist="38100" dir="2700000" algn="tl">
                    <a:srgbClr val="C0C0C0"/>
                  </a:outerShdw>
                </a:effectLst>
              </a:rPr>
              <a:t>          </a:t>
            </a:r>
            <a:r>
              <a:rPr lang="en-US" altLang="zh-CN" sz="2800" b="1" dirty="0">
                <a:effectLst>
                  <a:outerShdw blurRad="38100" dist="38100" dir="2700000" algn="tl">
                    <a:srgbClr val="C0C0C0"/>
                  </a:outerShdw>
                </a:effectLst>
              </a:rPr>
              <a:t>A	      B	       C         D         E	    F</a:t>
            </a:r>
          </a:p>
          <a:p>
            <a:pPr>
              <a:lnSpc>
                <a:spcPct val="125000"/>
              </a:lnSpc>
              <a:buFontTx/>
              <a:buChar char=" "/>
              <a:defRPr/>
            </a:pPr>
            <a:r>
              <a:rPr lang="zh-CN" altLang="en-US" sz="2800" b="1" i="1" dirty="0">
                <a:solidFill>
                  <a:srgbClr val="000066"/>
                </a:solidFill>
                <a:latin typeface="黑体" pitchFamily="2" charset="-122"/>
                <a:ea typeface="黑体" pitchFamily="2" charset="-122"/>
              </a:rPr>
              <a:t>（</a:t>
            </a:r>
            <a:r>
              <a:rPr lang="en-US" altLang="zh-CN" sz="2800" b="1" i="1" dirty="0">
                <a:solidFill>
                  <a:srgbClr val="000066"/>
                </a:solidFill>
                <a:latin typeface="黑体" pitchFamily="2" charset="-122"/>
                <a:ea typeface="黑体" pitchFamily="2" charset="-122"/>
              </a:rPr>
              <a:t>2</a:t>
            </a:r>
            <a:r>
              <a:rPr lang="zh-CN" altLang="en-US" sz="2800" b="1" i="1" dirty="0">
                <a:solidFill>
                  <a:srgbClr val="000066"/>
                </a:solidFill>
                <a:latin typeface="黑体" pitchFamily="2" charset="-122"/>
                <a:ea typeface="黑体" pitchFamily="2" charset="-122"/>
              </a:rPr>
              <a:t>）用顶点代表比赛项目</a:t>
            </a:r>
          </a:p>
          <a:p>
            <a:pPr>
              <a:lnSpc>
                <a:spcPct val="125000"/>
              </a:lnSpc>
              <a:buFontTx/>
              <a:buChar char=" "/>
              <a:defRPr/>
            </a:pPr>
            <a:r>
              <a:rPr lang="zh-CN" altLang="en-US" sz="2800" b="1" i="1" dirty="0">
                <a:solidFill>
                  <a:srgbClr val="000066"/>
                </a:solidFill>
                <a:latin typeface="黑体" pitchFamily="2" charset="-122"/>
                <a:ea typeface="黑体" pitchFamily="2" charset="-122"/>
              </a:rPr>
              <a:t>（</a:t>
            </a:r>
            <a:r>
              <a:rPr lang="en-US" altLang="zh-CN" sz="2800" b="1" i="1" dirty="0">
                <a:solidFill>
                  <a:srgbClr val="000066"/>
                </a:solidFill>
                <a:latin typeface="黑体" pitchFamily="2" charset="-122"/>
                <a:ea typeface="黑体" pitchFamily="2" charset="-122"/>
              </a:rPr>
              <a:t>3</a:t>
            </a:r>
            <a:r>
              <a:rPr lang="zh-CN" altLang="en-US" sz="2800" b="1" i="1" dirty="0">
                <a:solidFill>
                  <a:srgbClr val="000066"/>
                </a:solidFill>
                <a:latin typeface="黑体" pitchFamily="2" charset="-122"/>
                <a:ea typeface="黑体" pitchFamily="2" charset="-122"/>
              </a:rPr>
              <a:t>）在</a:t>
            </a:r>
            <a:r>
              <a:rPr lang="zh-CN" altLang="en-US" sz="2800" b="1" i="1" u="sng" dirty="0">
                <a:solidFill>
                  <a:srgbClr val="FF0000"/>
                </a:solidFill>
                <a:latin typeface="黑体" pitchFamily="2" charset="-122"/>
                <a:ea typeface="黑体" pitchFamily="2" charset="-122"/>
              </a:rPr>
              <a:t>不能同时进行比赛</a:t>
            </a:r>
            <a:r>
              <a:rPr lang="zh-CN" altLang="en-US" sz="2800" b="1" i="1" dirty="0">
                <a:solidFill>
                  <a:srgbClr val="000066"/>
                </a:solidFill>
                <a:latin typeface="黑体" pitchFamily="2" charset="-122"/>
                <a:ea typeface="黑体" pitchFamily="2" charset="-122"/>
              </a:rPr>
              <a:t>的顶点之间连上一条边</a:t>
            </a:r>
          </a:p>
          <a:p>
            <a:pPr>
              <a:lnSpc>
                <a:spcPct val="125000"/>
              </a:lnSpc>
              <a:buFontTx/>
              <a:buChar char=" "/>
              <a:defRPr/>
            </a:pPr>
            <a:r>
              <a:rPr lang="zh-CN" altLang="en-US" sz="2800" b="1" dirty="0">
                <a:effectLst>
                  <a:outerShdw blurRad="38100" dist="38100" dir="2700000" algn="tl">
                    <a:srgbClr val="C0C0C0"/>
                  </a:outerShdw>
                </a:effectLst>
              </a:rPr>
              <a:t>       （同一选手参加的项目之间必定有边相连）</a:t>
            </a:r>
          </a:p>
          <a:p>
            <a:pPr>
              <a:lnSpc>
                <a:spcPct val="125000"/>
              </a:lnSpc>
              <a:buFontTx/>
              <a:buChar char=" "/>
              <a:defRPr/>
            </a:pPr>
            <a:r>
              <a:rPr lang="zh-CN" altLang="en-US" sz="2800" b="1" i="1" dirty="0">
                <a:solidFill>
                  <a:srgbClr val="000066"/>
                </a:solidFill>
                <a:latin typeface="黑体" pitchFamily="2" charset="-122"/>
                <a:ea typeface="黑体" pitchFamily="2" charset="-122"/>
              </a:rPr>
              <a:t>（</a:t>
            </a:r>
            <a:r>
              <a:rPr lang="en-US" altLang="zh-CN" sz="2800" b="1" i="1" dirty="0">
                <a:solidFill>
                  <a:srgbClr val="000066"/>
                </a:solidFill>
                <a:latin typeface="黑体" pitchFamily="2" charset="-122"/>
                <a:ea typeface="黑体" pitchFamily="2" charset="-122"/>
              </a:rPr>
              <a:t>4</a:t>
            </a:r>
            <a:r>
              <a:rPr lang="zh-CN" altLang="en-US" sz="2800" b="1" i="1" dirty="0">
                <a:solidFill>
                  <a:srgbClr val="000066"/>
                </a:solidFill>
                <a:latin typeface="黑体" pitchFamily="2" charset="-122"/>
                <a:ea typeface="黑体" pitchFamily="2" charset="-122"/>
              </a:rPr>
              <a:t>）给顶点涂色：任何有边相连的顶点不能涂</a:t>
            </a:r>
          </a:p>
          <a:p>
            <a:pPr>
              <a:lnSpc>
                <a:spcPct val="125000"/>
              </a:lnSpc>
              <a:buFontTx/>
              <a:buChar char=" "/>
              <a:defRPr/>
            </a:pPr>
            <a:r>
              <a:rPr lang="zh-CN" altLang="en-US" sz="2800" b="1" i="1" dirty="0">
                <a:solidFill>
                  <a:srgbClr val="000066"/>
                </a:solidFill>
                <a:latin typeface="黑体" pitchFamily="2" charset="-122"/>
                <a:ea typeface="黑体" pitchFamily="2" charset="-122"/>
              </a:rPr>
              <a:t>     同一种颜色，且使涂色数目尽量少</a:t>
            </a:r>
            <a:endParaRPr lang="zh-CN" altLang="en-US" sz="2800" b="1" dirty="0">
              <a:effectLst>
                <a:outerShdw blurRad="38100" dist="38100" dir="2700000" algn="tl">
                  <a:srgbClr val="C0C0C0"/>
                </a:outerShdw>
              </a:effectLst>
            </a:endParaRPr>
          </a:p>
          <a:p>
            <a:pPr>
              <a:buFontTx/>
              <a:buChar char=" "/>
              <a:defRPr/>
            </a:pPr>
            <a:endParaRPr lang="en-US" altLang="zh-CN" sz="2800" b="1" dirty="0">
              <a:effectLst>
                <a:outerShdw blurRad="38100" dist="38100" dir="2700000" algn="tl">
                  <a:srgbClr val="C0C0C0"/>
                </a:outerShdw>
              </a:effectLst>
            </a:endParaRPr>
          </a:p>
        </p:txBody>
      </p:sp>
      <p:sp>
        <p:nvSpPr>
          <p:cNvPr id="18435" name="Text Box 4"/>
          <p:cNvSpPr txBox="1">
            <a:spLocks noChangeArrowheads="1"/>
          </p:cNvSpPr>
          <p:nvPr/>
        </p:nvSpPr>
        <p:spPr bwMode="auto">
          <a:xfrm>
            <a:off x="1828800" y="381000"/>
            <a:ext cx="3276600" cy="519113"/>
          </a:xfrm>
          <a:prstGeom prst="rect">
            <a:avLst/>
          </a:prstGeom>
          <a:noFill/>
          <a:ln w="9525">
            <a:noFill/>
            <a:miter lim="800000"/>
            <a:headEnd/>
            <a:tailEnd/>
          </a:ln>
        </p:spPr>
        <p:txBody>
          <a:bodyPr>
            <a:spAutoFit/>
          </a:bodyPr>
          <a:lstStyle/>
          <a:p>
            <a:pPr>
              <a:spcBef>
                <a:spcPct val="50000"/>
              </a:spcBef>
              <a:buFontTx/>
              <a:buChar char=" "/>
            </a:pPr>
            <a:endParaRPr lang="zh-CN" altLang="zh-CN" sz="2800">
              <a:latin typeface="Times New Roman" pitchFamily="18" charset="0"/>
            </a:endParaRPr>
          </a:p>
        </p:txBody>
      </p:sp>
      <p:sp>
        <p:nvSpPr>
          <p:cNvPr id="133125" name="Text Box 5"/>
          <p:cNvSpPr txBox="1">
            <a:spLocks noChangeArrowheads="1"/>
          </p:cNvSpPr>
          <p:nvPr/>
        </p:nvSpPr>
        <p:spPr bwMode="auto">
          <a:xfrm>
            <a:off x="428625" y="285750"/>
            <a:ext cx="3486150" cy="646113"/>
          </a:xfrm>
          <a:prstGeom prst="rect">
            <a:avLst/>
          </a:prstGeom>
          <a:noFill/>
          <a:ln w="9525">
            <a:noFill/>
            <a:miter lim="800000"/>
            <a:headEnd/>
            <a:tailEnd/>
          </a:ln>
          <a:effectLst/>
        </p:spPr>
        <p:txBody>
          <a:bodyPr>
            <a:spAutoFit/>
          </a:bodyPr>
          <a:lstStyle/>
          <a:p>
            <a:pPr>
              <a:spcBef>
                <a:spcPct val="50000"/>
              </a:spcBef>
              <a:defRPr/>
            </a:pPr>
            <a:r>
              <a:rPr lang="zh-CN" altLang="en-US" sz="3600" b="1" dirty="0">
                <a:solidFill>
                  <a:srgbClr val="FF0000"/>
                </a:solidFill>
                <a:effectLst>
                  <a:outerShdw blurRad="38100" dist="38100" dir="2700000" algn="tl">
                    <a:srgbClr val="C0C0C0"/>
                  </a:outerShdw>
                </a:effectLst>
                <a:latin typeface="Century" pitchFamily="18" charset="0"/>
              </a:rPr>
              <a:t>解法如下：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0-#ppt_w/2"/>
                                          </p:val>
                                        </p:tav>
                                        <p:tav tm="100000">
                                          <p:val>
                                            <p:strVal val="#ppt_x"/>
                                          </p:val>
                                        </p:tav>
                                      </p:tavLst>
                                    </p:anim>
                                    <p:anim calcmode="lin" valueType="num">
                                      <p:cBhvr additive="base">
                                        <p:cTn id="8" dur="500" fill="hold"/>
                                        <p:tgtEl>
                                          <p:spTgt spid="1331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3122">
                                            <p:txEl>
                                              <p:pRg st="0" end="0"/>
                                            </p:txEl>
                                          </p:spTgt>
                                        </p:tgtEl>
                                        <p:attrNameLst>
                                          <p:attrName>style.visibility</p:attrName>
                                        </p:attrNameLst>
                                      </p:cBhvr>
                                      <p:to>
                                        <p:strVal val="visible"/>
                                      </p:to>
                                    </p:set>
                                    <p:animEffect transition="in" filter="dissolve">
                                      <p:cBhvr>
                                        <p:cTn id="13" dur="500"/>
                                        <p:tgtEl>
                                          <p:spTgt spid="13312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122">
                                            <p:txEl>
                                              <p:pRg st="1" end="1"/>
                                            </p:txEl>
                                          </p:spTgt>
                                        </p:tgtEl>
                                        <p:attrNameLst>
                                          <p:attrName>style.visibility</p:attrName>
                                        </p:attrNameLst>
                                      </p:cBhvr>
                                      <p:to>
                                        <p:strVal val="visible"/>
                                      </p:to>
                                    </p:set>
                                    <p:animEffect transition="in" filter="dissolve">
                                      <p:cBhvr>
                                        <p:cTn id="18" dur="500"/>
                                        <p:tgtEl>
                                          <p:spTgt spid="13312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3122">
                                            <p:txEl>
                                              <p:pRg st="2" end="2"/>
                                            </p:txEl>
                                          </p:spTgt>
                                        </p:tgtEl>
                                        <p:attrNameLst>
                                          <p:attrName>style.visibility</p:attrName>
                                        </p:attrNameLst>
                                      </p:cBhvr>
                                      <p:to>
                                        <p:strVal val="visible"/>
                                      </p:to>
                                    </p:set>
                                    <p:animEffect transition="in" filter="dissolve">
                                      <p:cBhvr>
                                        <p:cTn id="23" dur="500"/>
                                        <p:tgtEl>
                                          <p:spTgt spid="13312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3122">
                                            <p:txEl>
                                              <p:pRg st="3" end="3"/>
                                            </p:txEl>
                                          </p:spTgt>
                                        </p:tgtEl>
                                        <p:attrNameLst>
                                          <p:attrName>style.visibility</p:attrName>
                                        </p:attrNameLst>
                                      </p:cBhvr>
                                      <p:to>
                                        <p:strVal val="visible"/>
                                      </p:to>
                                    </p:set>
                                    <p:animEffect transition="in" filter="dissolve">
                                      <p:cBhvr>
                                        <p:cTn id="28" dur="500"/>
                                        <p:tgtEl>
                                          <p:spTgt spid="13312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3122">
                                            <p:txEl>
                                              <p:pRg st="4" end="4"/>
                                            </p:txEl>
                                          </p:spTgt>
                                        </p:tgtEl>
                                        <p:attrNameLst>
                                          <p:attrName>style.visibility</p:attrName>
                                        </p:attrNameLst>
                                      </p:cBhvr>
                                      <p:to>
                                        <p:strVal val="visible"/>
                                      </p:to>
                                    </p:set>
                                    <p:animEffect transition="in" filter="dissolve">
                                      <p:cBhvr>
                                        <p:cTn id="33" dur="500"/>
                                        <p:tgtEl>
                                          <p:spTgt spid="13312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3122">
                                            <p:txEl>
                                              <p:pRg st="5" end="5"/>
                                            </p:txEl>
                                          </p:spTgt>
                                        </p:tgtEl>
                                        <p:attrNameLst>
                                          <p:attrName>style.visibility</p:attrName>
                                        </p:attrNameLst>
                                      </p:cBhvr>
                                      <p:to>
                                        <p:strVal val="visible"/>
                                      </p:to>
                                    </p:set>
                                    <p:animEffect transition="in" filter="dissolve">
                                      <p:cBhvr>
                                        <p:cTn id="38" dur="500"/>
                                        <p:tgtEl>
                                          <p:spTgt spid="13312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3122">
                                            <p:txEl>
                                              <p:pRg st="6" end="6"/>
                                            </p:txEl>
                                          </p:spTgt>
                                        </p:tgtEl>
                                        <p:attrNameLst>
                                          <p:attrName>style.visibility</p:attrName>
                                        </p:attrNameLst>
                                      </p:cBhvr>
                                      <p:to>
                                        <p:strVal val="visible"/>
                                      </p:to>
                                    </p:set>
                                    <p:animEffect transition="in" filter="dissolve">
                                      <p:cBhvr>
                                        <p:cTn id="43" dur="500"/>
                                        <p:tgtEl>
                                          <p:spTgt spid="13312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3122">
                                            <p:txEl>
                                              <p:pRg st="7" end="7"/>
                                            </p:txEl>
                                          </p:spTgt>
                                        </p:tgtEl>
                                        <p:attrNameLst>
                                          <p:attrName>style.visibility</p:attrName>
                                        </p:attrNameLst>
                                      </p:cBhvr>
                                      <p:to>
                                        <p:strVal val="visible"/>
                                      </p:to>
                                    </p:set>
                                    <p:animEffect transition="in" filter="dissolve">
                                      <p:cBhvr>
                                        <p:cTn id="48" dur="500"/>
                                        <p:tgtEl>
                                          <p:spTgt spid="133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autoUpdateAnimBg="0"/>
      <p:bldP spid="1331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231" name="Group 87"/>
          <p:cNvGraphicFramePr>
            <a:graphicFrameLocks noGrp="1"/>
          </p:cNvGraphicFramePr>
          <p:nvPr/>
        </p:nvGraphicFramePr>
        <p:xfrm>
          <a:off x="1395413" y="644525"/>
          <a:ext cx="4267200" cy="2484188"/>
        </p:xfrm>
        <a:graphic>
          <a:graphicData uri="http://schemas.openxmlformats.org/drawingml/2006/table">
            <a:tbl>
              <a:tblPr/>
              <a:tblGrid>
                <a:gridCol w="1066800"/>
                <a:gridCol w="1066800"/>
                <a:gridCol w="1066800"/>
                <a:gridCol w="1066800"/>
              </a:tblGrid>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rgbClr val="003300"/>
                          </a:solidFill>
                          <a:effectLst/>
                          <a:latin typeface="Arial" charset="0"/>
                          <a:ea typeface="方正细珊瑚简体" pitchFamily="65" charset="-122"/>
                        </a:rPr>
                        <a:t>姓名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方正细珊瑚简体" pitchFamily="65" charset="-122"/>
                          <a:ea typeface="方正细珊瑚简体" pitchFamily="65" charset="-122"/>
                        </a:rPr>
                        <a:t>项目</a:t>
                      </a:r>
                      <a:r>
                        <a:rPr kumimoji="1" lang="en-US" altLang="zh-CN" sz="2000" b="1" i="0" u="none" strike="noStrike" cap="none" normalizeH="0" baseline="0" smtClean="0">
                          <a:ln>
                            <a:noFill/>
                          </a:ln>
                          <a:solidFill>
                            <a:srgbClr val="003300"/>
                          </a:solidFill>
                          <a:effectLst/>
                          <a:latin typeface="方正细珊瑚简体" pitchFamily="65" charset="-122"/>
                          <a:ea typeface="方正细珊瑚简体" pitchFamily="65"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方正细珊瑚简体" pitchFamily="65" charset="-122"/>
                          <a:ea typeface="方正细珊瑚简体" pitchFamily="65" charset="-122"/>
                        </a:rPr>
                        <a:t>项目</a:t>
                      </a:r>
                      <a:r>
                        <a:rPr kumimoji="1" lang="en-US" altLang="zh-CN" sz="2000" b="1" i="0" u="none" strike="noStrike" cap="none" normalizeH="0" baseline="0" smtClean="0">
                          <a:ln>
                            <a:noFill/>
                          </a:ln>
                          <a:solidFill>
                            <a:srgbClr val="003300"/>
                          </a:solidFill>
                          <a:effectLst/>
                          <a:latin typeface="方正细珊瑚简体" pitchFamily="65" charset="-122"/>
                          <a:ea typeface="方正细珊瑚简体" pitchFamily="65"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方正细珊瑚简体" pitchFamily="65" charset="-122"/>
                          <a:ea typeface="方正细珊瑚简体" pitchFamily="65" charset="-122"/>
                        </a:rPr>
                        <a:t>项目</a:t>
                      </a:r>
                      <a:r>
                        <a:rPr kumimoji="1" lang="en-US" altLang="zh-CN" sz="2000" b="1" i="0" u="none" strike="noStrike" cap="none" normalizeH="0" baseline="0" smtClean="0">
                          <a:ln>
                            <a:noFill/>
                          </a:ln>
                          <a:solidFill>
                            <a:srgbClr val="003300"/>
                          </a:solidFill>
                          <a:effectLst/>
                          <a:latin typeface="方正细珊瑚简体" pitchFamily="65" charset="-122"/>
                          <a:ea typeface="方正细珊瑚简体" pitchFamily="65"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Arial" charset="0"/>
                          <a:ea typeface="方正细珊瑚简体" pitchFamily="65" charset="-122"/>
                        </a:rPr>
                        <a:t>丁一</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E</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Arial" charset="0"/>
                          <a:ea typeface="方正细珊瑚简体" pitchFamily="65" charset="-122"/>
                        </a:rPr>
                        <a:t>赵二</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D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Arial" charset="0"/>
                          <a:ea typeface="方正细珊瑚简体" pitchFamily="65" charset="-122"/>
                        </a:rPr>
                        <a:t>张三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F</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Arial" charset="0"/>
                          <a:ea typeface="方正细珊瑚简体" pitchFamily="65" charset="-122"/>
                        </a:rPr>
                        <a:t>李四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F</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A</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3300"/>
                          </a:solidFill>
                          <a:effectLst/>
                          <a:latin typeface="Arial" charset="0"/>
                          <a:ea typeface="方正细珊瑚简体" pitchFamily="65" charset="-122"/>
                        </a:rPr>
                        <a:t>王五</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3300"/>
                          </a:solidFill>
                          <a:effectLst/>
                          <a:latin typeface="Arial" charset="0"/>
                          <a:ea typeface="隶书" pitchFamily="49" charset="-122"/>
                        </a:rPr>
                        <a:t> F</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smtClean="0">
                        <a:ln>
                          <a:noFill/>
                        </a:ln>
                        <a:solidFill>
                          <a:srgbClr val="003300"/>
                        </a:solidFill>
                        <a:effectLst/>
                        <a:latin typeface="Arial" charset="0"/>
                        <a:ea typeface="隶书"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9"/>
          <p:cNvGrpSpPr>
            <a:grpSpLocks/>
          </p:cNvGrpSpPr>
          <p:nvPr/>
        </p:nvGrpSpPr>
        <p:grpSpPr bwMode="auto">
          <a:xfrm>
            <a:off x="1849438" y="3900488"/>
            <a:ext cx="3429000" cy="2049462"/>
            <a:chOff x="1565" y="2457"/>
            <a:chExt cx="2160" cy="1291"/>
          </a:xfrm>
        </p:grpSpPr>
        <p:sp>
          <p:nvSpPr>
            <p:cNvPr id="4177" name="Oval 40" descr="A"/>
            <p:cNvSpPr>
              <a:spLocks noChangeArrowheads="1"/>
            </p:cNvSpPr>
            <p:nvPr/>
          </p:nvSpPr>
          <p:spPr bwMode="auto">
            <a:xfrm>
              <a:off x="1565" y="2457"/>
              <a:ext cx="384" cy="384"/>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A</a:t>
              </a:r>
            </a:p>
          </p:txBody>
        </p:sp>
        <p:sp>
          <p:nvSpPr>
            <p:cNvPr id="4178" name="Oval 41"/>
            <p:cNvSpPr>
              <a:spLocks noChangeArrowheads="1"/>
            </p:cNvSpPr>
            <p:nvPr/>
          </p:nvSpPr>
          <p:spPr bwMode="auto">
            <a:xfrm>
              <a:off x="3341" y="2889"/>
              <a:ext cx="384" cy="384"/>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E</a:t>
              </a:r>
            </a:p>
          </p:txBody>
        </p:sp>
        <p:sp>
          <p:nvSpPr>
            <p:cNvPr id="4179" name="Oval 42"/>
            <p:cNvSpPr>
              <a:spLocks noChangeArrowheads="1"/>
            </p:cNvSpPr>
            <p:nvPr/>
          </p:nvSpPr>
          <p:spPr bwMode="auto">
            <a:xfrm>
              <a:off x="2669" y="2457"/>
              <a:ext cx="432" cy="336"/>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B</a:t>
              </a:r>
            </a:p>
          </p:txBody>
        </p:sp>
        <p:sp>
          <p:nvSpPr>
            <p:cNvPr id="4180" name="Oval 43"/>
            <p:cNvSpPr>
              <a:spLocks noChangeArrowheads="1"/>
            </p:cNvSpPr>
            <p:nvPr/>
          </p:nvSpPr>
          <p:spPr bwMode="auto">
            <a:xfrm>
              <a:off x="2189" y="2889"/>
              <a:ext cx="384" cy="331"/>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F</a:t>
              </a:r>
            </a:p>
          </p:txBody>
        </p:sp>
        <p:sp>
          <p:nvSpPr>
            <p:cNvPr id="4181" name="Oval 44"/>
            <p:cNvSpPr>
              <a:spLocks noChangeArrowheads="1"/>
            </p:cNvSpPr>
            <p:nvPr/>
          </p:nvSpPr>
          <p:spPr bwMode="auto">
            <a:xfrm>
              <a:off x="1565" y="3417"/>
              <a:ext cx="384" cy="331"/>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D</a:t>
              </a:r>
            </a:p>
          </p:txBody>
        </p:sp>
        <p:sp>
          <p:nvSpPr>
            <p:cNvPr id="4182" name="Oval 45"/>
            <p:cNvSpPr>
              <a:spLocks noChangeArrowheads="1"/>
            </p:cNvSpPr>
            <p:nvPr/>
          </p:nvSpPr>
          <p:spPr bwMode="auto">
            <a:xfrm>
              <a:off x="2813" y="3369"/>
              <a:ext cx="384" cy="379"/>
            </a:xfrm>
            <a:prstGeom prst="ellipse">
              <a:avLst/>
            </a:prstGeom>
            <a:solidFill>
              <a:schemeClr val="accent1"/>
            </a:solidFill>
            <a:ln w="38100">
              <a:solidFill>
                <a:srgbClr val="000000"/>
              </a:solidFill>
              <a:round/>
              <a:headEnd/>
              <a:tailEnd/>
            </a:ln>
          </p:spPr>
          <p:txBody>
            <a:bodyPr/>
            <a:lstStyle/>
            <a:p>
              <a:pPr algn="just" eaLnBrk="0" hangingPunct="0"/>
              <a:r>
                <a:rPr lang="en-US" altLang="zh-CN" sz="2000">
                  <a:latin typeface="Times New Roman" pitchFamily="18" charset="0"/>
                </a:rPr>
                <a:t>C</a:t>
              </a:r>
            </a:p>
          </p:txBody>
        </p:sp>
      </p:grpSp>
      <p:sp>
        <p:nvSpPr>
          <p:cNvPr id="134190" name="Line 46"/>
          <p:cNvSpPr>
            <a:spLocks noChangeShapeType="1"/>
          </p:cNvSpPr>
          <p:nvPr/>
        </p:nvSpPr>
        <p:spPr bwMode="auto">
          <a:xfrm>
            <a:off x="2154238" y="4510088"/>
            <a:ext cx="0" cy="914400"/>
          </a:xfrm>
          <a:prstGeom prst="line">
            <a:avLst/>
          </a:prstGeom>
          <a:noFill/>
          <a:ln w="38100">
            <a:solidFill>
              <a:schemeClr val="tx1"/>
            </a:solidFill>
            <a:round/>
            <a:headEnd/>
            <a:tailEnd/>
          </a:ln>
        </p:spPr>
        <p:txBody>
          <a:bodyPr/>
          <a:lstStyle/>
          <a:p>
            <a:endParaRPr lang="zh-CN" altLang="en-US"/>
          </a:p>
        </p:txBody>
      </p:sp>
      <p:sp>
        <p:nvSpPr>
          <p:cNvPr id="134191" name="Line 47"/>
          <p:cNvSpPr>
            <a:spLocks noChangeShapeType="1"/>
          </p:cNvSpPr>
          <p:nvPr/>
        </p:nvSpPr>
        <p:spPr bwMode="auto">
          <a:xfrm>
            <a:off x="2459038" y="4205288"/>
            <a:ext cx="1143000" cy="0"/>
          </a:xfrm>
          <a:prstGeom prst="line">
            <a:avLst/>
          </a:prstGeom>
          <a:noFill/>
          <a:ln w="38100">
            <a:solidFill>
              <a:schemeClr val="tx1"/>
            </a:solidFill>
            <a:round/>
            <a:headEnd/>
            <a:tailEnd/>
          </a:ln>
        </p:spPr>
        <p:txBody>
          <a:bodyPr/>
          <a:lstStyle/>
          <a:p>
            <a:endParaRPr lang="zh-CN" altLang="en-US"/>
          </a:p>
        </p:txBody>
      </p:sp>
      <p:sp>
        <p:nvSpPr>
          <p:cNvPr id="134192" name="Line 48"/>
          <p:cNvSpPr>
            <a:spLocks noChangeShapeType="1"/>
          </p:cNvSpPr>
          <p:nvPr/>
        </p:nvSpPr>
        <p:spPr bwMode="auto">
          <a:xfrm>
            <a:off x="2382838" y="4433888"/>
            <a:ext cx="533400" cy="228600"/>
          </a:xfrm>
          <a:prstGeom prst="line">
            <a:avLst/>
          </a:prstGeom>
          <a:noFill/>
          <a:ln w="38100">
            <a:solidFill>
              <a:schemeClr val="tx1"/>
            </a:solidFill>
            <a:round/>
            <a:headEnd/>
            <a:tailEnd/>
          </a:ln>
        </p:spPr>
        <p:txBody>
          <a:bodyPr/>
          <a:lstStyle/>
          <a:p>
            <a:endParaRPr lang="zh-CN" altLang="en-US"/>
          </a:p>
        </p:txBody>
      </p:sp>
      <p:sp>
        <p:nvSpPr>
          <p:cNvPr id="134193" name="Line 49"/>
          <p:cNvSpPr>
            <a:spLocks noChangeShapeType="1"/>
          </p:cNvSpPr>
          <p:nvPr/>
        </p:nvSpPr>
        <p:spPr bwMode="auto">
          <a:xfrm>
            <a:off x="3449638" y="4891088"/>
            <a:ext cx="1219200" cy="0"/>
          </a:xfrm>
          <a:prstGeom prst="line">
            <a:avLst/>
          </a:prstGeom>
          <a:noFill/>
          <a:ln w="38100">
            <a:solidFill>
              <a:schemeClr val="tx1"/>
            </a:solidFill>
            <a:round/>
            <a:headEnd/>
            <a:tailEnd/>
          </a:ln>
        </p:spPr>
        <p:txBody>
          <a:bodyPr/>
          <a:lstStyle/>
          <a:p>
            <a:endParaRPr lang="zh-CN" altLang="en-US"/>
          </a:p>
        </p:txBody>
      </p:sp>
      <p:sp>
        <p:nvSpPr>
          <p:cNvPr id="134194" name="Line 50"/>
          <p:cNvSpPr>
            <a:spLocks noChangeShapeType="1"/>
          </p:cNvSpPr>
          <p:nvPr/>
        </p:nvSpPr>
        <p:spPr bwMode="auto">
          <a:xfrm>
            <a:off x="4287838" y="4281488"/>
            <a:ext cx="533400" cy="381000"/>
          </a:xfrm>
          <a:prstGeom prst="line">
            <a:avLst/>
          </a:prstGeom>
          <a:noFill/>
          <a:ln w="38100">
            <a:solidFill>
              <a:schemeClr val="tx1"/>
            </a:solidFill>
            <a:round/>
            <a:headEnd/>
            <a:tailEnd/>
          </a:ln>
        </p:spPr>
        <p:txBody>
          <a:bodyPr/>
          <a:lstStyle/>
          <a:p>
            <a:endParaRPr lang="zh-CN" altLang="en-US"/>
          </a:p>
        </p:txBody>
      </p:sp>
      <p:sp>
        <p:nvSpPr>
          <p:cNvPr id="134195" name="Line 51"/>
          <p:cNvSpPr>
            <a:spLocks noChangeShapeType="1"/>
          </p:cNvSpPr>
          <p:nvPr/>
        </p:nvSpPr>
        <p:spPr bwMode="auto">
          <a:xfrm flipH="1">
            <a:off x="3297238" y="4357688"/>
            <a:ext cx="381000" cy="304800"/>
          </a:xfrm>
          <a:prstGeom prst="line">
            <a:avLst/>
          </a:prstGeom>
          <a:noFill/>
          <a:ln w="38100">
            <a:solidFill>
              <a:schemeClr val="tx1"/>
            </a:solidFill>
            <a:round/>
            <a:headEnd/>
            <a:tailEnd/>
          </a:ln>
        </p:spPr>
        <p:txBody>
          <a:bodyPr/>
          <a:lstStyle/>
          <a:p>
            <a:endParaRPr lang="zh-CN" altLang="en-US"/>
          </a:p>
        </p:txBody>
      </p:sp>
      <p:sp>
        <p:nvSpPr>
          <p:cNvPr id="134196" name="Line 52"/>
          <p:cNvSpPr>
            <a:spLocks noChangeShapeType="1"/>
          </p:cNvSpPr>
          <p:nvPr/>
        </p:nvSpPr>
        <p:spPr bwMode="auto">
          <a:xfrm>
            <a:off x="2459038" y="5805488"/>
            <a:ext cx="1371600" cy="0"/>
          </a:xfrm>
          <a:prstGeom prst="line">
            <a:avLst/>
          </a:prstGeom>
          <a:noFill/>
          <a:ln w="38100">
            <a:solidFill>
              <a:schemeClr val="tx1"/>
            </a:solidFill>
            <a:round/>
            <a:headEnd/>
            <a:tailEnd/>
          </a:ln>
        </p:spPr>
        <p:txBody>
          <a:bodyPr/>
          <a:lstStyle/>
          <a:p>
            <a:endParaRPr lang="zh-CN" altLang="en-US"/>
          </a:p>
        </p:txBody>
      </p:sp>
      <p:sp>
        <p:nvSpPr>
          <p:cNvPr id="134197" name="Line 53"/>
          <p:cNvSpPr>
            <a:spLocks noChangeShapeType="1"/>
          </p:cNvSpPr>
          <p:nvPr/>
        </p:nvSpPr>
        <p:spPr bwMode="auto">
          <a:xfrm flipH="1">
            <a:off x="4364038" y="5195888"/>
            <a:ext cx="381000" cy="381000"/>
          </a:xfrm>
          <a:prstGeom prst="line">
            <a:avLst/>
          </a:prstGeom>
          <a:noFill/>
          <a:ln w="38100">
            <a:solidFill>
              <a:schemeClr val="tx1"/>
            </a:solidFill>
            <a:round/>
            <a:headEnd/>
            <a:tailEnd/>
          </a:ln>
        </p:spPr>
        <p:txBody>
          <a:bodyPr/>
          <a:lstStyle/>
          <a:p>
            <a:endParaRPr lang="zh-CN" altLang="en-US"/>
          </a:p>
        </p:txBody>
      </p:sp>
      <p:sp>
        <p:nvSpPr>
          <p:cNvPr id="134198" name="Line 54"/>
          <p:cNvSpPr>
            <a:spLocks noChangeShapeType="1"/>
          </p:cNvSpPr>
          <p:nvPr/>
        </p:nvSpPr>
        <p:spPr bwMode="auto">
          <a:xfrm flipH="1">
            <a:off x="2459038" y="5043488"/>
            <a:ext cx="457200" cy="533400"/>
          </a:xfrm>
          <a:prstGeom prst="line">
            <a:avLst/>
          </a:prstGeom>
          <a:noFill/>
          <a:ln w="38100">
            <a:solidFill>
              <a:schemeClr val="tx1"/>
            </a:solidFill>
            <a:round/>
            <a:headEnd/>
            <a:tailEnd/>
          </a:ln>
        </p:spPr>
        <p:txBody>
          <a:bodyPr/>
          <a:lstStyle/>
          <a:p>
            <a:endParaRPr lang="zh-CN" altLang="en-US"/>
          </a:p>
        </p:txBody>
      </p:sp>
      <p:sp>
        <p:nvSpPr>
          <p:cNvPr id="134199" name="Freeform 55"/>
          <p:cNvSpPr>
            <a:spLocks/>
          </p:cNvSpPr>
          <p:nvPr/>
        </p:nvSpPr>
        <p:spPr bwMode="auto">
          <a:xfrm>
            <a:off x="2370138" y="3430588"/>
            <a:ext cx="2895600" cy="1231900"/>
          </a:xfrm>
          <a:custGeom>
            <a:avLst/>
            <a:gdLst>
              <a:gd name="T0" fmla="*/ 8 w 1824"/>
              <a:gd name="T1" fmla="*/ 344 h 776"/>
              <a:gd name="T2" fmla="*/ 152 w 1824"/>
              <a:gd name="T3" fmla="*/ 200 h 776"/>
              <a:gd name="T4" fmla="*/ 920 w 1824"/>
              <a:gd name="T5" fmla="*/ 56 h 776"/>
              <a:gd name="T6" fmla="*/ 1688 w 1824"/>
              <a:gd name="T7" fmla="*/ 536 h 776"/>
              <a:gd name="T8" fmla="*/ 1736 w 1824"/>
              <a:gd name="T9" fmla="*/ 776 h 776"/>
              <a:gd name="T10" fmla="*/ 0 60000 65536"/>
              <a:gd name="T11" fmla="*/ 0 60000 65536"/>
              <a:gd name="T12" fmla="*/ 0 60000 65536"/>
              <a:gd name="T13" fmla="*/ 0 60000 65536"/>
              <a:gd name="T14" fmla="*/ 0 60000 65536"/>
              <a:gd name="T15" fmla="*/ 0 w 1824"/>
              <a:gd name="T16" fmla="*/ 0 h 776"/>
              <a:gd name="T17" fmla="*/ 1824 w 1824"/>
              <a:gd name="T18" fmla="*/ 776 h 776"/>
            </a:gdLst>
            <a:ahLst/>
            <a:cxnLst>
              <a:cxn ang="T10">
                <a:pos x="T0" y="T1"/>
              </a:cxn>
              <a:cxn ang="T11">
                <a:pos x="T2" y="T3"/>
              </a:cxn>
              <a:cxn ang="T12">
                <a:pos x="T4" y="T5"/>
              </a:cxn>
              <a:cxn ang="T13">
                <a:pos x="T6" y="T7"/>
              </a:cxn>
              <a:cxn ang="T14">
                <a:pos x="T8" y="T9"/>
              </a:cxn>
            </a:cxnLst>
            <a:rect l="T15" t="T16" r="T17" b="T18"/>
            <a:pathLst>
              <a:path w="1824" h="776">
                <a:moveTo>
                  <a:pt x="8" y="344"/>
                </a:moveTo>
                <a:cubicBezTo>
                  <a:pt x="4" y="296"/>
                  <a:pt x="0" y="248"/>
                  <a:pt x="152" y="200"/>
                </a:cubicBezTo>
                <a:cubicBezTo>
                  <a:pt x="304" y="152"/>
                  <a:pt x="664" y="0"/>
                  <a:pt x="920" y="56"/>
                </a:cubicBezTo>
                <a:cubicBezTo>
                  <a:pt x="1176" y="112"/>
                  <a:pt x="1552" y="416"/>
                  <a:pt x="1688" y="536"/>
                </a:cubicBezTo>
                <a:cubicBezTo>
                  <a:pt x="1824" y="656"/>
                  <a:pt x="1720" y="736"/>
                  <a:pt x="1736" y="776"/>
                </a:cubicBezTo>
              </a:path>
            </a:pathLst>
          </a:custGeom>
          <a:noFill/>
          <a:ln w="38100">
            <a:solidFill>
              <a:schemeClr val="tx1"/>
            </a:solidFill>
            <a:round/>
            <a:headEnd/>
            <a:tailEnd/>
          </a:ln>
        </p:spPr>
        <p:txBody>
          <a:bodyPr/>
          <a:lstStyle/>
          <a:p>
            <a:endParaRPr lang="zh-CN" altLang="en-US"/>
          </a:p>
        </p:txBody>
      </p:sp>
      <p:graphicFrame>
        <p:nvGraphicFramePr>
          <p:cNvPr id="134242" name="Group 98"/>
          <p:cNvGraphicFramePr>
            <a:graphicFrameLocks noGrp="1"/>
          </p:cNvGraphicFramePr>
          <p:nvPr/>
        </p:nvGraphicFramePr>
        <p:xfrm>
          <a:off x="5665788" y="3357563"/>
          <a:ext cx="2362200" cy="2945260"/>
        </p:xfrm>
        <a:graphic>
          <a:graphicData uri="http://schemas.openxmlformats.org/drawingml/2006/table">
            <a:tbl>
              <a:tblPr/>
              <a:tblGrid>
                <a:gridCol w="1028700"/>
                <a:gridCol w="1333500"/>
              </a:tblGrid>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Arial" charset="0"/>
                          <a:ea typeface="方正卡通简体" pitchFamily="65" charset="-122"/>
                        </a:rPr>
                        <a:t>比赛时间</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Arial" charset="0"/>
                          <a:ea typeface="方正卡通简体" pitchFamily="65" charset="-122"/>
                        </a:rPr>
                        <a:t>比赛项目</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A</a:t>
                      </a:r>
                      <a:r>
                        <a:rPr kumimoji="1" lang="zh-CN" altLang="en-US" sz="2800" b="0" i="0" u="none" strike="noStrike" cap="none" normalizeH="0" baseline="0" smtClean="0">
                          <a:ln>
                            <a:noFill/>
                          </a:ln>
                          <a:solidFill>
                            <a:schemeClr val="tx1"/>
                          </a:solidFill>
                          <a:effectLst/>
                          <a:latin typeface="Arial" charset="0"/>
                          <a:ea typeface="隶书" pitchFamily="49" charset="-122"/>
                        </a:rPr>
                        <a:t>，</a:t>
                      </a:r>
                      <a:r>
                        <a:rPr kumimoji="1" lang="en-US" altLang="zh-CN" sz="2800" b="0" i="0" u="none" strike="noStrike" cap="none" normalizeH="0" baseline="0" smtClean="0">
                          <a:ln>
                            <a:noFill/>
                          </a:ln>
                          <a:solidFill>
                            <a:schemeClr val="tx1"/>
                          </a:solidFill>
                          <a:effectLst/>
                          <a:latin typeface="Arial" charset="0"/>
                          <a:ea typeface="隶书"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B</a:t>
                      </a:r>
                      <a:r>
                        <a:rPr kumimoji="1" lang="zh-CN" altLang="en-US" sz="2800" b="0" i="0" u="none" strike="noStrike" cap="none" normalizeH="0" baseline="0" smtClean="0">
                          <a:ln>
                            <a:noFill/>
                          </a:ln>
                          <a:solidFill>
                            <a:schemeClr val="tx1"/>
                          </a:solidFill>
                          <a:effectLst/>
                          <a:latin typeface="Arial" charset="0"/>
                          <a:ea typeface="隶书" pitchFamily="49" charset="-122"/>
                        </a:rPr>
                        <a:t>，</a:t>
                      </a:r>
                      <a:r>
                        <a:rPr kumimoji="1" lang="en-US" altLang="zh-CN" sz="2800" b="0" i="0" u="none" strike="noStrike" cap="none" normalizeH="0" baseline="0" smtClean="0">
                          <a:ln>
                            <a:noFill/>
                          </a:ln>
                          <a:solidFill>
                            <a:schemeClr val="tx1"/>
                          </a:solidFill>
                          <a:effectLst/>
                          <a:latin typeface="Arial" charset="0"/>
                          <a:ea typeface="隶书" pitchFamily="49"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Arial" charset="0"/>
                          <a:ea typeface="隶书" pitchFamily="49" charset="-122"/>
                        </a:rPr>
                        <a:t>F</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221" name="Line 77"/>
          <p:cNvSpPr>
            <a:spLocks noChangeShapeType="1"/>
          </p:cNvSpPr>
          <p:nvPr/>
        </p:nvSpPr>
        <p:spPr bwMode="auto">
          <a:xfrm>
            <a:off x="3297238" y="5043488"/>
            <a:ext cx="609600" cy="381000"/>
          </a:xfrm>
          <a:prstGeom prst="line">
            <a:avLst/>
          </a:prstGeom>
          <a:noFill/>
          <a:ln w="38100">
            <a:solidFill>
              <a:schemeClr val="tx1"/>
            </a:solidFill>
            <a:round/>
            <a:headEnd/>
            <a:tailEnd/>
          </a:ln>
        </p:spPr>
        <p:txBody>
          <a:bodyPr/>
          <a:lstStyle/>
          <a:p>
            <a:endParaRPr lang="zh-CN" altLang="en-US"/>
          </a:p>
        </p:txBody>
      </p:sp>
      <p:sp>
        <p:nvSpPr>
          <p:cNvPr id="134222" name="AutoShape 78" descr="只需安排四个单位时间进行比赛"/>
          <p:cNvSpPr>
            <a:spLocks noChangeArrowheads="1"/>
          </p:cNvSpPr>
          <p:nvPr/>
        </p:nvSpPr>
        <p:spPr bwMode="auto">
          <a:xfrm>
            <a:off x="6680200" y="549275"/>
            <a:ext cx="1447800" cy="2286000"/>
          </a:xfrm>
          <a:prstGeom prst="wedgeRoundRectCallout">
            <a:avLst>
              <a:gd name="adj1" fmla="val -43750"/>
              <a:gd name="adj2" fmla="val 70000"/>
              <a:gd name="adj3" fmla="val 16667"/>
            </a:avLst>
          </a:prstGeom>
          <a:solidFill>
            <a:srgbClr val="FFFFCC"/>
          </a:solidFill>
          <a:ln w="9525">
            <a:noFill/>
            <a:miter lim="800000"/>
            <a:headEnd/>
            <a:tailEnd/>
          </a:ln>
        </p:spPr>
        <p:txBody>
          <a:bodyPr/>
          <a:lstStyle/>
          <a:p>
            <a:pPr algn="ctr">
              <a:spcBef>
                <a:spcPct val="20000"/>
              </a:spcBef>
              <a:buFontTx/>
              <a:buChar char=" "/>
            </a:pPr>
            <a:r>
              <a:rPr lang="zh-CN" altLang="en-US" sz="2800">
                <a:latin typeface="Times New Roman" pitchFamily="18" charset="0"/>
              </a:rPr>
              <a:t>只需安排四个单位时间进行比赛</a:t>
            </a:r>
          </a:p>
        </p:txBody>
      </p:sp>
      <p:grpSp>
        <p:nvGrpSpPr>
          <p:cNvPr id="3" name="Group 79"/>
          <p:cNvGrpSpPr>
            <a:grpSpLocks/>
          </p:cNvGrpSpPr>
          <p:nvPr/>
        </p:nvGrpSpPr>
        <p:grpSpPr bwMode="auto">
          <a:xfrm>
            <a:off x="1849438" y="3900488"/>
            <a:ext cx="3429000" cy="2049462"/>
            <a:chOff x="1565" y="2457"/>
            <a:chExt cx="2160" cy="1291"/>
          </a:xfrm>
        </p:grpSpPr>
        <p:sp>
          <p:nvSpPr>
            <p:cNvPr id="4171" name="Oval 80" descr="A"/>
            <p:cNvSpPr>
              <a:spLocks noChangeArrowheads="1"/>
            </p:cNvSpPr>
            <p:nvPr/>
          </p:nvSpPr>
          <p:spPr bwMode="auto">
            <a:xfrm>
              <a:off x="1565" y="2457"/>
              <a:ext cx="384" cy="384"/>
            </a:xfrm>
            <a:prstGeom prst="ellipse">
              <a:avLst/>
            </a:prstGeom>
            <a:solidFill>
              <a:srgbClr val="FF0000"/>
            </a:solidFill>
            <a:ln w="38100">
              <a:solidFill>
                <a:srgbClr val="000000"/>
              </a:solidFill>
              <a:round/>
              <a:headEnd/>
              <a:tailEnd/>
            </a:ln>
          </p:spPr>
          <p:txBody>
            <a:bodyPr/>
            <a:lstStyle/>
            <a:p>
              <a:pPr algn="just" eaLnBrk="0" hangingPunct="0"/>
              <a:r>
                <a:rPr lang="en-US" altLang="zh-CN" sz="2000">
                  <a:latin typeface="Times New Roman" pitchFamily="18" charset="0"/>
                </a:rPr>
                <a:t>A</a:t>
              </a:r>
            </a:p>
          </p:txBody>
        </p:sp>
        <p:sp>
          <p:nvSpPr>
            <p:cNvPr id="4172" name="Oval 81"/>
            <p:cNvSpPr>
              <a:spLocks noChangeArrowheads="1"/>
            </p:cNvSpPr>
            <p:nvPr/>
          </p:nvSpPr>
          <p:spPr bwMode="auto">
            <a:xfrm>
              <a:off x="3341" y="2889"/>
              <a:ext cx="384" cy="384"/>
            </a:xfrm>
            <a:prstGeom prst="ellipse">
              <a:avLst/>
            </a:prstGeom>
            <a:solidFill>
              <a:srgbClr val="FFFF00"/>
            </a:solidFill>
            <a:ln w="38100">
              <a:solidFill>
                <a:srgbClr val="000000"/>
              </a:solidFill>
              <a:round/>
              <a:headEnd/>
              <a:tailEnd/>
            </a:ln>
          </p:spPr>
          <p:txBody>
            <a:bodyPr/>
            <a:lstStyle/>
            <a:p>
              <a:pPr algn="just" eaLnBrk="0" hangingPunct="0"/>
              <a:r>
                <a:rPr lang="en-US" altLang="zh-CN" sz="2000">
                  <a:latin typeface="Times New Roman" pitchFamily="18" charset="0"/>
                </a:rPr>
                <a:t>E</a:t>
              </a:r>
            </a:p>
          </p:txBody>
        </p:sp>
        <p:sp>
          <p:nvSpPr>
            <p:cNvPr id="4173" name="Oval 82"/>
            <p:cNvSpPr>
              <a:spLocks noChangeArrowheads="1"/>
            </p:cNvSpPr>
            <p:nvPr/>
          </p:nvSpPr>
          <p:spPr bwMode="auto">
            <a:xfrm>
              <a:off x="2669" y="2457"/>
              <a:ext cx="432" cy="336"/>
            </a:xfrm>
            <a:prstGeom prst="ellipse">
              <a:avLst/>
            </a:prstGeom>
            <a:solidFill>
              <a:srgbClr val="00FF00"/>
            </a:solidFill>
            <a:ln w="38100">
              <a:solidFill>
                <a:srgbClr val="000000"/>
              </a:solidFill>
              <a:round/>
              <a:headEnd/>
              <a:tailEnd/>
            </a:ln>
          </p:spPr>
          <p:txBody>
            <a:bodyPr/>
            <a:lstStyle/>
            <a:p>
              <a:pPr algn="just" eaLnBrk="0" hangingPunct="0"/>
              <a:r>
                <a:rPr lang="en-US" altLang="zh-CN" sz="2000">
                  <a:latin typeface="Times New Roman" pitchFamily="18" charset="0"/>
                </a:rPr>
                <a:t>B</a:t>
              </a:r>
            </a:p>
          </p:txBody>
        </p:sp>
        <p:sp>
          <p:nvSpPr>
            <p:cNvPr id="4174" name="Oval 83"/>
            <p:cNvSpPr>
              <a:spLocks noChangeArrowheads="1"/>
            </p:cNvSpPr>
            <p:nvPr/>
          </p:nvSpPr>
          <p:spPr bwMode="auto">
            <a:xfrm>
              <a:off x="2189" y="2889"/>
              <a:ext cx="384" cy="331"/>
            </a:xfrm>
            <a:prstGeom prst="ellipse">
              <a:avLst/>
            </a:prstGeom>
            <a:solidFill>
              <a:srgbClr val="0000FF">
                <a:alpha val="30196"/>
              </a:srgbClr>
            </a:solidFill>
            <a:ln w="38100">
              <a:solidFill>
                <a:srgbClr val="000000"/>
              </a:solidFill>
              <a:round/>
              <a:headEnd/>
              <a:tailEnd/>
            </a:ln>
          </p:spPr>
          <p:txBody>
            <a:bodyPr/>
            <a:lstStyle/>
            <a:p>
              <a:pPr algn="just" eaLnBrk="0" hangingPunct="0"/>
              <a:r>
                <a:rPr lang="en-US" altLang="zh-CN" sz="2000">
                  <a:latin typeface="Times New Roman" pitchFamily="18" charset="0"/>
                </a:rPr>
                <a:t>F</a:t>
              </a:r>
            </a:p>
          </p:txBody>
        </p:sp>
        <p:sp>
          <p:nvSpPr>
            <p:cNvPr id="4175" name="Oval 84"/>
            <p:cNvSpPr>
              <a:spLocks noChangeArrowheads="1"/>
            </p:cNvSpPr>
            <p:nvPr/>
          </p:nvSpPr>
          <p:spPr bwMode="auto">
            <a:xfrm>
              <a:off x="1565" y="3417"/>
              <a:ext cx="384" cy="331"/>
            </a:xfrm>
            <a:prstGeom prst="ellipse">
              <a:avLst/>
            </a:prstGeom>
            <a:solidFill>
              <a:srgbClr val="00FF00"/>
            </a:solidFill>
            <a:ln w="38100">
              <a:solidFill>
                <a:srgbClr val="000000"/>
              </a:solidFill>
              <a:round/>
              <a:headEnd/>
              <a:tailEnd/>
            </a:ln>
          </p:spPr>
          <p:txBody>
            <a:bodyPr/>
            <a:lstStyle/>
            <a:p>
              <a:pPr algn="just" eaLnBrk="0" hangingPunct="0"/>
              <a:r>
                <a:rPr lang="en-US" altLang="zh-CN" sz="2000">
                  <a:latin typeface="Times New Roman" pitchFamily="18" charset="0"/>
                </a:rPr>
                <a:t>D</a:t>
              </a:r>
            </a:p>
          </p:txBody>
        </p:sp>
        <p:sp>
          <p:nvSpPr>
            <p:cNvPr id="4176" name="Oval 85"/>
            <p:cNvSpPr>
              <a:spLocks noChangeArrowheads="1"/>
            </p:cNvSpPr>
            <p:nvPr/>
          </p:nvSpPr>
          <p:spPr bwMode="auto">
            <a:xfrm>
              <a:off x="2813" y="3369"/>
              <a:ext cx="384" cy="379"/>
            </a:xfrm>
            <a:prstGeom prst="ellipse">
              <a:avLst/>
            </a:prstGeom>
            <a:solidFill>
              <a:srgbClr val="FF0000"/>
            </a:solidFill>
            <a:ln w="38100">
              <a:solidFill>
                <a:srgbClr val="000000"/>
              </a:solidFill>
              <a:round/>
              <a:headEnd/>
              <a:tailEnd/>
            </a:ln>
          </p:spPr>
          <p:txBody>
            <a:bodyPr/>
            <a:lstStyle/>
            <a:p>
              <a:pPr algn="just" eaLnBrk="0" hangingPunct="0"/>
              <a:r>
                <a:rPr lang="en-US" altLang="zh-CN" sz="2000">
                  <a:latin typeface="Times New Roman" pitchFamily="18" charset="0"/>
                </a:rPr>
                <a:t>C</a:t>
              </a:r>
            </a:p>
          </p:txBody>
        </p:sp>
      </p:grpSp>
      <p:sp>
        <p:nvSpPr>
          <p:cNvPr id="134235" name="AutoShape 91"/>
          <p:cNvSpPr>
            <a:spLocks noChangeArrowheads="1"/>
          </p:cNvSpPr>
          <p:nvPr/>
        </p:nvSpPr>
        <p:spPr bwMode="auto">
          <a:xfrm>
            <a:off x="174625" y="5213350"/>
            <a:ext cx="1698625" cy="1436688"/>
          </a:xfrm>
          <a:prstGeom prst="irregularSeal1">
            <a:avLst/>
          </a:prstGeom>
          <a:solidFill>
            <a:schemeClr val="bg2"/>
          </a:solidFill>
          <a:ln w="9525">
            <a:solidFill>
              <a:schemeClr val="tx1"/>
            </a:solidFill>
            <a:miter lim="800000"/>
            <a:headEnd/>
            <a:tailEnd/>
          </a:ln>
        </p:spPr>
        <p:txBody>
          <a:bodyPr wrap="none" anchor="ctr"/>
          <a:lstStyle/>
          <a:p>
            <a:pPr algn="ctr" eaLnBrk="0" hangingPunct="0"/>
            <a:r>
              <a:rPr lang="zh-CN" altLang="en-US" sz="4800">
                <a:solidFill>
                  <a:srgbClr val="FF0000"/>
                </a:solidFill>
                <a:latin typeface="Times New Roman" pitchFamily="18" charset="0"/>
                <a:ea typeface="文鼎霹雳体" pitchFamily="33" charset="-122"/>
              </a:rPr>
              <a:t>图</a:t>
            </a:r>
          </a:p>
        </p:txBody>
      </p:sp>
      <p:graphicFrame>
        <p:nvGraphicFramePr>
          <p:cNvPr id="134243" name="Object 2"/>
          <p:cNvGraphicFramePr>
            <a:graphicFrameLocks noChangeAspect="1"/>
          </p:cNvGraphicFramePr>
          <p:nvPr>
            <p:ph/>
          </p:nvPr>
        </p:nvGraphicFramePr>
        <p:xfrm>
          <a:off x="1397000" y="971550"/>
          <a:ext cx="4289425" cy="1798638"/>
        </p:xfrm>
        <a:graphic>
          <a:graphicData uri="http://schemas.openxmlformats.org/presentationml/2006/ole">
            <p:oleObj spid="_x0000_s4098" name="文档" r:id="rId3" imgW="3781297" imgH="1615968" progId="">
              <p:embed/>
            </p:oleObj>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34243"/>
                                        </p:tgtEl>
                                      </p:cBhvr>
                                    </p:animEffect>
                                    <p:set>
                                      <p:cBhvr>
                                        <p:cTn id="7" dur="1" fill="hold">
                                          <p:stCondLst>
                                            <p:cond delay="1999"/>
                                          </p:stCondLst>
                                        </p:cTn>
                                        <p:tgtEl>
                                          <p:spTgt spid="13424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4231"/>
                                        </p:tgtEl>
                                        <p:attrNameLst>
                                          <p:attrName>style.visibility</p:attrName>
                                        </p:attrNameLst>
                                      </p:cBhvr>
                                      <p:to>
                                        <p:strVal val="visible"/>
                                      </p:to>
                                    </p:set>
                                    <p:animEffect transition="in" filter="fade">
                                      <p:cBhvr>
                                        <p:cTn id="10" dur="2000"/>
                                        <p:tgtEl>
                                          <p:spTgt spid="13423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4191"/>
                                        </p:tgtEl>
                                        <p:attrNameLst>
                                          <p:attrName>style.visibility</p:attrName>
                                        </p:attrNameLst>
                                      </p:cBhvr>
                                      <p:to>
                                        <p:strVal val="visible"/>
                                      </p:to>
                                    </p:set>
                                    <p:animEffect transition="in" filter="box(in)">
                                      <p:cBhvr>
                                        <p:cTn id="19" dur="500"/>
                                        <p:tgtEl>
                                          <p:spTgt spid="13419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4194"/>
                                        </p:tgtEl>
                                        <p:attrNameLst>
                                          <p:attrName>style.visibility</p:attrName>
                                        </p:attrNameLst>
                                      </p:cBhvr>
                                      <p:to>
                                        <p:strVal val="visible"/>
                                      </p:to>
                                    </p:set>
                                    <p:animEffect transition="in" filter="box(in)">
                                      <p:cBhvr>
                                        <p:cTn id="24" dur="500"/>
                                        <p:tgtEl>
                                          <p:spTgt spid="13419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4199"/>
                                        </p:tgtEl>
                                        <p:attrNameLst>
                                          <p:attrName>style.visibility</p:attrName>
                                        </p:attrNameLst>
                                      </p:cBhvr>
                                      <p:to>
                                        <p:strVal val="visible"/>
                                      </p:to>
                                    </p:set>
                                    <p:animEffect transition="in" filter="dissolve">
                                      <p:cBhvr>
                                        <p:cTn id="29" dur="500"/>
                                        <p:tgtEl>
                                          <p:spTgt spid="13419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34196"/>
                                        </p:tgtEl>
                                        <p:attrNameLst>
                                          <p:attrName>style.visibility</p:attrName>
                                        </p:attrNameLst>
                                      </p:cBhvr>
                                      <p:to>
                                        <p:strVal val="visible"/>
                                      </p:to>
                                    </p:set>
                                    <p:animEffect transition="in" filter="box(in)">
                                      <p:cBhvr>
                                        <p:cTn id="34" dur="500"/>
                                        <p:tgtEl>
                                          <p:spTgt spid="13419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4197"/>
                                        </p:tgtEl>
                                        <p:attrNameLst>
                                          <p:attrName>style.visibility</p:attrName>
                                        </p:attrNameLst>
                                      </p:cBhvr>
                                      <p:to>
                                        <p:strVal val="visible"/>
                                      </p:to>
                                    </p:set>
                                    <p:animEffect transition="in" filter="blinds(horizontal)">
                                      <p:cBhvr>
                                        <p:cTn id="39" dur="500"/>
                                        <p:tgtEl>
                                          <p:spTgt spid="13419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34193"/>
                                        </p:tgtEl>
                                        <p:attrNameLst>
                                          <p:attrName>style.visibility</p:attrName>
                                        </p:attrNameLst>
                                      </p:cBhvr>
                                      <p:to>
                                        <p:strVal val="visible"/>
                                      </p:to>
                                    </p:set>
                                    <p:animEffect transition="in" filter="box(in)">
                                      <p:cBhvr>
                                        <p:cTn id="44" dur="500"/>
                                        <p:tgtEl>
                                          <p:spTgt spid="13419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4221"/>
                                        </p:tgtEl>
                                        <p:attrNameLst>
                                          <p:attrName>style.visibility</p:attrName>
                                        </p:attrNameLst>
                                      </p:cBhvr>
                                      <p:to>
                                        <p:strVal val="visible"/>
                                      </p:to>
                                    </p:set>
                                    <p:animEffect transition="in" filter="dissolve">
                                      <p:cBhvr>
                                        <p:cTn id="49" dur="500"/>
                                        <p:tgtEl>
                                          <p:spTgt spid="13422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34198"/>
                                        </p:tgtEl>
                                        <p:attrNameLst>
                                          <p:attrName>style.visibility</p:attrName>
                                        </p:attrNameLst>
                                      </p:cBhvr>
                                      <p:to>
                                        <p:strVal val="visible"/>
                                      </p:to>
                                    </p:set>
                                    <p:animEffect transition="in" filter="box(in)">
                                      <p:cBhvr>
                                        <p:cTn id="54" dur="500"/>
                                        <p:tgtEl>
                                          <p:spTgt spid="134198"/>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34192"/>
                                        </p:tgtEl>
                                        <p:attrNameLst>
                                          <p:attrName>style.visibility</p:attrName>
                                        </p:attrNameLst>
                                      </p:cBhvr>
                                      <p:to>
                                        <p:strVal val="visible"/>
                                      </p:to>
                                    </p:set>
                                    <p:animEffect transition="in" filter="box(in)">
                                      <p:cBhvr>
                                        <p:cTn id="59" dur="500"/>
                                        <p:tgtEl>
                                          <p:spTgt spid="13419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34190"/>
                                        </p:tgtEl>
                                        <p:attrNameLst>
                                          <p:attrName>style.visibility</p:attrName>
                                        </p:attrNameLst>
                                      </p:cBhvr>
                                      <p:to>
                                        <p:strVal val="visible"/>
                                      </p:to>
                                    </p:set>
                                    <p:animEffect transition="in" filter="box(in)">
                                      <p:cBhvr>
                                        <p:cTn id="64" dur="500"/>
                                        <p:tgtEl>
                                          <p:spTgt spid="134190"/>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34195"/>
                                        </p:tgtEl>
                                        <p:attrNameLst>
                                          <p:attrName>style.visibility</p:attrName>
                                        </p:attrNameLst>
                                      </p:cBhvr>
                                      <p:to>
                                        <p:strVal val="visible"/>
                                      </p:to>
                                    </p:set>
                                    <p:animEffect transition="in" filter="box(in)">
                                      <p:cBhvr>
                                        <p:cTn id="69" dur="500"/>
                                        <p:tgtEl>
                                          <p:spTgt spid="134195"/>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dissolve">
                                      <p:cBhvr>
                                        <p:cTn id="74" dur="5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42" fill="hold" nodeType="clickEffect">
                                  <p:stCondLst>
                                    <p:cond delay="0"/>
                                  </p:stCondLst>
                                  <p:childTnLst>
                                    <p:set>
                                      <p:cBhvr>
                                        <p:cTn id="78" dur="1" fill="hold">
                                          <p:stCondLst>
                                            <p:cond delay="0"/>
                                          </p:stCondLst>
                                        </p:cTn>
                                        <p:tgtEl>
                                          <p:spTgt spid="134242"/>
                                        </p:tgtEl>
                                        <p:attrNameLst>
                                          <p:attrName>style.visibility</p:attrName>
                                        </p:attrNameLst>
                                      </p:cBhvr>
                                      <p:to>
                                        <p:strVal val="visible"/>
                                      </p:to>
                                    </p:set>
                                    <p:animEffect transition="in" filter="barn(outHorizontal)">
                                      <p:cBhvr>
                                        <p:cTn id="79" dur="500"/>
                                        <p:tgtEl>
                                          <p:spTgt spid="134242"/>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42" fill="hold" grpId="0" nodeType="clickEffect">
                                  <p:stCondLst>
                                    <p:cond delay="0"/>
                                  </p:stCondLst>
                                  <p:childTnLst>
                                    <p:set>
                                      <p:cBhvr>
                                        <p:cTn id="83" dur="1" fill="hold">
                                          <p:stCondLst>
                                            <p:cond delay="0"/>
                                          </p:stCondLst>
                                        </p:cTn>
                                        <p:tgtEl>
                                          <p:spTgt spid="134222"/>
                                        </p:tgtEl>
                                        <p:attrNameLst>
                                          <p:attrName>style.visibility</p:attrName>
                                        </p:attrNameLst>
                                      </p:cBhvr>
                                      <p:to>
                                        <p:strVal val="visible"/>
                                      </p:to>
                                    </p:set>
                                    <p:animEffect transition="in" filter="barn(outHorizontal)">
                                      <p:cBhvr>
                                        <p:cTn id="84" dur="500"/>
                                        <p:tgtEl>
                                          <p:spTgt spid="13422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34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90" grpId="0" animBg="1"/>
      <p:bldP spid="134191" grpId="0" animBg="1"/>
      <p:bldP spid="134192" grpId="0" animBg="1"/>
      <p:bldP spid="134193" grpId="0" animBg="1"/>
      <p:bldP spid="134194" grpId="0" animBg="1"/>
      <p:bldP spid="134195" grpId="0" animBg="1"/>
      <p:bldP spid="134196" grpId="0" animBg="1"/>
      <p:bldP spid="134197" grpId="0" animBg="1"/>
      <p:bldP spid="134198" grpId="0" animBg="1"/>
      <p:bldP spid="134199" grpId="0" animBg="1"/>
      <p:bldP spid="134221" grpId="0" animBg="1"/>
      <p:bldP spid="134222" grpId="0" animBg="1" autoUpdateAnimBg="0"/>
      <p:bldP spid="13423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3109AA3-D751-4389-9F51-0BA257B3C428}" type="slidenum">
              <a:rPr lang="en-US" altLang="zh-CN"/>
              <a:pPr>
                <a:defRPr/>
              </a:pPr>
              <a:t>15</a:t>
            </a:fld>
            <a:endParaRPr lang="en-US" altLang="zh-CN"/>
          </a:p>
        </p:txBody>
      </p:sp>
      <p:sp>
        <p:nvSpPr>
          <p:cNvPr id="188419" name="Rectangle 3"/>
          <p:cNvSpPr>
            <a:spLocks noGrp="1" noChangeArrowheads="1"/>
          </p:cNvSpPr>
          <p:nvPr>
            <p:ph type="body" idx="1"/>
          </p:nvPr>
        </p:nvSpPr>
        <p:spPr>
          <a:xfrm>
            <a:off x="428625" y="1214438"/>
            <a:ext cx="8229600" cy="4530725"/>
          </a:xfrm>
        </p:spPr>
        <p:txBody>
          <a:bodyPr/>
          <a:lstStyle/>
          <a:p>
            <a:pPr eaLnBrk="1" hangingPunct="1">
              <a:lnSpc>
                <a:spcPct val="150000"/>
              </a:lnSpc>
              <a:buFont typeface="Wingdings" pitchFamily="2" charset="2"/>
              <a:buNone/>
              <a:defRPr/>
            </a:pPr>
            <a:r>
              <a:rPr lang="zh-CN" altLang="en-US" sz="2600" b="1" dirty="0" smtClean="0">
                <a:effectLst>
                  <a:outerShdw blurRad="38100" dist="38100" dir="2700000" algn="tl">
                    <a:srgbClr val="C0C0C0"/>
                  </a:outerShdw>
                </a:effectLst>
              </a:rPr>
              <a:t>从以上的例子可以看到：</a:t>
            </a:r>
          </a:p>
          <a:p>
            <a:pPr eaLnBrk="1" hangingPunct="1">
              <a:lnSpc>
                <a:spcPct val="150000"/>
              </a:lnSpc>
              <a:defRPr/>
            </a:pPr>
            <a:r>
              <a:rPr lang="zh-CN" altLang="en-US" sz="2600" b="1" dirty="0" smtClean="0">
                <a:effectLst>
                  <a:outerShdw blurRad="38100" dist="38100" dir="2700000" algn="tl">
                    <a:srgbClr val="C0C0C0"/>
                  </a:outerShdw>
                </a:effectLst>
              </a:rPr>
              <a:t>    首先描述有些问题的数学模型不再只是简单的数据处理或数值方程，而是诸如表、树和图等非数值性数据。如何表示这些数据？如何存储这些数据？</a:t>
            </a:r>
          </a:p>
          <a:p>
            <a:pPr eaLnBrk="1" hangingPunct="1">
              <a:lnSpc>
                <a:spcPct val="150000"/>
              </a:lnSpc>
              <a:defRPr/>
            </a:pPr>
            <a:r>
              <a:rPr lang="zh-CN" altLang="en-US" sz="2600" b="1" dirty="0" smtClean="0">
                <a:effectLst>
                  <a:outerShdw blurRad="38100" dist="38100" dir="2700000" algn="tl">
                    <a:srgbClr val="C0C0C0"/>
                  </a:outerShdw>
                </a:effectLst>
              </a:rPr>
              <a:t>    其次，求解这类问题不再只是数值计算，而是要：</a:t>
            </a:r>
          </a:p>
          <a:p>
            <a:pPr lvl="1" eaLnBrk="1" hangingPunct="1">
              <a:lnSpc>
                <a:spcPct val="150000"/>
              </a:lnSpc>
              <a:buFont typeface="Wingdings" pitchFamily="2" charset="2"/>
              <a:buChar char="ü"/>
              <a:defRPr/>
            </a:pPr>
            <a:r>
              <a:rPr lang="zh-CN" altLang="en-US" sz="2200" b="1" dirty="0" smtClean="0">
                <a:effectLst>
                  <a:outerShdw blurRad="38100" dist="38100" dir="2700000" algn="tl">
                    <a:srgbClr val="C0C0C0"/>
                  </a:outerShdw>
                </a:effectLst>
              </a:rPr>
              <a:t>对一些信息表进行插入、删除、排序、查找；</a:t>
            </a:r>
          </a:p>
          <a:p>
            <a:pPr lvl="1" eaLnBrk="1" hangingPunct="1">
              <a:lnSpc>
                <a:spcPct val="150000"/>
              </a:lnSpc>
              <a:buFont typeface="Wingdings" pitchFamily="2" charset="2"/>
              <a:buChar char="ü"/>
              <a:defRPr/>
            </a:pPr>
            <a:r>
              <a:rPr lang="zh-CN" altLang="en-US" sz="2200" b="1" dirty="0" smtClean="0">
                <a:effectLst>
                  <a:outerShdw blurRad="38100" dist="38100" dir="2700000" algn="tl">
                    <a:srgbClr val="C0C0C0"/>
                  </a:outerShdw>
                </a:effectLst>
              </a:rPr>
              <a:t>对树进行遍历；</a:t>
            </a:r>
          </a:p>
          <a:p>
            <a:pPr lvl="1" eaLnBrk="1" hangingPunct="1">
              <a:lnSpc>
                <a:spcPct val="150000"/>
              </a:lnSpc>
              <a:buFont typeface="Wingdings" pitchFamily="2" charset="2"/>
              <a:buChar char="ü"/>
              <a:defRPr/>
            </a:pPr>
            <a:r>
              <a:rPr lang="zh-CN" altLang="en-US" sz="2200" b="1" dirty="0" smtClean="0">
                <a:effectLst>
                  <a:outerShdw blurRad="38100" dist="38100" dir="2700000" algn="tl">
                    <a:srgbClr val="C0C0C0"/>
                  </a:outerShdw>
                </a:effectLst>
              </a:rPr>
              <a:t>对图作较为复杂的非数值计算等。 </a:t>
            </a:r>
          </a:p>
        </p:txBody>
      </p:sp>
      <p:sp>
        <p:nvSpPr>
          <p:cNvPr id="6" name="标题 1"/>
          <p:cNvSpPr>
            <a:spLocks noGrp="1"/>
          </p:cNvSpPr>
          <p:nvPr>
            <p:ph type="title"/>
          </p:nvPr>
        </p:nvSpPr>
        <p:spPr>
          <a:xfrm>
            <a:off x="457200" y="277813"/>
            <a:ext cx="8686800" cy="1139825"/>
          </a:xfrm>
        </p:spPr>
        <p:txBody>
          <a:bodyPr/>
          <a:lstStyle/>
          <a:p>
            <a:pPr>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br>
              <a:rPr kumimoji="1" lang="zh-CN" altLang="en-US" sz="4000" b="1" dirty="0" smtClean="0">
                <a:solidFill>
                  <a:srgbClr val="0000CC"/>
                </a:solidFill>
                <a:effectLst>
                  <a:outerShdw blurRad="38100" dist="38100" dir="2700000" algn="tl">
                    <a:srgbClr val="C0C0C0"/>
                  </a:outerShdw>
                </a:effectLst>
              </a:rPr>
            </a:br>
            <a:endParaRPr lang="zh-CN" altLang="en-US" sz="40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419">
                                            <p:txEl>
                                              <p:pRg st="2" end="2"/>
                                            </p:txEl>
                                          </p:spTgt>
                                        </p:tgtEl>
                                        <p:attrNameLst>
                                          <p:attrName>style.visibility</p:attrName>
                                        </p:attrNameLst>
                                      </p:cBhvr>
                                      <p:to>
                                        <p:strVal val="visible"/>
                                      </p:to>
                                    </p:set>
                                    <p:anim calcmode="lin" valueType="num">
                                      <p:cBhvr additive="base">
                                        <p:cTn id="19" dur="5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8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 calcmode="lin" valueType="num">
                                      <p:cBhvr additive="base">
                                        <p:cTn id="25" dur="5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8419">
                                            <p:txEl>
                                              <p:pRg st="4" end="4"/>
                                            </p:txEl>
                                          </p:spTgt>
                                        </p:tgtEl>
                                        <p:attrNameLst>
                                          <p:attrName>style.visibility</p:attrName>
                                        </p:attrNameLst>
                                      </p:cBhvr>
                                      <p:to>
                                        <p:strVal val="visible"/>
                                      </p:to>
                                    </p:set>
                                    <p:anim calcmode="lin" valueType="num">
                                      <p:cBhvr additive="base">
                                        <p:cTn id="31" dur="5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8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8419">
                                            <p:txEl>
                                              <p:pRg st="5" end="5"/>
                                            </p:txEl>
                                          </p:spTgt>
                                        </p:tgtEl>
                                        <p:attrNameLst>
                                          <p:attrName>style.visibility</p:attrName>
                                        </p:attrNameLst>
                                      </p:cBhvr>
                                      <p:to>
                                        <p:strVal val="visible"/>
                                      </p:to>
                                    </p:set>
                                    <p:anim calcmode="lin" valueType="num">
                                      <p:cBhvr additive="base">
                                        <p:cTn id="37" dur="500" fill="hold"/>
                                        <p:tgtEl>
                                          <p:spTgt spid="1884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8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737D45AD-0BE1-43D0-A4D5-88D98B8AA97E}" type="slidenum">
              <a:rPr lang="en-US" altLang="zh-CN"/>
              <a:pPr>
                <a:defRPr/>
              </a:pPr>
              <a:t>16</a:t>
            </a:fld>
            <a:endParaRPr lang="en-US" altLang="zh-CN"/>
          </a:p>
        </p:txBody>
      </p:sp>
      <p:sp>
        <p:nvSpPr>
          <p:cNvPr id="18435" name="Rectangle 2"/>
          <p:cNvSpPr>
            <a:spLocks noGrp="1" noChangeArrowheads="1"/>
          </p:cNvSpPr>
          <p:nvPr>
            <p:ph type="title"/>
          </p:nvPr>
        </p:nvSpPr>
        <p:spPr/>
        <p:txBody>
          <a:bodyPr/>
          <a:lstStyle/>
          <a:p>
            <a:pPr eaLnBrk="1" hangingPunct="1">
              <a:defRPr/>
            </a:pPr>
            <a:r>
              <a:rPr kumimoji="1" lang="en-US" altLang="zh-CN" sz="4400" b="1" dirty="0" smtClean="0">
                <a:solidFill>
                  <a:srgbClr val="0000CC"/>
                </a:solidFill>
                <a:effectLst>
                  <a:outerShdw blurRad="38100" dist="38100" dir="2700000" algn="tl">
                    <a:srgbClr val="C0C0C0"/>
                  </a:outerShdw>
                </a:effectLst>
              </a:rPr>
              <a:t>What</a:t>
            </a:r>
            <a:r>
              <a:rPr kumimoji="1" lang="zh-CN" altLang="en-US" sz="4400" b="1" dirty="0" smtClean="0">
                <a:solidFill>
                  <a:srgbClr val="0000CC"/>
                </a:solidFill>
                <a:effectLst>
                  <a:outerShdw blurRad="38100" dist="38100" dir="2700000" algn="tl">
                    <a:srgbClr val="C0C0C0"/>
                  </a:outerShdw>
                </a:effectLst>
              </a:rPr>
              <a:t>：</a:t>
            </a:r>
            <a:r>
              <a:rPr kumimoji="1" lang="en-US" altLang="zh-CN" sz="4400" b="1" dirty="0" smtClean="0">
                <a:solidFill>
                  <a:srgbClr val="0000CC"/>
                </a:solidFill>
                <a:effectLst>
                  <a:outerShdw blurRad="38100" dist="38100" dir="2700000" algn="tl">
                    <a:srgbClr val="C0C0C0"/>
                  </a:outerShdw>
                </a:effectLst>
              </a:rPr>
              <a:t>《</a:t>
            </a:r>
            <a:r>
              <a:rPr kumimoji="1" lang="zh-CN" altLang="en-US" sz="4400" b="1" dirty="0" smtClean="0">
                <a:solidFill>
                  <a:srgbClr val="0000CC"/>
                </a:solidFill>
                <a:effectLst>
                  <a:outerShdw blurRad="38100" dist="38100" dir="2700000" algn="tl">
                    <a:srgbClr val="C0C0C0"/>
                  </a:outerShdw>
                </a:effectLst>
              </a:rPr>
              <a:t>数据结构</a:t>
            </a:r>
            <a:r>
              <a:rPr kumimoji="1" lang="en-US" altLang="zh-CN" sz="4400" b="1" dirty="0" smtClean="0">
                <a:solidFill>
                  <a:srgbClr val="0000CC"/>
                </a:solidFill>
                <a:effectLst>
                  <a:outerShdw blurRad="38100" dist="38100" dir="2700000" algn="tl">
                    <a:srgbClr val="C0C0C0"/>
                  </a:outerShdw>
                </a:effectLst>
              </a:rPr>
              <a:t>》</a:t>
            </a:r>
            <a:r>
              <a:rPr kumimoji="1" lang="zh-CN" altLang="en-US" sz="4400" b="1" dirty="0" smtClean="0">
                <a:solidFill>
                  <a:srgbClr val="0000CC"/>
                </a:solidFill>
                <a:effectLst>
                  <a:outerShdw blurRad="38100" dist="38100" dir="2700000" algn="tl">
                    <a:srgbClr val="C0C0C0"/>
                  </a:outerShdw>
                </a:effectLst>
              </a:rPr>
              <a:t>研究什么？</a:t>
            </a:r>
            <a:br>
              <a:rPr kumimoji="1" lang="zh-CN" altLang="en-US" sz="4400" b="1" dirty="0" smtClean="0">
                <a:solidFill>
                  <a:srgbClr val="0000CC"/>
                </a:solidFill>
                <a:effectLst>
                  <a:outerShdw blurRad="38100" dist="38100" dir="2700000" algn="tl">
                    <a:srgbClr val="C0C0C0"/>
                  </a:outerShdw>
                </a:effectLst>
              </a:rPr>
            </a:br>
            <a:endParaRPr lang="zh-CN" altLang="zh-CN" dirty="0" smtClean="0"/>
          </a:p>
        </p:txBody>
      </p:sp>
      <p:sp>
        <p:nvSpPr>
          <p:cNvPr id="189443" name="Rectangle 3"/>
          <p:cNvSpPr>
            <a:spLocks noGrp="1" noChangeArrowheads="1"/>
          </p:cNvSpPr>
          <p:nvPr>
            <p:ph type="body" idx="1"/>
          </p:nvPr>
        </p:nvSpPr>
        <p:spPr>
          <a:xfrm>
            <a:off x="457200" y="1071563"/>
            <a:ext cx="8229600" cy="2000250"/>
          </a:xfrm>
        </p:spPr>
        <p:txBody>
          <a:bodyPr/>
          <a:lstStyle/>
          <a:p>
            <a:pPr eaLnBrk="1" hangingPunct="1">
              <a:buFont typeface="Wingdings" pitchFamily="2" charset="2"/>
              <a:buNone/>
              <a:defRPr/>
            </a:pPr>
            <a:r>
              <a:rPr lang="zh-CN" altLang="en-US" b="1" dirty="0" smtClean="0">
                <a:effectLst>
                  <a:outerShdw blurRad="38100" dist="38100" dir="2700000" algn="tl">
                    <a:srgbClr val="C0C0C0"/>
                  </a:outerShdw>
                </a:effectLst>
              </a:rPr>
              <a:t> 对非数值性程序设计需解决如下问题：</a:t>
            </a:r>
          </a:p>
          <a:p>
            <a:pPr lvl="1" eaLnBrk="1" hangingPunct="1">
              <a:defRPr/>
            </a:pPr>
            <a:r>
              <a:rPr lang="zh-CN" altLang="en-US" b="1" dirty="0" smtClean="0">
                <a:solidFill>
                  <a:srgbClr val="FF0000"/>
                </a:solidFill>
                <a:effectLst>
                  <a:outerShdw blurRad="38100" dist="38100" dir="2700000" algn="tl">
                    <a:srgbClr val="C0C0C0"/>
                  </a:outerShdw>
                </a:effectLst>
              </a:rPr>
              <a:t>数据间的结构关系如何表示；</a:t>
            </a:r>
          </a:p>
          <a:p>
            <a:pPr lvl="1" eaLnBrk="1" hangingPunct="1">
              <a:defRPr/>
            </a:pPr>
            <a:r>
              <a:rPr lang="zh-CN" altLang="en-US" b="1" dirty="0" smtClean="0">
                <a:solidFill>
                  <a:srgbClr val="FF0000"/>
                </a:solidFill>
                <a:effectLst>
                  <a:outerShdw blurRad="38100" dist="38100" dir="2700000" algn="tl">
                    <a:srgbClr val="C0C0C0"/>
                  </a:outerShdw>
                </a:effectLst>
              </a:rPr>
              <a:t>数据在计算机内如何存储；</a:t>
            </a:r>
          </a:p>
          <a:p>
            <a:pPr lvl="1" eaLnBrk="1" hangingPunct="1">
              <a:defRPr/>
            </a:pPr>
            <a:r>
              <a:rPr lang="zh-CN" altLang="en-US" b="1" dirty="0" smtClean="0">
                <a:solidFill>
                  <a:srgbClr val="FF0000"/>
                </a:solidFill>
                <a:effectLst>
                  <a:outerShdw blurRad="38100" dist="38100" dir="2700000" algn="tl">
                    <a:srgbClr val="C0C0C0"/>
                  </a:outerShdw>
                </a:effectLst>
              </a:rPr>
              <a:t>处理这些数据</a:t>
            </a:r>
            <a:r>
              <a:rPr lang="en-US" altLang="zh-CN" b="1" dirty="0" smtClean="0">
                <a:solidFill>
                  <a:srgbClr val="FF0000"/>
                </a:solidFill>
                <a:effectLst>
                  <a:outerShdw blurRad="38100" dist="38100" dir="2700000" algn="tl">
                    <a:srgbClr val="C0C0C0"/>
                  </a:outerShdw>
                </a:effectLst>
              </a:rPr>
              <a:t>(</a:t>
            </a:r>
            <a:r>
              <a:rPr lang="zh-CN" altLang="en-US" b="1" dirty="0" smtClean="0">
                <a:solidFill>
                  <a:srgbClr val="FF0000"/>
                </a:solidFill>
                <a:effectLst>
                  <a:outerShdw blurRad="38100" dist="38100" dir="2700000" algn="tl">
                    <a:srgbClr val="C0C0C0"/>
                  </a:outerShdw>
                </a:effectLst>
              </a:rPr>
              <a:t>或叫数据运算</a:t>
            </a:r>
            <a:r>
              <a:rPr lang="en-US" altLang="zh-CN" b="1" dirty="0" smtClean="0">
                <a:solidFill>
                  <a:srgbClr val="FF0000"/>
                </a:solidFill>
                <a:effectLst>
                  <a:outerShdw blurRad="38100" dist="38100" dir="2700000" algn="tl">
                    <a:srgbClr val="C0C0C0"/>
                  </a:outerShdw>
                </a:effectLst>
              </a:rPr>
              <a:t>)</a:t>
            </a:r>
            <a:r>
              <a:rPr lang="zh-CN" altLang="en-US" b="1" dirty="0" smtClean="0">
                <a:solidFill>
                  <a:srgbClr val="FF0000"/>
                </a:solidFill>
                <a:effectLst>
                  <a:outerShdw blurRad="38100" dist="38100" dir="2700000" algn="tl">
                    <a:srgbClr val="C0C0C0"/>
                  </a:outerShdw>
                </a:effectLst>
              </a:rPr>
              <a:t>有哪些技巧。</a:t>
            </a:r>
            <a:endParaRPr lang="en-US" altLang="zh-CN" b="1" dirty="0" smtClean="0">
              <a:solidFill>
                <a:srgbClr val="FF0000"/>
              </a:solidFill>
              <a:effectLst>
                <a:outerShdw blurRad="38100" dist="38100" dir="2700000" algn="tl">
                  <a:srgbClr val="C0C0C0"/>
                </a:outerShdw>
              </a:effectLst>
            </a:endParaRPr>
          </a:p>
          <a:p>
            <a:pPr lvl="1" eaLnBrk="1" hangingPunct="1">
              <a:buFont typeface="Wingdings" pitchFamily="2" charset="2"/>
              <a:buNone/>
              <a:defRPr/>
            </a:pPr>
            <a:endParaRPr lang="zh-CN" altLang="en-US" sz="3000" b="1" dirty="0" smtClean="0">
              <a:effectLst>
                <a:outerShdw blurRad="38100" dist="38100" dir="2700000" algn="tl">
                  <a:srgbClr val="C0C0C0"/>
                </a:outerShdw>
              </a:effectLst>
              <a:cs typeface="+mn-cs"/>
            </a:endParaRPr>
          </a:p>
          <a:p>
            <a:pPr eaLnBrk="1" hangingPunct="1">
              <a:defRPr/>
            </a:pPr>
            <a:endParaRPr lang="en-US" altLang="zh-CN" b="1" dirty="0" smtClean="0">
              <a:effectLst>
                <a:outerShdw blurRad="38100" dist="38100" dir="2700000" algn="tl">
                  <a:srgbClr val="C0C0C0"/>
                </a:outerShdw>
              </a:effectLst>
            </a:endParaRPr>
          </a:p>
        </p:txBody>
      </p:sp>
      <p:pic>
        <p:nvPicPr>
          <p:cNvPr id="21509" name="Picture 6"/>
          <p:cNvPicPr>
            <a:picLocks noChangeAspect="1" noChangeArrowheads="1"/>
          </p:cNvPicPr>
          <p:nvPr/>
        </p:nvPicPr>
        <p:blipFill>
          <a:blip r:embed="rId2" cstate="print"/>
          <a:srcRect/>
          <a:stretch>
            <a:fillRect/>
          </a:stretch>
        </p:blipFill>
        <p:spPr bwMode="auto">
          <a:xfrm>
            <a:off x="5429250" y="3071813"/>
            <a:ext cx="3303588" cy="3090862"/>
          </a:xfrm>
          <a:prstGeom prst="rect">
            <a:avLst/>
          </a:prstGeom>
          <a:noFill/>
          <a:ln w="12700">
            <a:noFill/>
            <a:miter lim="800000"/>
            <a:headEnd type="none" w="sm" len="sm"/>
            <a:tailEnd type="none" w="sm" len="sm"/>
          </a:ln>
        </p:spPr>
      </p:pic>
      <p:sp>
        <p:nvSpPr>
          <p:cNvPr id="6" name="矩形 5"/>
          <p:cNvSpPr/>
          <p:nvPr/>
        </p:nvSpPr>
        <p:spPr>
          <a:xfrm>
            <a:off x="500063" y="3429000"/>
            <a:ext cx="4572000" cy="2216150"/>
          </a:xfrm>
          <a:prstGeom prst="rect">
            <a:avLst/>
          </a:prstGeom>
        </p:spPr>
        <p:txBody>
          <a:bodyPr>
            <a:spAutoFit/>
          </a:bodyPr>
          <a:lstStyle/>
          <a:p>
            <a:pPr>
              <a:spcBef>
                <a:spcPct val="20000"/>
              </a:spcBef>
              <a:buFont typeface="Wingdings" pitchFamily="2" charset="2"/>
              <a:buNone/>
              <a:defRPr/>
            </a:pPr>
            <a:r>
              <a:rPr lang="en-US" altLang="zh-CN" sz="3000" b="1" dirty="0">
                <a:solidFill>
                  <a:srgbClr val="FF0000"/>
                </a:solidFill>
                <a:effectLst>
                  <a:outerShdw blurRad="38100" dist="38100" dir="2700000" algn="tl">
                    <a:srgbClr val="C0C0C0"/>
                  </a:outerShdw>
                </a:effectLst>
                <a:latin typeface="+mn-lt"/>
                <a:ea typeface="+mn-ea"/>
              </a:rPr>
              <a:t>《</a:t>
            </a:r>
            <a:r>
              <a:rPr lang="zh-CN" altLang="en-US" sz="3000" b="1" dirty="0">
                <a:solidFill>
                  <a:srgbClr val="FF0000"/>
                </a:solidFill>
                <a:effectLst>
                  <a:outerShdw blurRad="38100" dist="38100" dir="2700000" algn="tl">
                    <a:srgbClr val="C0C0C0"/>
                  </a:outerShdw>
                </a:effectLst>
                <a:latin typeface="+mn-lt"/>
                <a:ea typeface="+mn-ea"/>
              </a:rPr>
              <a:t>数据结构</a:t>
            </a:r>
            <a:r>
              <a:rPr lang="en-US" altLang="zh-CN" sz="3000" b="1" dirty="0">
                <a:solidFill>
                  <a:srgbClr val="FF0000"/>
                </a:solidFill>
                <a:effectLst>
                  <a:outerShdw blurRad="38100" dist="38100" dir="2700000" algn="tl">
                    <a:srgbClr val="C0C0C0"/>
                  </a:outerShdw>
                </a:effectLst>
                <a:latin typeface="+mn-lt"/>
                <a:ea typeface="+mn-ea"/>
              </a:rPr>
              <a:t>》</a:t>
            </a:r>
            <a:r>
              <a:rPr lang="zh-CN" altLang="en-US" sz="3000" b="1" dirty="0">
                <a:effectLst>
                  <a:outerShdw blurRad="38100" dist="38100" dir="2700000" algn="tl">
                    <a:srgbClr val="C0C0C0"/>
                  </a:outerShdw>
                </a:effectLst>
                <a:latin typeface="+mn-lt"/>
                <a:ea typeface="+mn-ea"/>
              </a:rPr>
              <a:t>研究内容：</a:t>
            </a:r>
            <a:endParaRPr lang="en-US" altLang="zh-CN" sz="3000" b="1" dirty="0">
              <a:effectLst>
                <a:outerShdw blurRad="38100" dist="38100" dir="2700000" algn="tl">
                  <a:srgbClr val="C0C0C0"/>
                </a:outerShdw>
              </a:effectLst>
              <a:latin typeface="+mn-lt"/>
              <a:ea typeface="+mn-ea"/>
            </a:endParaRPr>
          </a:p>
          <a:p>
            <a:pPr>
              <a:spcBef>
                <a:spcPct val="20000"/>
              </a:spcBef>
              <a:buFont typeface="Wingdings" pitchFamily="2" charset="2"/>
              <a:buNone/>
              <a:defRPr/>
            </a:pPr>
            <a:r>
              <a:rPr lang="zh-CN" altLang="en-US" sz="3000" b="1" dirty="0">
                <a:effectLst>
                  <a:outerShdw blurRad="38100" dist="38100" dir="2700000" algn="tl">
                    <a:srgbClr val="C0C0C0"/>
                  </a:outerShdw>
                </a:effectLst>
                <a:latin typeface="+mn-lt"/>
                <a:ea typeface="+mn-ea"/>
              </a:rPr>
              <a:t>数据的逻辑结构</a:t>
            </a:r>
            <a:endParaRPr lang="en-US" altLang="zh-CN" sz="3000" b="1" dirty="0">
              <a:effectLst>
                <a:outerShdw blurRad="38100" dist="38100" dir="2700000" algn="tl">
                  <a:srgbClr val="C0C0C0"/>
                </a:outerShdw>
              </a:effectLst>
              <a:latin typeface="+mn-lt"/>
              <a:ea typeface="+mn-ea"/>
            </a:endParaRPr>
          </a:p>
          <a:p>
            <a:pPr>
              <a:spcBef>
                <a:spcPct val="20000"/>
              </a:spcBef>
              <a:buFont typeface="Wingdings" pitchFamily="2" charset="2"/>
              <a:buNone/>
              <a:defRPr/>
            </a:pPr>
            <a:r>
              <a:rPr lang="zh-CN" altLang="en-US" sz="3000" b="1" dirty="0">
                <a:effectLst>
                  <a:outerShdw blurRad="38100" dist="38100" dir="2700000" algn="tl">
                    <a:srgbClr val="C0C0C0"/>
                  </a:outerShdw>
                </a:effectLst>
                <a:latin typeface="+mn-lt"/>
                <a:ea typeface="+mn-ea"/>
              </a:rPr>
              <a:t>物理结构</a:t>
            </a:r>
            <a:r>
              <a:rPr lang="en-US" altLang="zh-CN" sz="3000" b="1" dirty="0">
                <a:effectLst>
                  <a:outerShdw blurRad="38100" dist="38100" dir="2700000" algn="tl">
                    <a:srgbClr val="C0C0C0"/>
                  </a:outerShdw>
                </a:effectLst>
                <a:latin typeface="+mn-lt"/>
                <a:ea typeface="+mn-ea"/>
              </a:rPr>
              <a:t>(</a:t>
            </a:r>
            <a:r>
              <a:rPr lang="zh-CN" altLang="en-US" sz="3000" b="1" dirty="0">
                <a:effectLst>
                  <a:outerShdw blurRad="38100" dist="38100" dir="2700000" algn="tl">
                    <a:srgbClr val="C0C0C0"/>
                  </a:outerShdw>
                </a:effectLst>
                <a:latin typeface="+mn-lt"/>
                <a:ea typeface="+mn-ea"/>
              </a:rPr>
              <a:t>或存储结构</a:t>
            </a:r>
            <a:r>
              <a:rPr lang="en-US" altLang="zh-CN" sz="3000" b="1" dirty="0">
                <a:effectLst>
                  <a:outerShdw blurRad="38100" dist="38100" dir="2700000" algn="tl">
                    <a:srgbClr val="C0C0C0"/>
                  </a:outerShdw>
                </a:effectLst>
                <a:latin typeface="+mn-lt"/>
                <a:ea typeface="+mn-ea"/>
              </a:rPr>
              <a:t>)</a:t>
            </a:r>
          </a:p>
          <a:p>
            <a:pPr>
              <a:spcBef>
                <a:spcPct val="20000"/>
              </a:spcBef>
              <a:buFont typeface="Wingdings" pitchFamily="2" charset="2"/>
              <a:buNone/>
              <a:defRPr/>
            </a:pPr>
            <a:r>
              <a:rPr lang="zh-CN" altLang="en-US" sz="3000" b="1" dirty="0">
                <a:effectLst>
                  <a:outerShdw blurRad="38100" dist="38100" dir="2700000" algn="tl">
                    <a:srgbClr val="C0C0C0"/>
                  </a:outerShdw>
                </a:effectLst>
                <a:latin typeface="+mn-lt"/>
                <a:ea typeface="+mn-ea"/>
              </a:rPr>
              <a:t>数据的运算</a:t>
            </a:r>
            <a:r>
              <a:rPr lang="en-US" altLang="zh-CN" sz="3000" b="1" dirty="0">
                <a:effectLst>
                  <a:outerShdw blurRad="38100" dist="38100" dir="2700000" algn="tl">
                    <a:srgbClr val="C0C0C0"/>
                  </a:outerShdw>
                </a:effectLst>
                <a:latin typeface="+mn-lt"/>
                <a:ea typeface="+mn-ea"/>
              </a:rPr>
              <a:t>(</a:t>
            </a:r>
            <a:r>
              <a:rPr lang="zh-CN" altLang="en-US" sz="3000" b="1" dirty="0">
                <a:effectLst>
                  <a:outerShdw blurRad="38100" dist="38100" dir="2700000" algn="tl">
                    <a:srgbClr val="C0C0C0"/>
                  </a:outerShdw>
                </a:effectLst>
                <a:latin typeface="+mn-lt"/>
                <a:ea typeface="+mn-ea"/>
              </a:rPr>
              <a:t>操作</a:t>
            </a:r>
            <a:r>
              <a:rPr lang="en-US" altLang="zh-CN" sz="3000" b="1" dirty="0">
                <a:effectLst>
                  <a:outerShdw blurRad="38100" dist="38100" dir="2700000" algn="tl">
                    <a:srgbClr val="C0C0C0"/>
                  </a:outerShdw>
                </a:effectLst>
                <a:latin typeface="+mn-lt"/>
                <a:ea typeface="+mn-ea"/>
              </a:rPr>
              <a:t>)</a:t>
            </a:r>
            <a:r>
              <a:rPr lang="zh-CN" altLang="en-US" sz="3000" b="1" dirty="0">
                <a:effectLst>
                  <a:outerShdw blurRad="38100" dist="38100" dir="2700000" algn="tl">
                    <a:srgbClr val="C0C0C0"/>
                  </a:outerShdw>
                </a:effectLst>
                <a:latin typeface="+mn-lt"/>
                <a:ea typeface="+mn-ea"/>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0" end="0"/>
                                            </p:txEl>
                                          </p:spTgt>
                                        </p:tgtEl>
                                        <p:attrNameLst>
                                          <p:attrName>style.visibility</p:attrName>
                                        </p:attrNameLst>
                                      </p:cBhvr>
                                      <p:to>
                                        <p:strVal val="visible"/>
                                      </p:to>
                                    </p:set>
                                    <p:anim calcmode="lin" valueType="num">
                                      <p:cBhvr additive="base">
                                        <p:cTn id="13"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9443">
                                            <p:txEl>
                                              <p:pRg st="1" end="1"/>
                                            </p:txEl>
                                          </p:spTgt>
                                        </p:tgtEl>
                                        <p:attrNameLst>
                                          <p:attrName>style.visibility</p:attrName>
                                        </p:attrNameLst>
                                      </p:cBhvr>
                                      <p:to>
                                        <p:strVal val="visible"/>
                                      </p:to>
                                    </p:set>
                                    <p:anim calcmode="lin" valueType="num">
                                      <p:cBhvr additive="base">
                                        <p:cTn id="17"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4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9443">
                                            <p:txEl>
                                              <p:pRg st="2" end="2"/>
                                            </p:txEl>
                                          </p:spTgt>
                                        </p:tgtEl>
                                        <p:attrNameLst>
                                          <p:attrName>style.visibility</p:attrName>
                                        </p:attrNameLst>
                                      </p:cBhvr>
                                      <p:to>
                                        <p:strVal val="visible"/>
                                      </p:to>
                                    </p:set>
                                    <p:anim calcmode="lin" valueType="num">
                                      <p:cBhvr additive="base">
                                        <p:cTn id="21"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94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09"/>
                                        </p:tgtEl>
                                        <p:attrNameLst>
                                          <p:attrName>style.visibility</p:attrName>
                                        </p:attrNameLst>
                                      </p:cBhvr>
                                      <p:to>
                                        <p:strVal val="visible"/>
                                      </p:to>
                                    </p:set>
                                    <p:anim calcmode="lin" valueType="num">
                                      <p:cBhvr additive="base">
                                        <p:cTn id="37" dur="500" fill="hold"/>
                                        <p:tgtEl>
                                          <p:spTgt spid="21509"/>
                                        </p:tgtEl>
                                        <p:attrNameLst>
                                          <p:attrName>ppt_x</p:attrName>
                                        </p:attrNameLst>
                                      </p:cBhvr>
                                      <p:tavLst>
                                        <p:tav tm="0">
                                          <p:val>
                                            <p:strVal val="#ppt_x"/>
                                          </p:val>
                                        </p:tav>
                                        <p:tav tm="100000">
                                          <p:val>
                                            <p:strVal val="#ppt_x"/>
                                          </p:val>
                                        </p:tav>
                                      </p:tavLst>
                                    </p:anim>
                                    <p:anim calcmode="lin" valueType="num">
                                      <p:cBhvr additive="base">
                                        <p:cTn id="38"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9443"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008062"/>
          </a:xfrm>
        </p:spPr>
        <p:txBody>
          <a:bodyPr/>
          <a:lstStyle/>
          <a:p>
            <a:pPr>
              <a:defRPr/>
            </a:pPr>
            <a:r>
              <a:rPr kumimoji="1" lang="en-US" altLang="zh-CN" sz="4400" b="1" dirty="0" smtClean="0">
                <a:solidFill>
                  <a:srgbClr val="0000CC"/>
                </a:solidFill>
                <a:effectLst>
                  <a:outerShdw blurRad="38100" dist="38100" dir="2700000" algn="tl">
                    <a:srgbClr val="C0C0C0"/>
                  </a:outerShdw>
                </a:effectLst>
              </a:rPr>
              <a:t>How</a:t>
            </a:r>
            <a:r>
              <a:rPr kumimoji="1" lang="zh-CN" altLang="en-US" sz="4400" b="1" dirty="0" smtClean="0">
                <a:solidFill>
                  <a:srgbClr val="0000CC"/>
                </a:solidFill>
                <a:effectLst>
                  <a:outerShdw blurRad="38100" dist="38100" dir="2700000" algn="tl">
                    <a:srgbClr val="C0C0C0"/>
                  </a:outerShdw>
                </a:effectLst>
              </a:rPr>
              <a:t>：如何学？</a:t>
            </a:r>
            <a:br>
              <a:rPr kumimoji="1" lang="zh-CN" altLang="en-US" sz="4400" b="1" dirty="0" smtClean="0">
                <a:solidFill>
                  <a:srgbClr val="0000CC"/>
                </a:solidFill>
                <a:effectLst>
                  <a:outerShdw blurRad="38100" dist="38100" dir="2700000" algn="tl">
                    <a:srgbClr val="C0C0C0"/>
                  </a:outerShdw>
                </a:effectLst>
              </a:rPr>
            </a:br>
            <a:endParaRPr lang="zh-CN" altLang="en-US" dirty="0"/>
          </a:p>
        </p:txBody>
      </p:sp>
      <p:sp>
        <p:nvSpPr>
          <p:cNvPr id="4" name="灯片编号占位符 3"/>
          <p:cNvSpPr>
            <a:spLocks noGrp="1"/>
          </p:cNvSpPr>
          <p:nvPr>
            <p:ph type="sldNum" sz="quarter" idx="12"/>
          </p:nvPr>
        </p:nvSpPr>
        <p:spPr/>
        <p:txBody>
          <a:bodyPr/>
          <a:lstStyle/>
          <a:p>
            <a:pPr>
              <a:defRPr/>
            </a:pPr>
            <a:fld id="{2982ED4F-2B98-4389-97F1-DCF191588BF3}" type="slidenum">
              <a:rPr lang="en-US" altLang="zh-CN" smtClean="0"/>
              <a:pPr>
                <a:defRPr/>
              </a:pPr>
              <a:t>17</a:t>
            </a:fld>
            <a:endParaRPr lang="en-US" altLang="zh-CN"/>
          </a:p>
        </p:txBody>
      </p:sp>
      <p:sp>
        <p:nvSpPr>
          <p:cNvPr id="5" name="Rectangle 3"/>
          <p:cNvSpPr>
            <a:spLocks noGrp="1" noRot="1" noChangeArrowheads="1"/>
          </p:cNvSpPr>
          <p:nvPr>
            <p:ph idx="1"/>
          </p:nvPr>
        </p:nvSpPr>
        <p:spPr>
          <a:xfrm>
            <a:off x="428625" y="1071563"/>
            <a:ext cx="8229600" cy="4530725"/>
          </a:xfrm>
        </p:spPr>
        <p:txBody>
          <a:bodyPr/>
          <a:lstStyle/>
          <a:p>
            <a:pPr>
              <a:lnSpc>
                <a:spcPct val="130000"/>
              </a:lnSpc>
            </a:pPr>
            <a:r>
              <a:rPr lang="zh-CN" altLang="en-US" sz="3400" b="1" smtClean="0">
                <a:solidFill>
                  <a:schemeClr val="hlink"/>
                </a:solidFill>
                <a:latin typeface="方正细珊瑚简体" pitchFamily="65" charset="-122"/>
                <a:ea typeface="方正细珊瑚简体" pitchFamily="65" charset="-122"/>
              </a:rPr>
              <a:t>上课认真听课，记笔记，课后按时独立完成作业。</a:t>
            </a:r>
            <a:endParaRPr lang="zh-CN" altLang="en-US" b="1" smtClean="0">
              <a:solidFill>
                <a:srgbClr val="003366"/>
              </a:solidFill>
              <a:latin typeface="黑体" pitchFamily="2" charset="-122"/>
              <a:ea typeface="黑体" pitchFamily="2" charset="-122"/>
            </a:endParaRPr>
          </a:p>
          <a:p>
            <a:pPr>
              <a:lnSpc>
                <a:spcPct val="130000"/>
              </a:lnSpc>
            </a:pPr>
            <a:r>
              <a:rPr lang="zh-CN" altLang="en-US" sz="3400" b="1" smtClean="0">
                <a:solidFill>
                  <a:schemeClr val="hlink"/>
                </a:solidFill>
                <a:latin typeface="方正细珊瑚简体" pitchFamily="65" charset="-122"/>
                <a:ea typeface="方正细珊瑚简体" pitchFamily="65" charset="-122"/>
              </a:rPr>
              <a:t>理论、习题、上机紧密结合。</a:t>
            </a:r>
          </a:p>
          <a:p>
            <a:pPr>
              <a:lnSpc>
                <a:spcPct val="130000"/>
              </a:lnSpc>
            </a:pPr>
            <a:r>
              <a:rPr lang="zh-CN" altLang="en-US" sz="3400" b="1" smtClean="0">
                <a:solidFill>
                  <a:schemeClr val="hlink"/>
                </a:solidFill>
                <a:latin typeface="方正细珊瑚简体" pitchFamily="65" charset="-122"/>
                <a:ea typeface="方正细珊瑚简体" pitchFamily="65" charset="-122"/>
              </a:rPr>
              <a:t>成绩评定：</a:t>
            </a:r>
          </a:p>
          <a:p>
            <a:pPr>
              <a:lnSpc>
                <a:spcPct val="130000"/>
              </a:lnSpc>
              <a:buFont typeface="Wingdings" pitchFamily="2" charset="2"/>
              <a:buNone/>
            </a:pPr>
            <a:r>
              <a:rPr lang="zh-CN" altLang="en-US" sz="3400" b="1" smtClean="0">
                <a:solidFill>
                  <a:schemeClr val="hlink"/>
                </a:solidFill>
                <a:latin typeface="方正细珊瑚简体" pitchFamily="65" charset="-122"/>
                <a:ea typeface="方正细珊瑚简体" pitchFamily="65" charset="-122"/>
              </a:rPr>
              <a:t>     </a:t>
            </a:r>
            <a:r>
              <a:rPr lang="zh-CN" altLang="en-US" sz="3400" b="1" smtClean="0">
                <a:solidFill>
                  <a:srgbClr val="FF0000"/>
                </a:solidFill>
                <a:latin typeface="方正细珊瑚简体" pitchFamily="65" charset="-122"/>
                <a:ea typeface="方正细珊瑚简体" pitchFamily="65" charset="-122"/>
              </a:rPr>
              <a:t>平时</a:t>
            </a:r>
            <a:r>
              <a:rPr lang="en-US" altLang="zh-CN" sz="3400" b="1" smtClean="0">
                <a:solidFill>
                  <a:srgbClr val="FF0000"/>
                </a:solidFill>
                <a:latin typeface="方正细珊瑚简体" pitchFamily="65" charset="-122"/>
                <a:ea typeface="方正细珊瑚简体" pitchFamily="65" charset="-122"/>
              </a:rPr>
              <a:t>15%+</a:t>
            </a:r>
            <a:r>
              <a:rPr lang="zh-CN" altLang="en-US" sz="3400" b="1" smtClean="0">
                <a:solidFill>
                  <a:srgbClr val="FF0000"/>
                </a:solidFill>
                <a:latin typeface="方正细珊瑚简体" pitchFamily="65" charset="-122"/>
                <a:ea typeface="方正细珊瑚简体" pitchFamily="65" charset="-122"/>
              </a:rPr>
              <a:t>实验</a:t>
            </a:r>
            <a:r>
              <a:rPr lang="en-US" altLang="zh-CN" sz="3400" b="1" smtClean="0">
                <a:solidFill>
                  <a:srgbClr val="FF0000"/>
                </a:solidFill>
                <a:latin typeface="方正细珊瑚简体" pitchFamily="65" charset="-122"/>
                <a:ea typeface="方正细珊瑚简体" pitchFamily="65" charset="-122"/>
              </a:rPr>
              <a:t>15%+</a:t>
            </a:r>
            <a:r>
              <a:rPr lang="zh-CN" altLang="en-US" sz="3400" b="1" smtClean="0">
                <a:solidFill>
                  <a:srgbClr val="FF0000"/>
                </a:solidFill>
                <a:latin typeface="方正细珊瑚简体" pitchFamily="65" charset="-122"/>
                <a:ea typeface="方正细珊瑚简体" pitchFamily="65" charset="-122"/>
              </a:rPr>
              <a:t>期末考试</a:t>
            </a:r>
            <a:r>
              <a:rPr lang="en-US" altLang="zh-CN" sz="3400" b="1" smtClean="0">
                <a:solidFill>
                  <a:srgbClr val="FF0000"/>
                </a:solidFill>
                <a:latin typeface="方正细珊瑚简体" pitchFamily="65" charset="-122"/>
                <a:ea typeface="方正细珊瑚简体" pitchFamily="65" charset="-122"/>
              </a:rPr>
              <a:t>70%</a:t>
            </a:r>
            <a:endParaRPr lang="en-US" altLang="zh-CN" b="1" smtClean="0">
              <a:solidFill>
                <a:srgbClr val="FF0000"/>
              </a:solidFill>
              <a:latin typeface="黑体" pitchFamily="2" charset="-122"/>
              <a:ea typeface="黑体"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790BD878-4D21-47EE-BA43-D6C4AFDE1256}" type="slidenum">
              <a:rPr lang="en-US" altLang="zh-CN"/>
              <a:pPr>
                <a:defRPr/>
              </a:pPr>
              <a:t>18</a:t>
            </a:fld>
            <a:endParaRPr lang="en-US" altLang="zh-CN"/>
          </a:p>
        </p:txBody>
      </p:sp>
      <p:sp>
        <p:nvSpPr>
          <p:cNvPr id="22531" name="Rectangle 2"/>
          <p:cNvSpPr>
            <a:spLocks noGrp="1" noChangeArrowheads="1"/>
          </p:cNvSpPr>
          <p:nvPr>
            <p:ph type="title"/>
          </p:nvPr>
        </p:nvSpPr>
        <p:spPr/>
        <p:txBody>
          <a:bodyPr/>
          <a:lstStyle/>
          <a:p>
            <a:pPr eaLnBrk="1" hangingPunct="1"/>
            <a:r>
              <a:rPr lang="zh-CN" altLang="en-US" b="1" smtClean="0"/>
              <a:t>第</a:t>
            </a:r>
            <a:r>
              <a:rPr lang="en-US" altLang="zh-CN" b="1" smtClean="0"/>
              <a:t>1</a:t>
            </a:r>
            <a:r>
              <a:rPr lang="zh-CN" altLang="en-US" b="1" smtClean="0"/>
              <a:t>章  绪论</a:t>
            </a:r>
          </a:p>
        </p:txBody>
      </p:sp>
      <p:sp>
        <p:nvSpPr>
          <p:cNvPr id="22532" name="Rectangle 3"/>
          <p:cNvSpPr>
            <a:spLocks noGrp="1" noChangeArrowheads="1"/>
          </p:cNvSpPr>
          <p:nvPr>
            <p:ph type="body" idx="1"/>
          </p:nvPr>
        </p:nvSpPr>
        <p:spPr>
          <a:xfrm>
            <a:off x="827088" y="1700213"/>
            <a:ext cx="6778625" cy="3268662"/>
          </a:xfrm>
        </p:spPr>
        <p:txBody>
          <a:bodyPr/>
          <a:lstStyle/>
          <a:p>
            <a:pPr eaLnBrk="1" hangingPunct="1">
              <a:lnSpc>
                <a:spcPct val="150000"/>
              </a:lnSpc>
              <a:buFont typeface="Wingdings" pitchFamily="2" charset="2"/>
              <a:buNone/>
            </a:pPr>
            <a:r>
              <a:rPr lang="en-US" altLang="zh-CN" b="1" smtClean="0"/>
              <a:t>• </a:t>
            </a:r>
            <a:r>
              <a:rPr lang="en-US" altLang="zh-CN" b="1" smtClean="0">
                <a:hlinkClick r:id="rId2" action="ppaction://hlinksldjump"/>
              </a:rPr>
              <a:t>1.1</a:t>
            </a:r>
            <a:r>
              <a:rPr lang="zh-CN" altLang="en-US" b="1" smtClean="0">
                <a:hlinkClick r:id="rId3" action="ppaction://hlinksldjump"/>
              </a:rPr>
              <a:t>数据结构</a:t>
            </a:r>
            <a:r>
              <a:rPr lang="zh-CN" altLang="en-US" b="1" smtClean="0"/>
              <a:t>的基本概念和术语</a:t>
            </a:r>
            <a:endParaRPr lang="zh-CN" altLang="en-US" b="1" smtClean="0">
              <a:hlinkClick r:id="rId3" action="ppaction://hlinksldjump"/>
            </a:endParaRPr>
          </a:p>
          <a:p>
            <a:pPr eaLnBrk="1" hangingPunct="1">
              <a:lnSpc>
                <a:spcPct val="150000"/>
              </a:lnSpc>
              <a:buFont typeface="Wingdings" pitchFamily="2" charset="2"/>
              <a:buNone/>
            </a:pPr>
            <a:r>
              <a:rPr lang="en-US" altLang="zh-CN" b="1" smtClean="0"/>
              <a:t>• </a:t>
            </a:r>
            <a:r>
              <a:rPr lang="en-US" altLang="zh-CN" b="1" smtClean="0">
                <a:hlinkClick r:id="rId3" action="ppaction://hlinksldjump"/>
              </a:rPr>
              <a:t>1.2 </a:t>
            </a:r>
            <a:r>
              <a:rPr lang="zh-CN" altLang="en-US" b="1" smtClean="0">
                <a:hlinkClick r:id="rId3" action="ppaction://hlinksldjump"/>
              </a:rPr>
              <a:t>什么是数据结构</a:t>
            </a:r>
            <a:endParaRPr lang="en-US" altLang="zh-CN" b="1" smtClean="0"/>
          </a:p>
          <a:p>
            <a:pPr eaLnBrk="1" hangingPunct="1">
              <a:lnSpc>
                <a:spcPct val="150000"/>
              </a:lnSpc>
              <a:buFont typeface="Wingdings" pitchFamily="2" charset="2"/>
              <a:buNone/>
            </a:pPr>
            <a:r>
              <a:rPr lang="en-US" altLang="zh-CN" b="1" smtClean="0"/>
              <a:t>•</a:t>
            </a:r>
            <a:r>
              <a:rPr lang="en-US" altLang="zh-CN" b="1" smtClean="0">
                <a:hlinkClick r:id="rId3" action="ppaction://hlinksldjump"/>
              </a:rPr>
              <a:t> 1.3 </a:t>
            </a:r>
            <a:r>
              <a:rPr lang="zh-CN" altLang="en-US" b="1" smtClean="0">
                <a:hlinkClick r:id="rId3" action="ppaction://hlinksldjump"/>
              </a:rPr>
              <a:t>数据结构</a:t>
            </a:r>
            <a:r>
              <a:rPr lang="zh-CN" altLang="en-US" b="1" smtClean="0"/>
              <a:t>的研究内容</a:t>
            </a:r>
          </a:p>
          <a:p>
            <a:pPr eaLnBrk="1" hangingPunct="1">
              <a:lnSpc>
                <a:spcPct val="150000"/>
              </a:lnSpc>
              <a:buFont typeface="Wingdings" pitchFamily="2" charset="2"/>
              <a:buNone/>
            </a:pPr>
            <a:r>
              <a:rPr lang="en-US" altLang="zh-CN" b="1" smtClean="0"/>
              <a:t>• </a:t>
            </a:r>
            <a:r>
              <a:rPr lang="en-US" altLang="zh-CN" b="1" smtClean="0">
                <a:hlinkClick r:id="rId4" action="ppaction://hlinksldjump"/>
              </a:rPr>
              <a:t>1.4 </a:t>
            </a:r>
            <a:r>
              <a:rPr lang="zh-CN" altLang="en-US" b="1" smtClean="0">
                <a:hlinkClick r:id="rId4" action="ppaction://hlinksldjump"/>
              </a:rPr>
              <a:t>抽象数据类型</a:t>
            </a:r>
            <a:r>
              <a:rPr lang="zh-CN" altLang="en-US" b="1" smtClean="0"/>
              <a:t>的表示与实现</a:t>
            </a:r>
          </a:p>
          <a:p>
            <a:pPr eaLnBrk="1" hangingPunct="1">
              <a:lnSpc>
                <a:spcPct val="150000"/>
              </a:lnSpc>
              <a:buFont typeface="Wingdings" pitchFamily="2" charset="2"/>
              <a:buNone/>
            </a:pPr>
            <a:r>
              <a:rPr lang="en-US" altLang="zh-CN" b="1" smtClean="0"/>
              <a:t>• </a:t>
            </a:r>
            <a:r>
              <a:rPr lang="en-US" altLang="zh-CN" b="1" smtClean="0">
                <a:hlinkClick r:id="rId5" action="ppaction://hlinksldjump"/>
              </a:rPr>
              <a:t>1.5 </a:t>
            </a:r>
            <a:r>
              <a:rPr lang="zh-CN" altLang="en-US" b="1" smtClean="0">
                <a:hlinkClick r:id="rId5" action="ppaction://hlinksldjump"/>
              </a:rPr>
              <a:t>算法和算法分析</a:t>
            </a:r>
            <a:endParaRPr lang="zh-CN" altLang="en-US" b="1" smtClean="0"/>
          </a:p>
          <a:p>
            <a:pPr eaLnBrk="1" hangingPunct="1"/>
            <a:endParaRPr lang="en-US" altLang="zh-CN" b="1" smtClean="0"/>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2A2FE34-7ECD-49A8-95E0-3FC825443E9D}" type="slidenum">
              <a:rPr lang="en-US" altLang="zh-CN"/>
              <a:pPr>
                <a:defRPr/>
              </a:pPr>
              <a:t>19</a:t>
            </a:fld>
            <a:endParaRPr lang="en-US" altLang="zh-CN" dirty="0"/>
          </a:p>
        </p:txBody>
      </p:sp>
      <p:sp>
        <p:nvSpPr>
          <p:cNvPr id="26627" name="Rectangle 2"/>
          <p:cNvSpPr>
            <a:spLocks noGrp="1" noChangeArrowheads="1"/>
          </p:cNvSpPr>
          <p:nvPr>
            <p:ph type="title"/>
          </p:nvPr>
        </p:nvSpPr>
        <p:spPr>
          <a:xfrm>
            <a:off x="457200" y="277813"/>
            <a:ext cx="8229600" cy="836612"/>
          </a:xfrm>
        </p:spPr>
        <p:txBody>
          <a:bodyPr/>
          <a:lstStyle/>
          <a:p>
            <a:pPr eaLnBrk="1" hangingPunct="1"/>
            <a:r>
              <a:rPr lang="en-US" altLang="zh-CN" sz="3200" b="1" smtClean="0">
                <a:solidFill>
                  <a:srgbClr val="FF0000"/>
                </a:solidFill>
                <a:latin typeface="华文楷体" pitchFamily="2" charset="-122"/>
                <a:ea typeface="华文楷体" pitchFamily="2" charset="-122"/>
              </a:rPr>
              <a:t>1.1  </a:t>
            </a:r>
            <a:r>
              <a:rPr lang="zh-CN" altLang="en-US" sz="3200" b="1" smtClean="0">
                <a:solidFill>
                  <a:srgbClr val="FF0000"/>
                </a:solidFill>
                <a:latin typeface="华文楷体" pitchFamily="2" charset="-122"/>
                <a:ea typeface="华文楷体" pitchFamily="2" charset="-122"/>
              </a:rPr>
              <a:t>数据结构的基本概念和术语</a:t>
            </a:r>
          </a:p>
        </p:txBody>
      </p:sp>
      <p:sp>
        <p:nvSpPr>
          <p:cNvPr id="26628" name="Rectangle 3"/>
          <p:cNvSpPr>
            <a:spLocks noGrp="1" noChangeArrowheads="1"/>
          </p:cNvSpPr>
          <p:nvPr>
            <p:ph type="body" idx="1"/>
          </p:nvPr>
        </p:nvSpPr>
        <p:spPr>
          <a:xfrm>
            <a:off x="642938" y="1000125"/>
            <a:ext cx="8105775" cy="1428750"/>
          </a:xfrm>
        </p:spPr>
        <p:txBody>
          <a:bodyPr/>
          <a:lstStyle/>
          <a:p>
            <a:pPr eaLnBrk="1" hangingPunct="1">
              <a:lnSpc>
                <a:spcPct val="130000"/>
              </a:lnSpc>
              <a:buFont typeface="Wingdings" pitchFamily="2" charset="2"/>
              <a:buNone/>
            </a:pPr>
            <a:r>
              <a:rPr lang="en-US" altLang="zh-CN" sz="2800" b="1" dirty="0" smtClean="0">
                <a:solidFill>
                  <a:schemeClr val="tx2"/>
                </a:solidFill>
                <a:latin typeface="楷体_GB2312" pitchFamily="49" charset="-122"/>
                <a:ea typeface="楷体_GB2312" pitchFamily="49" charset="-122"/>
              </a:rPr>
              <a:t>1</a:t>
            </a:r>
            <a:r>
              <a:rPr lang="zh-CN" altLang="en-US" sz="2800" b="1" dirty="0" smtClean="0">
                <a:solidFill>
                  <a:schemeClr val="tx2"/>
                </a:solidFill>
                <a:latin typeface="楷体_GB2312" pitchFamily="49" charset="-122"/>
                <a:ea typeface="楷体_GB2312" pitchFamily="49" charset="-122"/>
              </a:rPr>
              <a:t>、数据</a:t>
            </a:r>
            <a:r>
              <a:rPr lang="zh-CN" altLang="en-US" sz="2800" b="1" dirty="0" smtClean="0">
                <a:latin typeface="楷体_GB2312" pitchFamily="49" charset="-122"/>
                <a:ea typeface="楷体_GB2312" pitchFamily="49" charset="-122"/>
              </a:rPr>
              <a:t>：？</a:t>
            </a:r>
          </a:p>
          <a:p>
            <a:pPr eaLnBrk="1" hangingPunct="1">
              <a:buFont typeface="Wingdings" pitchFamily="2" charset="2"/>
              <a:buNone/>
            </a:pPr>
            <a:endParaRPr lang="en-US" altLang="zh-CN" sz="2400" b="1" dirty="0" smtClean="0">
              <a:latin typeface="楷体_GB2312" pitchFamily="49" charset="-122"/>
              <a:ea typeface="楷体_GB2312" pitchFamily="49" charset="-122"/>
            </a:endParaRPr>
          </a:p>
        </p:txBody>
      </p:sp>
      <p:sp>
        <p:nvSpPr>
          <p:cNvPr id="6" name="矩形 5"/>
          <p:cNvSpPr>
            <a:spLocks noChangeArrowheads="1"/>
          </p:cNvSpPr>
          <p:nvPr/>
        </p:nvSpPr>
        <p:spPr bwMode="auto">
          <a:xfrm>
            <a:off x="642910" y="2428868"/>
            <a:ext cx="8001000" cy="572464"/>
          </a:xfrm>
          <a:prstGeom prst="rect">
            <a:avLst/>
          </a:prstGeom>
          <a:noFill/>
          <a:ln w="9525">
            <a:noFill/>
            <a:miter lim="800000"/>
            <a:headEnd/>
            <a:tailEnd/>
          </a:ln>
        </p:spPr>
        <p:txBody>
          <a:bodyPr>
            <a:spAutoFit/>
          </a:bodyPr>
          <a:lstStyle/>
          <a:p>
            <a:pPr marL="342900" indent="-342900">
              <a:lnSpc>
                <a:spcPct val="130000"/>
              </a:lnSpc>
              <a:spcBef>
                <a:spcPct val="20000"/>
              </a:spcBef>
              <a:buClr>
                <a:schemeClr val="accent1"/>
              </a:buClr>
              <a:buSzPct val="65000"/>
            </a:pPr>
            <a:r>
              <a:rPr lang="en-US" altLang="zh-CN" sz="2800" b="1" dirty="0">
                <a:solidFill>
                  <a:schemeClr val="tx2"/>
                </a:solidFill>
                <a:latin typeface="楷体_GB2312" pitchFamily="49" charset="-122"/>
                <a:ea typeface="楷体_GB2312" pitchFamily="49" charset="-122"/>
              </a:rPr>
              <a:t>2</a:t>
            </a:r>
            <a:r>
              <a:rPr lang="zh-CN" altLang="en-US" sz="2800" b="1" dirty="0">
                <a:solidFill>
                  <a:schemeClr val="tx2"/>
                </a:solidFill>
                <a:latin typeface="楷体_GB2312" pitchFamily="49" charset="-122"/>
                <a:ea typeface="楷体_GB2312" pitchFamily="49" charset="-122"/>
              </a:rPr>
              <a:t>、数据元素</a:t>
            </a:r>
            <a:r>
              <a:rPr lang="zh-CN" altLang="en-US" sz="2800" b="1" dirty="0" smtClean="0">
                <a:solidFill>
                  <a:schemeClr val="tx2"/>
                </a:solidFill>
                <a:latin typeface="楷体_GB2312" pitchFamily="49" charset="-122"/>
                <a:ea typeface="楷体_GB2312" pitchFamily="49" charset="-122"/>
              </a:rPr>
              <a:t>：？</a:t>
            </a:r>
            <a:endParaRPr lang="zh-CN" altLang="en-US" sz="2800" b="1" dirty="0">
              <a:solidFill>
                <a:schemeClr val="tx2"/>
              </a:solidFill>
              <a:latin typeface="楷体_GB2312" pitchFamily="49" charset="-122"/>
              <a:ea typeface="楷体_GB2312" pitchFamily="49" charset="-122"/>
            </a:endParaRPr>
          </a:p>
        </p:txBody>
      </p:sp>
      <p:sp>
        <p:nvSpPr>
          <p:cNvPr id="7" name="矩形 6"/>
          <p:cNvSpPr>
            <a:spLocks noChangeArrowheads="1"/>
          </p:cNvSpPr>
          <p:nvPr/>
        </p:nvSpPr>
        <p:spPr bwMode="auto">
          <a:xfrm>
            <a:off x="642910" y="3714752"/>
            <a:ext cx="5929313" cy="572464"/>
          </a:xfrm>
          <a:prstGeom prst="rect">
            <a:avLst/>
          </a:prstGeom>
          <a:noFill/>
          <a:ln w="9525">
            <a:noFill/>
            <a:miter lim="800000"/>
            <a:headEnd/>
            <a:tailEnd/>
          </a:ln>
        </p:spPr>
        <p:txBody>
          <a:bodyPr>
            <a:spAutoFit/>
          </a:bodyPr>
          <a:lstStyle/>
          <a:p>
            <a:pPr marL="342900" indent="-342900">
              <a:lnSpc>
                <a:spcPct val="130000"/>
              </a:lnSpc>
              <a:spcBef>
                <a:spcPct val="20000"/>
              </a:spcBef>
              <a:buClr>
                <a:schemeClr val="accent1"/>
              </a:buClr>
              <a:buSzPct val="65000"/>
              <a:buFont typeface="Wingdings" pitchFamily="2" charset="2"/>
              <a:buNone/>
            </a:pP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、数据项</a:t>
            </a:r>
            <a:r>
              <a:rPr lang="zh-CN" altLang="en-US" sz="2800" b="1" dirty="0" smtClean="0">
                <a:solidFill>
                  <a:schemeClr val="tx2"/>
                </a:solidFill>
                <a:latin typeface="楷体_GB2312" pitchFamily="49" charset="-122"/>
                <a:ea typeface="楷体_GB2312" pitchFamily="49" charset="-122"/>
              </a:rPr>
              <a:t>：？</a:t>
            </a:r>
            <a:endParaRPr lang="zh-CN" altLang="en-US" sz="2800" b="1" dirty="0">
              <a:solidFill>
                <a:schemeClr val="tx2"/>
              </a:solidFill>
              <a:latin typeface="楷体_GB2312" pitchFamily="49" charset="-122"/>
              <a:ea typeface="楷体_GB2312" pitchFamily="49" charset="-122"/>
            </a:endParaRPr>
          </a:p>
        </p:txBody>
      </p:sp>
      <p:sp>
        <p:nvSpPr>
          <p:cNvPr id="23559" name="矩形 7"/>
          <p:cNvSpPr>
            <a:spLocks noChangeArrowheads="1"/>
          </p:cNvSpPr>
          <p:nvPr/>
        </p:nvSpPr>
        <p:spPr bwMode="auto">
          <a:xfrm>
            <a:off x="642910" y="4929198"/>
            <a:ext cx="8143875" cy="572464"/>
          </a:xfrm>
          <a:prstGeom prst="rect">
            <a:avLst/>
          </a:prstGeom>
          <a:noFill/>
          <a:ln w="9525">
            <a:noFill/>
            <a:miter lim="800000"/>
            <a:headEnd/>
            <a:tailEnd/>
          </a:ln>
        </p:spPr>
        <p:txBody>
          <a:bodyPr>
            <a:spAutoFit/>
          </a:bodyPr>
          <a:lstStyle/>
          <a:p>
            <a:pPr>
              <a:lnSpc>
                <a:spcPct val="130000"/>
              </a:lnSpc>
              <a:buFont typeface="Wingdings" pitchFamily="2" charset="2"/>
              <a:buNone/>
            </a:pPr>
            <a:r>
              <a:rPr lang="en-US" altLang="zh-CN" sz="2800" b="1" dirty="0">
                <a:solidFill>
                  <a:schemeClr val="tx2"/>
                </a:solidFill>
                <a:latin typeface="楷体_GB2312" pitchFamily="49" charset="-122"/>
                <a:ea typeface="楷体_GB2312" pitchFamily="49" charset="-122"/>
              </a:rPr>
              <a:t>4</a:t>
            </a:r>
            <a:r>
              <a:rPr lang="zh-CN" altLang="en-US" sz="2800" b="1" dirty="0">
                <a:solidFill>
                  <a:schemeClr val="tx2"/>
                </a:solidFill>
                <a:latin typeface="楷体_GB2312" pitchFamily="49" charset="-122"/>
                <a:ea typeface="楷体_GB2312" pitchFamily="49" charset="-122"/>
              </a:rPr>
              <a:t>、数据对象</a:t>
            </a:r>
            <a:r>
              <a:rPr lang="zh-CN" altLang="en-US" sz="2800" b="1" dirty="0" smtClean="0">
                <a:solidFill>
                  <a:schemeClr val="tx2"/>
                </a:solidFill>
                <a:latin typeface="楷体_GB2312" pitchFamily="49" charset="-122"/>
                <a:ea typeface="楷体_GB2312" pitchFamily="49" charset="-122"/>
              </a:rPr>
              <a:t>：？</a:t>
            </a:r>
            <a:endParaRPr lang="en-US" altLang="zh-CN" sz="2800" b="1" dirty="0">
              <a:solidFill>
                <a:schemeClr val="tx2"/>
              </a:solidFill>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pRg st="0" end="0"/>
                                            </p:txEl>
                                          </p:spTgt>
                                        </p:tgtEl>
                                        <p:attrNameLst>
                                          <p:attrName>style.visibility</p:attrName>
                                        </p:attrNameLst>
                                      </p:cBhvr>
                                      <p:to>
                                        <p:strVal val="visible"/>
                                      </p:to>
                                    </p:set>
                                    <p:anim calcmode="lin" valueType="num">
                                      <p:cBhvr additive="base">
                                        <p:cTn id="13"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59"/>
                                        </p:tgtEl>
                                        <p:attrNameLst>
                                          <p:attrName>style.visibility</p:attrName>
                                        </p:attrNameLst>
                                      </p:cBhvr>
                                      <p:to>
                                        <p:strVal val="visible"/>
                                      </p:to>
                                    </p:set>
                                    <p:anim calcmode="lin" valueType="num">
                                      <p:cBhvr additive="base">
                                        <p:cTn id="31" dur="500" fill="hold"/>
                                        <p:tgtEl>
                                          <p:spTgt spid="23559"/>
                                        </p:tgtEl>
                                        <p:attrNameLst>
                                          <p:attrName>ppt_x</p:attrName>
                                        </p:attrNameLst>
                                      </p:cBhvr>
                                      <p:tavLst>
                                        <p:tav tm="0">
                                          <p:val>
                                            <p:strVal val="#ppt_x"/>
                                          </p:val>
                                        </p:tav>
                                        <p:tav tm="100000">
                                          <p:val>
                                            <p:strVal val="#ppt_x"/>
                                          </p:val>
                                        </p:tav>
                                      </p:tavLst>
                                    </p:anim>
                                    <p:anim calcmode="lin" valueType="num">
                                      <p:cBhvr additive="base">
                                        <p:cTn id="32"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build="p"/>
      <p:bldP spid="6" grpId="0"/>
      <p:bldP spid="7" grpId="0"/>
      <p:bldP spid="235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6D45448-439A-4A39-9134-7348B8A3F9F6}" type="slidenum">
              <a:rPr lang="en-US" altLang="zh-CN"/>
              <a:pPr>
                <a:defRPr/>
              </a:pPr>
              <a:t>2</a:t>
            </a:fld>
            <a:endParaRPr lang="en-US" altLang="zh-CN" dirty="0"/>
          </a:p>
        </p:txBody>
      </p:sp>
      <p:sp>
        <p:nvSpPr>
          <p:cNvPr id="25603" name="Rectangle 3"/>
          <p:cNvSpPr>
            <a:spLocks noGrp="1" noChangeArrowheads="1"/>
          </p:cNvSpPr>
          <p:nvPr>
            <p:ph type="body" idx="1"/>
          </p:nvPr>
        </p:nvSpPr>
        <p:spPr>
          <a:xfrm>
            <a:off x="285750" y="1000125"/>
            <a:ext cx="8582025" cy="1571625"/>
          </a:xfrm>
        </p:spPr>
        <p:txBody>
          <a:bodyPr/>
          <a:lstStyle/>
          <a:p>
            <a:pPr eaLnBrk="1" hangingPunct="1">
              <a:lnSpc>
                <a:spcPct val="114000"/>
              </a:lnSpc>
              <a:buFont typeface="Wingdings" pitchFamily="2" charset="2"/>
              <a:buNone/>
            </a:pPr>
            <a:r>
              <a:rPr lang="zh-CN" altLang="en-US" sz="2800" b="1" dirty="0" smtClean="0">
                <a:solidFill>
                  <a:srgbClr val="FF0000"/>
                </a:solidFill>
                <a:latin typeface="楷体_GB2312" pitchFamily="49" charset="-122"/>
                <a:ea typeface="楷体_GB2312" pitchFamily="49" charset="-122"/>
              </a:rPr>
              <a:t>      数</a:t>
            </a:r>
            <a:r>
              <a:rPr lang="zh-CN" altLang="en-US" sz="2800" b="1" dirty="0" smtClean="0">
                <a:solidFill>
                  <a:srgbClr val="FF0000"/>
                </a:solidFill>
                <a:latin typeface="楷体_GB2312" pitchFamily="49" charset="-122"/>
                <a:ea typeface="楷体_GB2312" pitchFamily="49" charset="-122"/>
              </a:rPr>
              <a:t>据结构</a:t>
            </a:r>
            <a:r>
              <a:rPr lang="zh-CN" altLang="en-US" sz="2800" b="1" dirty="0" smtClean="0">
                <a:latin typeface="楷体_GB2312" pitchFamily="49" charset="-122"/>
                <a:ea typeface="楷体_GB2312" pitchFamily="49" charset="-122"/>
              </a:rPr>
              <a:t>作为一门独立的课程在国外是从</a:t>
            </a:r>
            <a:r>
              <a:rPr lang="en-US" altLang="zh-CN" sz="2800" b="1" dirty="0" smtClean="0">
                <a:latin typeface="楷体_GB2312" pitchFamily="49" charset="-122"/>
                <a:ea typeface="楷体_GB2312" pitchFamily="49" charset="-122"/>
              </a:rPr>
              <a:t>1</a:t>
            </a:r>
            <a:r>
              <a:rPr lang="en-US" altLang="zh-CN" sz="2800" b="1" dirty="0" smtClean="0">
                <a:solidFill>
                  <a:srgbClr val="CC3300"/>
                </a:solidFill>
                <a:latin typeface="楷体_GB2312" pitchFamily="49" charset="-122"/>
                <a:ea typeface="楷体_GB2312" pitchFamily="49" charset="-122"/>
              </a:rPr>
              <a:t>968</a:t>
            </a:r>
            <a:r>
              <a:rPr lang="zh-CN" altLang="en-US" sz="2800" b="1" dirty="0" smtClean="0">
                <a:latin typeface="楷体_GB2312" pitchFamily="49" charset="-122"/>
                <a:ea typeface="楷体_GB2312" pitchFamily="49" charset="-122"/>
              </a:rPr>
              <a:t>年开始设立的。</a:t>
            </a:r>
            <a:r>
              <a:rPr lang="en-US" altLang="zh-CN" sz="2800" b="1" dirty="0" smtClean="0">
                <a:latin typeface="华文楷体" pitchFamily="2" charset="-122"/>
                <a:ea typeface="楷体_GB2312" pitchFamily="49" charset="-122"/>
              </a:rPr>
              <a:t> 1968</a:t>
            </a:r>
            <a:r>
              <a:rPr lang="zh-CN" altLang="en-US" sz="2800" b="1" dirty="0" smtClean="0">
                <a:latin typeface="华文楷体" pitchFamily="2" charset="-122"/>
                <a:ea typeface="楷体_GB2312" pitchFamily="49" charset="-122"/>
              </a:rPr>
              <a:t>年美国唐</a:t>
            </a:r>
            <a:r>
              <a:rPr lang="en-US" altLang="zh-CN" sz="2800" b="1" dirty="0" smtClean="0">
                <a:latin typeface="华文楷体" pitchFamily="2" charset="-122"/>
                <a:ea typeface="楷体_GB2312" pitchFamily="49" charset="-122"/>
              </a:rPr>
              <a:t>·</a:t>
            </a:r>
            <a:r>
              <a:rPr lang="zh-CN" altLang="en-US" sz="2800" b="1" dirty="0" smtClean="0">
                <a:latin typeface="华文楷体" pitchFamily="2" charset="-122"/>
                <a:ea typeface="楷体_GB2312" pitchFamily="49" charset="-122"/>
              </a:rPr>
              <a:t>欧</a:t>
            </a:r>
            <a:r>
              <a:rPr lang="en-US" altLang="zh-CN" sz="2800" b="1" dirty="0" smtClean="0">
                <a:latin typeface="华文楷体" pitchFamily="2" charset="-122"/>
                <a:ea typeface="楷体_GB2312" pitchFamily="49" charset="-122"/>
              </a:rPr>
              <a:t>·</a:t>
            </a:r>
            <a:r>
              <a:rPr lang="zh-CN" altLang="en-US" sz="2800" b="1" dirty="0" smtClean="0">
                <a:latin typeface="华文楷体" pitchFamily="2" charset="-122"/>
                <a:ea typeface="楷体_GB2312" pitchFamily="49" charset="-122"/>
              </a:rPr>
              <a:t>克努特教授开创了数据结构的最初体系。</a:t>
            </a:r>
            <a:endParaRPr lang="zh-CN" altLang="en-US" sz="2800" b="1" dirty="0" smtClean="0">
              <a:latin typeface="楷体_GB2312" pitchFamily="49" charset="-122"/>
              <a:ea typeface="楷体_GB2312" pitchFamily="49" charset="-122"/>
            </a:endParaRPr>
          </a:p>
          <a:p>
            <a:pPr eaLnBrk="1" hangingPunct="1">
              <a:lnSpc>
                <a:spcPct val="114000"/>
              </a:lnSpc>
              <a:buFont typeface="Wingdings" pitchFamily="2" charset="2"/>
              <a:buNone/>
            </a:pPr>
            <a:endParaRPr lang="zh-CN" altLang="en-US" sz="2800" b="1" dirty="0" smtClean="0">
              <a:latin typeface="楷体_GB2312" pitchFamily="49" charset="-122"/>
              <a:ea typeface="楷体_GB2312" pitchFamily="49" charset="-122"/>
            </a:endParaRPr>
          </a:p>
        </p:txBody>
      </p:sp>
      <p:sp>
        <p:nvSpPr>
          <p:cNvPr id="6" name="标题 1"/>
          <p:cNvSpPr txBox="1">
            <a:spLocks/>
          </p:cNvSpPr>
          <p:nvPr/>
        </p:nvSpPr>
        <p:spPr bwMode="auto">
          <a:xfrm>
            <a:off x="500063" y="214313"/>
            <a:ext cx="8229600" cy="793750"/>
          </a:xfrm>
          <a:prstGeom prst="rect">
            <a:avLst/>
          </a:prstGeom>
          <a:noFill/>
          <a:ln w="9525">
            <a:noFill/>
            <a:miter lim="800000"/>
            <a:headEnd/>
            <a:tailEnd/>
          </a:ln>
        </p:spPr>
        <p:txBody>
          <a:bodyPr/>
          <a:lstStyle/>
          <a:p>
            <a:pPr eaLnBrk="0" hangingPunct="0">
              <a:defRPr/>
            </a:pPr>
            <a:r>
              <a:rPr lang="zh-CN" altLang="en-US" sz="4200" b="1" kern="0" dirty="0">
                <a:solidFill>
                  <a:srgbClr val="FF0000"/>
                </a:solidFill>
                <a:latin typeface="+mj-lt"/>
                <a:ea typeface="+mj-ea"/>
                <a:cs typeface="+mj-cs"/>
              </a:rPr>
              <a:t>了解该课程：</a:t>
            </a:r>
          </a:p>
        </p:txBody>
      </p:sp>
      <p:sp>
        <p:nvSpPr>
          <p:cNvPr id="10245" name="矩形 7"/>
          <p:cNvSpPr>
            <a:spLocks noChangeArrowheads="1"/>
          </p:cNvSpPr>
          <p:nvPr/>
        </p:nvSpPr>
        <p:spPr bwMode="auto">
          <a:xfrm>
            <a:off x="285750" y="1928813"/>
            <a:ext cx="8501063" cy="1160462"/>
          </a:xfrm>
          <a:prstGeom prst="rect">
            <a:avLst/>
          </a:prstGeom>
          <a:noFill/>
          <a:ln w="9525">
            <a:noFill/>
            <a:miter lim="800000"/>
            <a:headEnd/>
            <a:tailEnd/>
          </a:ln>
        </p:spPr>
        <p:txBody>
          <a:bodyPr>
            <a:spAutoFit/>
          </a:bodyPr>
          <a:lstStyle/>
          <a:p>
            <a:pPr marL="342900" indent="-342900">
              <a:lnSpc>
                <a:spcPct val="114000"/>
              </a:lnSpc>
              <a:spcBef>
                <a:spcPct val="20000"/>
              </a:spcBef>
              <a:buClr>
                <a:schemeClr val="accent1"/>
              </a:buClr>
              <a:buSzPct val="65000"/>
            </a:pPr>
            <a:r>
              <a:rPr lang="en-US" altLang="zh-CN" sz="2800" b="1">
                <a:latin typeface="华文楷体" pitchFamily="2" charset="-122"/>
                <a:ea typeface="楷体_GB2312" pitchFamily="49" charset="-122"/>
              </a:rPr>
              <a:t>          </a:t>
            </a:r>
            <a:endParaRPr lang="zh-CN" altLang="en-US" sz="2800" b="1">
              <a:latin typeface="华文楷体" pitchFamily="2" charset="-122"/>
              <a:ea typeface="楷体_GB2312" pitchFamily="49" charset="-122"/>
            </a:endParaRPr>
          </a:p>
          <a:p>
            <a:pPr marL="342900" indent="-342900">
              <a:lnSpc>
                <a:spcPct val="114000"/>
              </a:lnSpc>
              <a:spcBef>
                <a:spcPct val="20000"/>
              </a:spcBef>
              <a:buClr>
                <a:schemeClr val="accent1"/>
              </a:buClr>
              <a:buSzPct val="65000"/>
            </a:pPr>
            <a:r>
              <a:rPr lang="zh-CN" altLang="en-US" sz="2800" b="1">
                <a:latin typeface="华文楷体" pitchFamily="2" charset="-122"/>
                <a:ea typeface="楷体_GB2312" pitchFamily="49" charset="-122"/>
              </a:rPr>
              <a:t>   </a:t>
            </a:r>
          </a:p>
        </p:txBody>
      </p:sp>
      <p:sp>
        <p:nvSpPr>
          <p:cNvPr id="9" name="矩形 8"/>
          <p:cNvSpPr>
            <a:spLocks noChangeArrowheads="1"/>
          </p:cNvSpPr>
          <p:nvPr/>
        </p:nvSpPr>
        <p:spPr bwMode="auto">
          <a:xfrm>
            <a:off x="214313" y="2714625"/>
            <a:ext cx="8572500" cy="1565275"/>
          </a:xfrm>
          <a:prstGeom prst="rect">
            <a:avLst/>
          </a:prstGeom>
          <a:noFill/>
          <a:ln w="9525">
            <a:noFill/>
            <a:miter lim="800000"/>
            <a:headEnd/>
            <a:tailEnd/>
          </a:ln>
        </p:spPr>
        <p:txBody>
          <a:bodyPr>
            <a:spAutoFit/>
          </a:bodyPr>
          <a:lstStyle/>
          <a:p>
            <a:pPr marL="342900" indent="-342900">
              <a:lnSpc>
                <a:spcPct val="114000"/>
              </a:lnSpc>
              <a:spcBef>
                <a:spcPct val="20000"/>
              </a:spcBef>
              <a:buClr>
                <a:schemeClr val="accent1"/>
              </a:buClr>
              <a:buSzPct val="65000"/>
            </a:pPr>
            <a:r>
              <a:rPr lang="zh-CN" altLang="en-US" sz="2800" b="1" dirty="0">
                <a:latin typeface="华文楷体" pitchFamily="2" charset="-122"/>
                <a:ea typeface="楷体_GB2312" pitchFamily="49" charset="-122"/>
              </a:rPr>
              <a:t>    </a:t>
            </a:r>
            <a:r>
              <a:rPr lang="zh-CN" altLang="en-US" sz="2800" b="1" dirty="0" smtClean="0">
                <a:latin typeface="华文楷体" pitchFamily="2" charset="-122"/>
                <a:ea typeface="楷体_GB2312" pitchFamily="49" charset="-122"/>
              </a:rPr>
              <a:t>  </a:t>
            </a:r>
            <a:r>
              <a:rPr lang="zh-CN" altLang="en-US" sz="2800" b="1" dirty="0">
                <a:solidFill>
                  <a:srgbClr val="FF0000"/>
                </a:solidFill>
                <a:latin typeface="华文楷体" pitchFamily="2" charset="-122"/>
                <a:ea typeface="楷体_GB2312" pitchFamily="49" charset="-122"/>
              </a:rPr>
              <a:t>数据结构</a:t>
            </a:r>
            <a:r>
              <a:rPr lang="zh-CN" altLang="en-US" sz="2800" b="1" dirty="0">
                <a:latin typeface="华文楷体" pitchFamily="2" charset="-122"/>
                <a:ea typeface="楷体_GB2312" pitchFamily="49" charset="-122"/>
              </a:rPr>
              <a:t>在软件工程学科中是一门综合性的专业基础课，是介于数学、计算机硬件和计算机软件三者之间的一门核心课程。</a:t>
            </a:r>
          </a:p>
        </p:txBody>
      </p:sp>
      <p:sp>
        <p:nvSpPr>
          <p:cNvPr id="10" name="矩形 9"/>
          <p:cNvSpPr>
            <a:spLocks noChangeArrowheads="1"/>
          </p:cNvSpPr>
          <p:nvPr/>
        </p:nvSpPr>
        <p:spPr bwMode="auto">
          <a:xfrm>
            <a:off x="214313" y="4500563"/>
            <a:ext cx="8715375" cy="1566006"/>
          </a:xfrm>
          <a:prstGeom prst="rect">
            <a:avLst/>
          </a:prstGeom>
          <a:noFill/>
          <a:ln w="9525">
            <a:noFill/>
            <a:miter lim="800000"/>
            <a:headEnd/>
            <a:tailEnd/>
          </a:ln>
        </p:spPr>
        <p:txBody>
          <a:bodyPr>
            <a:spAutoFit/>
          </a:bodyPr>
          <a:lstStyle/>
          <a:p>
            <a:pPr marL="342900" indent="-342900">
              <a:lnSpc>
                <a:spcPct val="114000"/>
              </a:lnSpc>
              <a:spcBef>
                <a:spcPct val="20000"/>
              </a:spcBef>
              <a:buClr>
                <a:schemeClr val="accent1"/>
              </a:buClr>
              <a:buSzPct val="65000"/>
            </a:pPr>
            <a:r>
              <a:rPr lang="zh-CN" altLang="en-US" sz="2800" b="1" dirty="0">
                <a:latin typeface="华文楷体" pitchFamily="2" charset="-122"/>
                <a:ea typeface="楷体_GB2312" pitchFamily="49" charset="-122"/>
              </a:rPr>
              <a:t>     </a:t>
            </a:r>
            <a:r>
              <a:rPr lang="zh-CN" altLang="en-US" sz="2800" b="1" dirty="0" smtClean="0">
                <a:latin typeface="华文楷体" pitchFamily="2" charset="-122"/>
                <a:ea typeface="楷体_GB2312" pitchFamily="49" charset="-122"/>
              </a:rPr>
              <a:t> </a:t>
            </a:r>
            <a:r>
              <a:rPr lang="zh-CN" altLang="en-US" sz="2800" b="1" dirty="0">
                <a:solidFill>
                  <a:srgbClr val="FF0000"/>
                </a:solidFill>
                <a:latin typeface="华文楷体" pitchFamily="2" charset="-122"/>
                <a:ea typeface="楷体_GB2312" pitchFamily="49" charset="-122"/>
              </a:rPr>
              <a:t>数据结构</a:t>
            </a:r>
            <a:r>
              <a:rPr lang="zh-CN" altLang="en-US" sz="2800" b="1" dirty="0">
                <a:latin typeface="华文楷体" pitchFamily="2" charset="-122"/>
                <a:ea typeface="楷体_GB2312" pitchFamily="49" charset="-122"/>
              </a:rPr>
              <a:t>不仅是一般程序设计（特别是非数值性程序设计）的基础，而且是设计和实现编译程序、操作系统、数据库系统及其他系统程序的重要基础。</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 calcmode="lin" valueType="num">
                                      <p:cBhvr additive="base">
                                        <p:cTn id="13"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6"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Text Box 7"/>
          <p:cNvSpPr txBox="1">
            <a:spLocks noChangeArrowheads="1"/>
          </p:cNvSpPr>
          <p:nvPr/>
        </p:nvSpPr>
        <p:spPr bwMode="auto">
          <a:xfrm>
            <a:off x="428625" y="428625"/>
            <a:ext cx="1571625"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Times New Roman" pitchFamily="18" charset="0"/>
              </a:rPr>
              <a:t>1</a:t>
            </a:r>
            <a:r>
              <a:rPr lang="zh-CN" altLang="en-US" sz="2800" b="1" dirty="0">
                <a:solidFill>
                  <a:srgbClr val="FF0000"/>
                </a:solidFill>
                <a:latin typeface="Times New Roman" pitchFamily="18" charset="0"/>
              </a:rPr>
              <a:t>、数据</a:t>
            </a:r>
            <a:r>
              <a:rPr lang="en-US" altLang="zh-CN" sz="2800" b="1" dirty="0">
                <a:solidFill>
                  <a:srgbClr val="FF0000"/>
                </a:solidFill>
                <a:latin typeface="Times New Roman" pitchFamily="18" charset="0"/>
              </a:rPr>
              <a:t>:</a:t>
            </a:r>
          </a:p>
        </p:txBody>
      </p:sp>
      <p:sp>
        <p:nvSpPr>
          <p:cNvPr id="201736" name="Text Box 8"/>
          <p:cNvSpPr txBox="1">
            <a:spLocks noChangeArrowheads="1"/>
          </p:cNvSpPr>
          <p:nvPr/>
        </p:nvSpPr>
        <p:spPr bwMode="auto">
          <a:xfrm>
            <a:off x="1928813" y="357188"/>
            <a:ext cx="6715125" cy="1754187"/>
          </a:xfrm>
          <a:prstGeom prst="rect">
            <a:avLst/>
          </a:prstGeom>
          <a:noFill/>
          <a:ln w="9525">
            <a:noFill/>
            <a:miter lim="800000"/>
            <a:headEnd/>
            <a:tailEnd/>
          </a:ln>
        </p:spPr>
        <p:txBody>
          <a:bodyPr>
            <a:spAutoFit/>
          </a:bodyPr>
          <a:lstStyle/>
          <a:p>
            <a:pPr>
              <a:lnSpc>
                <a:spcPct val="150000"/>
              </a:lnSpc>
              <a:spcBef>
                <a:spcPct val="50000"/>
              </a:spcBef>
            </a:pPr>
            <a:r>
              <a:rPr lang="zh-CN" altLang="en-US" sz="2400" b="1" dirty="0">
                <a:latin typeface="楷体_GB2312" pitchFamily="49" charset="-122"/>
                <a:ea typeface="楷体_GB2312" pitchFamily="49" charset="-122"/>
              </a:rPr>
              <a:t>描述客观事物的</a:t>
            </a:r>
            <a:r>
              <a:rPr lang="zh-CN" altLang="en-US" sz="2400" b="1" dirty="0">
                <a:solidFill>
                  <a:srgbClr val="CC3300"/>
                </a:solidFill>
                <a:latin typeface="楷体_GB2312" pitchFamily="49" charset="-122"/>
                <a:ea typeface="楷体_GB2312" pitchFamily="49" charset="-122"/>
              </a:rPr>
              <a:t>数字</a:t>
            </a:r>
            <a:r>
              <a:rPr lang="zh-CN" altLang="en-US" sz="2400" b="1" dirty="0">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字符</a:t>
            </a:r>
            <a:r>
              <a:rPr lang="zh-CN" altLang="en-US" sz="2400" b="1" dirty="0">
                <a:latin typeface="楷体_GB2312" pitchFamily="49" charset="-122"/>
                <a:ea typeface="楷体_GB2312" pitchFamily="49" charset="-122"/>
              </a:rPr>
              <a:t>以及所有能输入到计算机中并被计算机程序处理的</a:t>
            </a:r>
            <a:r>
              <a:rPr lang="zh-CN" altLang="en-US" sz="2400" b="1" dirty="0">
                <a:solidFill>
                  <a:srgbClr val="CC3300"/>
                </a:solidFill>
                <a:latin typeface="楷体_GB2312" pitchFamily="49" charset="-122"/>
                <a:ea typeface="楷体_GB2312" pitchFamily="49" charset="-122"/>
              </a:rPr>
              <a:t>符号</a:t>
            </a:r>
            <a:r>
              <a:rPr lang="zh-CN" altLang="en-US" sz="2400" b="1" dirty="0" smtClean="0">
                <a:latin typeface="楷体_GB2312" pitchFamily="49" charset="-122"/>
                <a:ea typeface="楷体_GB2312" pitchFamily="49" charset="-122"/>
              </a:rPr>
              <a:t>的总称。</a:t>
            </a:r>
            <a:endParaRPr lang="en-US" altLang="zh-CN" sz="2400" b="1" dirty="0">
              <a:latin typeface="楷体_GB2312" pitchFamily="49" charset="-122"/>
              <a:ea typeface="楷体_GB2312" pitchFamily="49" charset="-122"/>
            </a:endParaRPr>
          </a:p>
          <a:p>
            <a:pPr>
              <a:spcBef>
                <a:spcPct val="50000"/>
              </a:spcBef>
            </a:pPr>
            <a:r>
              <a:rPr lang="zh-CN" altLang="en-US" sz="2400" b="1" dirty="0">
                <a:latin typeface="楷体_GB2312" pitchFamily="49" charset="-122"/>
                <a:ea typeface="楷体_GB2312" pitchFamily="49" charset="-122"/>
              </a:rPr>
              <a:t>（数字、字符、声音、图形、图像等）</a:t>
            </a:r>
            <a:endParaRPr lang="zh-CN" altLang="en-US" sz="2400" dirty="0">
              <a:latin typeface="Times New Roman" pitchFamily="18" charset="0"/>
            </a:endParaRPr>
          </a:p>
        </p:txBody>
      </p:sp>
      <p:sp>
        <p:nvSpPr>
          <p:cNvPr id="201737" name="Text Box 9"/>
          <p:cNvSpPr txBox="1">
            <a:spLocks noChangeArrowheads="1"/>
          </p:cNvSpPr>
          <p:nvPr/>
        </p:nvSpPr>
        <p:spPr bwMode="auto">
          <a:xfrm>
            <a:off x="571500" y="2071688"/>
            <a:ext cx="3352800" cy="457200"/>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rPr>
              <a:t>例子：数值数据。</a:t>
            </a:r>
          </a:p>
        </p:txBody>
      </p:sp>
      <p:grpSp>
        <p:nvGrpSpPr>
          <p:cNvPr id="2" name="Group 10"/>
          <p:cNvGrpSpPr>
            <a:grpSpLocks/>
          </p:cNvGrpSpPr>
          <p:nvPr/>
        </p:nvGrpSpPr>
        <p:grpSpPr bwMode="auto">
          <a:xfrm>
            <a:off x="714375" y="2643188"/>
            <a:ext cx="5000625" cy="3500437"/>
            <a:chOff x="-3" y="-3"/>
            <a:chExt cx="3373" cy="2412"/>
          </a:xfrm>
        </p:grpSpPr>
        <p:grpSp>
          <p:nvGrpSpPr>
            <p:cNvPr id="24585" name="Group 11"/>
            <p:cNvGrpSpPr>
              <a:grpSpLocks/>
            </p:cNvGrpSpPr>
            <p:nvPr/>
          </p:nvGrpSpPr>
          <p:grpSpPr bwMode="auto">
            <a:xfrm>
              <a:off x="0" y="0"/>
              <a:ext cx="3367" cy="2406"/>
              <a:chOff x="0" y="0"/>
              <a:chExt cx="3367" cy="2406"/>
            </a:xfrm>
          </p:grpSpPr>
          <p:grpSp>
            <p:nvGrpSpPr>
              <p:cNvPr id="24587" name="Group 12"/>
              <p:cNvGrpSpPr>
                <a:grpSpLocks/>
              </p:cNvGrpSpPr>
              <p:nvPr/>
            </p:nvGrpSpPr>
            <p:grpSpPr bwMode="auto">
              <a:xfrm>
                <a:off x="0" y="0"/>
                <a:ext cx="864" cy="415"/>
                <a:chOff x="0" y="0"/>
                <a:chExt cx="864" cy="415"/>
              </a:xfrm>
            </p:grpSpPr>
            <p:sp>
              <p:nvSpPr>
                <p:cNvPr id="24683" name="Rectangle 13"/>
                <p:cNvSpPr>
                  <a:spLocks noChangeArrowheads="1"/>
                </p:cNvSpPr>
                <p:nvPr/>
              </p:nvSpPr>
              <p:spPr bwMode="auto">
                <a:xfrm>
                  <a:off x="0" y="0"/>
                  <a:ext cx="864" cy="415"/>
                </a:xfrm>
                <a:prstGeom prst="rect">
                  <a:avLst/>
                </a:prstGeom>
                <a:solidFill>
                  <a:srgbClr val="FFCCCC"/>
                </a:solidFill>
                <a:ln w="9525">
                  <a:noFill/>
                  <a:miter lim="800000"/>
                  <a:headEnd/>
                  <a:tailEnd/>
                </a:ln>
              </p:spPr>
              <p:txBody>
                <a:bodyPr/>
                <a:lstStyle/>
                <a:p>
                  <a:pPr algn="ctr"/>
                  <a:endParaRPr lang="zh-CN" altLang="en-US"/>
                </a:p>
              </p:txBody>
            </p:sp>
            <p:grpSp>
              <p:nvGrpSpPr>
                <p:cNvPr id="24684" name="Group 14"/>
                <p:cNvGrpSpPr>
                  <a:grpSpLocks/>
                </p:cNvGrpSpPr>
                <p:nvPr/>
              </p:nvGrpSpPr>
              <p:grpSpPr bwMode="auto">
                <a:xfrm>
                  <a:off x="0" y="0"/>
                  <a:ext cx="864" cy="391"/>
                  <a:chOff x="0" y="0"/>
                  <a:chExt cx="864" cy="391"/>
                </a:xfrm>
              </p:grpSpPr>
              <p:sp>
                <p:nvSpPr>
                  <p:cNvPr id="24685" name="Rectangle 15"/>
                  <p:cNvSpPr>
                    <a:spLocks noChangeArrowheads="1"/>
                  </p:cNvSpPr>
                  <p:nvPr/>
                </p:nvSpPr>
                <p:spPr bwMode="auto">
                  <a:xfrm>
                    <a:off x="6" y="6"/>
                    <a:ext cx="852" cy="379"/>
                  </a:xfrm>
                  <a:prstGeom prst="rect">
                    <a:avLst/>
                  </a:prstGeom>
                  <a:solidFill>
                    <a:srgbClr val="FFCCCC"/>
                  </a:solidFill>
                  <a:ln w="9525">
                    <a:noFill/>
                    <a:miter lim="800000"/>
                    <a:headEnd/>
                    <a:tailEnd/>
                  </a:ln>
                </p:spPr>
                <p:txBody>
                  <a:bodyPr anchor="ctr"/>
                  <a:lstStyle/>
                  <a:p>
                    <a:pPr algn="ctr"/>
                    <a:r>
                      <a:rPr lang="zh-CN" altLang="en-US" sz="2400">
                        <a:latin typeface="Times New Roman" pitchFamily="18" charset="0"/>
                      </a:rPr>
                      <a:t>学号</a:t>
                    </a:r>
                  </a:p>
                  <a:p>
                    <a:pPr algn="ctr" eaLnBrk="0" hangingPunct="0"/>
                    <a:endParaRPr lang="en-US" altLang="zh-CN" sz="2400">
                      <a:latin typeface="Times New Roman" pitchFamily="18" charset="0"/>
                    </a:endParaRPr>
                  </a:p>
                </p:txBody>
              </p:sp>
              <p:sp>
                <p:nvSpPr>
                  <p:cNvPr id="24686" name="Rectangle 16"/>
                  <p:cNvSpPr>
                    <a:spLocks noChangeArrowheads="1"/>
                  </p:cNvSpPr>
                  <p:nvPr/>
                </p:nvSpPr>
                <p:spPr bwMode="auto">
                  <a:xfrm>
                    <a:off x="0" y="0"/>
                    <a:ext cx="864" cy="391"/>
                  </a:xfrm>
                  <a:prstGeom prst="rect">
                    <a:avLst/>
                  </a:prstGeom>
                  <a:noFill/>
                  <a:ln w="7">
                    <a:solidFill>
                      <a:srgbClr val="A0A0A0"/>
                    </a:solidFill>
                    <a:miter lim="800000"/>
                    <a:headEnd/>
                    <a:tailEnd/>
                  </a:ln>
                </p:spPr>
                <p:txBody>
                  <a:bodyPr/>
                  <a:lstStyle/>
                  <a:p>
                    <a:pPr algn="ctr"/>
                    <a:endParaRPr lang="zh-CN" altLang="en-US"/>
                  </a:p>
                </p:txBody>
              </p:sp>
            </p:grpSp>
          </p:grpSp>
          <p:grpSp>
            <p:nvGrpSpPr>
              <p:cNvPr id="24588" name="Group 17"/>
              <p:cNvGrpSpPr>
                <a:grpSpLocks/>
              </p:cNvGrpSpPr>
              <p:nvPr/>
            </p:nvGrpSpPr>
            <p:grpSpPr bwMode="auto">
              <a:xfrm>
                <a:off x="864" y="0"/>
                <a:ext cx="596" cy="415"/>
                <a:chOff x="864" y="0"/>
                <a:chExt cx="596" cy="415"/>
              </a:xfrm>
            </p:grpSpPr>
            <p:sp>
              <p:nvSpPr>
                <p:cNvPr id="24679" name="Rectangle 18"/>
                <p:cNvSpPr>
                  <a:spLocks noChangeArrowheads="1"/>
                </p:cNvSpPr>
                <p:nvPr/>
              </p:nvSpPr>
              <p:spPr bwMode="auto">
                <a:xfrm>
                  <a:off x="864" y="0"/>
                  <a:ext cx="596" cy="415"/>
                </a:xfrm>
                <a:prstGeom prst="rect">
                  <a:avLst/>
                </a:prstGeom>
                <a:solidFill>
                  <a:srgbClr val="FFCCCC"/>
                </a:solidFill>
                <a:ln w="9525">
                  <a:noFill/>
                  <a:miter lim="800000"/>
                  <a:headEnd/>
                  <a:tailEnd/>
                </a:ln>
              </p:spPr>
              <p:txBody>
                <a:bodyPr/>
                <a:lstStyle/>
                <a:p>
                  <a:pPr algn="ctr"/>
                  <a:endParaRPr lang="zh-CN" altLang="en-US"/>
                </a:p>
              </p:txBody>
            </p:sp>
            <p:grpSp>
              <p:nvGrpSpPr>
                <p:cNvPr id="24680" name="Group 19"/>
                <p:cNvGrpSpPr>
                  <a:grpSpLocks/>
                </p:cNvGrpSpPr>
                <p:nvPr/>
              </p:nvGrpSpPr>
              <p:grpSpPr bwMode="auto">
                <a:xfrm>
                  <a:off x="864" y="0"/>
                  <a:ext cx="596" cy="391"/>
                  <a:chOff x="864" y="0"/>
                  <a:chExt cx="596" cy="391"/>
                </a:xfrm>
              </p:grpSpPr>
              <p:sp>
                <p:nvSpPr>
                  <p:cNvPr id="24681" name="Rectangle 20"/>
                  <p:cNvSpPr>
                    <a:spLocks noChangeArrowheads="1"/>
                  </p:cNvSpPr>
                  <p:nvPr/>
                </p:nvSpPr>
                <p:spPr bwMode="auto">
                  <a:xfrm>
                    <a:off x="870" y="6"/>
                    <a:ext cx="584" cy="379"/>
                  </a:xfrm>
                  <a:prstGeom prst="rect">
                    <a:avLst/>
                  </a:prstGeom>
                  <a:solidFill>
                    <a:srgbClr val="FFCCCC"/>
                  </a:solidFill>
                  <a:ln w="9525">
                    <a:noFill/>
                    <a:miter lim="800000"/>
                    <a:headEnd/>
                    <a:tailEnd/>
                  </a:ln>
                </p:spPr>
                <p:txBody>
                  <a:bodyPr anchor="ctr"/>
                  <a:lstStyle/>
                  <a:p>
                    <a:pPr algn="ctr"/>
                    <a:r>
                      <a:rPr lang="zh-CN" altLang="en-US" sz="2400">
                        <a:latin typeface="Times New Roman" pitchFamily="18" charset="0"/>
                      </a:rPr>
                      <a:t>姓名</a:t>
                    </a:r>
                  </a:p>
                  <a:p>
                    <a:pPr algn="ctr" eaLnBrk="0" hangingPunct="0"/>
                    <a:endParaRPr lang="en-US" altLang="zh-CN" sz="2400">
                      <a:latin typeface="Times New Roman" pitchFamily="18" charset="0"/>
                    </a:endParaRPr>
                  </a:p>
                </p:txBody>
              </p:sp>
              <p:sp>
                <p:nvSpPr>
                  <p:cNvPr id="24682" name="Rectangle 21"/>
                  <p:cNvSpPr>
                    <a:spLocks noChangeArrowheads="1"/>
                  </p:cNvSpPr>
                  <p:nvPr/>
                </p:nvSpPr>
                <p:spPr bwMode="auto">
                  <a:xfrm>
                    <a:off x="864" y="0"/>
                    <a:ext cx="596" cy="391"/>
                  </a:xfrm>
                  <a:prstGeom prst="rect">
                    <a:avLst/>
                  </a:prstGeom>
                  <a:noFill/>
                  <a:ln w="7">
                    <a:solidFill>
                      <a:srgbClr val="A0A0A0"/>
                    </a:solidFill>
                    <a:miter lim="800000"/>
                    <a:headEnd/>
                    <a:tailEnd/>
                  </a:ln>
                </p:spPr>
                <p:txBody>
                  <a:bodyPr/>
                  <a:lstStyle/>
                  <a:p>
                    <a:pPr algn="ctr"/>
                    <a:endParaRPr lang="zh-CN" altLang="en-US"/>
                  </a:p>
                </p:txBody>
              </p:sp>
            </p:grpSp>
          </p:grpSp>
          <p:grpSp>
            <p:nvGrpSpPr>
              <p:cNvPr id="24589" name="Group 22"/>
              <p:cNvGrpSpPr>
                <a:grpSpLocks/>
              </p:cNvGrpSpPr>
              <p:nvPr/>
            </p:nvGrpSpPr>
            <p:grpSpPr bwMode="auto">
              <a:xfrm>
                <a:off x="1460" y="0"/>
                <a:ext cx="596" cy="415"/>
                <a:chOff x="1460" y="0"/>
                <a:chExt cx="596" cy="415"/>
              </a:xfrm>
            </p:grpSpPr>
            <p:sp>
              <p:nvSpPr>
                <p:cNvPr id="24675" name="Rectangle 23"/>
                <p:cNvSpPr>
                  <a:spLocks noChangeArrowheads="1"/>
                </p:cNvSpPr>
                <p:nvPr/>
              </p:nvSpPr>
              <p:spPr bwMode="auto">
                <a:xfrm>
                  <a:off x="1460" y="0"/>
                  <a:ext cx="596" cy="415"/>
                </a:xfrm>
                <a:prstGeom prst="rect">
                  <a:avLst/>
                </a:prstGeom>
                <a:solidFill>
                  <a:srgbClr val="FFCCCC"/>
                </a:solidFill>
                <a:ln w="9525">
                  <a:noFill/>
                  <a:miter lim="800000"/>
                  <a:headEnd/>
                  <a:tailEnd/>
                </a:ln>
              </p:spPr>
              <p:txBody>
                <a:bodyPr/>
                <a:lstStyle/>
                <a:p>
                  <a:pPr algn="ctr"/>
                  <a:endParaRPr lang="zh-CN" altLang="en-US"/>
                </a:p>
              </p:txBody>
            </p:sp>
            <p:grpSp>
              <p:nvGrpSpPr>
                <p:cNvPr id="24676" name="Group 24"/>
                <p:cNvGrpSpPr>
                  <a:grpSpLocks/>
                </p:cNvGrpSpPr>
                <p:nvPr/>
              </p:nvGrpSpPr>
              <p:grpSpPr bwMode="auto">
                <a:xfrm>
                  <a:off x="1460" y="0"/>
                  <a:ext cx="596" cy="391"/>
                  <a:chOff x="1460" y="0"/>
                  <a:chExt cx="596" cy="391"/>
                </a:xfrm>
              </p:grpSpPr>
              <p:sp>
                <p:nvSpPr>
                  <p:cNvPr id="24677" name="Rectangle 25"/>
                  <p:cNvSpPr>
                    <a:spLocks noChangeArrowheads="1"/>
                  </p:cNvSpPr>
                  <p:nvPr/>
                </p:nvSpPr>
                <p:spPr bwMode="auto">
                  <a:xfrm>
                    <a:off x="1466" y="6"/>
                    <a:ext cx="584" cy="379"/>
                  </a:xfrm>
                  <a:prstGeom prst="rect">
                    <a:avLst/>
                  </a:prstGeom>
                  <a:solidFill>
                    <a:srgbClr val="FFCCCC"/>
                  </a:solidFill>
                  <a:ln w="9525">
                    <a:noFill/>
                    <a:miter lim="800000"/>
                    <a:headEnd/>
                    <a:tailEnd/>
                  </a:ln>
                </p:spPr>
                <p:txBody>
                  <a:bodyPr anchor="ctr"/>
                  <a:lstStyle/>
                  <a:p>
                    <a:pPr algn="ctr"/>
                    <a:r>
                      <a:rPr lang="zh-CN" altLang="en-US" sz="2400">
                        <a:latin typeface="Times New Roman" pitchFamily="18" charset="0"/>
                      </a:rPr>
                      <a:t>语文</a:t>
                    </a:r>
                  </a:p>
                  <a:p>
                    <a:pPr algn="ctr" eaLnBrk="0" hangingPunct="0"/>
                    <a:endParaRPr lang="en-US" altLang="zh-CN" sz="2400">
                      <a:latin typeface="Times New Roman" pitchFamily="18" charset="0"/>
                    </a:endParaRPr>
                  </a:p>
                </p:txBody>
              </p:sp>
              <p:sp>
                <p:nvSpPr>
                  <p:cNvPr id="24678" name="Rectangle 26"/>
                  <p:cNvSpPr>
                    <a:spLocks noChangeArrowheads="1"/>
                  </p:cNvSpPr>
                  <p:nvPr/>
                </p:nvSpPr>
                <p:spPr bwMode="auto">
                  <a:xfrm>
                    <a:off x="1460" y="0"/>
                    <a:ext cx="596" cy="391"/>
                  </a:xfrm>
                  <a:prstGeom prst="rect">
                    <a:avLst/>
                  </a:prstGeom>
                  <a:noFill/>
                  <a:ln w="7">
                    <a:solidFill>
                      <a:srgbClr val="A0A0A0"/>
                    </a:solidFill>
                    <a:miter lim="800000"/>
                    <a:headEnd/>
                    <a:tailEnd/>
                  </a:ln>
                </p:spPr>
                <p:txBody>
                  <a:bodyPr/>
                  <a:lstStyle/>
                  <a:p>
                    <a:pPr algn="ctr"/>
                    <a:endParaRPr lang="zh-CN" altLang="en-US"/>
                  </a:p>
                </p:txBody>
              </p:sp>
            </p:grpSp>
          </p:grpSp>
          <p:grpSp>
            <p:nvGrpSpPr>
              <p:cNvPr id="24590" name="Group 27"/>
              <p:cNvGrpSpPr>
                <a:grpSpLocks/>
              </p:cNvGrpSpPr>
              <p:nvPr/>
            </p:nvGrpSpPr>
            <p:grpSpPr bwMode="auto">
              <a:xfrm>
                <a:off x="2056" y="0"/>
                <a:ext cx="596" cy="415"/>
                <a:chOff x="2056" y="0"/>
                <a:chExt cx="596" cy="415"/>
              </a:xfrm>
            </p:grpSpPr>
            <p:sp>
              <p:nvSpPr>
                <p:cNvPr id="24671" name="Rectangle 28"/>
                <p:cNvSpPr>
                  <a:spLocks noChangeArrowheads="1"/>
                </p:cNvSpPr>
                <p:nvPr/>
              </p:nvSpPr>
              <p:spPr bwMode="auto">
                <a:xfrm>
                  <a:off x="2056" y="0"/>
                  <a:ext cx="596" cy="415"/>
                </a:xfrm>
                <a:prstGeom prst="rect">
                  <a:avLst/>
                </a:prstGeom>
                <a:solidFill>
                  <a:srgbClr val="FFCCCC"/>
                </a:solidFill>
                <a:ln w="9525">
                  <a:noFill/>
                  <a:miter lim="800000"/>
                  <a:headEnd/>
                  <a:tailEnd/>
                </a:ln>
              </p:spPr>
              <p:txBody>
                <a:bodyPr/>
                <a:lstStyle/>
                <a:p>
                  <a:pPr algn="ctr"/>
                  <a:endParaRPr lang="zh-CN" altLang="en-US"/>
                </a:p>
              </p:txBody>
            </p:sp>
            <p:grpSp>
              <p:nvGrpSpPr>
                <p:cNvPr id="24672" name="Group 29"/>
                <p:cNvGrpSpPr>
                  <a:grpSpLocks/>
                </p:cNvGrpSpPr>
                <p:nvPr/>
              </p:nvGrpSpPr>
              <p:grpSpPr bwMode="auto">
                <a:xfrm>
                  <a:off x="2056" y="0"/>
                  <a:ext cx="596" cy="391"/>
                  <a:chOff x="2056" y="0"/>
                  <a:chExt cx="596" cy="391"/>
                </a:xfrm>
              </p:grpSpPr>
              <p:sp>
                <p:nvSpPr>
                  <p:cNvPr id="24673" name="Rectangle 30"/>
                  <p:cNvSpPr>
                    <a:spLocks noChangeArrowheads="1"/>
                  </p:cNvSpPr>
                  <p:nvPr/>
                </p:nvSpPr>
                <p:spPr bwMode="auto">
                  <a:xfrm>
                    <a:off x="2062" y="6"/>
                    <a:ext cx="584" cy="379"/>
                  </a:xfrm>
                  <a:prstGeom prst="rect">
                    <a:avLst/>
                  </a:prstGeom>
                  <a:solidFill>
                    <a:srgbClr val="FFCCCC"/>
                  </a:solidFill>
                  <a:ln w="9525">
                    <a:noFill/>
                    <a:miter lim="800000"/>
                    <a:headEnd/>
                    <a:tailEnd/>
                  </a:ln>
                </p:spPr>
                <p:txBody>
                  <a:bodyPr anchor="ctr"/>
                  <a:lstStyle/>
                  <a:p>
                    <a:pPr algn="ctr"/>
                    <a:r>
                      <a:rPr lang="zh-CN" altLang="en-US" sz="2400">
                        <a:latin typeface="Times New Roman" pitchFamily="18" charset="0"/>
                      </a:rPr>
                      <a:t>数学</a:t>
                    </a:r>
                  </a:p>
                  <a:p>
                    <a:pPr algn="ctr" eaLnBrk="0" hangingPunct="0"/>
                    <a:endParaRPr lang="en-US" altLang="zh-CN" sz="2400">
                      <a:latin typeface="Times New Roman" pitchFamily="18" charset="0"/>
                    </a:endParaRPr>
                  </a:p>
                </p:txBody>
              </p:sp>
              <p:sp>
                <p:nvSpPr>
                  <p:cNvPr id="24674" name="Rectangle 31"/>
                  <p:cNvSpPr>
                    <a:spLocks noChangeArrowheads="1"/>
                  </p:cNvSpPr>
                  <p:nvPr/>
                </p:nvSpPr>
                <p:spPr bwMode="auto">
                  <a:xfrm>
                    <a:off x="2056" y="0"/>
                    <a:ext cx="596" cy="391"/>
                  </a:xfrm>
                  <a:prstGeom prst="rect">
                    <a:avLst/>
                  </a:prstGeom>
                  <a:noFill/>
                  <a:ln w="7">
                    <a:solidFill>
                      <a:srgbClr val="A0A0A0"/>
                    </a:solidFill>
                    <a:miter lim="800000"/>
                    <a:headEnd/>
                    <a:tailEnd/>
                  </a:ln>
                </p:spPr>
                <p:txBody>
                  <a:bodyPr/>
                  <a:lstStyle/>
                  <a:p>
                    <a:pPr algn="ctr"/>
                    <a:endParaRPr lang="zh-CN" altLang="en-US"/>
                  </a:p>
                </p:txBody>
              </p:sp>
            </p:grpSp>
          </p:grpSp>
          <p:grpSp>
            <p:nvGrpSpPr>
              <p:cNvPr id="24591" name="Group 32"/>
              <p:cNvGrpSpPr>
                <a:grpSpLocks/>
              </p:cNvGrpSpPr>
              <p:nvPr/>
            </p:nvGrpSpPr>
            <p:grpSpPr bwMode="auto">
              <a:xfrm>
                <a:off x="2652" y="0"/>
                <a:ext cx="715" cy="415"/>
                <a:chOff x="2652" y="0"/>
                <a:chExt cx="715" cy="415"/>
              </a:xfrm>
            </p:grpSpPr>
            <p:sp>
              <p:nvSpPr>
                <p:cNvPr id="24667" name="Rectangle 33"/>
                <p:cNvSpPr>
                  <a:spLocks noChangeArrowheads="1"/>
                </p:cNvSpPr>
                <p:nvPr/>
              </p:nvSpPr>
              <p:spPr bwMode="auto">
                <a:xfrm>
                  <a:off x="2652" y="0"/>
                  <a:ext cx="715" cy="415"/>
                </a:xfrm>
                <a:prstGeom prst="rect">
                  <a:avLst/>
                </a:prstGeom>
                <a:solidFill>
                  <a:srgbClr val="FFCCCC"/>
                </a:solidFill>
                <a:ln w="9525">
                  <a:noFill/>
                  <a:miter lim="800000"/>
                  <a:headEnd/>
                  <a:tailEnd/>
                </a:ln>
              </p:spPr>
              <p:txBody>
                <a:bodyPr/>
                <a:lstStyle/>
                <a:p>
                  <a:pPr algn="ctr"/>
                  <a:endParaRPr lang="zh-CN" altLang="en-US"/>
                </a:p>
              </p:txBody>
            </p:sp>
            <p:grpSp>
              <p:nvGrpSpPr>
                <p:cNvPr id="24668" name="Group 34"/>
                <p:cNvGrpSpPr>
                  <a:grpSpLocks/>
                </p:cNvGrpSpPr>
                <p:nvPr/>
              </p:nvGrpSpPr>
              <p:grpSpPr bwMode="auto">
                <a:xfrm>
                  <a:off x="2652" y="0"/>
                  <a:ext cx="715" cy="391"/>
                  <a:chOff x="2652" y="0"/>
                  <a:chExt cx="715" cy="391"/>
                </a:xfrm>
              </p:grpSpPr>
              <p:sp>
                <p:nvSpPr>
                  <p:cNvPr id="24669" name="Rectangle 35"/>
                  <p:cNvSpPr>
                    <a:spLocks noChangeArrowheads="1"/>
                  </p:cNvSpPr>
                  <p:nvPr/>
                </p:nvSpPr>
                <p:spPr bwMode="auto">
                  <a:xfrm>
                    <a:off x="2658" y="6"/>
                    <a:ext cx="703" cy="379"/>
                  </a:xfrm>
                  <a:prstGeom prst="rect">
                    <a:avLst/>
                  </a:prstGeom>
                  <a:solidFill>
                    <a:srgbClr val="FFCCCC"/>
                  </a:solidFill>
                  <a:ln w="9525">
                    <a:noFill/>
                    <a:miter lim="800000"/>
                    <a:headEnd/>
                    <a:tailEnd/>
                  </a:ln>
                </p:spPr>
                <p:txBody>
                  <a:bodyPr anchor="ctr"/>
                  <a:lstStyle/>
                  <a:p>
                    <a:pPr algn="ctr"/>
                    <a:r>
                      <a:rPr lang="en-US" altLang="zh-CN" sz="2400">
                        <a:latin typeface="Times New Roman" pitchFamily="18" charset="0"/>
                      </a:rPr>
                      <a:t>C</a:t>
                    </a:r>
                    <a:r>
                      <a:rPr lang="zh-CN" altLang="en-US" sz="2400">
                        <a:latin typeface="Times New Roman" pitchFamily="18" charset="0"/>
                      </a:rPr>
                      <a:t>语言</a:t>
                    </a:r>
                  </a:p>
                  <a:p>
                    <a:pPr algn="ctr" eaLnBrk="0" hangingPunct="0"/>
                    <a:endParaRPr lang="en-US" altLang="zh-CN" sz="2400">
                      <a:latin typeface="Times New Roman" pitchFamily="18" charset="0"/>
                    </a:endParaRPr>
                  </a:p>
                </p:txBody>
              </p:sp>
              <p:sp>
                <p:nvSpPr>
                  <p:cNvPr id="24670" name="Rectangle 36"/>
                  <p:cNvSpPr>
                    <a:spLocks noChangeArrowheads="1"/>
                  </p:cNvSpPr>
                  <p:nvPr/>
                </p:nvSpPr>
                <p:spPr bwMode="auto">
                  <a:xfrm>
                    <a:off x="2652" y="0"/>
                    <a:ext cx="715" cy="391"/>
                  </a:xfrm>
                  <a:prstGeom prst="rect">
                    <a:avLst/>
                  </a:prstGeom>
                  <a:noFill/>
                  <a:ln w="7">
                    <a:solidFill>
                      <a:srgbClr val="A0A0A0"/>
                    </a:solidFill>
                    <a:miter lim="800000"/>
                    <a:headEnd/>
                    <a:tailEnd/>
                  </a:ln>
                </p:spPr>
                <p:txBody>
                  <a:bodyPr/>
                  <a:lstStyle/>
                  <a:p>
                    <a:pPr algn="ctr"/>
                    <a:endParaRPr lang="zh-CN" altLang="en-US"/>
                  </a:p>
                </p:txBody>
              </p:sp>
            </p:grpSp>
          </p:grpSp>
          <p:grpSp>
            <p:nvGrpSpPr>
              <p:cNvPr id="24592" name="Group 37"/>
              <p:cNvGrpSpPr>
                <a:grpSpLocks/>
              </p:cNvGrpSpPr>
              <p:nvPr/>
            </p:nvGrpSpPr>
            <p:grpSpPr bwMode="auto">
              <a:xfrm>
                <a:off x="0" y="403"/>
                <a:ext cx="864" cy="391"/>
                <a:chOff x="0" y="403"/>
                <a:chExt cx="864" cy="391"/>
              </a:xfrm>
            </p:grpSpPr>
            <p:sp>
              <p:nvSpPr>
                <p:cNvPr id="24665" name="Rectangle 38"/>
                <p:cNvSpPr>
                  <a:spLocks noChangeArrowheads="1"/>
                </p:cNvSpPr>
                <p:nvPr/>
              </p:nvSpPr>
              <p:spPr bwMode="auto">
                <a:xfrm>
                  <a:off x="6" y="409"/>
                  <a:ext cx="852" cy="379"/>
                </a:xfrm>
                <a:prstGeom prst="rect">
                  <a:avLst/>
                </a:prstGeom>
                <a:noFill/>
                <a:ln w="9525">
                  <a:noFill/>
                  <a:miter lim="800000"/>
                  <a:headEnd/>
                  <a:tailEnd/>
                </a:ln>
              </p:spPr>
              <p:txBody>
                <a:bodyPr anchor="ctr"/>
                <a:lstStyle/>
                <a:p>
                  <a:pPr algn="ctr"/>
                  <a:r>
                    <a:rPr lang="en-US" altLang="zh-CN" sz="2400">
                      <a:latin typeface="Times New Roman" pitchFamily="18" charset="0"/>
                    </a:rPr>
                    <a:t>6201001</a:t>
                  </a:r>
                </a:p>
                <a:p>
                  <a:pPr algn="ctr" eaLnBrk="0" hangingPunct="0"/>
                  <a:endParaRPr lang="en-US" altLang="zh-CN" sz="2400">
                    <a:latin typeface="Times New Roman" pitchFamily="18" charset="0"/>
                  </a:endParaRPr>
                </a:p>
              </p:txBody>
            </p:sp>
            <p:sp>
              <p:nvSpPr>
                <p:cNvPr id="24666" name="Rectangle 39"/>
                <p:cNvSpPr>
                  <a:spLocks noChangeArrowheads="1"/>
                </p:cNvSpPr>
                <p:nvPr/>
              </p:nvSpPr>
              <p:spPr bwMode="auto">
                <a:xfrm>
                  <a:off x="0" y="403"/>
                  <a:ext cx="864" cy="391"/>
                </a:xfrm>
                <a:prstGeom prst="rect">
                  <a:avLst/>
                </a:prstGeom>
                <a:noFill/>
                <a:ln w="7">
                  <a:solidFill>
                    <a:srgbClr val="A0A0A0"/>
                  </a:solidFill>
                  <a:miter lim="800000"/>
                  <a:headEnd/>
                  <a:tailEnd/>
                </a:ln>
              </p:spPr>
              <p:txBody>
                <a:bodyPr/>
                <a:lstStyle/>
                <a:p>
                  <a:pPr algn="ctr"/>
                  <a:endParaRPr lang="zh-CN" altLang="en-US"/>
                </a:p>
              </p:txBody>
            </p:sp>
          </p:grpSp>
          <p:grpSp>
            <p:nvGrpSpPr>
              <p:cNvPr id="24593" name="Group 40"/>
              <p:cNvGrpSpPr>
                <a:grpSpLocks/>
              </p:cNvGrpSpPr>
              <p:nvPr/>
            </p:nvGrpSpPr>
            <p:grpSpPr bwMode="auto">
              <a:xfrm>
                <a:off x="864" y="403"/>
                <a:ext cx="596" cy="391"/>
                <a:chOff x="864" y="403"/>
                <a:chExt cx="596" cy="391"/>
              </a:xfrm>
            </p:grpSpPr>
            <p:sp>
              <p:nvSpPr>
                <p:cNvPr id="24663" name="Rectangle 41"/>
                <p:cNvSpPr>
                  <a:spLocks noChangeArrowheads="1"/>
                </p:cNvSpPr>
                <p:nvPr/>
              </p:nvSpPr>
              <p:spPr bwMode="auto">
                <a:xfrm>
                  <a:off x="870" y="409"/>
                  <a:ext cx="584" cy="379"/>
                </a:xfrm>
                <a:prstGeom prst="rect">
                  <a:avLst/>
                </a:prstGeom>
                <a:noFill/>
                <a:ln w="9525">
                  <a:noFill/>
                  <a:miter lim="800000"/>
                  <a:headEnd/>
                  <a:tailEnd/>
                </a:ln>
              </p:spPr>
              <p:txBody>
                <a:bodyPr anchor="ctr"/>
                <a:lstStyle/>
                <a:p>
                  <a:pPr algn="ctr"/>
                  <a:r>
                    <a:rPr lang="zh-CN" altLang="en-US" sz="2400">
                      <a:latin typeface="Times New Roman" pitchFamily="18" charset="0"/>
                    </a:rPr>
                    <a:t>张三</a:t>
                  </a:r>
                </a:p>
                <a:p>
                  <a:pPr algn="ctr" eaLnBrk="0" hangingPunct="0"/>
                  <a:endParaRPr lang="en-US" altLang="zh-CN" sz="2400">
                    <a:latin typeface="Times New Roman" pitchFamily="18" charset="0"/>
                  </a:endParaRPr>
                </a:p>
              </p:txBody>
            </p:sp>
            <p:sp>
              <p:nvSpPr>
                <p:cNvPr id="24664" name="Rectangle 42"/>
                <p:cNvSpPr>
                  <a:spLocks noChangeArrowheads="1"/>
                </p:cNvSpPr>
                <p:nvPr/>
              </p:nvSpPr>
              <p:spPr bwMode="auto">
                <a:xfrm>
                  <a:off x="864" y="403"/>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594" name="Group 43"/>
              <p:cNvGrpSpPr>
                <a:grpSpLocks/>
              </p:cNvGrpSpPr>
              <p:nvPr/>
            </p:nvGrpSpPr>
            <p:grpSpPr bwMode="auto">
              <a:xfrm>
                <a:off x="1460" y="403"/>
                <a:ext cx="596" cy="391"/>
                <a:chOff x="1460" y="403"/>
                <a:chExt cx="596" cy="391"/>
              </a:xfrm>
            </p:grpSpPr>
            <p:sp>
              <p:nvSpPr>
                <p:cNvPr id="24661" name="Rectangle 44"/>
                <p:cNvSpPr>
                  <a:spLocks noChangeArrowheads="1"/>
                </p:cNvSpPr>
                <p:nvPr/>
              </p:nvSpPr>
              <p:spPr bwMode="auto">
                <a:xfrm>
                  <a:off x="1466" y="409"/>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85</a:t>
                  </a:r>
                </a:p>
                <a:p>
                  <a:pPr algn="ctr" eaLnBrk="0" hangingPunct="0"/>
                  <a:endParaRPr lang="en-US" altLang="zh-CN" sz="2400">
                    <a:latin typeface="Times New Roman" pitchFamily="18" charset="0"/>
                  </a:endParaRPr>
                </a:p>
              </p:txBody>
            </p:sp>
            <p:sp>
              <p:nvSpPr>
                <p:cNvPr id="24662" name="Rectangle 45"/>
                <p:cNvSpPr>
                  <a:spLocks noChangeArrowheads="1"/>
                </p:cNvSpPr>
                <p:nvPr/>
              </p:nvSpPr>
              <p:spPr bwMode="auto">
                <a:xfrm>
                  <a:off x="1460" y="403"/>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595" name="Group 46"/>
              <p:cNvGrpSpPr>
                <a:grpSpLocks/>
              </p:cNvGrpSpPr>
              <p:nvPr/>
            </p:nvGrpSpPr>
            <p:grpSpPr bwMode="auto">
              <a:xfrm>
                <a:off x="2056" y="403"/>
                <a:ext cx="596" cy="391"/>
                <a:chOff x="2056" y="403"/>
                <a:chExt cx="596" cy="391"/>
              </a:xfrm>
            </p:grpSpPr>
            <p:sp>
              <p:nvSpPr>
                <p:cNvPr id="24659" name="Rectangle 47"/>
                <p:cNvSpPr>
                  <a:spLocks noChangeArrowheads="1"/>
                </p:cNvSpPr>
                <p:nvPr/>
              </p:nvSpPr>
              <p:spPr bwMode="auto">
                <a:xfrm>
                  <a:off x="2062" y="409"/>
                  <a:ext cx="584" cy="379"/>
                </a:xfrm>
                <a:prstGeom prst="rect">
                  <a:avLst/>
                </a:prstGeom>
                <a:noFill/>
                <a:ln w="9525">
                  <a:noFill/>
                  <a:miter lim="800000"/>
                  <a:headEnd/>
                  <a:tailEnd/>
                </a:ln>
              </p:spPr>
              <p:txBody>
                <a:bodyPr anchor="ctr"/>
                <a:lstStyle/>
                <a:p>
                  <a:pPr algn="ctr"/>
                  <a:r>
                    <a:rPr lang="en-US" altLang="zh-CN" sz="2400">
                      <a:solidFill>
                        <a:srgbClr val="FF0000"/>
                      </a:solidFill>
                      <a:latin typeface="Times New Roman" pitchFamily="18" charset="0"/>
                    </a:rPr>
                    <a:t>54</a:t>
                  </a:r>
                  <a:endParaRPr lang="en-US" altLang="zh-CN" sz="2400">
                    <a:latin typeface="Times New Roman" pitchFamily="18" charset="0"/>
                  </a:endParaRPr>
                </a:p>
                <a:p>
                  <a:pPr algn="ctr" eaLnBrk="0" hangingPunct="0"/>
                  <a:endParaRPr lang="en-US" altLang="zh-CN" sz="2400">
                    <a:latin typeface="Times New Roman" pitchFamily="18" charset="0"/>
                  </a:endParaRPr>
                </a:p>
              </p:txBody>
            </p:sp>
            <p:sp>
              <p:nvSpPr>
                <p:cNvPr id="24660" name="Rectangle 48"/>
                <p:cNvSpPr>
                  <a:spLocks noChangeArrowheads="1"/>
                </p:cNvSpPr>
                <p:nvPr/>
              </p:nvSpPr>
              <p:spPr bwMode="auto">
                <a:xfrm>
                  <a:off x="2056" y="403"/>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596" name="Group 49"/>
              <p:cNvGrpSpPr>
                <a:grpSpLocks/>
              </p:cNvGrpSpPr>
              <p:nvPr/>
            </p:nvGrpSpPr>
            <p:grpSpPr bwMode="auto">
              <a:xfrm>
                <a:off x="2652" y="403"/>
                <a:ext cx="715" cy="391"/>
                <a:chOff x="2652" y="403"/>
                <a:chExt cx="715" cy="391"/>
              </a:xfrm>
            </p:grpSpPr>
            <p:sp>
              <p:nvSpPr>
                <p:cNvPr id="24657" name="Rectangle 50"/>
                <p:cNvSpPr>
                  <a:spLocks noChangeArrowheads="1"/>
                </p:cNvSpPr>
                <p:nvPr/>
              </p:nvSpPr>
              <p:spPr bwMode="auto">
                <a:xfrm>
                  <a:off x="2658" y="409"/>
                  <a:ext cx="703" cy="379"/>
                </a:xfrm>
                <a:prstGeom prst="rect">
                  <a:avLst/>
                </a:prstGeom>
                <a:noFill/>
                <a:ln w="9525">
                  <a:noFill/>
                  <a:miter lim="800000"/>
                  <a:headEnd/>
                  <a:tailEnd/>
                </a:ln>
              </p:spPr>
              <p:txBody>
                <a:bodyPr anchor="ctr"/>
                <a:lstStyle/>
                <a:p>
                  <a:pPr algn="ctr"/>
                  <a:r>
                    <a:rPr lang="en-US" altLang="zh-CN" sz="2400">
                      <a:latin typeface="Times New Roman" pitchFamily="18" charset="0"/>
                    </a:rPr>
                    <a:t>92</a:t>
                  </a:r>
                </a:p>
                <a:p>
                  <a:pPr algn="ctr" eaLnBrk="0" hangingPunct="0"/>
                  <a:endParaRPr lang="en-US" altLang="zh-CN" sz="2400">
                    <a:latin typeface="Times New Roman" pitchFamily="18" charset="0"/>
                  </a:endParaRPr>
                </a:p>
              </p:txBody>
            </p:sp>
            <p:sp>
              <p:nvSpPr>
                <p:cNvPr id="24658" name="Rectangle 51"/>
                <p:cNvSpPr>
                  <a:spLocks noChangeArrowheads="1"/>
                </p:cNvSpPr>
                <p:nvPr/>
              </p:nvSpPr>
              <p:spPr bwMode="auto">
                <a:xfrm>
                  <a:off x="2652" y="403"/>
                  <a:ext cx="715" cy="391"/>
                </a:xfrm>
                <a:prstGeom prst="rect">
                  <a:avLst/>
                </a:prstGeom>
                <a:noFill/>
                <a:ln w="7">
                  <a:solidFill>
                    <a:srgbClr val="A0A0A0"/>
                  </a:solidFill>
                  <a:miter lim="800000"/>
                  <a:headEnd/>
                  <a:tailEnd/>
                </a:ln>
              </p:spPr>
              <p:txBody>
                <a:bodyPr/>
                <a:lstStyle/>
                <a:p>
                  <a:pPr algn="ctr"/>
                  <a:endParaRPr lang="zh-CN" altLang="en-US"/>
                </a:p>
              </p:txBody>
            </p:sp>
          </p:grpSp>
          <p:grpSp>
            <p:nvGrpSpPr>
              <p:cNvPr id="24597" name="Group 52"/>
              <p:cNvGrpSpPr>
                <a:grpSpLocks/>
              </p:cNvGrpSpPr>
              <p:nvPr/>
            </p:nvGrpSpPr>
            <p:grpSpPr bwMode="auto">
              <a:xfrm>
                <a:off x="0" y="806"/>
                <a:ext cx="864" cy="391"/>
                <a:chOff x="0" y="806"/>
                <a:chExt cx="864" cy="391"/>
              </a:xfrm>
            </p:grpSpPr>
            <p:sp>
              <p:nvSpPr>
                <p:cNvPr id="24655" name="Rectangle 53"/>
                <p:cNvSpPr>
                  <a:spLocks noChangeArrowheads="1"/>
                </p:cNvSpPr>
                <p:nvPr/>
              </p:nvSpPr>
              <p:spPr bwMode="auto">
                <a:xfrm>
                  <a:off x="6" y="812"/>
                  <a:ext cx="852" cy="379"/>
                </a:xfrm>
                <a:prstGeom prst="rect">
                  <a:avLst/>
                </a:prstGeom>
                <a:noFill/>
                <a:ln w="9525">
                  <a:noFill/>
                  <a:miter lim="800000"/>
                  <a:headEnd/>
                  <a:tailEnd/>
                </a:ln>
              </p:spPr>
              <p:txBody>
                <a:bodyPr anchor="ctr"/>
                <a:lstStyle/>
                <a:p>
                  <a:pPr algn="ctr"/>
                  <a:r>
                    <a:rPr lang="en-US" altLang="zh-CN" sz="2400">
                      <a:latin typeface="Times New Roman" pitchFamily="18" charset="0"/>
                    </a:rPr>
                    <a:t>6201002</a:t>
                  </a:r>
                </a:p>
                <a:p>
                  <a:pPr algn="ctr" eaLnBrk="0" hangingPunct="0"/>
                  <a:endParaRPr lang="en-US" altLang="zh-CN" sz="2400">
                    <a:latin typeface="Times New Roman" pitchFamily="18" charset="0"/>
                  </a:endParaRPr>
                </a:p>
              </p:txBody>
            </p:sp>
            <p:sp>
              <p:nvSpPr>
                <p:cNvPr id="24656" name="Rectangle 54"/>
                <p:cNvSpPr>
                  <a:spLocks noChangeArrowheads="1"/>
                </p:cNvSpPr>
                <p:nvPr/>
              </p:nvSpPr>
              <p:spPr bwMode="auto">
                <a:xfrm>
                  <a:off x="0" y="806"/>
                  <a:ext cx="864" cy="391"/>
                </a:xfrm>
                <a:prstGeom prst="rect">
                  <a:avLst/>
                </a:prstGeom>
                <a:noFill/>
                <a:ln w="7">
                  <a:solidFill>
                    <a:srgbClr val="A0A0A0"/>
                  </a:solidFill>
                  <a:miter lim="800000"/>
                  <a:headEnd/>
                  <a:tailEnd/>
                </a:ln>
              </p:spPr>
              <p:txBody>
                <a:bodyPr/>
                <a:lstStyle/>
                <a:p>
                  <a:pPr algn="ctr"/>
                  <a:endParaRPr lang="zh-CN" altLang="en-US"/>
                </a:p>
              </p:txBody>
            </p:sp>
          </p:grpSp>
          <p:grpSp>
            <p:nvGrpSpPr>
              <p:cNvPr id="24598" name="Group 55"/>
              <p:cNvGrpSpPr>
                <a:grpSpLocks/>
              </p:cNvGrpSpPr>
              <p:nvPr/>
            </p:nvGrpSpPr>
            <p:grpSpPr bwMode="auto">
              <a:xfrm>
                <a:off x="864" y="806"/>
                <a:ext cx="596" cy="391"/>
                <a:chOff x="864" y="806"/>
                <a:chExt cx="596" cy="391"/>
              </a:xfrm>
            </p:grpSpPr>
            <p:sp>
              <p:nvSpPr>
                <p:cNvPr id="24653" name="Rectangle 56"/>
                <p:cNvSpPr>
                  <a:spLocks noChangeArrowheads="1"/>
                </p:cNvSpPr>
                <p:nvPr/>
              </p:nvSpPr>
              <p:spPr bwMode="auto">
                <a:xfrm>
                  <a:off x="870" y="812"/>
                  <a:ext cx="584" cy="379"/>
                </a:xfrm>
                <a:prstGeom prst="rect">
                  <a:avLst/>
                </a:prstGeom>
                <a:noFill/>
                <a:ln w="9525">
                  <a:noFill/>
                  <a:miter lim="800000"/>
                  <a:headEnd/>
                  <a:tailEnd/>
                </a:ln>
              </p:spPr>
              <p:txBody>
                <a:bodyPr anchor="ctr"/>
                <a:lstStyle/>
                <a:p>
                  <a:pPr algn="ctr"/>
                  <a:r>
                    <a:rPr lang="zh-CN" altLang="en-US" sz="2400">
                      <a:latin typeface="Times New Roman" pitchFamily="18" charset="0"/>
                    </a:rPr>
                    <a:t>李四</a:t>
                  </a:r>
                </a:p>
                <a:p>
                  <a:pPr algn="ctr" eaLnBrk="0" hangingPunct="0"/>
                  <a:endParaRPr lang="en-US" altLang="zh-CN" sz="2400">
                    <a:latin typeface="Times New Roman" pitchFamily="18" charset="0"/>
                  </a:endParaRPr>
                </a:p>
              </p:txBody>
            </p:sp>
            <p:sp>
              <p:nvSpPr>
                <p:cNvPr id="24654" name="Rectangle 57"/>
                <p:cNvSpPr>
                  <a:spLocks noChangeArrowheads="1"/>
                </p:cNvSpPr>
                <p:nvPr/>
              </p:nvSpPr>
              <p:spPr bwMode="auto">
                <a:xfrm>
                  <a:off x="864" y="806"/>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599" name="Group 58"/>
              <p:cNvGrpSpPr>
                <a:grpSpLocks/>
              </p:cNvGrpSpPr>
              <p:nvPr/>
            </p:nvGrpSpPr>
            <p:grpSpPr bwMode="auto">
              <a:xfrm>
                <a:off x="1460" y="806"/>
                <a:ext cx="596" cy="391"/>
                <a:chOff x="1460" y="806"/>
                <a:chExt cx="596" cy="391"/>
              </a:xfrm>
            </p:grpSpPr>
            <p:sp>
              <p:nvSpPr>
                <p:cNvPr id="24651" name="Rectangle 59"/>
                <p:cNvSpPr>
                  <a:spLocks noChangeArrowheads="1"/>
                </p:cNvSpPr>
                <p:nvPr/>
              </p:nvSpPr>
              <p:spPr bwMode="auto">
                <a:xfrm>
                  <a:off x="1466" y="812"/>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92</a:t>
                  </a:r>
                </a:p>
                <a:p>
                  <a:pPr algn="ctr" eaLnBrk="0" hangingPunct="0"/>
                  <a:endParaRPr lang="en-US" altLang="zh-CN" sz="2400">
                    <a:latin typeface="Times New Roman" pitchFamily="18" charset="0"/>
                  </a:endParaRPr>
                </a:p>
              </p:txBody>
            </p:sp>
            <p:sp>
              <p:nvSpPr>
                <p:cNvPr id="24652" name="Rectangle 60"/>
                <p:cNvSpPr>
                  <a:spLocks noChangeArrowheads="1"/>
                </p:cNvSpPr>
                <p:nvPr/>
              </p:nvSpPr>
              <p:spPr bwMode="auto">
                <a:xfrm>
                  <a:off x="1460" y="806"/>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0" name="Group 61"/>
              <p:cNvGrpSpPr>
                <a:grpSpLocks/>
              </p:cNvGrpSpPr>
              <p:nvPr/>
            </p:nvGrpSpPr>
            <p:grpSpPr bwMode="auto">
              <a:xfrm>
                <a:off x="2056" y="806"/>
                <a:ext cx="596" cy="391"/>
                <a:chOff x="2056" y="806"/>
                <a:chExt cx="596" cy="391"/>
              </a:xfrm>
            </p:grpSpPr>
            <p:sp>
              <p:nvSpPr>
                <p:cNvPr id="24649" name="Rectangle 62"/>
                <p:cNvSpPr>
                  <a:spLocks noChangeArrowheads="1"/>
                </p:cNvSpPr>
                <p:nvPr/>
              </p:nvSpPr>
              <p:spPr bwMode="auto">
                <a:xfrm>
                  <a:off x="2062" y="812"/>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84</a:t>
                  </a:r>
                </a:p>
                <a:p>
                  <a:pPr algn="ctr" eaLnBrk="0" hangingPunct="0"/>
                  <a:endParaRPr lang="en-US" altLang="zh-CN" sz="2400">
                    <a:latin typeface="Times New Roman" pitchFamily="18" charset="0"/>
                  </a:endParaRPr>
                </a:p>
              </p:txBody>
            </p:sp>
            <p:sp>
              <p:nvSpPr>
                <p:cNvPr id="24650" name="Rectangle 63"/>
                <p:cNvSpPr>
                  <a:spLocks noChangeArrowheads="1"/>
                </p:cNvSpPr>
                <p:nvPr/>
              </p:nvSpPr>
              <p:spPr bwMode="auto">
                <a:xfrm>
                  <a:off x="2056" y="806"/>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1" name="Group 64"/>
              <p:cNvGrpSpPr>
                <a:grpSpLocks/>
              </p:cNvGrpSpPr>
              <p:nvPr/>
            </p:nvGrpSpPr>
            <p:grpSpPr bwMode="auto">
              <a:xfrm>
                <a:off x="2652" y="806"/>
                <a:ext cx="715" cy="391"/>
                <a:chOff x="2652" y="806"/>
                <a:chExt cx="715" cy="391"/>
              </a:xfrm>
            </p:grpSpPr>
            <p:sp>
              <p:nvSpPr>
                <p:cNvPr id="24647" name="Rectangle 65"/>
                <p:cNvSpPr>
                  <a:spLocks noChangeArrowheads="1"/>
                </p:cNvSpPr>
                <p:nvPr/>
              </p:nvSpPr>
              <p:spPr bwMode="auto">
                <a:xfrm>
                  <a:off x="2658" y="812"/>
                  <a:ext cx="703" cy="379"/>
                </a:xfrm>
                <a:prstGeom prst="rect">
                  <a:avLst/>
                </a:prstGeom>
                <a:noFill/>
                <a:ln w="9525">
                  <a:noFill/>
                  <a:miter lim="800000"/>
                  <a:headEnd/>
                  <a:tailEnd/>
                </a:ln>
              </p:spPr>
              <p:txBody>
                <a:bodyPr anchor="ctr"/>
                <a:lstStyle/>
                <a:p>
                  <a:pPr algn="ctr"/>
                  <a:r>
                    <a:rPr lang="en-US" altLang="zh-CN" sz="2400">
                      <a:latin typeface="Times New Roman" pitchFamily="18" charset="0"/>
                    </a:rPr>
                    <a:t>64</a:t>
                  </a:r>
                </a:p>
                <a:p>
                  <a:pPr algn="ctr" eaLnBrk="0" hangingPunct="0"/>
                  <a:endParaRPr lang="en-US" altLang="zh-CN" sz="2400">
                    <a:latin typeface="Times New Roman" pitchFamily="18" charset="0"/>
                  </a:endParaRPr>
                </a:p>
              </p:txBody>
            </p:sp>
            <p:sp>
              <p:nvSpPr>
                <p:cNvPr id="24648" name="Rectangle 66"/>
                <p:cNvSpPr>
                  <a:spLocks noChangeArrowheads="1"/>
                </p:cNvSpPr>
                <p:nvPr/>
              </p:nvSpPr>
              <p:spPr bwMode="auto">
                <a:xfrm>
                  <a:off x="2652" y="806"/>
                  <a:ext cx="715" cy="391"/>
                </a:xfrm>
                <a:prstGeom prst="rect">
                  <a:avLst/>
                </a:prstGeom>
                <a:noFill/>
                <a:ln w="7">
                  <a:solidFill>
                    <a:srgbClr val="A0A0A0"/>
                  </a:solidFill>
                  <a:miter lim="800000"/>
                  <a:headEnd/>
                  <a:tailEnd/>
                </a:ln>
              </p:spPr>
              <p:txBody>
                <a:bodyPr/>
                <a:lstStyle/>
                <a:p>
                  <a:pPr algn="ctr"/>
                  <a:endParaRPr lang="zh-CN" altLang="en-US"/>
                </a:p>
              </p:txBody>
            </p:sp>
          </p:grpSp>
          <p:grpSp>
            <p:nvGrpSpPr>
              <p:cNvPr id="24602" name="Group 67"/>
              <p:cNvGrpSpPr>
                <a:grpSpLocks/>
              </p:cNvGrpSpPr>
              <p:nvPr/>
            </p:nvGrpSpPr>
            <p:grpSpPr bwMode="auto">
              <a:xfrm>
                <a:off x="0" y="1209"/>
                <a:ext cx="864" cy="391"/>
                <a:chOff x="0" y="1209"/>
                <a:chExt cx="864" cy="391"/>
              </a:xfrm>
            </p:grpSpPr>
            <p:sp>
              <p:nvSpPr>
                <p:cNvPr id="24645" name="Rectangle 68"/>
                <p:cNvSpPr>
                  <a:spLocks noChangeArrowheads="1"/>
                </p:cNvSpPr>
                <p:nvPr/>
              </p:nvSpPr>
              <p:spPr bwMode="auto">
                <a:xfrm>
                  <a:off x="6" y="1215"/>
                  <a:ext cx="852" cy="379"/>
                </a:xfrm>
                <a:prstGeom prst="rect">
                  <a:avLst/>
                </a:prstGeom>
                <a:noFill/>
                <a:ln w="9525">
                  <a:noFill/>
                  <a:miter lim="800000"/>
                  <a:headEnd/>
                  <a:tailEnd/>
                </a:ln>
              </p:spPr>
              <p:txBody>
                <a:bodyPr anchor="ctr"/>
                <a:lstStyle/>
                <a:p>
                  <a:pPr algn="ctr"/>
                  <a:r>
                    <a:rPr lang="en-US" altLang="zh-CN" sz="2400">
                      <a:latin typeface="Times New Roman" pitchFamily="18" charset="0"/>
                    </a:rPr>
                    <a:t>6201003</a:t>
                  </a:r>
                </a:p>
                <a:p>
                  <a:pPr algn="ctr" eaLnBrk="0" hangingPunct="0"/>
                  <a:endParaRPr lang="en-US" altLang="zh-CN" sz="2400">
                    <a:latin typeface="Times New Roman" pitchFamily="18" charset="0"/>
                  </a:endParaRPr>
                </a:p>
              </p:txBody>
            </p:sp>
            <p:sp>
              <p:nvSpPr>
                <p:cNvPr id="24646" name="Rectangle 69"/>
                <p:cNvSpPr>
                  <a:spLocks noChangeArrowheads="1"/>
                </p:cNvSpPr>
                <p:nvPr/>
              </p:nvSpPr>
              <p:spPr bwMode="auto">
                <a:xfrm>
                  <a:off x="0" y="1209"/>
                  <a:ext cx="864" cy="391"/>
                </a:xfrm>
                <a:prstGeom prst="rect">
                  <a:avLst/>
                </a:prstGeom>
                <a:noFill/>
                <a:ln w="7">
                  <a:solidFill>
                    <a:srgbClr val="A0A0A0"/>
                  </a:solidFill>
                  <a:miter lim="800000"/>
                  <a:headEnd/>
                  <a:tailEnd/>
                </a:ln>
              </p:spPr>
              <p:txBody>
                <a:bodyPr/>
                <a:lstStyle/>
                <a:p>
                  <a:pPr algn="ctr"/>
                  <a:endParaRPr lang="zh-CN" altLang="en-US"/>
                </a:p>
              </p:txBody>
            </p:sp>
          </p:grpSp>
          <p:grpSp>
            <p:nvGrpSpPr>
              <p:cNvPr id="24603" name="Group 70"/>
              <p:cNvGrpSpPr>
                <a:grpSpLocks/>
              </p:cNvGrpSpPr>
              <p:nvPr/>
            </p:nvGrpSpPr>
            <p:grpSpPr bwMode="auto">
              <a:xfrm>
                <a:off x="864" y="1209"/>
                <a:ext cx="596" cy="391"/>
                <a:chOff x="864" y="1209"/>
                <a:chExt cx="596" cy="391"/>
              </a:xfrm>
            </p:grpSpPr>
            <p:sp>
              <p:nvSpPr>
                <p:cNvPr id="24643" name="Rectangle 71"/>
                <p:cNvSpPr>
                  <a:spLocks noChangeArrowheads="1"/>
                </p:cNvSpPr>
                <p:nvPr/>
              </p:nvSpPr>
              <p:spPr bwMode="auto">
                <a:xfrm>
                  <a:off x="870" y="1215"/>
                  <a:ext cx="584" cy="379"/>
                </a:xfrm>
                <a:prstGeom prst="rect">
                  <a:avLst/>
                </a:prstGeom>
                <a:noFill/>
                <a:ln w="9525">
                  <a:noFill/>
                  <a:miter lim="800000"/>
                  <a:headEnd/>
                  <a:tailEnd/>
                </a:ln>
              </p:spPr>
              <p:txBody>
                <a:bodyPr anchor="ctr"/>
                <a:lstStyle/>
                <a:p>
                  <a:pPr algn="ctr"/>
                  <a:r>
                    <a:rPr lang="zh-CN" altLang="en-US" sz="2400">
                      <a:latin typeface="Times New Roman" pitchFamily="18" charset="0"/>
                    </a:rPr>
                    <a:t>王五</a:t>
                  </a:r>
                </a:p>
                <a:p>
                  <a:pPr algn="ctr" eaLnBrk="0" hangingPunct="0"/>
                  <a:endParaRPr lang="en-US" altLang="zh-CN" sz="2400">
                    <a:latin typeface="Times New Roman" pitchFamily="18" charset="0"/>
                  </a:endParaRPr>
                </a:p>
              </p:txBody>
            </p:sp>
            <p:sp>
              <p:nvSpPr>
                <p:cNvPr id="24644" name="Rectangle 72"/>
                <p:cNvSpPr>
                  <a:spLocks noChangeArrowheads="1"/>
                </p:cNvSpPr>
                <p:nvPr/>
              </p:nvSpPr>
              <p:spPr bwMode="auto">
                <a:xfrm>
                  <a:off x="864" y="1209"/>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4" name="Group 73"/>
              <p:cNvGrpSpPr>
                <a:grpSpLocks/>
              </p:cNvGrpSpPr>
              <p:nvPr/>
            </p:nvGrpSpPr>
            <p:grpSpPr bwMode="auto">
              <a:xfrm>
                <a:off x="1460" y="1209"/>
                <a:ext cx="596" cy="391"/>
                <a:chOff x="1460" y="1209"/>
                <a:chExt cx="596" cy="391"/>
              </a:xfrm>
            </p:grpSpPr>
            <p:sp>
              <p:nvSpPr>
                <p:cNvPr id="24641" name="Rectangle 74"/>
                <p:cNvSpPr>
                  <a:spLocks noChangeArrowheads="1"/>
                </p:cNvSpPr>
                <p:nvPr/>
              </p:nvSpPr>
              <p:spPr bwMode="auto">
                <a:xfrm>
                  <a:off x="1466" y="1215"/>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87</a:t>
                  </a:r>
                </a:p>
                <a:p>
                  <a:pPr algn="ctr" eaLnBrk="0" hangingPunct="0"/>
                  <a:endParaRPr lang="en-US" altLang="zh-CN" sz="2400">
                    <a:latin typeface="Times New Roman" pitchFamily="18" charset="0"/>
                  </a:endParaRPr>
                </a:p>
              </p:txBody>
            </p:sp>
            <p:sp>
              <p:nvSpPr>
                <p:cNvPr id="24642" name="Rectangle 75"/>
                <p:cNvSpPr>
                  <a:spLocks noChangeArrowheads="1"/>
                </p:cNvSpPr>
                <p:nvPr/>
              </p:nvSpPr>
              <p:spPr bwMode="auto">
                <a:xfrm>
                  <a:off x="1460" y="1209"/>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5" name="Group 76"/>
              <p:cNvGrpSpPr>
                <a:grpSpLocks/>
              </p:cNvGrpSpPr>
              <p:nvPr/>
            </p:nvGrpSpPr>
            <p:grpSpPr bwMode="auto">
              <a:xfrm>
                <a:off x="2056" y="1209"/>
                <a:ext cx="596" cy="391"/>
                <a:chOff x="2056" y="1209"/>
                <a:chExt cx="596" cy="391"/>
              </a:xfrm>
            </p:grpSpPr>
            <p:sp>
              <p:nvSpPr>
                <p:cNvPr id="24639" name="Rectangle 77"/>
                <p:cNvSpPr>
                  <a:spLocks noChangeArrowheads="1"/>
                </p:cNvSpPr>
                <p:nvPr/>
              </p:nvSpPr>
              <p:spPr bwMode="auto">
                <a:xfrm>
                  <a:off x="2062" y="1215"/>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74</a:t>
                  </a:r>
                </a:p>
                <a:p>
                  <a:pPr algn="ctr" eaLnBrk="0" hangingPunct="0"/>
                  <a:endParaRPr lang="en-US" altLang="zh-CN" sz="2400">
                    <a:latin typeface="Times New Roman" pitchFamily="18" charset="0"/>
                  </a:endParaRPr>
                </a:p>
              </p:txBody>
            </p:sp>
            <p:sp>
              <p:nvSpPr>
                <p:cNvPr id="24640" name="Rectangle 78"/>
                <p:cNvSpPr>
                  <a:spLocks noChangeArrowheads="1"/>
                </p:cNvSpPr>
                <p:nvPr/>
              </p:nvSpPr>
              <p:spPr bwMode="auto">
                <a:xfrm>
                  <a:off x="2056" y="1209"/>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6" name="Group 79"/>
              <p:cNvGrpSpPr>
                <a:grpSpLocks/>
              </p:cNvGrpSpPr>
              <p:nvPr/>
            </p:nvGrpSpPr>
            <p:grpSpPr bwMode="auto">
              <a:xfrm>
                <a:off x="2652" y="1209"/>
                <a:ext cx="715" cy="391"/>
                <a:chOff x="2652" y="1209"/>
                <a:chExt cx="715" cy="391"/>
              </a:xfrm>
            </p:grpSpPr>
            <p:sp>
              <p:nvSpPr>
                <p:cNvPr id="24637" name="Rectangle 80"/>
                <p:cNvSpPr>
                  <a:spLocks noChangeArrowheads="1"/>
                </p:cNvSpPr>
                <p:nvPr/>
              </p:nvSpPr>
              <p:spPr bwMode="auto">
                <a:xfrm>
                  <a:off x="2658" y="1215"/>
                  <a:ext cx="703" cy="379"/>
                </a:xfrm>
                <a:prstGeom prst="rect">
                  <a:avLst/>
                </a:prstGeom>
                <a:noFill/>
                <a:ln w="9525">
                  <a:noFill/>
                  <a:miter lim="800000"/>
                  <a:headEnd/>
                  <a:tailEnd/>
                </a:ln>
              </p:spPr>
              <p:txBody>
                <a:bodyPr anchor="ctr"/>
                <a:lstStyle/>
                <a:p>
                  <a:pPr algn="ctr"/>
                  <a:r>
                    <a:rPr lang="en-US" altLang="zh-CN" sz="2400">
                      <a:latin typeface="Times New Roman" pitchFamily="18" charset="0"/>
                    </a:rPr>
                    <a:t>73</a:t>
                  </a:r>
                </a:p>
                <a:p>
                  <a:pPr algn="ctr" eaLnBrk="0" hangingPunct="0"/>
                  <a:endParaRPr lang="en-US" altLang="zh-CN" sz="2400">
                    <a:latin typeface="Times New Roman" pitchFamily="18" charset="0"/>
                  </a:endParaRPr>
                </a:p>
              </p:txBody>
            </p:sp>
            <p:sp>
              <p:nvSpPr>
                <p:cNvPr id="24638" name="Rectangle 81"/>
                <p:cNvSpPr>
                  <a:spLocks noChangeArrowheads="1"/>
                </p:cNvSpPr>
                <p:nvPr/>
              </p:nvSpPr>
              <p:spPr bwMode="auto">
                <a:xfrm>
                  <a:off x="2652" y="1209"/>
                  <a:ext cx="715" cy="391"/>
                </a:xfrm>
                <a:prstGeom prst="rect">
                  <a:avLst/>
                </a:prstGeom>
                <a:noFill/>
                <a:ln w="7">
                  <a:solidFill>
                    <a:srgbClr val="A0A0A0"/>
                  </a:solidFill>
                  <a:miter lim="800000"/>
                  <a:headEnd/>
                  <a:tailEnd/>
                </a:ln>
              </p:spPr>
              <p:txBody>
                <a:bodyPr/>
                <a:lstStyle/>
                <a:p>
                  <a:pPr algn="ctr"/>
                  <a:endParaRPr lang="zh-CN" altLang="en-US"/>
                </a:p>
              </p:txBody>
            </p:sp>
          </p:grpSp>
          <p:grpSp>
            <p:nvGrpSpPr>
              <p:cNvPr id="24607" name="Group 82"/>
              <p:cNvGrpSpPr>
                <a:grpSpLocks/>
              </p:cNvGrpSpPr>
              <p:nvPr/>
            </p:nvGrpSpPr>
            <p:grpSpPr bwMode="auto">
              <a:xfrm>
                <a:off x="0" y="1612"/>
                <a:ext cx="864" cy="391"/>
                <a:chOff x="0" y="1612"/>
                <a:chExt cx="864" cy="391"/>
              </a:xfrm>
            </p:grpSpPr>
            <p:sp>
              <p:nvSpPr>
                <p:cNvPr id="24635" name="Rectangle 83"/>
                <p:cNvSpPr>
                  <a:spLocks noChangeArrowheads="1"/>
                </p:cNvSpPr>
                <p:nvPr/>
              </p:nvSpPr>
              <p:spPr bwMode="auto">
                <a:xfrm>
                  <a:off x="6" y="1618"/>
                  <a:ext cx="852" cy="379"/>
                </a:xfrm>
                <a:prstGeom prst="rect">
                  <a:avLst/>
                </a:prstGeom>
                <a:noFill/>
                <a:ln w="9525">
                  <a:noFill/>
                  <a:miter lim="800000"/>
                  <a:headEnd/>
                  <a:tailEnd/>
                </a:ln>
              </p:spPr>
              <p:txBody>
                <a:bodyPr anchor="ctr"/>
                <a:lstStyle/>
                <a:p>
                  <a:pPr algn="ctr"/>
                  <a:r>
                    <a:rPr lang="en-US" altLang="zh-CN" sz="2400">
                      <a:latin typeface="Times New Roman" pitchFamily="18" charset="0"/>
                    </a:rPr>
                    <a:t>6201004</a:t>
                  </a:r>
                </a:p>
                <a:p>
                  <a:pPr algn="ctr" eaLnBrk="0" hangingPunct="0"/>
                  <a:endParaRPr lang="en-US" altLang="zh-CN" sz="2400">
                    <a:latin typeface="Times New Roman" pitchFamily="18" charset="0"/>
                  </a:endParaRPr>
                </a:p>
              </p:txBody>
            </p:sp>
            <p:sp>
              <p:nvSpPr>
                <p:cNvPr id="24636" name="Rectangle 84"/>
                <p:cNvSpPr>
                  <a:spLocks noChangeArrowheads="1"/>
                </p:cNvSpPr>
                <p:nvPr/>
              </p:nvSpPr>
              <p:spPr bwMode="auto">
                <a:xfrm>
                  <a:off x="0" y="1612"/>
                  <a:ext cx="864" cy="391"/>
                </a:xfrm>
                <a:prstGeom prst="rect">
                  <a:avLst/>
                </a:prstGeom>
                <a:noFill/>
                <a:ln w="7">
                  <a:solidFill>
                    <a:srgbClr val="A0A0A0"/>
                  </a:solidFill>
                  <a:miter lim="800000"/>
                  <a:headEnd/>
                  <a:tailEnd/>
                </a:ln>
              </p:spPr>
              <p:txBody>
                <a:bodyPr/>
                <a:lstStyle/>
                <a:p>
                  <a:pPr algn="ctr"/>
                  <a:endParaRPr lang="zh-CN" altLang="en-US"/>
                </a:p>
              </p:txBody>
            </p:sp>
          </p:grpSp>
          <p:grpSp>
            <p:nvGrpSpPr>
              <p:cNvPr id="24608" name="Group 85"/>
              <p:cNvGrpSpPr>
                <a:grpSpLocks/>
              </p:cNvGrpSpPr>
              <p:nvPr/>
            </p:nvGrpSpPr>
            <p:grpSpPr bwMode="auto">
              <a:xfrm>
                <a:off x="864" y="1612"/>
                <a:ext cx="596" cy="391"/>
                <a:chOff x="864" y="1612"/>
                <a:chExt cx="596" cy="391"/>
              </a:xfrm>
            </p:grpSpPr>
            <p:sp>
              <p:nvSpPr>
                <p:cNvPr id="24633" name="Rectangle 86"/>
                <p:cNvSpPr>
                  <a:spLocks noChangeArrowheads="1"/>
                </p:cNvSpPr>
                <p:nvPr/>
              </p:nvSpPr>
              <p:spPr bwMode="auto">
                <a:xfrm>
                  <a:off x="870" y="1618"/>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34" name="Rectangle 87"/>
                <p:cNvSpPr>
                  <a:spLocks noChangeArrowheads="1"/>
                </p:cNvSpPr>
                <p:nvPr/>
              </p:nvSpPr>
              <p:spPr bwMode="auto">
                <a:xfrm>
                  <a:off x="864" y="1612"/>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09" name="Group 88"/>
              <p:cNvGrpSpPr>
                <a:grpSpLocks/>
              </p:cNvGrpSpPr>
              <p:nvPr/>
            </p:nvGrpSpPr>
            <p:grpSpPr bwMode="auto">
              <a:xfrm>
                <a:off x="1460" y="1612"/>
                <a:ext cx="596" cy="391"/>
                <a:chOff x="1460" y="1612"/>
                <a:chExt cx="596" cy="391"/>
              </a:xfrm>
            </p:grpSpPr>
            <p:sp>
              <p:nvSpPr>
                <p:cNvPr id="24631" name="Rectangle 89"/>
                <p:cNvSpPr>
                  <a:spLocks noChangeArrowheads="1"/>
                </p:cNvSpPr>
                <p:nvPr/>
              </p:nvSpPr>
              <p:spPr bwMode="auto">
                <a:xfrm>
                  <a:off x="1466" y="1618"/>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32" name="Rectangle 90"/>
                <p:cNvSpPr>
                  <a:spLocks noChangeArrowheads="1"/>
                </p:cNvSpPr>
                <p:nvPr/>
              </p:nvSpPr>
              <p:spPr bwMode="auto">
                <a:xfrm>
                  <a:off x="1460" y="1612"/>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10" name="Group 91"/>
              <p:cNvGrpSpPr>
                <a:grpSpLocks/>
              </p:cNvGrpSpPr>
              <p:nvPr/>
            </p:nvGrpSpPr>
            <p:grpSpPr bwMode="auto">
              <a:xfrm>
                <a:off x="2056" y="1612"/>
                <a:ext cx="596" cy="391"/>
                <a:chOff x="2056" y="1612"/>
                <a:chExt cx="596" cy="391"/>
              </a:xfrm>
            </p:grpSpPr>
            <p:sp>
              <p:nvSpPr>
                <p:cNvPr id="24629" name="Rectangle 92"/>
                <p:cNvSpPr>
                  <a:spLocks noChangeArrowheads="1"/>
                </p:cNvSpPr>
                <p:nvPr/>
              </p:nvSpPr>
              <p:spPr bwMode="auto">
                <a:xfrm>
                  <a:off x="2062" y="1618"/>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30" name="Rectangle 93"/>
                <p:cNvSpPr>
                  <a:spLocks noChangeArrowheads="1"/>
                </p:cNvSpPr>
                <p:nvPr/>
              </p:nvSpPr>
              <p:spPr bwMode="auto">
                <a:xfrm>
                  <a:off x="2056" y="1612"/>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11" name="Group 94"/>
              <p:cNvGrpSpPr>
                <a:grpSpLocks/>
              </p:cNvGrpSpPr>
              <p:nvPr/>
            </p:nvGrpSpPr>
            <p:grpSpPr bwMode="auto">
              <a:xfrm>
                <a:off x="2652" y="1612"/>
                <a:ext cx="715" cy="391"/>
                <a:chOff x="2652" y="1612"/>
                <a:chExt cx="715" cy="391"/>
              </a:xfrm>
            </p:grpSpPr>
            <p:sp>
              <p:nvSpPr>
                <p:cNvPr id="24627" name="Rectangle 95"/>
                <p:cNvSpPr>
                  <a:spLocks noChangeArrowheads="1"/>
                </p:cNvSpPr>
                <p:nvPr/>
              </p:nvSpPr>
              <p:spPr bwMode="auto">
                <a:xfrm>
                  <a:off x="2658" y="1618"/>
                  <a:ext cx="703"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28" name="Rectangle 96"/>
                <p:cNvSpPr>
                  <a:spLocks noChangeArrowheads="1"/>
                </p:cNvSpPr>
                <p:nvPr/>
              </p:nvSpPr>
              <p:spPr bwMode="auto">
                <a:xfrm>
                  <a:off x="2652" y="1612"/>
                  <a:ext cx="715" cy="391"/>
                </a:xfrm>
                <a:prstGeom prst="rect">
                  <a:avLst/>
                </a:prstGeom>
                <a:noFill/>
                <a:ln w="7">
                  <a:solidFill>
                    <a:srgbClr val="A0A0A0"/>
                  </a:solidFill>
                  <a:miter lim="800000"/>
                  <a:headEnd/>
                  <a:tailEnd/>
                </a:ln>
              </p:spPr>
              <p:txBody>
                <a:bodyPr/>
                <a:lstStyle/>
                <a:p>
                  <a:pPr algn="ctr"/>
                  <a:endParaRPr lang="zh-CN" altLang="en-US"/>
                </a:p>
              </p:txBody>
            </p:sp>
          </p:grpSp>
          <p:grpSp>
            <p:nvGrpSpPr>
              <p:cNvPr id="24612" name="Group 97"/>
              <p:cNvGrpSpPr>
                <a:grpSpLocks/>
              </p:cNvGrpSpPr>
              <p:nvPr/>
            </p:nvGrpSpPr>
            <p:grpSpPr bwMode="auto">
              <a:xfrm>
                <a:off x="0" y="2015"/>
                <a:ext cx="864" cy="391"/>
                <a:chOff x="0" y="2015"/>
                <a:chExt cx="864" cy="391"/>
              </a:xfrm>
            </p:grpSpPr>
            <p:sp>
              <p:nvSpPr>
                <p:cNvPr id="24625" name="Rectangle 98"/>
                <p:cNvSpPr>
                  <a:spLocks noChangeArrowheads="1"/>
                </p:cNvSpPr>
                <p:nvPr/>
              </p:nvSpPr>
              <p:spPr bwMode="auto">
                <a:xfrm>
                  <a:off x="6" y="2021"/>
                  <a:ext cx="852" cy="379"/>
                </a:xfrm>
                <a:prstGeom prst="rect">
                  <a:avLst/>
                </a:prstGeom>
                <a:noFill/>
                <a:ln w="9525">
                  <a:noFill/>
                  <a:miter lim="800000"/>
                  <a:headEnd/>
                  <a:tailEnd/>
                </a:ln>
              </p:spPr>
              <p:txBody>
                <a:bodyPr anchor="ctr"/>
                <a:lstStyle/>
                <a:p>
                  <a:pPr algn="ctr"/>
                  <a:r>
                    <a:rPr lang="en-US" altLang="zh-CN" sz="2400">
                      <a:latin typeface="Times New Roman" pitchFamily="18" charset="0"/>
                    </a:rPr>
                    <a:t>...</a:t>
                  </a:r>
                </a:p>
                <a:p>
                  <a:pPr algn="ctr" eaLnBrk="0" hangingPunct="0"/>
                  <a:endParaRPr lang="en-US" altLang="zh-CN" sz="2400">
                    <a:latin typeface="Times New Roman" pitchFamily="18" charset="0"/>
                  </a:endParaRPr>
                </a:p>
              </p:txBody>
            </p:sp>
            <p:sp>
              <p:nvSpPr>
                <p:cNvPr id="24626" name="Rectangle 99"/>
                <p:cNvSpPr>
                  <a:spLocks noChangeArrowheads="1"/>
                </p:cNvSpPr>
                <p:nvPr/>
              </p:nvSpPr>
              <p:spPr bwMode="auto">
                <a:xfrm>
                  <a:off x="0" y="2015"/>
                  <a:ext cx="864" cy="391"/>
                </a:xfrm>
                <a:prstGeom prst="rect">
                  <a:avLst/>
                </a:prstGeom>
                <a:noFill/>
                <a:ln w="7">
                  <a:solidFill>
                    <a:srgbClr val="A0A0A0"/>
                  </a:solidFill>
                  <a:miter lim="800000"/>
                  <a:headEnd/>
                  <a:tailEnd/>
                </a:ln>
              </p:spPr>
              <p:txBody>
                <a:bodyPr/>
                <a:lstStyle/>
                <a:p>
                  <a:pPr algn="ctr"/>
                  <a:endParaRPr lang="zh-CN" altLang="en-US"/>
                </a:p>
              </p:txBody>
            </p:sp>
          </p:grpSp>
          <p:grpSp>
            <p:nvGrpSpPr>
              <p:cNvPr id="24613" name="Group 100"/>
              <p:cNvGrpSpPr>
                <a:grpSpLocks/>
              </p:cNvGrpSpPr>
              <p:nvPr/>
            </p:nvGrpSpPr>
            <p:grpSpPr bwMode="auto">
              <a:xfrm>
                <a:off x="864" y="2015"/>
                <a:ext cx="596" cy="391"/>
                <a:chOff x="864" y="2015"/>
                <a:chExt cx="596" cy="391"/>
              </a:xfrm>
            </p:grpSpPr>
            <p:sp>
              <p:nvSpPr>
                <p:cNvPr id="24623" name="Rectangle 101"/>
                <p:cNvSpPr>
                  <a:spLocks noChangeArrowheads="1"/>
                </p:cNvSpPr>
                <p:nvPr/>
              </p:nvSpPr>
              <p:spPr bwMode="auto">
                <a:xfrm>
                  <a:off x="870" y="2021"/>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24" name="Rectangle 102"/>
                <p:cNvSpPr>
                  <a:spLocks noChangeArrowheads="1"/>
                </p:cNvSpPr>
                <p:nvPr/>
              </p:nvSpPr>
              <p:spPr bwMode="auto">
                <a:xfrm>
                  <a:off x="864" y="2015"/>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14" name="Group 103"/>
              <p:cNvGrpSpPr>
                <a:grpSpLocks/>
              </p:cNvGrpSpPr>
              <p:nvPr/>
            </p:nvGrpSpPr>
            <p:grpSpPr bwMode="auto">
              <a:xfrm>
                <a:off x="1460" y="2015"/>
                <a:ext cx="596" cy="391"/>
                <a:chOff x="1460" y="2015"/>
                <a:chExt cx="596" cy="391"/>
              </a:xfrm>
            </p:grpSpPr>
            <p:sp>
              <p:nvSpPr>
                <p:cNvPr id="24621" name="Rectangle 104"/>
                <p:cNvSpPr>
                  <a:spLocks noChangeArrowheads="1"/>
                </p:cNvSpPr>
                <p:nvPr/>
              </p:nvSpPr>
              <p:spPr bwMode="auto">
                <a:xfrm>
                  <a:off x="1466" y="2021"/>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22" name="Rectangle 105"/>
                <p:cNvSpPr>
                  <a:spLocks noChangeArrowheads="1"/>
                </p:cNvSpPr>
                <p:nvPr/>
              </p:nvSpPr>
              <p:spPr bwMode="auto">
                <a:xfrm>
                  <a:off x="1460" y="2015"/>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15" name="Group 106"/>
              <p:cNvGrpSpPr>
                <a:grpSpLocks/>
              </p:cNvGrpSpPr>
              <p:nvPr/>
            </p:nvGrpSpPr>
            <p:grpSpPr bwMode="auto">
              <a:xfrm>
                <a:off x="2056" y="2015"/>
                <a:ext cx="596" cy="391"/>
                <a:chOff x="2056" y="2015"/>
                <a:chExt cx="596" cy="391"/>
              </a:xfrm>
            </p:grpSpPr>
            <p:sp>
              <p:nvSpPr>
                <p:cNvPr id="24619" name="Rectangle 107"/>
                <p:cNvSpPr>
                  <a:spLocks noChangeArrowheads="1"/>
                </p:cNvSpPr>
                <p:nvPr/>
              </p:nvSpPr>
              <p:spPr bwMode="auto">
                <a:xfrm>
                  <a:off x="2062" y="2021"/>
                  <a:ext cx="584"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20" name="Rectangle 108"/>
                <p:cNvSpPr>
                  <a:spLocks noChangeArrowheads="1"/>
                </p:cNvSpPr>
                <p:nvPr/>
              </p:nvSpPr>
              <p:spPr bwMode="auto">
                <a:xfrm>
                  <a:off x="2056" y="2015"/>
                  <a:ext cx="596" cy="391"/>
                </a:xfrm>
                <a:prstGeom prst="rect">
                  <a:avLst/>
                </a:prstGeom>
                <a:noFill/>
                <a:ln w="7">
                  <a:solidFill>
                    <a:srgbClr val="A0A0A0"/>
                  </a:solidFill>
                  <a:miter lim="800000"/>
                  <a:headEnd/>
                  <a:tailEnd/>
                </a:ln>
              </p:spPr>
              <p:txBody>
                <a:bodyPr/>
                <a:lstStyle/>
                <a:p>
                  <a:pPr algn="ctr"/>
                  <a:endParaRPr lang="zh-CN" altLang="en-US"/>
                </a:p>
              </p:txBody>
            </p:sp>
          </p:grpSp>
          <p:grpSp>
            <p:nvGrpSpPr>
              <p:cNvPr id="24616" name="Group 109"/>
              <p:cNvGrpSpPr>
                <a:grpSpLocks/>
              </p:cNvGrpSpPr>
              <p:nvPr/>
            </p:nvGrpSpPr>
            <p:grpSpPr bwMode="auto">
              <a:xfrm>
                <a:off x="2652" y="2015"/>
                <a:ext cx="715" cy="391"/>
                <a:chOff x="2652" y="2015"/>
                <a:chExt cx="715" cy="391"/>
              </a:xfrm>
            </p:grpSpPr>
            <p:sp>
              <p:nvSpPr>
                <p:cNvPr id="24617" name="Rectangle 110"/>
                <p:cNvSpPr>
                  <a:spLocks noChangeArrowheads="1"/>
                </p:cNvSpPr>
                <p:nvPr/>
              </p:nvSpPr>
              <p:spPr bwMode="auto">
                <a:xfrm>
                  <a:off x="2658" y="2021"/>
                  <a:ext cx="703" cy="379"/>
                </a:xfrm>
                <a:prstGeom prst="rect">
                  <a:avLst/>
                </a:prstGeom>
                <a:noFill/>
                <a:ln w="9525">
                  <a:noFill/>
                  <a:miter lim="800000"/>
                  <a:headEnd/>
                  <a:tailEnd/>
                </a:ln>
              </p:spPr>
              <p:txBody>
                <a:bodyPr anchor="ctr"/>
                <a:lstStyle/>
                <a:p>
                  <a:pPr algn="ctr"/>
                  <a:r>
                    <a:rPr lang="en-US" altLang="zh-CN" sz="2400">
                      <a:latin typeface="Times New Roman" pitchFamily="18" charset="0"/>
                    </a:rPr>
                    <a:t> </a:t>
                  </a:r>
                </a:p>
                <a:p>
                  <a:pPr algn="ctr" eaLnBrk="0" hangingPunct="0"/>
                  <a:endParaRPr lang="en-US" altLang="zh-CN" sz="2400">
                    <a:latin typeface="Times New Roman" pitchFamily="18" charset="0"/>
                  </a:endParaRPr>
                </a:p>
              </p:txBody>
            </p:sp>
            <p:sp>
              <p:nvSpPr>
                <p:cNvPr id="24618" name="Rectangle 111"/>
                <p:cNvSpPr>
                  <a:spLocks noChangeArrowheads="1"/>
                </p:cNvSpPr>
                <p:nvPr/>
              </p:nvSpPr>
              <p:spPr bwMode="auto">
                <a:xfrm>
                  <a:off x="2652" y="2015"/>
                  <a:ext cx="715" cy="391"/>
                </a:xfrm>
                <a:prstGeom prst="rect">
                  <a:avLst/>
                </a:prstGeom>
                <a:noFill/>
                <a:ln w="7">
                  <a:solidFill>
                    <a:srgbClr val="A0A0A0"/>
                  </a:solidFill>
                  <a:miter lim="800000"/>
                  <a:headEnd/>
                  <a:tailEnd/>
                </a:ln>
              </p:spPr>
              <p:txBody>
                <a:bodyPr/>
                <a:lstStyle/>
                <a:p>
                  <a:pPr algn="ctr"/>
                  <a:endParaRPr lang="zh-CN" altLang="en-US"/>
                </a:p>
              </p:txBody>
            </p:sp>
          </p:grpSp>
        </p:grpSp>
        <p:sp>
          <p:nvSpPr>
            <p:cNvPr id="24586" name="Rectangle 112"/>
            <p:cNvSpPr>
              <a:spLocks noChangeArrowheads="1"/>
            </p:cNvSpPr>
            <p:nvPr/>
          </p:nvSpPr>
          <p:spPr bwMode="auto">
            <a:xfrm>
              <a:off x="-3" y="-3"/>
              <a:ext cx="3373" cy="2412"/>
            </a:xfrm>
            <a:prstGeom prst="rect">
              <a:avLst/>
            </a:prstGeom>
            <a:noFill/>
            <a:ln w="11112">
              <a:solidFill>
                <a:srgbClr val="A0A0A0"/>
              </a:solidFill>
              <a:miter lim="800000"/>
              <a:headEnd/>
              <a:tailEnd/>
            </a:ln>
          </p:spPr>
          <p:txBody>
            <a:bodyPr/>
            <a:lstStyle/>
            <a:p>
              <a:pPr algn="ctr"/>
              <a:endParaRPr lang="zh-CN" altLang="en-US"/>
            </a:p>
          </p:txBody>
        </p:sp>
      </p:grpSp>
      <p:sp>
        <p:nvSpPr>
          <p:cNvPr id="201841" name="Rectangle 113"/>
          <p:cNvSpPr>
            <a:spLocks noChangeArrowheads="1"/>
          </p:cNvSpPr>
          <p:nvPr/>
        </p:nvSpPr>
        <p:spPr bwMode="auto">
          <a:xfrm>
            <a:off x="5791200" y="2071688"/>
            <a:ext cx="3352800" cy="457200"/>
          </a:xfrm>
          <a:prstGeom prst="rect">
            <a:avLst/>
          </a:prstGeom>
          <a:noFill/>
          <a:ln w="9525">
            <a:noFill/>
            <a:miter lim="800000"/>
            <a:headEnd/>
            <a:tailEnd/>
          </a:ln>
        </p:spPr>
        <p:txBody>
          <a:bodyPr>
            <a:spAutoFit/>
          </a:bodyPr>
          <a:lstStyle/>
          <a:p>
            <a:r>
              <a:rPr lang="zh-CN" altLang="en-US" sz="2400">
                <a:latin typeface="Times New Roman" pitchFamily="18" charset="0"/>
              </a:rPr>
              <a:t>例子：图像、声音等。</a:t>
            </a:r>
          </a:p>
        </p:txBody>
      </p:sp>
      <p:pic>
        <p:nvPicPr>
          <p:cNvPr id="201842" name="Picture 114" descr="file:///C:/WINDOWS/Desktop/zgf/class01/class01-01.jpg"/>
          <p:cNvPicPr>
            <a:picLocks noChangeAspect="1" noChangeArrowheads="1"/>
          </p:cNvPicPr>
          <p:nvPr/>
        </p:nvPicPr>
        <p:blipFill>
          <a:blip r:embed="rId2" r:link="rId3" cstate="print"/>
          <a:srcRect/>
          <a:stretch>
            <a:fillRect/>
          </a:stretch>
        </p:blipFill>
        <p:spPr bwMode="auto">
          <a:xfrm>
            <a:off x="6215063" y="2643188"/>
            <a:ext cx="2362200" cy="1885950"/>
          </a:xfrm>
          <a:prstGeom prst="rect">
            <a:avLst/>
          </a:prstGeom>
          <a:noFill/>
          <a:ln w="9525">
            <a:noFill/>
            <a:miter lim="800000"/>
            <a:headEnd/>
            <a:tailEnd/>
          </a:ln>
        </p:spPr>
      </p:pic>
      <p:pic>
        <p:nvPicPr>
          <p:cNvPr id="201843" name="Picture 115" descr="gobly"/>
          <p:cNvPicPr>
            <a:picLocks noChangeAspect="1" noChangeArrowheads="1" noCrop="1"/>
          </p:cNvPicPr>
          <p:nvPr/>
        </p:nvPicPr>
        <p:blipFill>
          <a:blip r:embed="rId4" cstate="print"/>
          <a:srcRect/>
          <a:stretch>
            <a:fillRect/>
          </a:stretch>
        </p:blipFill>
        <p:spPr bwMode="auto">
          <a:xfrm>
            <a:off x="6786563" y="4714875"/>
            <a:ext cx="1295400" cy="10668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17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1841"/>
                                        </p:tgtEl>
                                        <p:attrNameLst>
                                          <p:attrName>style.visibility</p:attrName>
                                        </p:attrNameLst>
                                      </p:cBhvr>
                                      <p:to>
                                        <p:strVal val="visible"/>
                                      </p:to>
                                    </p:set>
                                    <p:animEffect transition="in" filter="blinds(horizontal)">
                                      <p:cBhvr>
                                        <p:cTn id="23" dur="500"/>
                                        <p:tgtEl>
                                          <p:spTgt spid="20184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1842"/>
                                        </p:tgtEl>
                                        <p:attrNameLst>
                                          <p:attrName>style.visibility</p:attrName>
                                        </p:attrNameLst>
                                      </p:cBhvr>
                                      <p:to>
                                        <p:strVal val="visible"/>
                                      </p:to>
                                    </p:set>
                                    <p:animEffect transition="in" filter="blinds(horizontal)">
                                      <p:cBhvr>
                                        <p:cTn id="28" dur="500"/>
                                        <p:tgtEl>
                                          <p:spTgt spid="20184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1843"/>
                                        </p:tgtEl>
                                        <p:attrNameLst>
                                          <p:attrName>style.visibility</p:attrName>
                                        </p:attrNameLst>
                                      </p:cBhvr>
                                      <p:to>
                                        <p:strVal val="visible"/>
                                      </p:to>
                                    </p:set>
                                    <p:anim calcmode="lin" valueType="num">
                                      <p:cBhvr additive="base">
                                        <p:cTn id="33" dur="500" fill="hold"/>
                                        <p:tgtEl>
                                          <p:spTgt spid="201843"/>
                                        </p:tgtEl>
                                        <p:attrNameLst>
                                          <p:attrName>ppt_x</p:attrName>
                                        </p:attrNameLst>
                                      </p:cBhvr>
                                      <p:tavLst>
                                        <p:tav tm="0">
                                          <p:val>
                                            <p:strVal val="#ppt_x"/>
                                          </p:val>
                                        </p:tav>
                                        <p:tav tm="100000">
                                          <p:val>
                                            <p:strVal val="#ppt_x"/>
                                          </p:val>
                                        </p:tav>
                                      </p:tavLst>
                                    </p:anim>
                                    <p:anim calcmode="lin" valueType="num">
                                      <p:cBhvr additive="base">
                                        <p:cTn id="34" dur="500" fill="hold"/>
                                        <p:tgtEl>
                                          <p:spTgt spid="201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5" grpId="0" autoUpdateAnimBg="0"/>
      <p:bldP spid="201736" grpId="0" autoUpdateAnimBg="0"/>
      <p:bldP spid="201737" grpId="0" autoUpdateAnimBg="0"/>
      <p:bldP spid="20184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Text Box 5"/>
          <p:cNvSpPr txBox="1">
            <a:spLocks noChangeArrowheads="1"/>
          </p:cNvSpPr>
          <p:nvPr/>
        </p:nvSpPr>
        <p:spPr bwMode="auto">
          <a:xfrm>
            <a:off x="357158" y="285750"/>
            <a:ext cx="2214577"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FF0000"/>
                </a:solidFill>
                <a:latin typeface="Times New Roman" pitchFamily="18" charset="0"/>
              </a:rPr>
              <a:t>2</a:t>
            </a:r>
            <a:r>
              <a:rPr lang="zh-CN" altLang="en-US" sz="2800" b="1" dirty="0">
                <a:solidFill>
                  <a:srgbClr val="FF0000"/>
                </a:solidFill>
                <a:latin typeface="Times New Roman" pitchFamily="18" charset="0"/>
              </a:rPr>
              <a:t>、数据元素</a:t>
            </a:r>
            <a:r>
              <a:rPr lang="en-US" altLang="zh-CN" sz="2800" b="1" dirty="0">
                <a:solidFill>
                  <a:srgbClr val="FF0000"/>
                </a:solidFill>
                <a:latin typeface="Times New Roman" pitchFamily="18" charset="0"/>
              </a:rPr>
              <a:t>:</a:t>
            </a:r>
          </a:p>
        </p:txBody>
      </p:sp>
      <p:sp>
        <p:nvSpPr>
          <p:cNvPr id="202758" name="Text Box 6"/>
          <p:cNvSpPr txBox="1">
            <a:spLocks noChangeArrowheads="1"/>
          </p:cNvSpPr>
          <p:nvPr/>
        </p:nvSpPr>
        <p:spPr bwMode="auto">
          <a:xfrm>
            <a:off x="2428875" y="214313"/>
            <a:ext cx="6296025" cy="2308225"/>
          </a:xfrm>
          <a:prstGeom prst="rect">
            <a:avLst/>
          </a:prstGeom>
          <a:noFill/>
          <a:ln w="9525">
            <a:noFill/>
            <a:miter lim="800000"/>
            <a:headEnd/>
            <a:tailEnd/>
          </a:ln>
        </p:spPr>
        <p:txBody>
          <a:bodyPr>
            <a:spAutoFit/>
          </a:bodyPr>
          <a:lstStyle/>
          <a:p>
            <a:pPr>
              <a:lnSpc>
                <a:spcPct val="150000"/>
              </a:lnSpc>
              <a:spcBef>
                <a:spcPct val="50000"/>
              </a:spcBef>
            </a:pPr>
            <a:r>
              <a:rPr lang="zh-CN" altLang="en-US" sz="2400">
                <a:latin typeface="Times New Roman" pitchFamily="18" charset="0"/>
              </a:rPr>
              <a:t>是数据的基本单位，在计算机程序中通常作为一个整体进行考虑和处理。可以小到一个字符，也可以大到一本书或一张地图。对于较大的数据元素，还可以进一步分成若干个“数据项”。</a:t>
            </a:r>
          </a:p>
        </p:txBody>
      </p:sp>
      <p:sp>
        <p:nvSpPr>
          <p:cNvPr id="202759" name="Text Box 7"/>
          <p:cNvSpPr txBox="1">
            <a:spLocks noChangeArrowheads="1"/>
          </p:cNvSpPr>
          <p:nvPr/>
        </p:nvSpPr>
        <p:spPr bwMode="auto">
          <a:xfrm>
            <a:off x="500063" y="2428875"/>
            <a:ext cx="1928812"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Times New Roman" pitchFamily="18" charset="0"/>
              </a:rPr>
              <a:t>3</a:t>
            </a:r>
            <a:r>
              <a:rPr lang="zh-CN" altLang="en-US" sz="2800" b="1" dirty="0">
                <a:solidFill>
                  <a:srgbClr val="FF0000"/>
                </a:solidFill>
                <a:latin typeface="Times New Roman" pitchFamily="18" charset="0"/>
              </a:rPr>
              <a:t>、</a:t>
            </a:r>
            <a:r>
              <a:rPr lang="zh-CN" altLang="en-US" sz="2800" b="1" dirty="0" smtClean="0">
                <a:solidFill>
                  <a:srgbClr val="FF0000"/>
                </a:solidFill>
                <a:latin typeface="Times New Roman" pitchFamily="18" charset="0"/>
              </a:rPr>
              <a:t>数据项</a:t>
            </a:r>
            <a:r>
              <a:rPr lang="en-US" altLang="zh-CN" sz="2800" b="1" dirty="0">
                <a:solidFill>
                  <a:srgbClr val="FF0000"/>
                </a:solidFill>
                <a:latin typeface="Times New Roman" pitchFamily="18" charset="0"/>
              </a:rPr>
              <a:t>:</a:t>
            </a:r>
          </a:p>
        </p:txBody>
      </p:sp>
      <p:sp>
        <p:nvSpPr>
          <p:cNvPr id="202760" name="Rectangle 8"/>
          <p:cNvSpPr>
            <a:spLocks noChangeArrowheads="1"/>
          </p:cNvSpPr>
          <p:nvPr/>
        </p:nvSpPr>
        <p:spPr bwMode="auto">
          <a:xfrm>
            <a:off x="2286000" y="2357438"/>
            <a:ext cx="7143750" cy="1200150"/>
          </a:xfrm>
          <a:prstGeom prst="rect">
            <a:avLst/>
          </a:prstGeom>
          <a:noFill/>
          <a:ln w="9525">
            <a:noFill/>
            <a:miter lim="800000"/>
            <a:headEnd/>
            <a:tailEnd/>
          </a:ln>
        </p:spPr>
        <p:txBody>
          <a:bodyPr>
            <a:spAutoFit/>
          </a:bodyPr>
          <a:lstStyle/>
          <a:p>
            <a:pPr>
              <a:lnSpc>
                <a:spcPct val="150000"/>
              </a:lnSpc>
              <a:spcBef>
                <a:spcPct val="50000"/>
              </a:spcBef>
            </a:pPr>
            <a:r>
              <a:rPr lang="zh-CN" altLang="en-US" sz="2400">
                <a:latin typeface="Times New Roman" pitchFamily="18" charset="0"/>
              </a:rPr>
              <a:t>多个数据项可组成一个数据元素，数据项是数据的不可分割的最小单位。</a:t>
            </a:r>
          </a:p>
        </p:txBody>
      </p:sp>
      <p:sp>
        <p:nvSpPr>
          <p:cNvPr id="202761" name="Text Box 9"/>
          <p:cNvSpPr txBox="1">
            <a:spLocks noChangeArrowheads="1"/>
          </p:cNvSpPr>
          <p:nvPr/>
        </p:nvSpPr>
        <p:spPr bwMode="auto">
          <a:xfrm>
            <a:off x="285750" y="3000375"/>
            <a:ext cx="1600200" cy="457200"/>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rPr>
              <a:t>例子：</a:t>
            </a:r>
          </a:p>
        </p:txBody>
      </p:sp>
      <p:pic>
        <p:nvPicPr>
          <p:cNvPr id="202764" name="Picture 12" descr="file:///C:/WINDOWS/Desktop/zgf/class01/class01-02.jpg"/>
          <p:cNvPicPr>
            <a:picLocks noChangeAspect="1" noChangeArrowheads="1"/>
          </p:cNvPicPr>
          <p:nvPr/>
        </p:nvPicPr>
        <p:blipFill>
          <a:blip r:embed="rId2" r:link="rId3" cstate="print"/>
          <a:srcRect/>
          <a:stretch>
            <a:fillRect/>
          </a:stretch>
        </p:blipFill>
        <p:spPr bwMode="auto">
          <a:xfrm>
            <a:off x="0" y="3429000"/>
            <a:ext cx="9144000" cy="30480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2764"/>
                                        </p:tgtEl>
                                        <p:attrNameLst>
                                          <p:attrName>style.visibility</p:attrName>
                                        </p:attrNameLst>
                                      </p:cBhvr>
                                      <p:to>
                                        <p:strVal val="visible"/>
                                      </p:to>
                                    </p:set>
                                    <p:anim calcmode="lin" valueType="num">
                                      <p:cBhvr additive="base">
                                        <p:cTn id="27" dur="500" fill="hold"/>
                                        <p:tgtEl>
                                          <p:spTgt spid="202764"/>
                                        </p:tgtEl>
                                        <p:attrNameLst>
                                          <p:attrName>ppt_x</p:attrName>
                                        </p:attrNameLst>
                                      </p:cBhvr>
                                      <p:tavLst>
                                        <p:tav tm="0">
                                          <p:val>
                                            <p:strVal val="0-#ppt_w/2"/>
                                          </p:val>
                                        </p:tav>
                                        <p:tav tm="100000">
                                          <p:val>
                                            <p:strVal val="#ppt_x"/>
                                          </p:val>
                                        </p:tav>
                                      </p:tavLst>
                                    </p:anim>
                                    <p:anim calcmode="lin" valueType="num">
                                      <p:cBhvr additive="base">
                                        <p:cTn id="28" dur="500" fill="hold"/>
                                        <p:tgtEl>
                                          <p:spTgt spid="202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utoUpdateAnimBg="0"/>
      <p:bldP spid="202758" grpId="0" autoUpdateAnimBg="0"/>
      <p:bldP spid="202759" grpId="0" autoUpdateAnimBg="0"/>
      <p:bldP spid="202760" grpId="0" autoUpdateAnimBg="0"/>
      <p:bldP spid="20276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97" name="Text Box 21"/>
          <p:cNvSpPr txBox="1">
            <a:spLocks noChangeArrowheads="1"/>
          </p:cNvSpPr>
          <p:nvPr/>
        </p:nvSpPr>
        <p:spPr bwMode="auto">
          <a:xfrm>
            <a:off x="428625" y="642938"/>
            <a:ext cx="2357438" cy="523875"/>
          </a:xfrm>
          <a:prstGeom prst="rect">
            <a:avLst/>
          </a:prstGeom>
          <a:noFill/>
          <a:ln w="9525">
            <a:noFill/>
            <a:miter lim="800000"/>
            <a:headEnd/>
            <a:tailEnd/>
          </a:ln>
        </p:spPr>
        <p:txBody>
          <a:bodyPr>
            <a:spAutoFit/>
          </a:bodyPr>
          <a:lstStyle/>
          <a:p>
            <a:pPr eaLnBrk="0" hangingPunct="0"/>
            <a:r>
              <a:rPr lang="en-US" altLang="zh-CN" sz="2800" b="1" dirty="0">
                <a:solidFill>
                  <a:srgbClr val="FF0000"/>
                </a:solidFill>
                <a:latin typeface="Times New Roman" pitchFamily="18" charset="0"/>
              </a:rPr>
              <a:t>4</a:t>
            </a:r>
            <a:r>
              <a:rPr lang="zh-CN" altLang="en-US" sz="2800" b="1" dirty="0">
                <a:solidFill>
                  <a:srgbClr val="FF0000"/>
                </a:solidFill>
                <a:latin typeface="Times New Roman" pitchFamily="18" charset="0"/>
              </a:rPr>
              <a:t>、数据对象</a:t>
            </a:r>
            <a:r>
              <a:rPr lang="en-US" altLang="zh-CN" sz="2800" b="1" dirty="0">
                <a:solidFill>
                  <a:srgbClr val="FF0000"/>
                </a:solidFill>
                <a:latin typeface="Times New Roman" pitchFamily="18" charset="0"/>
              </a:rPr>
              <a:t>:</a:t>
            </a:r>
          </a:p>
        </p:txBody>
      </p:sp>
      <p:sp>
        <p:nvSpPr>
          <p:cNvPr id="203798" name="Text Box 22"/>
          <p:cNvSpPr txBox="1">
            <a:spLocks noChangeArrowheads="1"/>
          </p:cNvSpPr>
          <p:nvPr/>
        </p:nvSpPr>
        <p:spPr bwMode="auto">
          <a:xfrm>
            <a:off x="2714625" y="571500"/>
            <a:ext cx="5929313" cy="1374775"/>
          </a:xfrm>
          <a:prstGeom prst="rect">
            <a:avLst/>
          </a:prstGeom>
          <a:noFill/>
          <a:ln w="9525">
            <a:noFill/>
            <a:miter lim="800000"/>
            <a:headEnd/>
            <a:tailEnd/>
          </a:ln>
        </p:spPr>
        <p:txBody>
          <a:bodyPr>
            <a:spAutoFit/>
          </a:bodyPr>
          <a:lstStyle/>
          <a:p>
            <a:pPr eaLnBrk="0" hangingPunct="0">
              <a:lnSpc>
                <a:spcPct val="150000"/>
              </a:lnSpc>
            </a:pPr>
            <a:r>
              <a:rPr lang="zh-CN" altLang="en-US" sz="2800" dirty="0">
                <a:latin typeface="Times New Roman" pitchFamily="18" charset="0"/>
              </a:rPr>
              <a:t>是性质相同的数据元素的集合，是数据的一个子集。</a:t>
            </a:r>
          </a:p>
        </p:txBody>
      </p:sp>
      <p:sp>
        <p:nvSpPr>
          <p:cNvPr id="203799" name="Text Box 23"/>
          <p:cNvSpPr txBox="1">
            <a:spLocks noChangeArrowheads="1"/>
          </p:cNvSpPr>
          <p:nvPr/>
        </p:nvSpPr>
        <p:spPr bwMode="auto">
          <a:xfrm>
            <a:off x="428625" y="1928813"/>
            <a:ext cx="9144000" cy="3019425"/>
          </a:xfrm>
          <a:prstGeom prst="rect">
            <a:avLst/>
          </a:prstGeom>
          <a:noFill/>
          <a:ln w="9525">
            <a:noFill/>
            <a:miter lim="800000"/>
            <a:headEnd/>
            <a:tailEnd/>
          </a:ln>
        </p:spPr>
        <p:txBody>
          <a:bodyPr>
            <a:spAutoFit/>
          </a:bodyPr>
          <a:lstStyle/>
          <a:p>
            <a:pPr eaLnBrk="0" hangingPunct="0">
              <a:lnSpc>
                <a:spcPct val="120000"/>
              </a:lnSpc>
            </a:pPr>
            <a:r>
              <a:rPr lang="zh-CN" altLang="en-US" sz="2800" b="1" dirty="0">
                <a:latin typeface="Times New Roman" pitchFamily="18" charset="0"/>
              </a:rPr>
              <a:t>例子：</a:t>
            </a:r>
          </a:p>
          <a:p>
            <a:pPr eaLnBrk="0" hangingPunct="0">
              <a:lnSpc>
                <a:spcPct val="120000"/>
              </a:lnSpc>
            </a:pPr>
            <a:r>
              <a:rPr lang="zh-CN" altLang="en-US" sz="2800" b="1" dirty="0">
                <a:latin typeface="Times New Roman" pitchFamily="18" charset="0"/>
              </a:rPr>
              <a:t>    整数数据对象 </a:t>
            </a:r>
            <a:r>
              <a:rPr lang="en-US" altLang="zh-CN" sz="2800" b="1" dirty="0">
                <a:latin typeface="Times New Roman" pitchFamily="18" charset="0"/>
              </a:rPr>
              <a:t>N={0</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+-2</a:t>
            </a:r>
            <a:r>
              <a:rPr lang="zh-CN" altLang="en-US" sz="2800" b="1" dirty="0">
                <a:latin typeface="Times New Roman" pitchFamily="18" charset="0"/>
              </a:rPr>
              <a:t>，</a:t>
            </a:r>
            <a:r>
              <a:rPr lang="en-US" altLang="zh-CN" sz="2800" b="1" dirty="0">
                <a:latin typeface="Times New Roman" pitchFamily="18" charset="0"/>
              </a:rPr>
              <a:t>…}</a:t>
            </a:r>
          </a:p>
          <a:p>
            <a:pPr eaLnBrk="0" hangingPunct="0">
              <a:lnSpc>
                <a:spcPct val="120000"/>
              </a:lnSpc>
            </a:pPr>
            <a:r>
              <a:rPr lang="en-US" altLang="zh-CN" sz="2800" b="1" dirty="0">
                <a:latin typeface="Times New Roman" pitchFamily="18" charset="0"/>
              </a:rPr>
              <a:t>    </a:t>
            </a:r>
            <a:r>
              <a:rPr lang="zh-CN" altLang="en-US" sz="2800" b="1" dirty="0">
                <a:latin typeface="Times New Roman" pitchFamily="18" charset="0"/>
              </a:rPr>
              <a:t>字母字符数据对象</a:t>
            </a:r>
            <a:r>
              <a:rPr lang="en-US" altLang="zh-CN" sz="2800" b="1" dirty="0">
                <a:latin typeface="Times New Roman" pitchFamily="18" charset="0"/>
              </a:rPr>
              <a:t>C={‘A’</a:t>
            </a:r>
            <a:r>
              <a:rPr lang="zh-CN" altLang="en-US" sz="2800" b="1" dirty="0">
                <a:latin typeface="Times New Roman" pitchFamily="18" charset="0"/>
              </a:rPr>
              <a:t>，‘</a:t>
            </a:r>
            <a:r>
              <a:rPr lang="en-US" altLang="zh-CN" sz="2800" b="1" dirty="0">
                <a:latin typeface="Times New Roman" pitchFamily="18" charset="0"/>
              </a:rPr>
              <a:t>B’</a:t>
            </a:r>
            <a:r>
              <a:rPr lang="zh-CN" altLang="en-US" sz="2800" b="1" dirty="0">
                <a:latin typeface="Times New Roman" pitchFamily="18" charset="0"/>
              </a:rPr>
              <a:t>，</a:t>
            </a:r>
            <a:r>
              <a:rPr lang="en-US" altLang="zh-CN" sz="2800" b="1" dirty="0">
                <a:latin typeface="Times New Roman" pitchFamily="18" charset="0"/>
              </a:rPr>
              <a:t>…’Z’}</a:t>
            </a:r>
          </a:p>
          <a:p>
            <a:pPr eaLnBrk="0" hangingPunct="0">
              <a:lnSpc>
                <a:spcPct val="120000"/>
              </a:lnSpc>
            </a:pPr>
            <a:r>
              <a:rPr lang="en-US" altLang="zh-CN" sz="2800" b="1" dirty="0">
                <a:latin typeface="Times New Roman" pitchFamily="18" charset="0"/>
              </a:rPr>
              <a:t>    </a:t>
            </a:r>
            <a:r>
              <a:rPr lang="zh-CN" altLang="en-US" sz="2800" b="1" dirty="0">
                <a:latin typeface="Times New Roman" pitchFamily="18" charset="0"/>
              </a:rPr>
              <a:t>全班学生的成绩表</a:t>
            </a:r>
            <a:r>
              <a:rPr lang="en-US" altLang="zh-CN" sz="2800" b="1" dirty="0">
                <a:latin typeface="Times New Roman" pitchFamily="18" charset="0"/>
              </a:rPr>
              <a:t>G={</a:t>
            </a:r>
            <a:r>
              <a:rPr lang="zh-CN" altLang="en-US" sz="2400" b="1" dirty="0">
                <a:latin typeface="Times New Roman" pitchFamily="18" charset="0"/>
              </a:rPr>
              <a:t>（</a:t>
            </a:r>
            <a:r>
              <a:rPr lang="en-US" altLang="zh-CN" sz="2400" b="1" dirty="0">
                <a:latin typeface="Times New Roman" pitchFamily="18" charset="0"/>
              </a:rPr>
              <a:t>6201001</a:t>
            </a:r>
            <a:r>
              <a:rPr lang="zh-CN" altLang="en-US" sz="2400" b="1" dirty="0">
                <a:latin typeface="Times New Roman" pitchFamily="18" charset="0"/>
              </a:rPr>
              <a:t>，张三，</a:t>
            </a:r>
            <a:r>
              <a:rPr lang="en-US" altLang="zh-CN" sz="2400" b="1" dirty="0">
                <a:latin typeface="Times New Roman" pitchFamily="18" charset="0"/>
              </a:rPr>
              <a:t>85</a:t>
            </a:r>
            <a:r>
              <a:rPr lang="zh-CN" altLang="en-US" sz="2400" b="1" dirty="0">
                <a:latin typeface="Times New Roman" pitchFamily="18" charset="0"/>
              </a:rPr>
              <a:t>，</a:t>
            </a:r>
            <a:r>
              <a:rPr lang="en-US" altLang="zh-CN" sz="2400" b="1" dirty="0">
                <a:latin typeface="Times New Roman" pitchFamily="18" charset="0"/>
              </a:rPr>
              <a:t>54</a:t>
            </a:r>
            <a:r>
              <a:rPr lang="zh-CN" altLang="en-US" sz="2400" b="1" dirty="0">
                <a:latin typeface="Times New Roman" pitchFamily="18" charset="0"/>
              </a:rPr>
              <a:t>，</a:t>
            </a:r>
            <a:r>
              <a:rPr lang="en-US" altLang="zh-CN" sz="2400" b="1" dirty="0">
                <a:latin typeface="Times New Roman" pitchFamily="18" charset="0"/>
              </a:rPr>
              <a:t>92</a:t>
            </a:r>
            <a:r>
              <a:rPr lang="zh-CN" altLang="en-US" sz="2400" b="1" dirty="0">
                <a:latin typeface="Times New Roman" pitchFamily="18" charset="0"/>
              </a:rPr>
              <a:t>），</a:t>
            </a:r>
          </a:p>
          <a:p>
            <a:pPr eaLnBrk="0" hangingPunct="0">
              <a:lnSpc>
                <a:spcPct val="120000"/>
              </a:lnSpc>
            </a:pPr>
            <a:r>
              <a:rPr lang="zh-CN" altLang="en-US" sz="2400" b="1" dirty="0">
                <a:latin typeface="Times New Roman" pitchFamily="18" charset="0"/>
              </a:rPr>
              <a:t>                                                   （</a:t>
            </a:r>
            <a:r>
              <a:rPr lang="en-US" altLang="zh-CN" sz="2400" b="1" dirty="0">
                <a:latin typeface="Times New Roman" pitchFamily="18" charset="0"/>
              </a:rPr>
              <a:t>6201002</a:t>
            </a:r>
            <a:r>
              <a:rPr lang="zh-CN" altLang="en-US" sz="2400" b="1" dirty="0">
                <a:latin typeface="Times New Roman" pitchFamily="18" charset="0"/>
              </a:rPr>
              <a:t>，李四，</a:t>
            </a:r>
            <a:r>
              <a:rPr lang="en-US" altLang="zh-CN" sz="2400" b="1" dirty="0">
                <a:latin typeface="Times New Roman" pitchFamily="18" charset="0"/>
              </a:rPr>
              <a:t>92</a:t>
            </a:r>
            <a:r>
              <a:rPr lang="zh-CN" altLang="en-US" sz="2400" b="1" dirty="0">
                <a:latin typeface="Times New Roman" pitchFamily="18" charset="0"/>
              </a:rPr>
              <a:t>，</a:t>
            </a:r>
            <a:r>
              <a:rPr lang="en-US" altLang="zh-CN" sz="2400" b="1" dirty="0">
                <a:latin typeface="Times New Roman" pitchFamily="18" charset="0"/>
              </a:rPr>
              <a:t>84</a:t>
            </a:r>
            <a:r>
              <a:rPr lang="zh-CN" altLang="en-US" sz="2400" b="1" dirty="0">
                <a:latin typeface="Times New Roman" pitchFamily="18" charset="0"/>
              </a:rPr>
              <a:t>，</a:t>
            </a:r>
            <a:r>
              <a:rPr lang="en-US" altLang="zh-CN" sz="2400" b="1" dirty="0">
                <a:latin typeface="Times New Roman" pitchFamily="18" charset="0"/>
              </a:rPr>
              <a:t>64</a:t>
            </a:r>
            <a:r>
              <a:rPr lang="zh-CN" altLang="en-US" sz="2400" b="1" dirty="0">
                <a:latin typeface="Times New Roman" pitchFamily="18" charset="0"/>
              </a:rPr>
              <a:t>），</a:t>
            </a:r>
          </a:p>
          <a:p>
            <a:pPr eaLnBrk="0" hangingPunct="0">
              <a:lnSpc>
                <a:spcPct val="120000"/>
              </a:lnSpc>
            </a:pPr>
            <a:r>
              <a:rPr lang="zh-CN" altLang="en-US" sz="2400" b="1" dirty="0">
                <a:latin typeface="Times New Roman" pitchFamily="18" charset="0"/>
              </a:rPr>
              <a:t>                                                       </a:t>
            </a:r>
            <a:r>
              <a:rPr lang="en-US" altLang="zh-CN" sz="2400" b="1" dirty="0">
                <a:latin typeface="Times New Roman" pitchFamily="18" charset="0"/>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9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9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9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379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379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7" grpId="0" autoUpdateAnimBg="0"/>
      <p:bldP spid="203798" grpId="0" autoUpdateAnimBg="0"/>
      <p:bldP spid="2037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277813"/>
            <a:ext cx="8229600" cy="722312"/>
          </a:xfrm>
        </p:spPr>
        <p:txBody>
          <a:bodyPr/>
          <a:lstStyle/>
          <a:p>
            <a:r>
              <a:rPr lang="zh-CN" altLang="en-US" sz="3200" b="1" smtClean="0"/>
              <a:t>例：有一张学生成绩表如下：</a:t>
            </a:r>
          </a:p>
        </p:txBody>
      </p:sp>
      <p:graphicFrame>
        <p:nvGraphicFramePr>
          <p:cNvPr id="5" name="内容占位符 4"/>
          <p:cNvGraphicFramePr>
            <a:graphicFrameLocks noGrp="1"/>
          </p:cNvGraphicFramePr>
          <p:nvPr>
            <p:ph idx="1"/>
          </p:nvPr>
        </p:nvGraphicFramePr>
        <p:xfrm>
          <a:off x="500063" y="1071563"/>
          <a:ext cx="8229601" cy="1940560"/>
        </p:xfrm>
        <a:graphic>
          <a:graphicData uri="http://schemas.openxmlformats.org/drawingml/2006/table">
            <a:tbl>
              <a:tblPr firstRow="1" bandRow="1">
                <a:tableStyleId>{5C22544A-7EE6-4342-B048-85BDC9FD1C3A}</a:tableStyleId>
              </a:tblPr>
              <a:tblGrid>
                <a:gridCol w="1371600"/>
                <a:gridCol w="1371600"/>
                <a:gridCol w="1157286"/>
                <a:gridCol w="1585915"/>
                <a:gridCol w="1371600"/>
                <a:gridCol w="1371600"/>
              </a:tblGrid>
              <a:tr h="299418">
                <a:tc>
                  <a:txBody>
                    <a:bodyPr/>
                    <a:lstStyle/>
                    <a:p>
                      <a:pPr algn="ctr"/>
                      <a:r>
                        <a:rPr lang="zh-CN" altLang="en-US" sz="2400" dirty="0" smtClean="0"/>
                        <a:t>学号</a:t>
                      </a:r>
                      <a:endParaRPr lang="zh-CN" altLang="en-US" sz="2400" dirty="0"/>
                    </a:p>
                  </a:txBody>
                  <a:tcPr/>
                </a:tc>
                <a:tc>
                  <a:txBody>
                    <a:bodyPr/>
                    <a:lstStyle/>
                    <a:p>
                      <a:pPr algn="ctr"/>
                      <a:r>
                        <a:rPr lang="zh-CN" altLang="en-US" sz="2400" dirty="0" smtClean="0"/>
                        <a:t>姓名</a:t>
                      </a:r>
                      <a:endParaRPr lang="zh-CN" altLang="en-US" sz="2400" dirty="0"/>
                    </a:p>
                  </a:txBody>
                  <a:tcPr/>
                </a:tc>
                <a:tc>
                  <a:txBody>
                    <a:bodyPr/>
                    <a:lstStyle/>
                    <a:p>
                      <a:pPr algn="ctr"/>
                      <a:r>
                        <a:rPr lang="en-US" altLang="zh-CN" sz="2400" dirty="0" smtClean="0"/>
                        <a:t>JAVA</a:t>
                      </a:r>
                      <a:endParaRPr lang="zh-CN" altLang="en-US" sz="2400" dirty="0"/>
                    </a:p>
                  </a:txBody>
                  <a:tcPr/>
                </a:tc>
                <a:tc>
                  <a:txBody>
                    <a:bodyPr/>
                    <a:lstStyle/>
                    <a:p>
                      <a:pPr algn="ctr"/>
                      <a:r>
                        <a:rPr lang="zh-CN" altLang="en-US" sz="2400" dirty="0" smtClean="0"/>
                        <a:t>离散数学</a:t>
                      </a:r>
                      <a:endParaRPr lang="zh-CN" altLang="en-US" sz="2400" dirty="0"/>
                    </a:p>
                  </a:txBody>
                  <a:tcPr/>
                </a:tc>
                <a:tc>
                  <a:txBody>
                    <a:bodyPr/>
                    <a:lstStyle/>
                    <a:p>
                      <a:pPr algn="ctr"/>
                      <a:r>
                        <a:rPr lang="zh-CN" altLang="en-US" sz="2400" dirty="0" smtClean="0"/>
                        <a:t>物理</a:t>
                      </a:r>
                      <a:endParaRPr lang="zh-CN" altLang="en-US" sz="2400" dirty="0"/>
                    </a:p>
                  </a:txBody>
                  <a:tcPr/>
                </a:tc>
                <a:tc>
                  <a:txBody>
                    <a:bodyPr/>
                    <a:lstStyle/>
                    <a:p>
                      <a:pPr algn="ctr"/>
                      <a:r>
                        <a:rPr lang="zh-CN" altLang="en-US" sz="2400" dirty="0" smtClean="0"/>
                        <a:t>高数</a:t>
                      </a:r>
                      <a:endParaRPr lang="zh-CN" altLang="en-US" sz="2400" dirty="0"/>
                    </a:p>
                  </a:txBody>
                  <a:tcPr/>
                </a:tc>
              </a:tr>
              <a:tr h="370840">
                <a:tc>
                  <a:txBody>
                    <a:bodyPr/>
                    <a:lstStyle/>
                    <a:p>
                      <a:pPr algn="ctr" fontAlgn="b"/>
                      <a:r>
                        <a:rPr lang="en-US" altLang="zh-CN" sz="1800" b="1" i="0" u="none" strike="noStrike" dirty="0">
                          <a:latin typeface="Arial"/>
                        </a:rPr>
                        <a:t>1121010304</a:t>
                      </a:r>
                    </a:p>
                  </a:txBody>
                  <a:tcPr marL="9525" marR="9525" marT="9525" marB="0" anchor="b"/>
                </a:tc>
                <a:tc>
                  <a:txBody>
                    <a:bodyPr/>
                    <a:lstStyle/>
                    <a:p>
                      <a:pPr algn="ctr" fontAlgn="b"/>
                      <a:r>
                        <a:rPr lang="zh-CN" altLang="en-US" sz="1800" b="1" i="0" u="none" strike="noStrike" dirty="0">
                          <a:latin typeface="Arial"/>
                        </a:rPr>
                        <a:t>林智敏</a:t>
                      </a:r>
                    </a:p>
                  </a:txBody>
                  <a:tcPr marL="9525" marR="9525" marT="9525" marB="0" anchor="b"/>
                </a:tc>
                <a:tc>
                  <a:txBody>
                    <a:bodyPr/>
                    <a:lstStyle/>
                    <a:p>
                      <a:pPr algn="ctr" fontAlgn="b"/>
                      <a:r>
                        <a:rPr lang="en-US" altLang="zh-CN" sz="1800" b="1" i="0" u="none" strike="noStrike" dirty="0" smtClean="0">
                          <a:latin typeface="Arial"/>
                        </a:rPr>
                        <a:t>98</a:t>
                      </a:r>
                      <a:endParaRPr lang="en-US" altLang="zh-CN" sz="1800" b="1" i="0" u="none" strike="noStrike" dirty="0">
                        <a:latin typeface="Arial"/>
                      </a:endParaRPr>
                    </a:p>
                  </a:txBody>
                  <a:tcPr marL="9525" marR="9525" marT="9525" marB="0" anchor="b"/>
                </a:tc>
                <a:tc>
                  <a:txBody>
                    <a:bodyPr/>
                    <a:lstStyle/>
                    <a:p>
                      <a:pPr algn="ctr" fontAlgn="b"/>
                      <a:r>
                        <a:rPr lang="en-US" altLang="zh-CN" sz="1800" b="1" i="0" u="none" strike="noStrike">
                          <a:latin typeface="Arial"/>
                        </a:rPr>
                        <a:t>92</a:t>
                      </a:r>
                    </a:p>
                  </a:txBody>
                  <a:tcPr marL="9525" marR="9525" marT="9525" marB="0" anchor="b"/>
                </a:tc>
                <a:tc>
                  <a:txBody>
                    <a:bodyPr/>
                    <a:lstStyle/>
                    <a:p>
                      <a:pPr algn="ctr" fontAlgn="b"/>
                      <a:r>
                        <a:rPr lang="en-US" altLang="zh-CN" sz="1800" b="1" i="0" u="none" strike="noStrike" dirty="0">
                          <a:latin typeface="Arial"/>
                        </a:rPr>
                        <a:t>90</a:t>
                      </a:r>
                    </a:p>
                  </a:txBody>
                  <a:tcPr marL="9525" marR="9525" marT="9525" marB="0" anchor="b"/>
                </a:tc>
                <a:tc>
                  <a:txBody>
                    <a:bodyPr/>
                    <a:lstStyle/>
                    <a:p>
                      <a:pPr algn="ctr" fontAlgn="b"/>
                      <a:r>
                        <a:rPr lang="en-US" altLang="zh-CN" sz="1800" b="1" i="0" u="none" strike="noStrike" dirty="0">
                          <a:latin typeface="Arial"/>
                        </a:rPr>
                        <a:t>97</a:t>
                      </a:r>
                    </a:p>
                  </a:txBody>
                  <a:tcPr marL="9525" marR="9525" marT="9525" marB="0" anchor="b"/>
                </a:tc>
              </a:tr>
              <a:tr h="370840">
                <a:tc>
                  <a:txBody>
                    <a:bodyPr/>
                    <a:lstStyle/>
                    <a:p>
                      <a:pPr algn="ctr" fontAlgn="b"/>
                      <a:r>
                        <a:rPr lang="en-US" altLang="zh-CN" sz="1800" b="1" i="0" u="none" strike="noStrike" dirty="0">
                          <a:latin typeface="Arial"/>
                        </a:rPr>
                        <a:t>1121010314</a:t>
                      </a:r>
                    </a:p>
                  </a:txBody>
                  <a:tcPr marL="9525" marR="9525" marT="9525" marB="0" anchor="b"/>
                </a:tc>
                <a:tc>
                  <a:txBody>
                    <a:bodyPr/>
                    <a:lstStyle/>
                    <a:p>
                      <a:pPr algn="ctr" fontAlgn="b"/>
                      <a:r>
                        <a:rPr lang="zh-CN" altLang="en-US" sz="1800" b="1" i="0" u="none" strike="noStrike" dirty="0">
                          <a:latin typeface="Arial"/>
                        </a:rPr>
                        <a:t>武鑫</a:t>
                      </a:r>
                    </a:p>
                  </a:txBody>
                  <a:tcPr marL="9525" marR="9525" marT="9525" marB="0" anchor="b"/>
                </a:tc>
                <a:tc>
                  <a:txBody>
                    <a:bodyPr/>
                    <a:lstStyle/>
                    <a:p>
                      <a:pPr algn="ctr" fontAlgn="b"/>
                      <a:r>
                        <a:rPr lang="en-US" altLang="zh-CN" sz="1800" b="1" i="0" u="none" strike="noStrike" dirty="0">
                          <a:latin typeface="Arial"/>
                        </a:rPr>
                        <a:t>90</a:t>
                      </a:r>
                    </a:p>
                  </a:txBody>
                  <a:tcPr marL="9525" marR="9525" marT="9525" marB="0" anchor="b"/>
                </a:tc>
                <a:tc>
                  <a:txBody>
                    <a:bodyPr/>
                    <a:lstStyle/>
                    <a:p>
                      <a:pPr algn="ctr" fontAlgn="b"/>
                      <a:r>
                        <a:rPr lang="en-US" altLang="zh-CN" sz="1800" b="1" i="0" u="none" strike="noStrike">
                          <a:latin typeface="Arial"/>
                        </a:rPr>
                        <a:t>89</a:t>
                      </a:r>
                    </a:p>
                  </a:txBody>
                  <a:tcPr marL="9525" marR="9525" marT="9525" marB="0" anchor="b"/>
                </a:tc>
                <a:tc>
                  <a:txBody>
                    <a:bodyPr/>
                    <a:lstStyle/>
                    <a:p>
                      <a:pPr algn="ctr" fontAlgn="b"/>
                      <a:r>
                        <a:rPr lang="en-US" altLang="zh-CN" sz="1800" b="1" i="0" u="none" strike="noStrike">
                          <a:latin typeface="Arial"/>
                        </a:rPr>
                        <a:t>90</a:t>
                      </a:r>
                    </a:p>
                  </a:txBody>
                  <a:tcPr marL="9525" marR="9525" marT="9525" marB="0" anchor="b"/>
                </a:tc>
                <a:tc>
                  <a:txBody>
                    <a:bodyPr/>
                    <a:lstStyle/>
                    <a:p>
                      <a:pPr algn="ctr" fontAlgn="b"/>
                      <a:r>
                        <a:rPr lang="en-US" altLang="zh-CN" sz="1800" b="1" i="0" u="none" strike="noStrike" dirty="0">
                          <a:latin typeface="Arial"/>
                        </a:rPr>
                        <a:t>95</a:t>
                      </a:r>
                    </a:p>
                  </a:txBody>
                  <a:tcPr marL="9525" marR="9525" marT="9525" marB="0" anchor="b"/>
                </a:tc>
              </a:tr>
              <a:tr h="370840">
                <a:tc>
                  <a:txBody>
                    <a:bodyPr/>
                    <a:lstStyle/>
                    <a:p>
                      <a:pPr algn="ctr" fontAlgn="b"/>
                      <a:r>
                        <a:rPr lang="en-US" altLang="zh-CN" sz="1800" b="1" i="0" u="none" strike="noStrike">
                          <a:latin typeface="Arial"/>
                        </a:rPr>
                        <a:t>1121010133</a:t>
                      </a:r>
                    </a:p>
                  </a:txBody>
                  <a:tcPr marL="9525" marR="9525" marT="9525" marB="0" anchor="b"/>
                </a:tc>
                <a:tc>
                  <a:txBody>
                    <a:bodyPr/>
                    <a:lstStyle/>
                    <a:p>
                      <a:pPr algn="ctr" fontAlgn="b"/>
                      <a:r>
                        <a:rPr lang="zh-CN" altLang="en-US" sz="1800" b="1" i="0" u="none" strike="noStrike">
                          <a:latin typeface="Arial"/>
                        </a:rPr>
                        <a:t>杨志勇</a:t>
                      </a:r>
                    </a:p>
                  </a:txBody>
                  <a:tcPr marL="9525" marR="9525" marT="9525" marB="0" anchor="b"/>
                </a:tc>
                <a:tc>
                  <a:txBody>
                    <a:bodyPr/>
                    <a:lstStyle/>
                    <a:p>
                      <a:pPr algn="ctr" fontAlgn="b"/>
                      <a:r>
                        <a:rPr lang="en-US" altLang="zh-CN" sz="1800" b="1" i="0" u="none" strike="noStrike">
                          <a:latin typeface="Arial"/>
                        </a:rPr>
                        <a:t>90</a:t>
                      </a:r>
                    </a:p>
                  </a:txBody>
                  <a:tcPr marL="9525" marR="9525" marT="9525" marB="0" anchor="b"/>
                </a:tc>
                <a:tc>
                  <a:txBody>
                    <a:bodyPr/>
                    <a:lstStyle/>
                    <a:p>
                      <a:pPr algn="ctr" fontAlgn="b"/>
                      <a:r>
                        <a:rPr lang="en-US" altLang="zh-CN" sz="1800" b="1" i="0" u="none" strike="noStrike" dirty="0">
                          <a:latin typeface="Arial"/>
                        </a:rPr>
                        <a:t>84</a:t>
                      </a:r>
                    </a:p>
                  </a:txBody>
                  <a:tcPr marL="9525" marR="9525" marT="9525" marB="0" anchor="b"/>
                </a:tc>
                <a:tc>
                  <a:txBody>
                    <a:bodyPr/>
                    <a:lstStyle/>
                    <a:p>
                      <a:pPr algn="ctr" fontAlgn="b"/>
                      <a:r>
                        <a:rPr lang="en-US" altLang="zh-CN" sz="1800" b="1" i="0" u="none" strike="noStrike" dirty="0">
                          <a:latin typeface="Arial"/>
                        </a:rPr>
                        <a:t>90</a:t>
                      </a:r>
                    </a:p>
                  </a:txBody>
                  <a:tcPr marL="9525" marR="9525" marT="9525" marB="0" anchor="b"/>
                </a:tc>
                <a:tc>
                  <a:txBody>
                    <a:bodyPr/>
                    <a:lstStyle/>
                    <a:p>
                      <a:pPr algn="ctr" fontAlgn="b"/>
                      <a:r>
                        <a:rPr lang="en-US" altLang="zh-CN" sz="1800" b="1" i="0" u="none" strike="noStrike" dirty="0">
                          <a:latin typeface="Arial"/>
                        </a:rPr>
                        <a:t>91</a:t>
                      </a:r>
                    </a:p>
                  </a:txBody>
                  <a:tcPr marL="9525" marR="9525" marT="9525" marB="0" anchor="b"/>
                </a:tc>
              </a:tr>
              <a:tr h="370840">
                <a:tc>
                  <a:txBody>
                    <a:bodyPr/>
                    <a:lstStyle/>
                    <a:p>
                      <a:pPr algn="ctr" fontAlgn="b"/>
                      <a:r>
                        <a:rPr lang="en-US" altLang="zh-CN" sz="1800" b="1" i="0" u="none" strike="noStrike">
                          <a:latin typeface="Arial"/>
                        </a:rPr>
                        <a:t>1121010306</a:t>
                      </a:r>
                    </a:p>
                  </a:txBody>
                  <a:tcPr marL="9525" marR="9525" marT="9525" marB="0" anchor="b"/>
                </a:tc>
                <a:tc>
                  <a:txBody>
                    <a:bodyPr/>
                    <a:lstStyle/>
                    <a:p>
                      <a:pPr algn="ctr" fontAlgn="b"/>
                      <a:r>
                        <a:rPr lang="zh-CN" altLang="en-US" sz="1800" b="1" i="0" u="none" strike="noStrike">
                          <a:latin typeface="Arial"/>
                        </a:rPr>
                        <a:t>李赛</a:t>
                      </a:r>
                    </a:p>
                  </a:txBody>
                  <a:tcPr marL="9525" marR="9525" marT="9525" marB="0" anchor="b"/>
                </a:tc>
                <a:tc>
                  <a:txBody>
                    <a:bodyPr/>
                    <a:lstStyle/>
                    <a:p>
                      <a:pPr algn="ctr" fontAlgn="b"/>
                      <a:r>
                        <a:rPr lang="en-US" altLang="zh-CN" sz="1800" b="1" i="0" u="none" strike="noStrike" dirty="0">
                          <a:latin typeface="Arial"/>
                        </a:rPr>
                        <a:t>90</a:t>
                      </a:r>
                    </a:p>
                  </a:txBody>
                  <a:tcPr marL="9525" marR="9525" marT="9525" marB="0" anchor="b"/>
                </a:tc>
                <a:tc>
                  <a:txBody>
                    <a:bodyPr/>
                    <a:lstStyle/>
                    <a:p>
                      <a:pPr algn="ctr" fontAlgn="b"/>
                      <a:r>
                        <a:rPr lang="en-US" altLang="zh-CN" sz="1800" b="1" i="0" u="none" strike="noStrike" dirty="0">
                          <a:latin typeface="Arial"/>
                        </a:rPr>
                        <a:t>83</a:t>
                      </a:r>
                    </a:p>
                  </a:txBody>
                  <a:tcPr marL="9525" marR="9525" marT="9525" marB="0" anchor="b"/>
                </a:tc>
                <a:tc>
                  <a:txBody>
                    <a:bodyPr/>
                    <a:lstStyle/>
                    <a:p>
                      <a:pPr algn="ctr" fontAlgn="b"/>
                      <a:r>
                        <a:rPr lang="en-US" altLang="zh-CN" sz="1800" b="1" i="0" u="none" strike="noStrike" dirty="0">
                          <a:latin typeface="Arial"/>
                        </a:rPr>
                        <a:t>90</a:t>
                      </a:r>
                    </a:p>
                  </a:txBody>
                  <a:tcPr marL="9525" marR="9525" marT="9525" marB="0" anchor="b"/>
                </a:tc>
                <a:tc>
                  <a:txBody>
                    <a:bodyPr/>
                    <a:lstStyle/>
                    <a:p>
                      <a:pPr algn="ctr" fontAlgn="b"/>
                      <a:r>
                        <a:rPr lang="en-US" altLang="zh-CN" sz="1800" b="1" i="0" u="none" strike="noStrike" dirty="0">
                          <a:latin typeface="Arial"/>
                        </a:rPr>
                        <a:t>82</a:t>
                      </a:r>
                    </a:p>
                  </a:txBody>
                  <a:tcPr marL="9525" marR="9525" marT="9525" marB="0" anchor="b"/>
                </a:tc>
              </a:tr>
            </a:tbl>
          </a:graphicData>
        </a:graphic>
      </p:graphicFrame>
      <p:sp>
        <p:nvSpPr>
          <p:cNvPr id="4" name="灯片编号占位符 3"/>
          <p:cNvSpPr>
            <a:spLocks noGrp="1"/>
          </p:cNvSpPr>
          <p:nvPr>
            <p:ph type="sldNum" sz="quarter" idx="12"/>
          </p:nvPr>
        </p:nvSpPr>
        <p:spPr/>
        <p:txBody>
          <a:bodyPr/>
          <a:lstStyle/>
          <a:p>
            <a:pPr>
              <a:defRPr/>
            </a:pPr>
            <a:fld id="{F105EABF-D09D-4136-AE3D-F215EB797723}" type="slidenum">
              <a:rPr lang="en-US" altLang="zh-CN" smtClean="0"/>
              <a:pPr>
                <a:defRPr/>
              </a:pPr>
              <a:t>23</a:t>
            </a:fld>
            <a:endParaRPr lang="en-US" altLang="zh-CN"/>
          </a:p>
        </p:txBody>
      </p:sp>
      <p:sp>
        <p:nvSpPr>
          <p:cNvPr id="27696" name="TextBox 5"/>
          <p:cNvSpPr txBox="1">
            <a:spLocks noChangeArrowheads="1"/>
          </p:cNvSpPr>
          <p:nvPr/>
        </p:nvSpPr>
        <p:spPr bwMode="auto">
          <a:xfrm>
            <a:off x="428625" y="3286125"/>
            <a:ext cx="8715375" cy="4340225"/>
          </a:xfrm>
          <a:prstGeom prst="rect">
            <a:avLst/>
          </a:prstGeom>
          <a:noFill/>
          <a:ln w="9525">
            <a:noFill/>
            <a:miter lim="800000"/>
            <a:headEnd/>
            <a:tailEnd/>
          </a:ln>
        </p:spPr>
        <p:txBody>
          <a:bodyPr>
            <a:spAutoFit/>
          </a:bodyPr>
          <a:lstStyle/>
          <a:p>
            <a:pPr>
              <a:lnSpc>
                <a:spcPct val="150000"/>
              </a:lnSpc>
            </a:pPr>
            <a:r>
              <a:rPr lang="zh-CN" altLang="en-US" sz="2400" b="1"/>
              <a:t>数据元素：一条学生成绩记录（</a:t>
            </a:r>
            <a:r>
              <a:rPr lang="en-US" altLang="zh-CN" sz="2400" b="1"/>
              <a:t>1121010304</a:t>
            </a:r>
            <a:r>
              <a:rPr lang="zh-CN" altLang="en-US" sz="2400" b="1"/>
              <a:t>，林智敏，</a:t>
            </a:r>
            <a:r>
              <a:rPr lang="en-US" altLang="zh-CN" sz="2400" b="1"/>
              <a:t>98</a:t>
            </a:r>
            <a:r>
              <a:rPr lang="zh-CN" altLang="en-US" sz="2400" b="1"/>
              <a:t>，</a:t>
            </a:r>
            <a:r>
              <a:rPr lang="en-US" altLang="zh-CN" sz="2400" b="1"/>
              <a:t>92,90,97</a:t>
            </a:r>
            <a:r>
              <a:rPr lang="zh-CN" altLang="en-US" sz="2400" b="1"/>
              <a:t>）。</a:t>
            </a:r>
            <a:endParaRPr lang="en-US" altLang="zh-CN" sz="2400" b="1"/>
          </a:p>
          <a:p>
            <a:pPr>
              <a:lnSpc>
                <a:spcPct val="150000"/>
              </a:lnSpc>
            </a:pPr>
            <a:r>
              <a:rPr lang="zh-CN" altLang="en-US" sz="2400" b="1"/>
              <a:t>数据项：</a:t>
            </a:r>
            <a:r>
              <a:rPr lang="en-US" altLang="zh-CN" sz="2400" b="1"/>
              <a:t> 1121010304</a:t>
            </a:r>
            <a:r>
              <a:rPr lang="zh-CN" altLang="en-US" sz="2400" b="1"/>
              <a:t>是该数据元素的数据项。</a:t>
            </a:r>
            <a:endParaRPr lang="en-US" altLang="zh-CN" sz="2400" b="1"/>
          </a:p>
          <a:p>
            <a:pPr>
              <a:lnSpc>
                <a:spcPct val="150000"/>
              </a:lnSpc>
            </a:pPr>
            <a:r>
              <a:rPr lang="zh-CN" altLang="en-US" sz="2400" b="1"/>
              <a:t>数据对象：</a:t>
            </a:r>
            <a:r>
              <a:rPr lang="en-US" altLang="zh-CN" sz="2400" b="1"/>
              <a:t>11210A01</a:t>
            </a:r>
            <a:r>
              <a:rPr lang="zh-CN" altLang="en-US" sz="2400" b="1"/>
              <a:t>班学生的成绩记录。</a:t>
            </a:r>
            <a:endParaRPr lang="en-US" altLang="zh-CN" sz="2400" b="1"/>
          </a:p>
          <a:p>
            <a:pPr>
              <a:lnSpc>
                <a:spcPct val="150000"/>
              </a:lnSpc>
            </a:pPr>
            <a:r>
              <a:rPr lang="zh-CN" altLang="en-US" sz="2400" b="1"/>
              <a:t>数据：全体</a:t>
            </a:r>
            <a:r>
              <a:rPr lang="en-US" altLang="zh-CN" sz="2400" b="1"/>
              <a:t>11</a:t>
            </a:r>
            <a:r>
              <a:rPr lang="zh-CN" altLang="en-US" sz="2400" b="1"/>
              <a:t>级学生的成绩记录。</a:t>
            </a:r>
            <a:endParaRPr lang="en-US" altLang="zh-CN" sz="2400" b="1"/>
          </a:p>
          <a:p>
            <a:pPr>
              <a:lnSpc>
                <a:spcPct val="150000"/>
              </a:lnSpc>
            </a:pPr>
            <a:r>
              <a:rPr lang="en-US" altLang="zh-CN" sz="2000" b="1"/>
              <a:t>…</a:t>
            </a:r>
          </a:p>
          <a:p>
            <a:pPr>
              <a:lnSpc>
                <a:spcPct val="150000"/>
              </a:lnSpc>
            </a:pPr>
            <a:endParaRPr lang="en-US" altLang="zh-CN" sz="2000" b="1"/>
          </a:p>
          <a:p>
            <a:endParaRPr lang="zh-CN" altLang="en-US" b="1"/>
          </a:p>
          <a:p>
            <a:endParaRPr lang="zh-CN" altLang="en-US"/>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500063"/>
            <a:ext cx="8540750" cy="1143000"/>
          </a:xfrm>
        </p:spPr>
        <p:txBody>
          <a:bodyPr/>
          <a:lstStyle/>
          <a:p>
            <a:pPr eaLnBrk="1" hangingPunct="1"/>
            <a:r>
              <a:rPr lang="en-US" altLang="zh-CN" sz="3200" b="1" smtClean="0"/>
              <a:t>1.2 </a:t>
            </a:r>
            <a:r>
              <a:rPr lang="zh-CN" altLang="en-US" sz="3200" b="1" smtClean="0"/>
              <a:t>什么是数据结构</a:t>
            </a:r>
          </a:p>
        </p:txBody>
      </p:sp>
      <p:sp>
        <p:nvSpPr>
          <p:cNvPr id="5" name="灯片编号占位符 5"/>
          <p:cNvSpPr>
            <a:spLocks noGrp="1"/>
          </p:cNvSpPr>
          <p:nvPr>
            <p:ph type="sldNum" sz="quarter" idx="12"/>
          </p:nvPr>
        </p:nvSpPr>
        <p:spPr/>
        <p:txBody>
          <a:bodyPr/>
          <a:lstStyle/>
          <a:p>
            <a:pPr>
              <a:defRPr/>
            </a:pPr>
            <a:fld id="{17A03683-78D0-4CEA-8614-D9ADA75E4CD2}" type="slidenum">
              <a:rPr lang="en-US" altLang="zh-CN"/>
              <a:pPr>
                <a:defRPr/>
              </a:pPr>
              <a:t>24</a:t>
            </a:fld>
            <a:endParaRPr lang="en-US" altLang="zh-CN"/>
          </a:p>
        </p:txBody>
      </p:sp>
      <p:sp>
        <p:nvSpPr>
          <p:cNvPr id="6" name="Text Box 24"/>
          <p:cNvSpPr txBox="1">
            <a:spLocks noChangeArrowheads="1"/>
          </p:cNvSpPr>
          <p:nvPr/>
        </p:nvSpPr>
        <p:spPr bwMode="auto">
          <a:xfrm>
            <a:off x="500063" y="1285875"/>
            <a:ext cx="1928812"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Times New Roman" pitchFamily="18" charset="0"/>
              </a:rPr>
              <a:t>数据结构</a:t>
            </a:r>
            <a:r>
              <a:rPr lang="en-US" altLang="zh-CN" sz="2800" b="1" dirty="0">
                <a:solidFill>
                  <a:srgbClr val="FF0000"/>
                </a:solidFill>
                <a:latin typeface="Times New Roman" pitchFamily="18" charset="0"/>
              </a:rPr>
              <a:t>:</a:t>
            </a:r>
          </a:p>
        </p:txBody>
      </p:sp>
      <p:sp>
        <p:nvSpPr>
          <p:cNvPr id="7" name="Text Box 25"/>
          <p:cNvSpPr txBox="1">
            <a:spLocks noChangeArrowheads="1"/>
          </p:cNvSpPr>
          <p:nvPr/>
        </p:nvSpPr>
        <p:spPr bwMode="auto">
          <a:xfrm>
            <a:off x="2143125" y="1143000"/>
            <a:ext cx="6515100" cy="1303338"/>
          </a:xfrm>
          <a:prstGeom prst="rect">
            <a:avLst/>
          </a:prstGeom>
          <a:noFill/>
          <a:ln w="9525">
            <a:noFill/>
            <a:miter lim="800000"/>
            <a:headEnd/>
            <a:tailEnd/>
          </a:ln>
        </p:spPr>
        <p:txBody>
          <a:bodyPr>
            <a:spAutoFit/>
          </a:bodyPr>
          <a:lstStyle/>
          <a:p>
            <a:pPr>
              <a:lnSpc>
                <a:spcPct val="150000"/>
              </a:lnSpc>
              <a:spcBef>
                <a:spcPct val="50000"/>
              </a:spcBef>
            </a:pPr>
            <a:r>
              <a:rPr lang="zh-CN" altLang="en-US" sz="2800" dirty="0">
                <a:solidFill>
                  <a:srgbClr val="0000FF"/>
                </a:solidFill>
                <a:latin typeface="Times New Roman" pitchFamily="18" charset="0"/>
              </a:rPr>
              <a:t>是相互之间存在一种或多种特定关系的数据元素的集合。</a:t>
            </a:r>
          </a:p>
        </p:txBody>
      </p:sp>
      <p:sp>
        <p:nvSpPr>
          <p:cNvPr id="8" name="Text Box 28"/>
          <p:cNvSpPr txBox="1">
            <a:spLocks noChangeArrowheads="1"/>
          </p:cNvSpPr>
          <p:nvPr/>
        </p:nvSpPr>
        <p:spPr bwMode="auto">
          <a:xfrm>
            <a:off x="428625" y="4286250"/>
            <a:ext cx="6684963" cy="701675"/>
          </a:xfrm>
          <a:prstGeom prst="rect">
            <a:avLst/>
          </a:prstGeom>
          <a:noFill/>
          <a:ln w="9525">
            <a:noFill/>
            <a:miter lim="800000"/>
            <a:headEnd/>
            <a:tailEnd/>
          </a:ln>
        </p:spPr>
        <p:txBody>
          <a:bodyPr>
            <a:spAutoFit/>
          </a:bodyPr>
          <a:lstStyle/>
          <a:p>
            <a:r>
              <a:rPr lang="zh-CN" altLang="en-US" sz="4000">
                <a:latin typeface="隶书" pitchFamily="49" charset="-122"/>
                <a:ea typeface="隶书" pitchFamily="49" charset="-122"/>
              </a:rPr>
              <a:t>带</a:t>
            </a:r>
            <a:r>
              <a:rPr lang="zh-CN" altLang="en-US" sz="4000">
                <a:solidFill>
                  <a:srgbClr val="FF0000"/>
                </a:solidFill>
                <a:latin typeface="隶书" pitchFamily="49" charset="-122"/>
                <a:ea typeface="隶书" pitchFamily="49" charset="-122"/>
              </a:rPr>
              <a:t>结构</a:t>
            </a:r>
            <a:r>
              <a:rPr lang="zh-CN" altLang="en-US" sz="4000">
                <a:latin typeface="隶书" pitchFamily="49" charset="-122"/>
                <a:ea typeface="隶书" pitchFamily="49" charset="-122"/>
              </a:rPr>
              <a:t>的数据元素的集合</a:t>
            </a:r>
            <a:endParaRPr lang="zh-CN" altLang="en-US" sz="4400">
              <a:latin typeface="Times New Roman" pitchFamily="18" charset="0"/>
            </a:endParaRPr>
          </a:p>
        </p:txBody>
      </p:sp>
      <p:sp>
        <p:nvSpPr>
          <p:cNvPr id="9" name="Text Box 30"/>
          <p:cNvSpPr txBox="1">
            <a:spLocks noChangeArrowheads="1"/>
          </p:cNvSpPr>
          <p:nvPr/>
        </p:nvSpPr>
        <p:spPr bwMode="auto">
          <a:xfrm>
            <a:off x="3000375" y="2571750"/>
            <a:ext cx="5929313" cy="2160588"/>
          </a:xfrm>
          <a:prstGeom prst="rect">
            <a:avLst/>
          </a:prstGeom>
          <a:noFill/>
          <a:ln w="9525">
            <a:noFill/>
            <a:miter lim="800000"/>
            <a:headEnd/>
            <a:tailEnd/>
          </a:ln>
        </p:spPr>
        <p:txBody>
          <a:bodyPr>
            <a:spAutoFit/>
          </a:bodyPr>
          <a:lstStyle/>
          <a:p>
            <a:pPr>
              <a:lnSpc>
                <a:spcPct val="120000"/>
              </a:lnSpc>
            </a:pPr>
            <a:r>
              <a:rPr lang="zh-CN" altLang="en-US" sz="2400" b="1">
                <a:latin typeface="楷体_GB2312" pitchFamily="49" charset="-122"/>
                <a:ea typeface="楷体_GB2312" pitchFamily="49" charset="-122"/>
              </a:rPr>
              <a:t>数据元素之间不是相互独立的，它们之间有某种特定的关系，这种数据元素之间的关系，称为</a:t>
            </a:r>
            <a:r>
              <a:rPr lang="zh-CN" altLang="en-US" sz="2400" b="1">
                <a:solidFill>
                  <a:schemeClr val="tx2"/>
                </a:solidFill>
                <a:ea typeface="楷体_GB2312" pitchFamily="49" charset="-122"/>
              </a:rPr>
              <a:t>“</a:t>
            </a:r>
            <a:r>
              <a:rPr lang="zh-CN" altLang="en-US" sz="2400" b="1">
                <a:solidFill>
                  <a:schemeClr val="tx2"/>
                </a:solidFill>
                <a:latin typeface="楷体_GB2312" pitchFamily="49" charset="-122"/>
                <a:ea typeface="楷体_GB2312" pitchFamily="49" charset="-122"/>
              </a:rPr>
              <a:t>结构</a:t>
            </a:r>
            <a:r>
              <a:rPr lang="zh-CN" altLang="en-US" sz="2400" b="1">
                <a:solidFill>
                  <a:schemeClr val="tx2"/>
                </a:solidFill>
                <a:ea typeface="楷体_GB2312" pitchFamily="49" charset="-122"/>
              </a:rPr>
              <a:t>”</a:t>
            </a:r>
            <a:endParaRPr lang="zh-CN" altLang="en-US" sz="2400" b="1">
              <a:solidFill>
                <a:schemeClr val="tx2"/>
              </a:solidFill>
              <a:latin typeface="楷体_GB2312" pitchFamily="49" charset="-122"/>
              <a:ea typeface="楷体_GB2312" pitchFamily="49" charset="-122"/>
            </a:endParaRPr>
          </a:p>
          <a:p>
            <a:pPr algn="ctr">
              <a:buFont typeface="Wingdings" pitchFamily="2" charset="2"/>
              <a:buNone/>
            </a:pPr>
            <a:r>
              <a:rPr lang="zh-CN" altLang="en-US" sz="2400" b="1">
                <a:latin typeface="楷体_GB2312" pitchFamily="49" charset="-122"/>
                <a:ea typeface="楷体_GB2312" pitchFamily="49" charset="-122"/>
              </a:rPr>
              <a:t> </a:t>
            </a:r>
            <a:r>
              <a:rPr lang="zh-CN" altLang="en-US" sz="2400" b="1">
                <a:solidFill>
                  <a:srgbClr val="CC3300"/>
                </a:solidFill>
                <a:latin typeface="楷体_GB2312" pitchFamily="49" charset="-122"/>
                <a:ea typeface="楷体_GB2312" pitchFamily="49" charset="-122"/>
              </a:rPr>
              <a:t>结构 </a:t>
            </a:r>
            <a:r>
              <a:rPr lang="en-US" altLang="zh-CN" sz="2400" b="1">
                <a:solidFill>
                  <a:srgbClr val="CC3300"/>
                </a:solidFill>
                <a:latin typeface="楷体_GB2312" pitchFamily="49" charset="-122"/>
                <a:ea typeface="楷体_GB2312" pitchFamily="49" charset="-122"/>
              </a:rPr>
              <a:t>= </a:t>
            </a:r>
            <a:r>
              <a:rPr lang="zh-CN" altLang="en-US" sz="2400" b="1">
                <a:solidFill>
                  <a:srgbClr val="CC3300"/>
                </a:solidFill>
                <a:latin typeface="楷体_GB2312" pitchFamily="49" charset="-122"/>
                <a:ea typeface="楷体_GB2312" pitchFamily="49" charset="-122"/>
              </a:rPr>
              <a:t>实体</a:t>
            </a:r>
            <a:r>
              <a:rPr lang="en-US" altLang="zh-CN" sz="2400" b="1">
                <a:solidFill>
                  <a:srgbClr val="CC3300"/>
                </a:solidFill>
                <a:latin typeface="楷体_GB2312" pitchFamily="49" charset="-122"/>
                <a:ea typeface="楷体_GB2312" pitchFamily="49" charset="-122"/>
              </a:rPr>
              <a:t>+</a:t>
            </a:r>
            <a:r>
              <a:rPr lang="zh-CN" altLang="en-US" sz="2400" b="1">
                <a:solidFill>
                  <a:srgbClr val="CC3300"/>
                </a:solidFill>
                <a:latin typeface="楷体_GB2312" pitchFamily="49" charset="-122"/>
                <a:ea typeface="楷体_GB2312" pitchFamily="49" charset="-122"/>
              </a:rPr>
              <a:t>关系</a:t>
            </a:r>
          </a:p>
          <a:p>
            <a:endParaRPr lang="zh-CN" altLang="en-US" sz="2400" b="1">
              <a:solidFill>
                <a:srgbClr val="FF0000"/>
              </a:solidFill>
              <a:latin typeface="Times New Roman" pitchFamily="18" charset="0"/>
              <a:ea typeface="楷体_GB2312" pitchFamily="49" charset="-122"/>
            </a:endParaRPr>
          </a:p>
        </p:txBody>
      </p:sp>
      <p:sp>
        <p:nvSpPr>
          <p:cNvPr id="10" name="圆角右箭头 9"/>
          <p:cNvSpPr/>
          <p:nvPr/>
        </p:nvSpPr>
        <p:spPr bwMode="auto">
          <a:xfrm>
            <a:off x="1500188" y="3286125"/>
            <a:ext cx="1285875" cy="928688"/>
          </a:xfrm>
          <a:prstGeom prst="ben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11" name="矩形 10"/>
          <p:cNvSpPr>
            <a:spLocks noChangeArrowheads="1"/>
          </p:cNvSpPr>
          <p:nvPr/>
        </p:nvSpPr>
        <p:spPr bwMode="auto">
          <a:xfrm>
            <a:off x="428625" y="4857750"/>
            <a:ext cx="8429625" cy="1384300"/>
          </a:xfrm>
          <a:prstGeom prst="rect">
            <a:avLst/>
          </a:prstGeom>
          <a:noFill/>
          <a:ln w="9525">
            <a:noFill/>
            <a:miter lim="800000"/>
            <a:headEnd/>
            <a:tailEnd/>
          </a:ln>
        </p:spPr>
        <p:txBody>
          <a:bodyPr>
            <a:spAutoFit/>
          </a:bodyPr>
          <a:lstStyle/>
          <a:p>
            <a:pPr>
              <a:lnSpc>
                <a:spcPct val="150000"/>
              </a:lnSpc>
            </a:pPr>
            <a:r>
              <a:rPr lang="zh-CN" altLang="en-US" sz="2800" b="1">
                <a:solidFill>
                  <a:srgbClr val="FF0000"/>
                </a:solidFill>
                <a:latin typeface="楷体_GB2312" pitchFamily="49" charset="-122"/>
                <a:ea typeface="楷体_GB2312" pitchFamily="49" charset="-122"/>
              </a:rPr>
              <a:t>形式定义：</a:t>
            </a:r>
            <a:r>
              <a:rPr lang="zh-CN" altLang="en-US" sz="2800" b="1">
                <a:latin typeface="楷体_GB2312" pitchFamily="49" charset="-122"/>
                <a:ea typeface="楷体_GB2312" pitchFamily="49" charset="-122"/>
              </a:rPr>
              <a:t>二元组 </a:t>
            </a:r>
            <a:r>
              <a:rPr lang="en-US" altLang="zh-CN" sz="2800" b="1">
                <a:latin typeface="楷体_GB2312" pitchFamily="49" charset="-122"/>
                <a:ea typeface="楷体_GB2312" pitchFamily="49" charset="-122"/>
              </a:rPr>
              <a:t>(D,S)  </a:t>
            </a:r>
            <a:r>
              <a:rPr lang="zh-CN" altLang="en-US" sz="2800" b="1">
                <a:latin typeface="楷体_GB2312" pitchFamily="49" charset="-122"/>
                <a:ea typeface="楷体_GB2312" pitchFamily="49" charset="-122"/>
              </a:rPr>
              <a:t>其中</a:t>
            </a:r>
            <a:r>
              <a:rPr lang="en-US" altLang="zh-CN" sz="2800" b="1">
                <a:solidFill>
                  <a:schemeClr val="tx2"/>
                </a:solidFill>
                <a:latin typeface="楷体_GB2312" pitchFamily="49" charset="-122"/>
                <a:ea typeface="楷体_GB2312" pitchFamily="49" charset="-122"/>
              </a:rPr>
              <a:t>D</a:t>
            </a:r>
            <a:r>
              <a:rPr lang="zh-CN" altLang="en-US" sz="2800" b="1">
                <a:latin typeface="楷体_GB2312" pitchFamily="49" charset="-122"/>
                <a:ea typeface="楷体_GB2312" pitchFamily="49" charset="-122"/>
              </a:rPr>
              <a:t>是数据元素的</a:t>
            </a:r>
            <a:r>
              <a:rPr lang="zh-CN" altLang="en-US" sz="2800" b="1">
                <a:solidFill>
                  <a:schemeClr val="tx2"/>
                </a:solidFill>
                <a:latin typeface="楷体_GB2312" pitchFamily="49" charset="-122"/>
                <a:ea typeface="楷体_GB2312" pitchFamily="49" charset="-122"/>
              </a:rPr>
              <a:t>有限集</a:t>
            </a:r>
            <a:r>
              <a:rPr lang="zh-CN" altLang="en-US" sz="2800" b="1">
                <a:latin typeface="楷体_GB2312" pitchFamily="49" charset="-122"/>
                <a:ea typeface="楷体_GB2312" pitchFamily="49" charset="-122"/>
              </a:rPr>
              <a:t>，</a:t>
            </a:r>
            <a:r>
              <a:rPr lang="en-US" altLang="zh-CN" sz="2800" b="1">
                <a:solidFill>
                  <a:srgbClr val="CC3300"/>
                </a:solidFill>
                <a:latin typeface="楷体_GB2312" pitchFamily="49" charset="-122"/>
                <a:ea typeface="楷体_GB2312" pitchFamily="49" charset="-122"/>
              </a:rPr>
              <a:t>S</a:t>
            </a:r>
            <a:r>
              <a:rPr lang="zh-CN" altLang="en-US" sz="2800" b="1">
                <a:latin typeface="楷体_GB2312" pitchFamily="49" charset="-122"/>
                <a:ea typeface="楷体_GB2312" pitchFamily="49" charset="-122"/>
              </a:rPr>
              <a:t>是</a:t>
            </a:r>
            <a:r>
              <a:rPr lang="en-US" altLang="zh-CN" sz="2800" b="1">
                <a:latin typeface="楷体_GB2312" pitchFamily="49" charset="-122"/>
                <a:ea typeface="楷体_GB2312" pitchFamily="49" charset="-122"/>
              </a:rPr>
              <a:t>D</a:t>
            </a:r>
            <a:r>
              <a:rPr lang="zh-CN" altLang="en-US" sz="2800" b="1">
                <a:latin typeface="楷体_GB2312" pitchFamily="49" charset="-122"/>
                <a:ea typeface="楷体_GB2312" pitchFamily="49" charset="-122"/>
              </a:rPr>
              <a:t>上</a:t>
            </a:r>
            <a:r>
              <a:rPr lang="zh-CN" altLang="en-US" sz="2800" b="1">
                <a:solidFill>
                  <a:srgbClr val="CC3300"/>
                </a:solidFill>
                <a:latin typeface="楷体_GB2312" pitchFamily="49" charset="-122"/>
                <a:ea typeface="楷体_GB2312" pitchFamily="49" charset="-122"/>
              </a:rPr>
              <a:t>关系</a:t>
            </a:r>
            <a:r>
              <a:rPr lang="zh-CN" altLang="en-US" sz="2800" b="1">
                <a:latin typeface="楷体_GB2312" pitchFamily="49" charset="-122"/>
                <a:ea typeface="楷体_GB2312" pitchFamily="49" charset="-122"/>
              </a:rPr>
              <a:t>的有限集。</a:t>
            </a:r>
          </a:p>
        </p:txBody>
      </p:sp>
    </p:spTree>
  </p:cSld>
  <p:clrMapOvr>
    <a:overrideClrMapping bg1="lt1" tx1="dk1" bg2="lt2" tx2="dk2" accent1="accent1" accent2="accent2" accent3="accent3" accent4="accent4" accent5="accent5" accent6="accent6" hlink="hlink" folHlink="folHlink"/>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457200" y="260350"/>
            <a:ext cx="8229600" cy="1260475"/>
          </a:xfrm>
          <a:prstGeom prst="rect">
            <a:avLst/>
          </a:prstGeom>
          <a:noFill/>
          <a:ln w="9525">
            <a:noFill/>
            <a:miter lim="800000"/>
            <a:headEnd/>
            <a:tailEnd/>
          </a:ln>
        </p:spPr>
        <p:txBody>
          <a:bodyPr>
            <a:spAutoFit/>
          </a:bodyPr>
          <a:lstStyle/>
          <a:p>
            <a:pPr>
              <a:lnSpc>
                <a:spcPct val="125000"/>
              </a:lnSpc>
            </a:pPr>
            <a:r>
              <a:rPr lang="zh-CN" altLang="en-US" sz="3200">
                <a:solidFill>
                  <a:srgbClr val="FF0000"/>
                </a:solidFill>
                <a:latin typeface="楷体_GB2312" pitchFamily="49" charset="-122"/>
                <a:ea typeface="楷体_GB2312" pitchFamily="49" charset="-122"/>
              </a:rPr>
              <a:t>例如，可以用三个</a:t>
            </a:r>
            <a:r>
              <a:rPr lang="zh-CN" altLang="en-US" sz="3200">
                <a:solidFill>
                  <a:srgbClr val="FF0000"/>
                </a:solidFill>
                <a:latin typeface="Times New Roman" pitchFamily="18" charset="0"/>
                <a:ea typeface="楷体_GB2312" pitchFamily="49" charset="-122"/>
              </a:rPr>
              <a:t> </a:t>
            </a:r>
            <a:r>
              <a:rPr lang="en-US" altLang="zh-CN" sz="3200">
                <a:solidFill>
                  <a:srgbClr val="FF0000"/>
                </a:solidFill>
                <a:latin typeface="Times New Roman" pitchFamily="18" charset="0"/>
                <a:ea typeface="楷体_GB2312" pitchFamily="49" charset="-122"/>
              </a:rPr>
              <a:t>4 </a:t>
            </a:r>
            <a:r>
              <a:rPr lang="zh-CN" altLang="en-US" sz="3200">
                <a:solidFill>
                  <a:srgbClr val="FF0000"/>
                </a:solidFill>
                <a:latin typeface="楷体_GB2312" pitchFamily="49" charset="-122"/>
                <a:ea typeface="楷体_GB2312" pitchFamily="49" charset="-122"/>
              </a:rPr>
              <a:t>位的十进制数表示一个含</a:t>
            </a:r>
            <a:r>
              <a:rPr lang="zh-CN" altLang="en-US" sz="3200">
                <a:solidFill>
                  <a:srgbClr val="FF0000"/>
                </a:solidFill>
                <a:latin typeface="Times New Roman" pitchFamily="18" charset="0"/>
                <a:ea typeface="楷体_GB2312" pitchFamily="49" charset="-122"/>
              </a:rPr>
              <a:t> </a:t>
            </a:r>
            <a:r>
              <a:rPr lang="en-US" altLang="zh-CN" sz="3200">
                <a:solidFill>
                  <a:srgbClr val="FF0000"/>
                </a:solidFill>
                <a:latin typeface="Times New Roman" pitchFamily="18" charset="0"/>
                <a:ea typeface="楷体_GB2312" pitchFamily="49" charset="-122"/>
              </a:rPr>
              <a:t>12 </a:t>
            </a:r>
            <a:r>
              <a:rPr lang="zh-CN" altLang="en-US" sz="3200">
                <a:solidFill>
                  <a:srgbClr val="FF0000"/>
                </a:solidFill>
                <a:latin typeface="楷体_GB2312" pitchFamily="49" charset="-122"/>
                <a:ea typeface="楷体_GB2312" pitchFamily="49" charset="-122"/>
              </a:rPr>
              <a:t>位数的十进制数。</a:t>
            </a:r>
          </a:p>
        </p:txBody>
      </p:sp>
      <p:sp>
        <p:nvSpPr>
          <p:cNvPr id="205827" name="Text Box 3"/>
          <p:cNvSpPr txBox="1">
            <a:spLocks noChangeArrowheads="1"/>
          </p:cNvSpPr>
          <p:nvPr/>
        </p:nvSpPr>
        <p:spPr bwMode="auto">
          <a:xfrm>
            <a:off x="450850" y="2344738"/>
            <a:ext cx="8312150" cy="579437"/>
          </a:xfrm>
          <a:prstGeom prst="rect">
            <a:avLst/>
          </a:prstGeom>
          <a:noFill/>
          <a:ln w="9525">
            <a:noFill/>
            <a:miter lim="800000"/>
            <a:headEnd/>
            <a:tailEnd/>
          </a:ln>
        </p:spPr>
        <p:txBody>
          <a:bodyPr wrap="none">
            <a:spAutoFit/>
          </a:bodyPr>
          <a:lstStyle/>
          <a:p>
            <a:r>
              <a:rPr lang="en-US" altLang="zh-CN" sz="3200">
                <a:latin typeface="Times New Roman" pitchFamily="18" charset="0"/>
                <a:ea typeface="楷体_GB2312" pitchFamily="49" charset="-122"/>
              </a:rPr>
              <a:t>3214,6587,9345</a:t>
            </a:r>
            <a:r>
              <a:rPr lang="en-US" altLang="zh-CN" sz="3200">
                <a:latin typeface="楷体_GB2312" pitchFamily="49" charset="-122"/>
                <a:ea typeface="楷体_GB2312" pitchFamily="49" charset="-122"/>
              </a:rPr>
              <a:t> ─ </a:t>
            </a:r>
            <a:r>
              <a:rPr lang="en-US" altLang="zh-CN" sz="3200">
                <a:latin typeface="Times New Roman" pitchFamily="18" charset="0"/>
                <a:ea typeface="楷体_GB2312" pitchFamily="49" charset="-122"/>
              </a:rPr>
              <a:t>a1(3214),a2(6587),a3(9345)</a:t>
            </a:r>
            <a:endParaRPr lang="en-US" altLang="zh-CN" sz="3200">
              <a:latin typeface="Times New Roman" pitchFamily="18" charset="0"/>
            </a:endParaRPr>
          </a:p>
        </p:txBody>
      </p:sp>
      <p:sp>
        <p:nvSpPr>
          <p:cNvPr id="205828" name="Text Box 4"/>
          <p:cNvSpPr txBox="1">
            <a:spLocks noChangeArrowheads="1"/>
          </p:cNvSpPr>
          <p:nvPr/>
        </p:nvSpPr>
        <p:spPr bwMode="auto">
          <a:xfrm>
            <a:off x="457200" y="3041650"/>
            <a:ext cx="8458200" cy="1114664"/>
          </a:xfrm>
          <a:prstGeom prst="rect">
            <a:avLst/>
          </a:prstGeom>
          <a:noFill/>
          <a:ln w="9525">
            <a:noFill/>
            <a:miter lim="800000"/>
            <a:headEnd/>
            <a:tailEnd/>
          </a:ln>
        </p:spPr>
        <p:txBody>
          <a:bodyPr>
            <a:spAutoFit/>
          </a:bodyPr>
          <a:lstStyle/>
          <a:p>
            <a:pPr>
              <a:lnSpc>
                <a:spcPct val="125000"/>
              </a:lnSpc>
            </a:pPr>
            <a:r>
              <a:rPr lang="zh-CN" altLang="en-US" sz="2800" dirty="0">
                <a:latin typeface="楷体_GB2312" pitchFamily="49" charset="-122"/>
                <a:ea typeface="楷体_GB2312" pitchFamily="49" charset="-122"/>
              </a:rPr>
              <a:t>则在数据元素 </a:t>
            </a:r>
            <a:r>
              <a:rPr lang="en-US" altLang="zh-CN" sz="2800" dirty="0">
                <a:latin typeface="Times New Roman" pitchFamily="18" charset="0"/>
                <a:ea typeface="楷体_GB2312" pitchFamily="49" charset="-122"/>
              </a:rPr>
              <a:t>a1</a:t>
            </a:r>
            <a:r>
              <a:rPr lang="zh-CN" altLang="en-US" sz="2800" dirty="0">
                <a:latin typeface="Times New Roman" pitchFamily="18" charset="0"/>
                <a:ea typeface="楷体_GB2312" pitchFamily="49" charset="-122"/>
              </a:rPr>
              <a:t>、</a:t>
            </a:r>
            <a:r>
              <a:rPr lang="en-US" altLang="zh-CN" sz="2800" dirty="0">
                <a:latin typeface="Times New Roman" pitchFamily="18" charset="0"/>
                <a:ea typeface="楷体_GB2312" pitchFamily="49" charset="-122"/>
              </a:rPr>
              <a:t>a2 </a:t>
            </a:r>
            <a:r>
              <a:rPr lang="zh-CN" altLang="en-US" sz="2800" dirty="0">
                <a:latin typeface="Times New Roman" pitchFamily="18" charset="0"/>
                <a:ea typeface="楷体_GB2312" pitchFamily="49" charset="-122"/>
              </a:rPr>
              <a:t>和 </a:t>
            </a:r>
            <a:r>
              <a:rPr lang="en-US" altLang="zh-CN" sz="2800" dirty="0">
                <a:latin typeface="Times New Roman" pitchFamily="18" charset="0"/>
                <a:ea typeface="楷体_GB2312" pitchFamily="49" charset="-122"/>
              </a:rPr>
              <a:t>a3</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之间存在着</a:t>
            </a:r>
            <a:r>
              <a:rPr lang="zh-CN" altLang="en-US" sz="2800" dirty="0">
                <a:solidFill>
                  <a:srgbClr val="FF0000"/>
                </a:solidFill>
                <a:latin typeface="Times New Roman" pitchFamily="18" charset="0"/>
                <a:ea typeface="楷体_GB2312" pitchFamily="49" charset="-122"/>
              </a:rPr>
              <a:t>“</a:t>
            </a:r>
            <a:r>
              <a:rPr lang="zh-CN" altLang="en-US" sz="2800" dirty="0">
                <a:solidFill>
                  <a:srgbClr val="FF0000"/>
                </a:solidFill>
                <a:latin typeface="楷体_GB2312" pitchFamily="49" charset="-122"/>
                <a:ea typeface="楷体_GB2312" pitchFamily="49" charset="-122"/>
              </a:rPr>
              <a:t>次序</a:t>
            </a:r>
            <a:r>
              <a:rPr lang="zh-CN" altLang="en-US" sz="2800" dirty="0">
                <a:solidFill>
                  <a:srgbClr val="FF0000"/>
                </a:solidFill>
                <a:latin typeface="Times New Roman" pitchFamily="18" charset="0"/>
                <a:ea typeface="楷体_GB2312" pitchFamily="49" charset="-122"/>
              </a:rPr>
              <a:t>”</a:t>
            </a:r>
            <a:r>
              <a:rPr lang="zh-CN" altLang="en-US" sz="2800" dirty="0">
                <a:solidFill>
                  <a:srgbClr val="FF0000"/>
                </a:solidFill>
                <a:latin typeface="楷体_GB2312" pitchFamily="49" charset="-122"/>
                <a:ea typeface="楷体_GB2312" pitchFamily="49" charset="-122"/>
              </a:rPr>
              <a:t>关系</a:t>
            </a:r>
            <a:r>
              <a:rPr lang="en-US" altLang="zh-CN" sz="2800" dirty="0">
                <a:solidFill>
                  <a:srgbClr val="FF000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  </a:t>
            </a:r>
            <a:r>
              <a:rPr lang="zh-CN" altLang="en-US" sz="2800" dirty="0">
                <a:latin typeface="Times New Roman" pitchFamily="18" charset="0"/>
                <a:ea typeface="楷体_GB2312" pitchFamily="49" charset="-122"/>
                <a:sym typeface="Symbol" pitchFamily="18" charset="2"/>
              </a:rPr>
              <a:t></a:t>
            </a:r>
            <a:r>
              <a:rPr lang="en-US" altLang="zh-CN" sz="2800" dirty="0">
                <a:latin typeface="Times New Roman" pitchFamily="18" charset="0"/>
                <a:ea typeface="楷体_GB2312" pitchFamily="49" charset="-122"/>
              </a:rPr>
              <a:t>a1,a2</a:t>
            </a:r>
            <a:r>
              <a:rPr lang="en-US" altLang="zh-CN" sz="2800" dirty="0">
                <a:latin typeface="Times New Roman" pitchFamily="18" charset="0"/>
                <a:ea typeface="楷体_GB2312" pitchFamily="49" charset="-122"/>
                <a:sym typeface="Symbol" pitchFamily="18" charset="2"/>
              </a:rPr>
              <a:t></a:t>
            </a:r>
            <a:r>
              <a:rPr lang="zh-CN" altLang="en-US"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sym typeface="Symbol" pitchFamily="18" charset="2"/>
              </a:rPr>
              <a:t></a:t>
            </a:r>
            <a:r>
              <a:rPr lang="en-US" altLang="zh-CN" sz="2800" dirty="0">
                <a:latin typeface="Times New Roman" pitchFamily="18" charset="0"/>
                <a:ea typeface="楷体_GB2312" pitchFamily="49" charset="-122"/>
              </a:rPr>
              <a:t>a2,a3</a:t>
            </a:r>
            <a:r>
              <a:rPr lang="en-US" altLang="zh-CN" sz="2800" dirty="0">
                <a:latin typeface="Times New Roman" pitchFamily="18" charset="0"/>
                <a:ea typeface="楷体_GB2312" pitchFamily="49" charset="-122"/>
                <a:sym typeface="Symbol" pitchFamily="18" charset="2"/>
              </a:rPr>
              <a:t></a:t>
            </a:r>
            <a:endParaRPr lang="en-US" altLang="zh-CN" sz="2800" dirty="0">
              <a:latin typeface="楷体_GB2312" pitchFamily="49" charset="-122"/>
              <a:ea typeface="楷体_GB2312" pitchFamily="49" charset="-122"/>
              <a:sym typeface="Symbol" pitchFamily="18" charset="2"/>
            </a:endParaRPr>
          </a:p>
        </p:txBody>
      </p:sp>
      <p:sp>
        <p:nvSpPr>
          <p:cNvPr id="205829" name="Text Box 5"/>
          <p:cNvSpPr txBox="1">
            <a:spLocks noChangeArrowheads="1"/>
          </p:cNvSpPr>
          <p:nvPr/>
        </p:nvSpPr>
        <p:spPr bwMode="auto">
          <a:xfrm>
            <a:off x="714348" y="4429132"/>
            <a:ext cx="3286148" cy="830997"/>
          </a:xfrm>
          <a:prstGeom prst="rect">
            <a:avLst/>
          </a:prstGeom>
          <a:noFill/>
          <a:ln w="9525">
            <a:noFill/>
            <a:miter lim="800000"/>
            <a:headEnd/>
            <a:tailEnd/>
          </a:ln>
        </p:spPr>
        <p:txBody>
          <a:bodyPr wrap="square">
            <a:spAutoFit/>
          </a:bodyPr>
          <a:lstStyle/>
          <a:p>
            <a:r>
              <a:rPr lang="en-US" altLang="zh-CN" sz="2400" dirty="0">
                <a:latin typeface="Times New Roman" pitchFamily="18" charset="0"/>
                <a:ea typeface="楷体_GB2312" pitchFamily="49" charset="-122"/>
              </a:rPr>
              <a:t>3214</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6587</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9345 </a:t>
            </a:r>
          </a:p>
          <a:p>
            <a:r>
              <a:rPr lang="en-US" altLang="zh-CN" sz="2400" dirty="0">
                <a:latin typeface="Times New Roman" pitchFamily="18" charset="0"/>
                <a:ea typeface="楷体_GB2312" pitchFamily="49" charset="-122"/>
              </a:rPr>
              <a:t>  a1         a2        a3 </a:t>
            </a:r>
          </a:p>
        </p:txBody>
      </p:sp>
      <p:sp>
        <p:nvSpPr>
          <p:cNvPr id="205830" name="Text Box 6"/>
          <p:cNvSpPr txBox="1">
            <a:spLocks noChangeArrowheads="1"/>
          </p:cNvSpPr>
          <p:nvPr/>
        </p:nvSpPr>
        <p:spPr bwMode="auto">
          <a:xfrm>
            <a:off x="4819650" y="4400548"/>
            <a:ext cx="2646878" cy="830997"/>
          </a:xfrm>
          <a:prstGeom prst="rect">
            <a:avLst/>
          </a:prstGeom>
          <a:noFill/>
          <a:ln w="9525">
            <a:noFill/>
            <a:miter lim="800000"/>
            <a:headEnd/>
            <a:tailEnd/>
          </a:ln>
        </p:spPr>
        <p:txBody>
          <a:bodyPr wrap="none">
            <a:spAutoFit/>
          </a:bodyPr>
          <a:lstStyle/>
          <a:p>
            <a:r>
              <a:rPr lang="en-US" altLang="zh-CN" sz="2400" dirty="0">
                <a:latin typeface="Times New Roman" pitchFamily="18" charset="0"/>
                <a:ea typeface="楷体_GB2312" pitchFamily="49" charset="-122"/>
              </a:rPr>
              <a:t>6587</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3214</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9345</a:t>
            </a:r>
          </a:p>
          <a:p>
            <a:r>
              <a:rPr lang="en-US" altLang="zh-CN" sz="2400" dirty="0">
                <a:latin typeface="Times New Roman" pitchFamily="18" charset="0"/>
                <a:ea typeface="楷体_GB2312" pitchFamily="49" charset="-122"/>
              </a:rPr>
              <a:t>  a2         a1        a3</a:t>
            </a:r>
          </a:p>
        </p:txBody>
      </p:sp>
      <p:sp>
        <p:nvSpPr>
          <p:cNvPr id="205831" name="Text Box 7"/>
          <p:cNvSpPr txBox="1">
            <a:spLocks noChangeArrowheads="1"/>
          </p:cNvSpPr>
          <p:nvPr/>
        </p:nvSpPr>
        <p:spPr bwMode="auto">
          <a:xfrm>
            <a:off x="3714744" y="4500570"/>
            <a:ext cx="696912" cy="701675"/>
          </a:xfrm>
          <a:prstGeom prst="rect">
            <a:avLst/>
          </a:prstGeom>
          <a:noFill/>
          <a:ln w="9525">
            <a:noFill/>
            <a:miter lim="800000"/>
            <a:headEnd/>
            <a:tailEnd/>
          </a:ln>
        </p:spPr>
        <p:txBody>
          <a:bodyPr wrap="none">
            <a:spAutoFit/>
          </a:bodyPr>
          <a:lstStyle/>
          <a:p>
            <a:r>
              <a:rPr lang="en-US" altLang="zh-CN" sz="4000" dirty="0">
                <a:solidFill>
                  <a:srgbClr val="FF00FF"/>
                </a:solidFill>
                <a:latin typeface="楷体_GB2312" pitchFamily="49" charset="-122"/>
                <a:ea typeface="楷体_GB2312" pitchFamily="49" charset="-122"/>
              </a:rPr>
              <a:t>≠</a:t>
            </a:r>
            <a:endParaRPr lang="en-US" altLang="zh-CN" sz="2400" dirty="0">
              <a:solidFill>
                <a:srgbClr val="FF00FF"/>
              </a:solidFill>
              <a:latin typeface="楷体_GB2312" pitchFamily="49" charset="-122"/>
              <a:ea typeface="楷体_GB2312" pitchFamily="49" charset="-122"/>
            </a:endParaRPr>
          </a:p>
        </p:txBody>
      </p:sp>
      <p:sp>
        <p:nvSpPr>
          <p:cNvPr id="205832" name="Rectangle 8"/>
          <p:cNvSpPr>
            <a:spLocks noChangeArrowheads="1"/>
          </p:cNvSpPr>
          <p:nvPr/>
        </p:nvSpPr>
        <p:spPr bwMode="auto">
          <a:xfrm>
            <a:off x="482600" y="1697038"/>
            <a:ext cx="1209675" cy="579437"/>
          </a:xfrm>
          <a:prstGeom prst="rect">
            <a:avLst/>
          </a:prstGeom>
          <a:noFill/>
          <a:ln w="9525">
            <a:noFill/>
            <a:miter lim="800000"/>
            <a:headEnd/>
            <a:tailEnd/>
          </a:ln>
        </p:spPr>
        <p:txBody>
          <a:bodyPr wrap="none">
            <a:spAutoFit/>
          </a:bodyPr>
          <a:lstStyle/>
          <a:p>
            <a:r>
              <a:rPr lang="zh-CN" altLang="en-US" sz="3200" u="sng">
                <a:solidFill>
                  <a:srgbClr val="0000FF"/>
                </a:solidFill>
                <a:latin typeface="楷体_GB2312" pitchFamily="49" charset="-122"/>
                <a:ea typeface="楷体_GB2312" pitchFamily="49" charset="-122"/>
              </a:rPr>
              <a:t>例如</a:t>
            </a:r>
            <a:r>
              <a:rPr lang="en-US" altLang="zh-CN" sz="3200" u="sng">
                <a:solidFill>
                  <a:srgbClr val="0000FF"/>
                </a:solidFill>
                <a:latin typeface="楷体_GB2312" pitchFamily="49" charset="-122"/>
                <a:ea typeface="楷体_GB2312" pitchFamily="49" charset="-122"/>
              </a:rPr>
              <a:t>:</a:t>
            </a:r>
            <a:endParaRPr lang="en-US" altLang="zh-CN" sz="3200" u="sng">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slide(fromBottom)">
                                      <p:cBhvr>
                                        <p:cTn id="7" dur="500"/>
                                        <p:tgtEl>
                                          <p:spTgt spid="2058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832"/>
                                        </p:tgtEl>
                                        <p:attrNameLst>
                                          <p:attrName>style.visibility</p:attrName>
                                        </p:attrNameLst>
                                      </p:cBhvr>
                                      <p:to>
                                        <p:strVal val="visible"/>
                                      </p:to>
                                    </p:set>
                                    <p:anim calcmode="lin" valueType="num">
                                      <p:cBhvr additive="base">
                                        <p:cTn id="12" dur="500" fill="hold"/>
                                        <p:tgtEl>
                                          <p:spTgt spid="205832"/>
                                        </p:tgtEl>
                                        <p:attrNameLst>
                                          <p:attrName>ppt_x</p:attrName>
                                        </p:attrNameLst>
                                      </p:cBhvr>
                                      <p:tavLst>
                                        <p:tav tm="0">
                                          <p:val>
                                            <p:strVal val="0-#ppt_w/2"/>
                                          </p:val>
                                        </p:tav>
                                        <p:tav tm="100000">
                                          <p:val>
                                            <p:strVal val="#ppt_x"/>
                                          </p:val>
                                        </p:tav>
                                      </p:tavLst>
                                    </p:anim>
                                    <p:anim calcmode="lin" valueType="num">
                                      <p:cBhvr additive="base">
                                        <p:cTn id="13" dur="500" fill="hold"/>
                                        <p:tgtEl>
                                          <p:spTgt spid="2058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5827"/>
                                        </p:tgtEl>
                                        <p:attrNameLst>
                                          <p:attrName>style.visibility</p:attrName>
                                        </p:attrNameLst>
                                      </p:cBhvr>
                                      <p:to>
                                        <p:strVal val="visible"/>
                                      </p:to>
                                    </p:set>
                                    <p:animEffect transition="in" filter="wipe(left)">
                                      <p:cBhvr>
                                        <p:cTn id="18" dur="500"/>
                                        <p:tgtEl>
                                          <p:spTgt spid="2058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wd">
                                    <p:tmPct val="50000"/>
                                  </p:iterate>
                                  <p:childTnLst>
                                    <p:set>
                                      <p:cBhvr>
                                        <p:cTn id="22" dur="1" fill="hold">
                                          <p:stCondLst>
                                            <p:cond delay="0"/>
                                          </p:stCondLst>
                                        </p:cTn>
                                        <p:tgtEl>
                                          <p:spTgt spid="205828"/>
                                        </p:tgtEl>
                                        <p:attrNameLst>
                                          <p:attrName>style.visibility</p:attrName>
                                        </p:attrNameLst>
                                      </p:cBhvr>
                                      <p:to>
                                        <p:strVal val="visible"/>
                                      </p:to>
                                    </p:set>
                                    <p:animEffect transition="in" filter="wipe(left)">
                                      <p:cBhvr>
                                        <p:cTn id="23" dur="300"/>
                                        <p:tgtEl>
                                          <p:spTgt spid="2058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829"/>
                                        </p:tgtEl>
                                        <p:attrNameLst>
                                          <p:attrName>style.visibility</p:attrName>
                                        </p:attrNameLst>
                                      </p:cBhvr>
                                      <p:to>
                                        <p:strVal val="visible"/>
                                      </p:to>
                                    </p:set>
                                    <p:animEffect transition="in" filter="wipe(left)">
                                      <p:cBhvr>
                                        <p:cTn id="28" dur="500"/>
                                        <p:tgtEl>
                                          <p:spTgt spid="2058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5830"/>
                                        </p:tgtEl>
                                        <p:attrNameLst>
                                          <p:attrName>style.visibility</p:attrName>
                                        </p:attrNameLst>
                                      </p:cBhvr>
                                      <p:to>
                                        <p:strVal val="visible"/>
                                      </p:to>
                                    </p:set>
                                    <p:animEffect transition="in" filter="wipe(left)">
                                      <p:cBhvr>
                                        <p:cTn id="33" dur="500"/>
                                        <p:tgtEl>
                                          <p:spTgt spid="20583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05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7" grpId="0" autoUpdateAnimBg="0"/>
      <p:bldP spid="205828" grpId="0" autoUpdateAnimBg="0"/>
      <p:bldP spid="205829" grpId="0" autoUpdateAnimBg="0"/>
      <p:bldP spid="205830" grpId="0" autoUpdateAnimBg="0"/>
      <p:bldP spid="205831" grpId="0" autoUpdateAnimBg="0"/>
      <p:bldP spid="2058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33400" y="500042"/>
            <a:ext cx="8610600" cy="1273169"/>
          </a:xfrm>
          <a:prstGeom prst="rect">
            <a:avLst/>
          </a:prstGeom>
          <a:noFill/>
          <a:ln w="9525">
            <a:noFill/>
            <a:miter lim="800000"/>
            <a:headEnd/>
            <a:tailEnd/>
          </a:ln>
        </p:spPr>
        <p:txBody>
          <a:bodyPr>
            <a:spAutoFit/>
          </a:bodyPr>
          <a:lstStyle/>
          <a:p>
            <a:pPr>
              <a:lnSpc>
                <a:spcPct val="135000"/>
              </a:lnSpc>
            </a:pPr>
            <a:r>
              <a:rPr lang="zh-CN" altLang="en-US" sz="3200" b="1" dirty="0" smtClean="0">
                <a:solidFill>
                  <a:srgbClr val="FF0000"/>
                </a:solidFill>
                <a:latin typeface="楷体_GB2312" pitchFamily="49" charset="-122"/>
                <a:ea typeface="楷体_GB2312" pitchFamily="49" charset="-122"/>
              </a:rPr>
              <a:t>例：</a:t>
            </a:r>
            <a:r>
              <a:rPr lang="zh-CN" altLang="en-US" sz="2800" b="1" dirty="0" smtClean="0">
                <a:solidFill>
                  <a:schemeClr val="tx2"/>
                </a:solidFill>
                <a:latin typeface="楷体_GB2312" pitchFamily="49" charset="-122"/>
                <a:ea typeface="楷体_GB2312" pitchFamily="49" charset="-122"/>
              </a:rPr>
              <a:t>在</a:t>
            </a:r>
            <a:r>
              <a:rPr lang="zh-CN" altLang="en-US" sz="2800" b="1" dirty="0">
                <a:solidFill>
                  <a:schemeClr val="tx2"/>
                </a:solidFill>
                <a:latin typeface="楷体_GB2312" pitchFamily="49" charset="-122"/>
                <a:ea typeface="楷体_GB2312" pitchFamily="49" charset="-122"/>
              </a:rPr>
              <a:t>一维数组 </a:t>
            </a:r>
            <a:r>
              <a:rPr lang="en-US" altLang="zh-CN" sz="2800" b="1" dirty="0">
                <a:solidFill>
                  <a:schemeClr val="tx2"/>
                </a:solidFill>
                <a:latin typeface="Times New Roman" pitchFamily="18" charset="0"/>
                <a:ea typeface="楷体_GB2312" pitchFamily="49" charset="-122"/>
              </a:rPr>
              <a:t>{a1, a2, a3, a4, a5, a6} </a:t>
            </a:r>
            <a:r>
              <a:rPr lang="zh-CN" altLang="en-US" sz="2800" b="1" dirty="0">
                <a:solidFill>
                  <a:schemeClr val="tx2"/>
                </a:solidFill>
                <a:latin typeface="Times New Roman" pitchFamily="18" charset="0"/>
                <a:ea typeface="楷体_GB2312" pitchFamily="49" charset="-122"/>
              </a:rPr>
              <a:t>的 </a:t>
            </a:r>
            <a:r>
              <a:rPr lang="en-US" altLang="zh-CN" sz="2800" b="1" dirty="0">
                <a:solidFill>
                  <a:schemeClr val="tx2"/>
                </a:solidFill>
                <a:latin typeface="Times New Roman" pitchFamily="18" charset="0"/>
                <a:ea typeface="楷体_GB2312" pitchFamily="49" charset="-122"/>
              </a:rPr>
              <a:t>6 </a:t>
            </a:r>
            <a:r>
              <a:rPr lang="zh-CN" altLang="en-US" sz="2800" b="1" dirty="0">
                <a:solidFill>
                  <a:schemeClr val="tx2"/>
                </a:solidFill>
                <a:latin typeface="Times New Roman" pitchFamily="18" charset="0"/>
                <a:ea typeface="楷体_GB2312" pitchFamily="49" charset="-122"/>
              </a:rPr>
              <a:t>个数据元素之间存在如下的</a:t>
            </a:r>
            <a:r>
              <a:rPr lang="zh-CN" altLang="en-US" sz="2800" b="1" dirty="0">
                <a:solidFill>
                  <a:schemeClr val="tx2"/>
                </a:solidFill>
                <a:latin typeface="Times New Roman" pitchFamily="18" charset="0"/>
                <a:ea typeface="隶书" pitchFamily="49" charset="-122"/>
              </a:rPr>
              <a:t>次序关系</a:t>
            </a:r>
            <a:r>
              <a:rPr lang="en-US" altLang="zh-CN" sz="2800" b="1" dirty="0">
                <a:solidFill>
                  <a:schemeClr val="tx2"/>
                </a:solidFill>
                <a:latin typeface="Times New Roman" pitchFamily="18" charset="0"/>
                <a:ea typeface="楷体_GB2312" pitchFamily="49" charset="-122"/>
              </a:rPr>
              <a:t>:</a:t>
            </a:r>
          </a:p>
        </p:txBody>
      </p:sp>
      <p:sp>
        <p:nvSpPr>
          <p:cNvPr id="207875" name="Text Box 3"/>
          <p:cNvSpPr txBox="1">
            <a:spLocks noChangeArrowheads="1"/>
          </p:cNvSpPr>
          <p:nvPr/>
        </p:nvSpPr>
        <p:spPr bwMode="auto">
          <a:xfrm>
            <a:off x="1142976" y="2143116"/>
            <a:ext cx="5959475" cy="762000"/>
          </a:xfrm>
          <a:prstGeom prst="rect">
            <a:avLst/>
          </a:prstGeom>
          <a:noFill/>
          <a:ln w="9525">
            <a:noFill/>
            <a:miter lim="800000"/>
            <a:headEnd/>
            <a:tailEnd/>
          </a:ln>
        </p:spPr>
        <p:txBody>
          <a:bodyPr wrap="none">
            <a:spAutoFit/>
          </a:bodyPr>
          <a:lstStyle/>
          <a:p>
            <a:r>
              <a:rPr lang="en-US" altLang="zh-CN" sz="4400" dirty="0">
                <a:solidFill>
                  <a:schemeClr val="tx2"/>
                </a:solidFill>
                <a:latin typeface="Times New Roman" pitchFamily="18" charset="0"/>
                <a:ea typeface="楷体_GB2312" pitchFamily="49" charset="-122"/>
              </a:rPr>
              <a:t>{&lt;</a:t>
            </a:r>
            <a:r>
              <a:rPr lang="en-US" altLang="zh-CN" sz="4400" dirty="0" err="1">
                <a:solidFill>
                  <a:schemeClr val="tx2"/>
                </a:solidFill>
                <a:latin typeface="Times New Roman" pitchFamily="18" charset="0"/>
                <a:ea typeface="楷体_GB2312" pitchFamily="49" charset="-122"/>
              </a:rPr>
              <a:t>a</a:t>
            </a:r>
            <a:r>
              <a:rPr lang="en-US" altLang="zh-CN" sz="4400" baseline="-25000" dirty="0" err="1">
                <a:solidFill>
                  <a:schemeClr val="tx2"/>
                </a:solidFill>
                <a:latin typeface="Times New Roman" pitchFamily="18" charset="0"/>
                <a:ea typeface="楷体_GB2312" pitchFamily="49" charset="-122"/>
              </a:rPr>
              <a:t>i</a:t>
            </a:r>
            <a:r>
              <a:rPr lang="en-US" altLang="zh-CN" sz="4400" dirty="0">
                <a:solidFill>
                  <a:schemeClr val="tx2"/>
                </a:solidFill>
                <a:latin typeface="Times New Roman" pitchFamily="18" charset="0"/>
                <a:ea typeface="楷体_GB2312" pitchFamily="49" charset="-122"/>
              </a:rPr>
              <a:t>, a</a:t>
            </a:r>
            <a:r>
              <a:rPr lang="en-US" altLang="zh-CN" sz="4400" baseline="-25000" dirty="0">
                <a:solidFill>
                  <a:schemeClr val="tx2"/>
                </a:solidFill>
                <a:latin typeface="Times New Roman" pitchFamily="18" charset="0"/>
                <a:ea typeface="楷体_GB2312" pitchFamily="49" charset="-122"/>
              </a:rPr>
              <a:t>i+1</a:t>
            </a:r>
            <a:r>
              <a:rPr lang="en-US" altLang="zh-CN" sz="4400" dirty="0">
                <a:solidFill>
                  <a:schemeClr val="tx2"/>
                </a:solidFill>
                <a:latin typeface="Times New Roman" pitchFamily="18" charset="0"/>
                <a:ea typeface="楷体_GB2312" pitchFamily="49" charset="-122"/>
              </a:rPr>
              <a:t>&gt;| </a:t>
            </a:r>
            <a:r>
              <a:rPr lang="en-US" altLang="zh-CN" sz="4400" dirty="0" err="1">
                <a:solidFill>
                  <a:schemeClr val="tx2"/>
                </a:solidFill>
                <a:latin typeface="Times New Roman" pitchFamily="18" charset="0"/>
                <a:ea typeface="楷体_GB2312" pitchFamily="49" charset="-122"/>
              </a:rPr>
              <a:t>i</a:t>
            </a:r>
            <a:r>
              <a:rPr lang="en-US" altLang="zh-CN" sz="4400" dirty="0">
                <a:solidFill>
                  <a:schemeClr val="tx2"/>
                </a:solidFill>
                <a:latin typeface="Times New Roman" pitchFamily="18" charset="0"/>
                <a:ea typeface="楷体_GB2312" pitchFamily="49" charset="-122"/>
              </a:rPr>
              <a:t>=1, 2, 3, 4, 5}</a:t>
            </a:r>
            <a:endParaRPr lang="en-US" altLang="zh-CN" sz="4400" dirty="0">
              <a:latin typeface="Times New Roman" pitchFamily="18" charset="0"/>
              <a:ea typeface="楷体_GB2312" pitchFamily="49" charset="-122"/>
            </a:endParaRPr>
          </a:p>
        </p:txBody>
      </p:sp>
      <p:sp>
        <p:nvSpPr>
          <p:cNvPr id="207876" name="Text Box 4"/>
          <p:cNvSpPr txBox="1">
            <a:spLocks noChangeArrowheads="1"/>
          </p:cNvSpPr>
          <p:nvPr/>
        </p:nvSpPr>
        <p:spPr bwMode="auto">
          <a:xfrm>
            <a:off x="500034" y="4000504"/>
            <a:ext cx="8397875" cy="1454244"/>
          </a:xfrm>
          <a:prstGeom prst="rect">
            <a:avLst/>
          </a:prstGeom>
          <a:noFill/>
          <a:ln w="9525">
            <a:noFill/>
            <a:miter lim="800000"/>
            <a:headEnd/>
            <a:tailEnd/>
          </a:ln>
        </p:spPr>
        <p:txBody>
          <a:bodyPr>
            <a:spAutoFit/>
          </a:bodyPr>
          <a:lstStyle/>
          <a:p>
            <a:pPr>
              <a:lnSpc>
                <a:spcPct val="150000"/>
              </a:lnSpc>
            </a:pPr>
            <a:r>
              <a:rPr lang="en-US" altLang="zh-CN" b="1" dirty="0">
                <a:solidFill>
                  <a:srgbClr val="9900CC"/>
                </a:solidFill>
                <a:latin typeface="楷体_GB2312" pitchFamily="49" charset="-122"/>
                <a:ea typeface="楷体_GB2312" pitchFamily="49" charset="-122"/>
              </a:rPr>
              <a:t>      </a:t>
            </a:r>
            <a:r>
              <a:rPr lang="zh-CN" altLang="en-US" sz="3200" b="1" dirty="0">
                <a:solidFill>
                  <a:srgbClr val="6600CC"/>
                </a:solidFill>
                <a:latin typeface="楷体_GB2312" pitchFamily="49" charset="-122"/>
                <a:ea typeface="楷体_GB2312" pitchFamily="49" charset="-122"/>
              </a:rPr>
              <a:t>数据结构是</a:t>
            </a:r>
            <a:r>
              <a:rPr lang="zh-CN" altLang="en-US" sz="3200" b="1" dirty="0">
                <a:solidFill>
                  <a:srgbClr val="CC3399"/>
                </a:solidFill>
                <a:latin typeface="楷体_GB2312" pitchFamily="49" charset="-122"/>
                <a:ea typeface="楷体_GB2312" pitchFamily="49" charset="-122"/>
              </a:rPr>
              <a:t>相互之间存在着某种逻辑关系的数据元素的集合。</a:t>
            </a:r>
          </a:p>
        </p:txBody>
      </p:sp>
      <p:sp>
        <p:nvSpPr>
          <p:cNvPr id="207877" name="Text Box 5"/>
          <p:cNvSpPr txBox="1">
            <a:spLocks noChangeArrowheads="1"/>
          </p:cNvSpPr>
          <p:nvPr/>
        </p:nvSpPr>
        <p:spPr bwMode="auto">
          <a:xfrm>
            <a:off x="571472" y="3214686"/>
            <a:ext cx="9312275" cy="584200"/>
          </a:xfrm>
          <a:prstGeom prst="rect">
            <a:avLst/>
          </a:prstGeom>
          <a:noFill/>
          <a:ln w="9525">
            <a:noFill/>
            <a:miter lim="800000"/>
            <a:headEnd/>
            <a:tailEnd/>
          </a:ln>
        </p:spPr>
        <p:txBody>
          <a:bodyPr>
            <a:spAutoFit/>
          </a:bodyPr>
          <a:lstStyle/>
          <a:p>
            <a:r>
              <a:rPr lang="zh-CN" altLang="en-US" sz="3200" dirty="0">
                <a:solidFill>
                  <a:srgbClr val="FF0000"/>
                </a:solidFill>
                <a:latin typeface="Times New Roman" pitchFamily="18" charset="0"/>
                <a:ea typeface="楷体_GB2312" pitchFamily="49" charset="-122"/>
              </a:rPr>
              <a:t>可见，不同的“关系”构成不同的“结构”</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50000"/>
                                  </p:iterate>
                                  <p:childTnLst>
                                    <p:set>
                                      <p:cBhvr>
                                        <p:cTn id="6" dur="1" fill="hold">
                                          <p:stCondLst>
                                            <p:cond delay="0"/>
                                          </p:stCondLst>
                                        </p:cTn>
                                        <p:tgtEl>
                                          <p:spTgt spid="207874"/>
                                        </p:tgtEl>
                                        <p:attrNameLst>
                                          <p:attrName>style.visibility</p:attrName>
                                        </p:attrNameLst>
                                      </p:cBhvr>
                                      <p:to>
                                        <p:strVal val="visible"/>
                                      </p:to>
                                    </p:set>
                                    <p:animEffect transition="in" filter="wipe(left)">
                                      <p:cBhvr>
                                        <p:cTn id="7" dur="300"/>
                                        <p:tgtEl>
                                          <p:spTgt spid="2078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50000"/>
                                  </p:iterate>
                                  <p:childTnLst>
                                    <p:set>
                                      <p:cBhvr>
                                        <p:cTn id="11" dur="1" fill="hold">
                                          <p:stCondLst>
                                            <p:cond delay="0"/>
                                          </p:stCondLst>
                                        </p:cTn>
                                        <p:tgtEl>
                                          <p:spTgt spid="207875"/>
                                        </p:tgtEl>
                                        <p:attrNameLst>
                                          <p:attrName>style.visibility</p:attrName>
                                        </p:attrNameLst>
                                      </p:cBhvr>
                                      <p:to>
                                        <p:strVal val="visible"/>
                                      </p:to>
                                    </p:set>
                                    <p:animEffect transition="in" filter="wipe(left)">
                                      <p:cBhvr>
                                        <p:cTn id="12" dur="300"/>
                                        <p:tgtEl>
                                          <p:spTgt spid="2078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7"/>
                                        </p:tgtEl>
                                        <p:attrNameLst>
                                          <p:attrName>style.visibility</p:attrName>
                                        </p:attrNameLst>
                                      </p:cBhvr>
                                      <p:to>
                                        <p:strVal val="visible"/>
                                      </p:to>
                                    </p:set>
                                    <p:animEffect transition="in" filter="wipe(left)">
                                      <p:cBhvr>
                                        <p:cTn id="17" dur="500"/>
                                        <p:tgtEl>
                                          <p:spTgt spid="2078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50000"/>
                                  </p:iterate>
                                  <p:childTnLst>
                                    <p:set>
                                      <p:cBhvr>
                                        <p:cTn id="21" dur="1" fill="hold">
                                          <p:stCondLst>
                                            <p:cond delay="0"/>
                                          </p:stCondLst>
                                        </p:cTn>
                                        <p:tgtEl>
                                          <p:spTgt spid="207876"/>
                                        </p:tgtEl>
                                        <p:attrNameLst>
                                          <p:attrName>style.visibility</p:attrName>
                                        </p:attrNameLst>
                                      </p:cBhvr>
                                      <p:to>
                                        <p:strVal val="visible"/>
                                      </p:to>
                                    </p:set>
                                    <p:animEffect transition="in" filter="wipe(left)">
                                      <p:cBhvr>
                                        <p:cTn id="22" dur="300"/>
                                        <p:tgtEl>
                                          <p:spTgt spid="20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utoUpdateAnimBg="0"/>
      <p:bldP spid="20787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28625" y="571500"/>
            <a:ext cx="8229600" cy="650875"/>
          </a:xfrm>
        </p:spPr>
        <p:txBody>
          <a:bodyPr/>
          <a:lstStyle/>
          <a:p>
            <a:r>
              <a:rPr lang="zh-CN" altLang="en-US" sz="3200" b="1" smtClean="0">
                <a:solidFill>
                  <a:srgbClr val="FF0000"/>
                </a:solidFill>
              </a:rPr>
              <a:t>例：在计算机科学中，复数可取如下定义：</a:t>
            </a:r>
            <a:r>
              <a:rPr lang="en-US" altLang="zh-CN" smtClean="0"/>
              <a:t/>
            </a:r>
            <a:br>
              <a:rPr lang="en-US" altLang="zh-CN" smtClean="0"/>
            </a:br>
            <a:endParaRPr lang="zh-CN" altLang="en-US" smtClean="0"/>
          </a:p>
        </p:txBody>
      </p:sp>
      <p:sp>
        <p:nvSpPr>
          <p:cNvPr id="31747" name="内容占位符 2"/>
          <p:cNvSpPr>
            <a:spLocks noGrp="1"/>
          </p:cNvSpPr>
          <p:nvPr>
            <p:ph idx="1"/>
          </p:nvPr>
        </p:nvSpPr>
        <p:spPr>
          <a:xfrm>
            <a:off x="428625" y="1500188"/>
            <a:ext cx="8229600" cy="4530725"/>
          </a:xfrm>
        </p:spPr>
        <p:txBody>
          <a:bodyPr/>
          <a:lstStyle/>
          <a:p>
            <a:r>
              <a:rPr lang="zh-CN" altLang="en-US" smtClean="0"/>
              <a:t>复数是一种数据结构</a:t>
            </a:r>
            <a:endParaRPr lang="en-US" altLang="zh-CN" smtClean="0"/>
          </a:p>
          <a:p>
            <a:r>
              <a:rPr lang="en-US" altLang="zh-CN" smtClean="0"/>
              <a:t> Complex=(C,R)</a:t>
            </a:r>
          </a:p>
          <a:p>
            <a:r>
              <a:rPr lang="zh-CN" altLang="en-US" smtClean="0"/>
              <a:t>其中，</a:t>
            </a:r>
            <a:r>
              <a:rPr lang="en-US" altLang="zh-CN" smtClean="0"/>
              <a:t>C</a:t>
            </a:r>
            <a:r>
              <a:rPr lang="zh-CN" altLang="en-US" smtClean="0"/>
              <a:t>是含两个实数的集合</a:t>
            </a:r>
            <a:r>
              <a:rPr lang="en-US" altLang="zh-CN" smtClean="0"/>
              <a:t>{c1,c2}</a:t>
            </a:r>
          </a:p>
          <a:p>
            <a:r>
              <a:rPr lang="en-US" altLang="zh-CN" smtClean="0"/>
              <a:t>R={P},</a:t>
            </a:r>
            <a:r>
              <a:rPr lang="zh-CN" altLang="en-US" smtClean="0"/>
              <a:t>其中</a:t>
            </a:r>
            <a:r>
              <a:rPr lang="en-US" altLang="zh-CN" smtClean="0"/>
              <a:t>P</a:t>
            </a:r>
            <a:r>
              <a:rPr lang="zh-CN" altLang="en-US" smtClean="0"/>
              <a:t>是定义在集合</a:t>
            </a:r>
            <a:r>
              <a:rPr lang="en-US" altLang="zh-CN" smtClean="0"/>
              <a:t>C</a:t>
            </a:r>
            <a:r>
              <a:rPr lang="zh-CN" altLang="en-US" smtClean="0"/>
              <a:t>上的一种关系</a:t>
            </a:r>
            <a:r>
              <a:rPr lang="en-US" altLang="zh-CN" smtClean="0"/>
              <a:t>P={&lt;c1,c2&gt;},</a:t>
            </a:r>
          </a:p>
          <a:p>
            <a:r>
              <a:rPr lang="zh-CN" altLang="en-US" smtClean="0"/>
              <a:t>其中，有序偶</a:t>
            </a:r>
            <a:r>
              <a:rPr lang="en-US" altLang="zh-CN" smtClean="0"/>
              <a:t>&lt;c1,c2&gt;</a:t>
            </a:r>
            <a:r>
              <a:rPr lang="zh-CN" altLang="en-US" smtClean="0"/>
              <a:t>表示</a:t>
            </a:r>
            <a:r>
              <a:rPr lang="en-US" altLang="zh-CN" smtClean="0"/>
              <a:t>c1</a:t>
            </a:r>
            <a:r>
              <a:rPr lang="zh-CN" altLang="en-US" smtClean="0"/>
              <a:t>是复数的实部，</a:t>
            </a:r>
            <a:r>
              <a:rPr lang="en-US" altLang="zh-CN" smtClean="0"/>
              <a:t>c2</a:t>
            </a:r>
            <a:r>
              <a:rPr lang="zh-CN" altLang="en-US" smtClean="0"/>
              <a:t>是复数的虚部。</a:t>
            </a:r>
          </a:p>
        </p:txBody>
      </p:sp>
      <p:sp>
        <p:nvSpPr>
          <p:cNvPr id="4" name="灯片编号占位符 3"/>
          <p:cNvSpPr>
            <a:spLocks noGrp="1"/>
          </p:cNvSpPr>
          <p:nvPr>
            <p:ph type="sldNum" sz="quarter" idx="12"/>
          </p:nvPr>
        </p:nvSpPr>
        <p:spPr/>
        <p:txBody>
          <a:bodyPr/>
          <a:lstStyle/>
          <a:p>
            <a:pPr>
              <a:defRPr/>
            </a:pPr>
            <a:fld id="{4CB51156-EB64-406A-94BF-EFD95E4B676B}" type="slidenum">
              <a:rPr lang="en-US" altLang="zh-CN" smtClean="0"/>
              <a:pPr>
                <a:defRPr/>
              </a:pPr>
              <a:t>27</a:t>
            </a:fld>
            <a:endParaRPr lang="en-US" altLang="zh-CN"/>
          </a:p>
        </p:txBody>
      </p:sp>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CDBA04F-0476-4F34-8519-11C7478645DA}" type="slidenum">
              <a:rPr lang="en-US" altLang="zh-CN"/>
              <a:pPr>
                <a:defRPr/>
              </a:pPr>
              <a:t>28</a:t>
            </a:fld>
            <a:endParaRPr lang="en-US" altLang="zh-CN"/>
          </a:p>
        </p:txBody>
      </p:sp>
      <p:sp>
        <p:nvSpPr>
          <p:cNvPr id="29699" name="Rectangle 3"/>
          <p:cNvSpPr>
            <a:spLocks noGrp="1" noChangeArrowheads="1"/>
          </p:cNvSpPr>
          <p:nvPr>
            <p:ph type="body" idx="1"/>
          </p:nvPr>
        </p:nvSpPr>
        <p:spPr>
          <a:xfrm>
            <a:off x="214313" y="2643188"/>
            <a:ext cx="8929687" cy="714375"/>
          </a:xfrm>
        </p:spPr>
        <p:txBody>
          <a:bodyPr/>
          <a:lstStyle/>
          <a:p>
            <a:pPr eaLnBrk="1" hangingPunct="1">
              <a:buFont typeface="Wingdings" pitchFamily="2" charset="2"/>
              <a:buNone/>
            </a:pPr>
            <a:r>
              <a:rPr lang="en-US" altLang="zh-CN" sz="3200" b="1" dirty="0" smtClean="0">
                <a:latin typeface="宋体" pitchFamily="2" charset="-122"/>
              </a:rPr>
              <a:t>1</a:t>
            </a:r>
            <a:r>
              <a:rPr lang="zh-CN" altLang="en-US" sz="3200" b="1" dirty="0" smtClean="0">
                <a:latin typeface="宋体" pitchFamily="2" charset="-122"/>
              </a:rPr>
              <a:t>、数据的逻辑结构：</a:t>
            </a:r>
            <a:r>
              <a:rPr lang="zh-CN" altLang="en-US" sz="3200" b="1" dirty="0" smtClean="0">
                <a:latin typeface="楷体_GB2312" pitchFamily="49" charset="-122"/>
                <a:ea typeface="楷体_GB2312" pitchFamily="49" charset="-122"/>
              </a:rPr>
              <a:t>数据元素之间的逻辑关系</a:t>
            </a:r>
            <a:endParaRPr lang="zh-CN" altLang="en-US" sz="3200" b="1" dirty="0" smtClean="0">
              <a:latin typeface="宋体" pitchFamily="2" charset="-122"/>
            </a:endParaRPr>
          </a:p>
          <a:p>
            <a:pPr eaLnBrk="1" hangingPunct="1">
              <a:lnSpc>
                <a:spcPct val="120000"/>
              </a:lnSpc>
              <a:buFont typeface="Wingdings" pitchFamily="2" charset="2"/>
              <a:buNone/>
            </a:pPr>
            <a:endParaRPr lang="en-US" altLang="zh-CN" sz="3200" b="1" u="sng" dirty="0" smtClean="0">
              <a:solidFill>
                <a:schemeClr val="tx2"/>
              </a:solidFill>
              <a:latin typeface="楷体_GB2312" pitchFamily="49" charset="-122"/>
              <a:ea typeface="楷体_GB2312" pitchFamily="49" charset="-122"/>
            </a:endParaRPr>
          </a:p>
        </p:txBody>
      </p:sp>
      <p:sp>
        <p:nvSpPr>
          <p:cNvPr id="5" name="矩形 4"/>
          <p:cNvSpPr/>
          <p:nvPr/>
        </p:nvSpPr>
        <p:spPr>
          <a:xfrm>
            <a:off x="428625" y="428625"/>
            <a:ext cx="7000875" cy="646113"/>
          </a:xfrm>
          <a:prstGeom prst="rect">
            <a:avLst/>
          </a:prstGeom>
        </p:spPr>
        <p:txBody>
          <a:bodyPr>
            <a:spAutoFit/>
          </a:bodyPr>
          <a:lstStyle/>
          <a:p>
            <a:pPr>
              <a:defRPr/>
            </a:pPr>
            <a:r>
              <a:rPr lang="en-US" altLang="zh-CN" sz="3600" b="1" dirty="0">
                <a:effectLst>
                  <a:outerShdw blurRad="38100" dist="38100" dir="2700000" algn="tl">
                    <a:srgbClr val="C0C0C0"/>
                  </a:outerShdw>
                </a:effectLst>
              </a:rPr>
              <a:t>1.3 </a:t>
            </a:r>
            <a:r>
              <a:rPr lang="zh-CN" altLang="en-US" sz="3600" b="1" dirty="0">
                <a:effectLst>
                  <a:outerShdw blurRad="38100" dist="38100" dir="2700000" algn="tl">
                    <a:srgbClr val="C0C0C0"/>
                  </a:outerShdw>
                </a:effectLst>
              </a:rPr>
              <a:t>数据结构的研究内容：</a:t>
            </a:r>
            <a:endParaRPr lang="en-US" altLang="zh-CN" sz="3600" b="1" dirty="0">
              <a:effectLst>
                <a:outerShdw blurRad="38100" dist="38100" dir="2700000" algn="tl">
                  <a:srgbClr val="C0C0C0"/>
                </a:outerShdw>
              </a:effectLst>
            </a:endParaRPr>
          </a:p>
        </p:txBody>
      </p:sp>
      <p:sp>
        <p:nvSpPr>
          <p:cNvPr id="6" name="矩形 5"/>
          <p:cNvSpPr/>
          <p:nvPr/>
        </p:nvSpPr>
        <p:spPr>
          <a:xfrm>
            <a:off x="1571625" y="1143000"/>
            <a:ext cx="4572000" cy="1592263"/>
          </a:xfrm>
          <a:prstGeom prst="rect">
            <a:avLst/>
          </a:prstGeom>
        </p:spPr>
        <p:txBody>
          <a:bodyPr>
            <a:spAutoFit/>
          </a:bodyPr>
          <a:lstStyle/>
          <a:p>
            <a:pPr>
              <a:lnSpc>
                <a:spcPct val="120000"/>
              </a:lnSpc>
              <a:defRPr/>
            </a:pPr>
            <a:r>
              <a:rPr lang="zh-CN" altLang="en-US" sz="2800" b="1" dirty="0">
                <a:effectLst>
                  <a:outerShdw blurRad="38100" dist="38100" dir="2700000" algn="tl">
                    <a:srgbClr val="C0C0C0"/>
                  </a:outerShdw>
                </a:effectLst>
              </a:rPr>
              <a:t>数据的</a:t>
            </a:r>
            <a:r>
              <a:rPr lang="zh-CN" altLang="en-US" sz="2800" b="1" dirty="0">
                <a:solidFill>
                  <a:srgbClr val="FF0000"/>
                </a:solidFill>
                <a:effectLst>
                  <a:outerShdw blurRad="38100" dist="38100" dir="2700000" algn="tl">
                    <a:srgbClr val="C0C0C0"/>
                  </a:outerShdw>
                </a:effectLst>
              </a:rPr>
              <a:t>逻辑结构</a:t>
            </a:r>
            <a:endParaRPr lang="en-US" altLang="zh-CN" sz="2800" b="1" dirty="0">
              <a:effectLst>
                <a:outerShdw blurRad="38100" dist="38100" dir="2700000" algn="tl">
                  <a:srgbClr val="C0C0C0"/>
                </a:outerShdw>
              </a:effectLst>
            </a:endParaRPr>
          </a:p>
          <a:p>
            <a:pPr>
              <a:lnSpc>
                <a:spcPct val="120000"/>
              </a:lnSpc>
              <a:defRPr/>
            </a:pPr>
            <a:r>
              <a:rPr lang="zh-CN" altLang="en-US" sz="2800" b="1" dirty="0">
                <a:solidFill>
                  <a:srgbClr val="FF0000"/>
                </a:solidFill>
                <a:effectLst>
                  <a:outerShdw blurRad="38100" dist="38100" dir="2700000" algn="tl">
                    <a:srgbClr val="C0C0C0"/>
                  </a:outerShdw>
                </a:effectLst>
              </a:rPr>
              <a:t>物理结构</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或</a:t>
            </a:r>
            <a:r>
              <a:rPr lang="zh-CN" altLang="en-US" sz="2800" b="1" dirty="0">
                <a:solidFill>
                  <a:srgbClr val="FF0000"/>
                </a:solidFill>
                <a:effectLst>
                  <a:outerShdw blurRad="38100" dist="38100" dir="2700000" algn="tl">
                    <a:srgbClr val="C0C0C0"/>
                  </a:outerShdw>
                </a:effectLst>
              </a:rPr>
              <a:t>存储结构</a:t>
            </a:r>
            <a:r>
              <a:rPr lang="en-US" altLang="zh-CN" sz="2800" b="1" dirty="0">
                <a:effectLst>
                  <a:outerShdw blurRad="38100" dist="38100" dir="2700000" algn="tl">
                    <a:srgbClr val="C0C0C0"/>
                  </a:outerShdw>
                </a:effectLst>
              </a:rPr>
              <a:t>)</a:t>
            </a:r>
          </a:p>
          <a:p>
            <a:pPr>
              <a:lnSpc>
                <a:spcPct val="120000"/>
              </a:lnSpc>
              <a:defRPr/>
            </a:pPr>
            <a:r>
              <a:rPr lang="zh-CN" altLang="en-US" sz="2800" b="1" dirty="0">
                <a:solidFill>
                  <a:srgbClr val="FF0000"/>
                </a:solidFill>
                <a:effectLst>
                  <a:outerShdw blurRad="38100" dist="38100" dir="2700000" algn="tl">
                    <a:srgbClr val="C0C0C0"/>
                  </a:outerShdw>
                </a:effectLst>
              </a:rPr>
              <a:t>数据的运算</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操作</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a:t>
            </a:r>
          </a:p>
        </p:txBody>
      </p:sp>
      <p:sp>
        <p:nvSpPr>
          <p:cNvPr id="7" name="左大括号 6"/>
          <p:cNvSpPr>
            <a:spLocks/>
          </p:cNvSpPr>
          <p:nvPr/>
        </p:nvSpPr>
        <p:spPr bwMode="auto">
          <a:xfrm>
            <a:off x="1143000" y="1357313"/>
            <a:ext cx="357188" cy="1285875"/>
          </a:xfrm>
          <a:prstGeom prst="leftBrace">
            <a:avLst>
              <a:gd name="adj1" fmla="val 8333"/>
              <a:gd name="adj2" fmla="val 50000"/>
            </a:avLst>
          </a:prstGeom>
          <a:solidFill>
            <a:schemeClr val="accent1"/>
          </a:solidFill>
          <a:ln w="12700" algn="ctr">
            <a:solidFill>
              <a:schemeClr val="tx1"/>
            </a:solidFill>
            <a:round/>
            <a:headEnd type="none" w="sm" len="sm"/>
            <a:tailEnd type="none" w="sm" len="sm"/>
          </a:ln>
        </p:spPr>
        <p:txBody>
          <a:bodyPr/>
          <a:lstStyle/>
          <a:p>
            <a:endParaRPr lang="zh-CN" altLang="en-US"/>
          </a:p>
        </p:txBody>
      </p:sp>
      <p:sp>
        <p:nvSpPr>
          <p:cNvPr id="8" name="矩形 7"/>
          <p:cNvSpPr>
            <a:spLocks noChangeArrowheads="1"/>
          </p:cNvSpPr>
          <p:nvPr/>
        </p:nvSpPr>
        <p:spPr bwMode="auto">
          <a:xfrm>
            <a:off x="571500" y="3357563"/>
            <a:ext cx="8286750" cy="638175"/>
          </a:xfrm>
          <a:prstGeom prst="rect">
            <a:avLst/>
          </a:prstGeom>
          <a:noFill/>
          <a:ln w="9525">
            <a:noFill/>
            <a:miter lim="800000"/>
            <a:headEnd/>
            <a:tailEnd/>
          </a:ln>
        </p:spPr>
        <p:txBody>
          <a:bodyPr>
            <a:spAutoFit/>
          </a:bodyPr>
          <a:lstStyle/>
          <a:p>
            <a:pPr>
              <a:lnSpc>
                <a:spcPct val="150000"/>
              </a:lnSpc>
            </a:pPr>
            <a:r>
              <a:rPr lang="zh-CN" altLang="en-US" sz="2800" b="1" dirty="0">
                <a:solidFill>
                  <a:schemeClr val="tx2"/>
                </a:solidFill>
                <a:latin typeface="楷体_GB2312" pitchFamily="49" charset="-122"/>
                <a:ea typeface="楷体_GB2312" pitchFamily="49" charset="-122"/>
              </a:rPr>
              <a:t>集合</a:t>
            </a:r>
            <a:r>
              <a:rPr lang="zh-CN" altLang="en-US" sz="2800" b="1" dirty="0">
                <a:latin typeface="楷体_GB2312" pitchFamily="49" charset="-122"/>
                <a:ea typeface="楷体_GB2312" pitchFamily="49" charset="-122"/>
              </a:rPr>
              <a:t>：元素仅属于同一个集体，没有其他关</a:t>
            </a:r>
            <a:r>
              <a:rPr lang="zh-CN" altLang="en-US" sz="2800" b="1" dirty="0" smtClean="0">
                <a:latin typeface="楷体_GB2312" pitchFamily="49" charset="-122"/>
                <a:ea typeface="楷体_GB2312" pitchFamily="49" charset="-122"/>
              </a:rPr>
              <a:t>系。</a:t>
            </a:r>
            <a:endParaRPr lang="zh-CN" altLang="en-US" sz="2800" b="1" dirty="0">
              <a:latin typeface="楷体_GB2312" pitchFamily="49" charset="-122"/>
              <a:ea typeface="楷体_GB2312" pitchFamily="49" charset="-122"/>
            </a:endParaRPr>
          </a:p>
        </p:txBody>
      </p:sp>
      <p:sp>
        <p:nvSpPr>
          <p:cNvPr id="9" name="矩形 8"/>
          <p:cNvSpPr>
            <a:spLocks noChangeArrowheads="1"/>
          </p:cNvSpPr>
          <p:nvPr/>
        </p:nvSpPr>
        <p:spPr bwMode="auto">
          <a:xfrm>
            <a:off x="571500" y="4000500"/>
            <a:ext cx="8072438" cy="738188"/>
          </a:xfrm>
          <a:prstGeom prst="rect">
            <a:avLst/>
          </a:prstGeom>
          <a:noFill/>
          <a:ln w="9525">
            <a:noFill/>
            <a:miter lim="800000"/>
            <a:headEnd/>
            <a:tailEnd/>
          </a:ln>
        </p:spPr>
        <p:txBody>
          <a:bodyPr>
            <a:spAutoFit/>
          </a:bodyPr>
          <a:lstStyle/>
          <a:p>
            <a:pPr>
              <a:lnSpc>
                <a:spcPct val="150000"/>
              </a:lnSpc>
            </a:pPr>
            <a:r>
              <a:rPr lang="zh-CN" altLang="en-US" sz="2800" b="1">
                <a:solidFill>
                  <a:schemeClr val="tx2"/>
                </a:solidFill>
                <a:latin typeface="楷体_GB2312" pitchFamily="49" charset="-122"/>
                <a:ea typeface="楷体_GB2312" pitchFamily="49" charset="-122"/>
              </a:rPr>
              <a:t>线性结构：存在一对一关系，序列相邻，次序关系。</a:t>
            </a:r>
          </a:p>
        </p:txBody>
      </p:sp>
      <p:sp>
        <p:nvSpPr>
          <p:cNvPr id="10" name="矩形 9"/>
          <p:cNvSpPr>
            <a:spLocks noChangeArrowheads="1"/>
          </p:cNvSpPr>
          <p:nvPr/>
        </p:nvSpPr>
        <p:spPr bwMode="auto">
          <a:xfrm>
            <a:off x="571500" y="4643438"/>
            <a:ext cx="7929563" cy="638175"/>
          </a:xfrm>
          <a:prstGeom prst="rect">
            <a:avLst/>
          </a:prstGeom>
          <a:noFill/>
          <a:ln w="9525">
            <a:noFill/>
            <a:miter lim="800000"/>
            <a:headEnd/>
            <a:tailEnd/>
          </a:ln>
        </p:spPr>
        <p:txBody>
          <a:bodyPr>
            <a:spAutoFit/>
          </a:bodyPr>
          <a:lstStyle/>
          <a:p>
            <a:pPr>
              <a:lnSpc>
                <a:spcPct val="150000"/>
              </a:lnSpc>
            </a:pPr>
            <a:r>
              <a:rPr lang="zh-CN" altLang="en-US" sz="2800" b="1">
                <a:solidFill>
                  <a:schemeClr val="tx2"/>
                </a:solidFill>
                <a:latin typeface="楷体_GB2312" pitchFamily="49" charset="-122"/>
                <a:ea typeface="楷体_GB2312" pitchFamily="49" charset="-122"/>
              </a:rPr>
              <a:t>树型结构：存在一对多关系，层次关系。</a:t>
            </a:r>
          </a:p>
        </p:txBody>
      </p:sp>
      <p:sp>
        <p:nvSpPr>
          <p:cNvPr id="11" name="矩形 10"/>
          <p:cNvSpPr>
            <a:spLocks noChangeArrowheads="1"/>
          </p:cNvSpPr>
          <p:nvPr/>
        </p:nvSpPr>
        <p:spPr bwMode="auto">
          <a:xfrm>
            <a:off x="571500" y="5286375"/>
            <a:ext cx="8358188" cy="738188"/>
          </a:xfrm>
          <a:prstGeom prst="rect">
            <a:avLst/>
          </a:prstGeom>
          <a:noFill/>
          <a:ln w="9525">
            <a:noFill/>
            <a:miter lim="800000"/>
            <a:headEnd/>
            <a:tailEnd/>
          </a:ln>
        </p:spPr>
        <p:txBody>
          <a:bodyPr>
            <a:spAutoFit/>
          </a:bodyPr>
          <a:lstStyle/>
          <a:p>
            <a:pPr>
              <a:lnSpc>
                <a:spcPct val="150000"/>
              </a:lnSpc>
            </a:pPr>
            <a:r>
              <a:rPr lang="zh-CN" altLang="en-US" sz="2800" b="1">
                <a:solidFill>
                  <a:schemeClr val="tx2"/>
                </a:solidFill>
                <a:latin typeface="楷体_GB2312" pitchFamily="49" charset="-122"/>
                <a:ea typeface="楷体_GB2312" pitchFamily="49" charset="-122"/>
              </a:rPr>
              <a:t>图状结构（网状结构）：存在多对多关系，任意性。</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699">
                                            <p:txEl>
                                              <p:pRg st="0" end="0"/>
                                            </p:txEl>
                                          </p:spTgt>
                                        </p:tgtEl>
                                        <p:attrNameLst>
                                          <p:attrName>style.visibility</p:attrName>
                                        </p:attrNameLst>
                                      </p:cBhvr>
                                      <p:to>
                                        <p:strVal val="visible"/>
                                      </p:to>
                                    </p:set>
                                    <p:anim calcmode="lin" valueType="num">
                                      <p:cBhvr additive="base">
                                        <p:cTn id="24"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5" grpId="0"/>
      <p:bldP spid="6" grpId="0"/>
      <p:bldP spid="7" grpId="0" animBg="1"/>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8444F95-84D8-455B-917D-5023ADB3CD20}" type="slidenum">
              <a:rPr lang="en-US" altLang="zh-CN"/>
              <a:pPr>
                <a:defRPr/>
              </a:pPr>
              <a:t>29</a:t>
            </a:fld>
            <a:endParaRPr lang="en-US" altLang="zh-CN"/>
          </a:p>
        </p:txBody>
      </p:sp>
      <p:graphicFrame>
        <p:nvGraphicFramePr>
          <p:cNvPr id="5122" name="Object 4"/>
          <p:cNvGraphicFramePr>
            <a:graphicFrameLocks noChangeAspect="1"/>
          </p:cNvGraphicFramePr>
          <p:nvPr>
            <p:ph idx="1"/>
          </p:nvPr>
        </p:nvGraphicFramePr>
        <p:xfrm>
          <a:off x="1763713" y="260350"/>
          <a:ext cx="4910137" cy="6191250"/>
        </p:xfrm>
        <a:graphic>
          <a:graphicData uri="http://schemas.openxmlformats.org/presentationml/2006/ole">
            <p:oleObj spid="_x0000_s5122" name="Visio" r:id="rId3" imgW="1800900" imgH="2269825" progId="">
              <p:embed/>
            </p:oleObj>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57188" y="500063"/>
            <a:ext cx="8229600" cy="793750"/>
          </a:xfrm>
        </p:spPr>
        <p:txBody>
          <a:bodyPr/>
          <a:lstStyle/>
          <a:p>
            <a:r>
              <a:rPr lang="zh-CN" altLang="en-US" b="1" smtClean="0">
                <a:solidFill>
                  <a:srgbClr val="FF0000"/>
                </a:solidFill>
              </a:rPr>
              <a:t>了解该课程：</a:t>
            </a:r>
          </a:p>
        </p:txBody>
      </p:sp>
      <p:sp>
        <p:nvSpPr>
          <p:cNvPr id="9219" name="内容占位符 2"/>
          <p:cNvSpPr>
            <a:spLocks noGrp="1"/>
          </p:cNvSpPr>
          <p:nvPr>
            <p:ph idx="1"/>
          </p:nvPr>
        </p:nvSpPr>
        <p:spPr>
          <a:xfrm>
            <a:off x="214313" y="1500188"/>
            <a:ext cx="8715375" cy="1285875"/>
          </a:xfrm>
        </p:spPr>
        <p:txBody>
          <a:bodyPr/>
          <a:lstStyle/>
          <a:p>
            <a:pPr>
              <a:lnSpc>
                <a:spcPct val="130000"/>
              </a:lnSpc>
            </a:pPr>
            <a:r>
              <a:rPr lang="zh-CN" altLang="en-US" sz="3400" b="1" smtClean="0">
                <a:solidFill>
                  <a:schemeClr val="hlink"/>
                </a:solidFill>
                <a:latin typeface="方正细珊瑚简体" pitchFamily="65" charset="-122"/>
                <a:ea typeface="方正细珊瑚简体" pitchFamily="65" charset="-122"/>
              </a:rPr>
              <a:t>课程地位</a:t>
            </a:r>
            <a:r>
              <a:rPr lang="en-US" altLang="zh-CN" smtClean="0">
                <a:solidFill>
                  <a:srgbClr val="003366"/>
                </a:solidFill>
                <a:latin typeface="黑体" pitchFamily="2" charset="-122"/>
                <a:ea typeface="黑体" pitchFamily="2" charset="-122"/>
              </a:rPr>
              <a:t>:《</a:t>
            </a:r>
            <a:r>
              <a:rPr lang="zh-CN" altLang="en-US" smtClean="0">
                <a:solidFill>
                  <a:srgbClr val="003366"/>
                </a:solidFill>
                <a:latin typeface="黑体" pitchFamily="2" charset="-122"/>
                <a:ea typeface="黑体" pitchFamily="2" charset="-122"/>
              </a:rPr>
              <a:t>数据结构</a:t>
            </a:r>
            <a:r>
              <a:rPr lang="en-US" altLang="zh-CN" smtClean="0">
                <a:solidFill>
                  <a:srgbClr val="003366"/>
                </a:solidFill>
                <a:latin typeface="黑体" pitchFamily="2" charset="-122"/>
                <a:ea typeface="黑体" pitchFamily="2" charset="-122"/>
              </a:rPr>
              <a:t>》</a:t>
            </a:r>
            <a:r>
              <a:rPr lang="zh-CN" altLang="en-US" smtClean="0">
                <a:solidFill>
                  <a:srgbClr val="003366"/>
                </a:solidFill>
                <a:latin typeface="黑体" pitchFamily="2" charset="-122"/>
                <a:ea typeface="黑体" pitchFamily="2" charset="-122"/>
              </a:rPr>
              <a:t>是软件工程学科的核心课程，是一门综合性的专业技术基础课。</a:t>
            </a:r>
          </a:p>
          <a:p>
            <a:endParaRPr lang="zh-CN" altLang="en-US" smtClean="0"/>
          </a:p>
        </p:txBody>
      </p:sp>
      <p:sp>
        <p:nvSpPr>
          <p:cNvPr id="4" name="灯片编号占位符 3"/>
          <p:cNvSpPr>
            <a:spLocks noGrp="1"/>
          </p:cNvSpPr>
          <p:nvPr>
            <p:ph type="sldNum" sz="quarter" idx="12"/>
          </p:nvPr>
        </p:nvSpPr>
        <p:spPr/>
        <p:txBody>
          <a:bodyPr/>
          <a:lstStyle/>
          <a:p>
            <a:pPr>
              <a:defRPr/>
            </a:pPr>
            <a:fld id="{61584182-4023-457F-903F-EF2DF685DFB5}" type="slidenum">
              <a:rPr lang="en-US" altLang="zh-CN" smtClean="0"/>
              <a:pPr>
                <a:defRPr/>
              </a:pPr>
              <a:t>3</a:t>
            </a:fld>
            <a:endParaRPr lang="en-US" altLang="zh-CN"/>
          </a:p>
        </p:txBody>
      </p:sp>
      <p:sp>
        <p:nvSpPr>
          <p:cNvPr id="5" name="内容占位符 2"/>
          <p:cNvSpPr txBox="1">
            <a:spLocks/>
          </p:cNvSpPr>
          <p:nvPr/>
        </p:nvSpPr>
        <p:spPr bwMode="auto">
          <a:xfrm>
            <a:off x="214313" y="2857500"/>
            <a:ext cx="8715375" cy="1928813"/>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buClr>
              <a:buSzPct val="65000"/>
              <a:buFont typeface="Wingdings" pitchFamily="2" charset="2"/>
              <a:buChar char="n"/>
              <a:defRPr/>
            </a:pPr>
            <a:r>
              <a:rPr lang="zh-CN" altLang="en-US" sz="3400" b="1" kern="0" dirty="0">
                <a:solidFill>
                  <a:schemeClr val="hlink"/>
                </a:solidFill>
                <a:latin typeface="方正细珊瑚简体" pitchFamily="65" charset="-122"/>
                <a:ea typeface="方正细珊瑚简体" pitchFamily="65" charset="-122"/>
              </a:rPr>
              <a:t>课程目的</a:t>
            </a:r>
            <a:r>
              <a:rPr lang="zh-CN" altLang="en-US" sz="3400" kern="0" dirty="0">
                <a:solidFill>
                  <a:schemeClr val="hlink"/>
                </a:solidFill>
                <a:latin typeface="方正细珊瑚简体" pitchFamily="65" charset="-122"/>
                <a:ea typeface="方正细珊瑚简体" pitchFamily="65" charset="-122"/>
              </a:rPr>
              <a:t>：</a:t>
            </a:r>
            <a:r>
              <a:rPr lang="zh-CN" altLang="en-US" sz="3000" kern="0" dirty="0">
                <a:solidFill>
                  <a:srgbClr val="003366"/>
                </a:solidFill>
                <a:latin typeface="黑体" pitchFamily="2" charset="-122"/>
                <a:ea typeface="黑体" pitchFamily="2" charset="-122"/>
              </a:rPr>
              <a:t> 掌握各类基本数据结构类型、提高阅读、编写算法的能力、能针对给定问题，选择相适应的数据结构，并能设计和分析算法。</a:t>
            </a:r>
          </a:p>
          <a:p>
            <a:pPr marL="342900" indent="-342900" eaLnBrk="0" hangingPunct="0">
              <a:spcBef>
                <a:spcPct val="20000"/>
              </a:spcBef>
              <a:buClr>
                <a:schemeClr val="accent1"/>
              </a:buClr>
              <a:buSzPct val="65000"/>
              <a:buFont typeface="Wingdings" pitchFamily="2" charset="2"/>
              <a:buChar char="n"/>
              <a:defRPr/>
            </a:pPr>
            <a:endParaRPr lang="zh-CN" altLang="en-US" sz="3000" kern="0" dirty="0">
              <a:latin typeface="+mn-lt"/>
              <a:ea typeface="+mn-ea"/>
            </a:endParaRPr>
          </a:p>
        </p:txBody>
      </p:sp>
      <p:sp>
        <p:nvSpPr>
          <p:cNvPr id="6" name="内容占位符 2"/>
          <p:cNvSpPr txBox="1">
            <a:spLocks/>
          </p:cNvSpPr>
          <p:nvPr/>
        </p:nvSpPr>
        <p:spPr bwMode="auto">
          <a:xfrm>
            <a:off x="428625" y="4786313"/>
            <a:ext cx="8715375" cy="857250"/>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buClr>
              <a:buSzPct val="65000"/>
              <a:buFont typeface="Wingdings" pitchFamily="2" charset="2"/>
              <a:buChar char="n"/>
              <a:defRPr/>
            </a:pPr>
            <a:r>
              <a:rPr lang="zh-CN" altLang="en-US" sz="3400" b="1" kern="0" dirty="0">
                <a:solidFill>
                  <a:schemeClr val="hlink"/>
                </a:solidFill>
                <a:latin typeface="方正细珊瑚简体" pitchFamily="65" charset="-122"/>
                <a:ea typeface="方正细珊瑚简体" pitchFamily="65" charset="-122"/>
              </a:rPr>
              <a:t>先修课程</a:t>
            </a:r>
            <a:r>
              <a:rPr lang="zh-CN" altLang="en-US" sz="3400" kern="0" dirty="0">
                <a:solidFill>
                  <a:schemeClr val="hlink"/>
                </a:solidFill>
                <a:latin typeface="方正细珊瑚简体" pitchFamily="65" charset="-122"/>
                <a:ea typeface="方正细珊瑚简体" pitchFamily="65" charset="-122"/>
              </a:rPr>
              <a:t>：</a:t>
            </a:r>
            <a:r>
              <a:rPr lang="en-US" altLang="zh-CN" sz="3000" kern="0" dirty="0">
                <a:solidFill>
                  <a:srgbClr val="003366"/>
                </a:solidFill>
                <a:latin typeface="黑体" pitchFamily="2" charset="-122"/>
                <a:ea typeface="黑体" pitchFamily="2" charset="-122"/>
              </a:rPr>
              <a:t>C</a:t>
            </a:r>
            <a:r>
              <a:rPr lang="zh-CN" altLang="en-US" sz="3000" kern="0" dirty="0">
                <a:solidFill>
                  <a:srgbClr val="003366"/>
                </a:solidFill>
                <a:latin typeface="黑体" pitchFamily="2" charset="-122"/>
                <a:ea typeface="黑体" pitchFamily="2" charset="-122"/>
              </a:rPr>
              <a:t>程序设计</a:t>
            </a:r>
          </a:p>
          <a:p>
            <a:pPr marL="342900" indent="-342900" eaLnBrk="0" hangingPunct="0">
              <a:spcBef>
                <a:spcPct val="20000"/>
              </a:spcBef>
              <a:buClr>
                <a:schemeClr val="accent1"/>
              </a:buClr>
              <a:buSzPct val="65000"/>
              <a:buFont typeface="Wingdings" pitchFamily="2" charset="2"/>
              <a:buChar char="n"/>
              <a:defRPr/>
            </a:pPr>
            <a:endParaRPr lang="zh-CN" altLang="en-US" sz="3000" kern="0" dirty="0">
              <a:latin typeface="+mn-lt"/>
              <a:ea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28625" y="357188"/>
            <a:ext cx="8229600" cy="1139825"/>
          </a:xfrm>
        </p:spPr>
        <p:txBody>
          <a:bodyPr/>
          <a:lstStyle/>
          <a:p>
            <a:r>
              <a:rPr lang="zh-CN" altLang="en-US" sz="3200" b="1" smtClean="0">
                <a:solidFill>
                  <a:srgbClr val="FF0000"/>
                </a:solidFill>
              </a:rPr>
              <a:t>练习</a:t>
            </a:r>
            <a:r>
              <a:rPr lang="en-US" altLang="zh-CN" sz="3200" b="1" smtClean="0">
                <a:solidFill>
                  <a:srgbClr val="FF0000"/>
                </a:solidFill>
              </a:rPr>
              <a:t>:</a:t>
            </a:r>
            <a:endParaRPr lang="zh-CN" altLang="en-US" sz="3200" b="1" smtClean="0">
              <a:solidFill>
                <a:srgbClr val="FF0000"/>
              </a:solidFill>
            </a:endParaRPr>
          </a:p>
        </p:txBody>
      </p:sp>
      <p:sp>
        <p:nvSpPr>
          <p:cNvPr id="33795" name="内容占位符 2"/>
          <p:cNvSpPr>
            <a:spLocks noGrp="1"/>
          </p:cNvSpPr>
          <p:nvPr>
            <p:ph idx="1"/>
          </p:nvPr>
        </p:nvSpPr>
        <p:spPr>
          <a:xfrm>
            <a:off x="428625" y="1143000"/>
            <a:ext cx="8501063" cy="4530725"/>
          </a:xfrm>
        </p:spPr>
        <p:txBody>
          <a:bodyPr/>
          <a:lstStyle/>
          <a:p>
            <a:r>
              <a:rPr lang="zh-CN" altLang="en-US" dirty="0" smtClean="0"/>
              <a:t>设有数据结构（</a:t>
            </a:r>
            <a:r>
              <a:rPr lang="en-US" altLang="zh-CN" dirty="0" smtClean="0"/>
              <a:t>D</a:t>
            </a:r>
            <a:r>
              <a:rPr lang="zh-CN" altLang="en-US" dirty="0" smtClean="0"/>
              <a:t>，</a:t>
            </a:r>
            <a:r>
              <a:rPr lang="en-US" altLang="zh-CN" dirty="0" smtClean="0"/>
              <a:t>R</a:t>
            </a:r>
            <a:r>
              <a:rPr lang="zh-CN" altLang="en-US" dirty="0" smtClean="0"/>
              <a:t>），</a:t>
            </a:r>
            <a:endParaRPr lang="en-US" altLang="zh-CN" dirty="0" smtClean="0"/>
          </a:p>
          <a:p>
            <a:r>
              <a:rPr lang="zh-CN" altLang="en-US" dirty="0" smtClean="0"/>
              <a:t>其中</a:t>
            </a:r>
            <a:r>
              <a:rPr lang="en-US" altLang="zh-CN" dirty="0" smtClean="0"/>
              <a:t>D={ d1,d2,d3,d4},</a:t>
            </a:r>
          </a:p>
          <a:p>
            <a:r>
              <a:rPr lang="en-US" altLang="zh-CN" dirty="0" smtClean="0"/>
              <a:t>R={r},r</a:t>
            </a:r>
            <a:r>
              <a:rPr lang="en-US" altLang="zh-CN" dirty="0" smtClean="0"/>
              <a:t>={</a:t>
            </a:r>
            <a:r>
              <a:rPr lang="en-US" altLang="zh-CN" dirty="0" smtClean="0"/>
              <a:t>&lt;</a:t>
            </a:r>
            <a:r>
              <a:rPr lang="en-US" altLang="zh-CN" dirty="0" smtClean="0"/>
              <a:t>d1,d2&gt;,&lt; d2,d3&gt;,&lt; d3,d4&gt;}</a:t>
            </a:r>
            <a:endParaRPr lang="en-US" altLang="zh-CN" dirty="0" smtClean="0"/>
          </a:p>
          <a:p>
            <a:r>
              <a:rPr lang="zh-CN" altLang="en-US" dirty="0" smtClean="0"/>
              <a:t>按照图论中图的画法惯例画出其逻辑结构图。</a:t>
            </a:r>
          </a:p>
        </p:txBody>
      </p:sp>
      <p:sp>
        <p:nvSpPr>
          <p:cNvPr id="4" name="灯片编号占位符 3"/>
          <p:cNvSpPr>
            <a:spLocks noGrp="1"/>
          </p:cNvSpPr>
          <p:nvPr>
            <p:ph type="sldNum" sz="quarter" idx="12"/>
          </p:nvPr>
        </p:nvSpPr>
        <p:spPr/>
        <p:txBody>
          <a:bodyPr/>
          <a:lstStyle/>
          <a:p>
            <a:pPr>
              <a:defRPr/>
            </a:pPr>
            <a:fld id="{F30FA938-72D2-4701-B132-19093D0EA8F6}" type="slidenum">
              <a:rPr lang="en-US" altLang="zh-CN" smtClean="0"/>
              <a:pPr>
                <a:defRPr/>
              </a:pPr>
              <a:t>30</a:t>
            </a:fld>
            <a:endParaRPr lang="en-US" altLang="zh-CN"/>
          </a:p>
        </p:txBody>
      </p:sp>
      <p:grpSp>
        <p:nvGrpSpPr>
          <p:cNvPr id="2" name="组合 22"/>
          <p:cNvGrpSpPr>
            <a:grpSpLocks/>
          </p:cNvGrpSpPr>
          <p:nvPr/>
        </p:nvGrpSpPr>
        <p:grpSpPr bwMode="auto">
          <a:xfrm>
            <a:off x="2857500" y="3500438"/>
            <a:ext cx="2357438" cy="2143125"/>
            <a:chOff x="1071538" y="4071942"/>
            <a:chExt cx="2357454" cy="2143140"/>
          </a:xfrm>
        </p:grpSpPr>
        <p:sp>
          <p:nvSpPr>
            <p:cNvPr id="33798" name="椭圆 4"/>
            <p:cNvSpPr>
              <a:spLocks noChangeArrowheads="1"/>
            </p:cNvSpPr>
            <p:nvPr/>
          </p:nvSpPr>
          <p:spPr bwMode="auto">
            <a:xfrm>
              <a:off x="1071538" y="4071942"/>
              <a:ext cx="785818" cy="714380"/>
            </a:xfrm>
            <a:prstGeom prst="ellipse">
              <a:avLst/>
            </a:prstGeom>
            <a:solidFill>
              <a:schemeClr val="accent1"/>
            </a:solidFill>
            <a:ln w="12700" algn="ctr">
              <a:solidFill>
                <a:schemeClr val="tx1"/>
              </a:solidFill>
              <a:round/>
              <a:headEnd type="none" w="sm" len="sm"/>
              <a:tailEnd type="none" w="sm" len="sm"/>
            </a:ln>
          </p:spPr>
          <p:txBody>
            <a:bodyPr lIns="0" tIns="0" rIns="0" bIns="0"/>
            <a:lstStyle/>
            <a:p>
              <a:pPr algn="ctr"/>
              <a:r>
                <a:rPr lang="en-US" altLang="zh-CN" sz="2800"/>
                <a:t>d1</a:t>
              </a:r>
              <a:endParaRPr lang="zh-CN" altLang="en-US" sz="2800"/>
            </a:p>
          </p:txBody>
        </p:sp>
        <p:sp>
          <p:nvSpPr>
            <p:cNvPr id="33799" name="椭圆 5"/>
            <p:cNvSpPr>
              <a:spLocks noChangeArrowheads="1"/>
            </p:cNvSpPr>
            <p:nvPr/>
          </p:nvSpPr>
          <p:spPr bwMode="auto">
            <a:xfrm>
              <a:off x="2643174" y="4071942"/>
              <a:ext cx="785818" cy="714380"/>
            </a:xfrm>
            <a:prstGeom prst="ellipse">
              <a:avLst/>
            </a:prstGeom>
            <a:solidFill>
              <a:schemeClr val="accent1"/>
            </a:solidFill>
            <a:ln w="12700" algn="ctr">
              <a:solidFill>
                <a:schemeClr val="tx1"/>
              </a:solidFill>
              <a:round/>
              <a:headEnd type="none" w="sm" len="sm"/>
              <a:tailEnd type="none" w="sm" len="sm"/>
            </a:ln>
          </p:spPr>
          <p:txBody>
            <a:bodyPr lIns="0" tIns="0" rIns="0" bIns="0"/>
            <a:lstStyle/>
            <a:p>
              <a:pPr algn="ctr"/>
              <a:r>
                <a:rPr lang="en-US" altLang="zh-CN" sz="2800"/>
                <a:t>d2</a:t>
              </a:r>
              <a:endParaRPr lang="zh-CN" altLang="en-US" sz="2800"/>
            </a:p>
          </p:txBody>
        </p:sp>
        <p:sp>
          <p:nvSpPr>
            <p:cNvPr id="33800" name="椭圆 6"/>
            <p:cNvSpPr>
              <a:spLocks noChangeArrowheads="1"/>
            </p:cNvSpPr>
            <p:nvPr/>
          </p:nvSpPr>
          <p:spPr bwMode="auto">
            <a:xfrm>
              <a:off x="1071538" y="5500702"/>
              <a:ext cx="785818" cy="714380"/>
            </a:xfrm>
            <a:prstGeom prst="ellipse">
              <a:avLst/>
            </a:prstGeom>
            <a:solidFill>
              <a:schemeClr val="accent1"/>
            </a:solidFill>
            <a:ln w="12700" algn="ctr">
              <a:solidFill>
                <a:schemeClr val="tx1"/>
              </a:solidFill>
              <a:round/>
              <a:headEnd type="none" w="sm" len="sm"/>
              <a:tailEnd type="none" w="sm" len="sm"/>
            </a:ln>
          </p:spPr>
          <p:txBody>
            <a:bodyPr lIns="0" tIns="0" rIns="0" bIns="0"/>
            <a:lstStyle/>
            <a:p>
              <a:pPr algn="ctr"/>
              <a:r>
                <a:rPr lang="en-US" altLang="zh-CN" sz="2800"/>
                <a:t>d3</a:t>
              </a:r>
              <a:endParaRPr lang="zh-CN" altLang="en-US" sz="2800"/>
            </a:p>
          </p:txBody>
        </p:sp>
        <p:sp>
          <p:nvSpPr>
            <p:cNvPr id="33801" name="椭圆 7"/>
            <p:cNvSpPr>
              <a:spLocks noChangeArrowheads="1"/>
            </p:cNvSpPr>
            <p:nvPr/>
          </p:nvSpPr>
          <p:spPr bwMode="auto">
            <a:xfrm>
              <a:off x="2643174" y="5429264"/>
              <a:ext cx="785818" cy="714380"/>
            </a:xfrm>
            <a:prstGeom prst="ellipse">
              <a:avLst/>
            </a:prstGeom>
            <a:solidFill>
              <a:schemeClr val="accent1"/>
            </a:solidFill>
            <a:ln w="12700" algn="ctr">
              <a:solidFill>
                <a:schemeClr val="tx1"/>
              </a:solidFill>
              <a:round/>
              <a:headEnd type="none" w="sm" len="sm"/>
              <a:tailEnd type="none" w="sm" len="sm"/>
            </a:ln>
          </p:spPr>
          <p:txBody>
            <a:bodyPr lIns="0" tIns="0" rIns="0" bIns="0"/>
            <a:lstStyle/>
            <a:p>
              <a:pPr algn="ctr"/>
              <a:r>
                <a:rPr lang="en-US" altLang="zh-CN" sz="2800"/>
                <a:t>d4</a:t>
              </a:r>
              <a:endParaRPr lang="zh-CN" altLang="en-US" sz="2800"/>
            </a:p>
          </p:txBody>
        </p:sp>
        <p:cxnSp>
          <p:nvCxnSpPr>
            <p:cNvPr id="33802" name="直接箭头连接符 17"/>
            <p:cNvCxnSpPr>
              <a:cxnSpLocks noChangeShapeType="1"/>
              <a:stCxn id="33798" idx="6"/>
              <a:endCxn id="33799" idx="2"/>
            </p:cNvCxnSpPr>
            <p:nvPr/>
          </p:nvCxnSpPr>
          <p:spPr bwMode="auto">
            <a:xfrm>
              <a:off x="1857356" y="4429132"/>
              <a:ext cx="785818" cy="1588"/>
            </a:xfrm>
            <a:prstGeom prst="straightConnector1">
              <a:avLst/>
            </a:prstGeom>
            <a:noFill/>
            <a:ln w="12700" algn="ctr">
              <a:solidFill>
                <a:schemeClr val="tx1"/>
              </a:solidFill>
              <a:round/>
              <a:headEnd type="none" w="sm" len="sm"/>
              <a:tailEnd type="arrow" w="med" len="med"/>
            </a:ln>
          </p:spPr>
        </p:cxnSp>
        <p:cxnSp>
          <p:nvCxnSpPr>
            <p:cNvPr id="33803" name="直接箭头连接符 19"/>
            <p:cNvCxnSpPr>
              <a:cxnSpLocks noChangeShapeType="1"/>
              <a:stCxn id="33799" idx="3"/>
              <a:endCxn id="33800" idx="7"/>
            </p:cNvCxnSpPr>
            <p:nvPr/>
          </p:nvCxnSpPr>
          <p:spPr bwMode="auto">
            <a:xfrm rot="5400000">
              <a:off x="1788457" y="4635523"/>
              <a:ext cx="923616" cy="1015978"/>
            </a:xfrm>
            <a:prstGeom prst="straightConnector1">
              <a:avLst/>
            </a:prstGeom>
            <a:noFill/>
            <a:ln w="12700" algn="ctr">
              <a:solidFill>
                <a:schemeClr val="tx1"/>
              </a:solidFill>
              <a:round/>
              <a:headEnd type="none" w="sm" len="sm"/>
              <a:tailEnd type="arrow" w="med" len="med"/>
            </a:ln>
          </p:spPr>
        </p:cxnSp>
        <p:cxnSp>
          <p:nvCxnSpPr>
            <p:cNvPr id="33804" name="直接箭头连接符 21"/>
            <p:cNvCxnSpPr>
              <a:cxnSpLocks noChangeShapeType="1"/>
              <a:stCxn id="33800" idx="6"/>
              <a:endCxn id="33801" idx="2"/>
            </p:cNvCxnSpPr>
            <p:nvPr/>
          </p:nvCxnSpPr>
          <p:spPr bwMode="auto">
            <a:xfrm flipV="1">
              <a:off x="1857356" y="5786454"/>
              <a:ext cx="785818" cy="71438"/>
            </a:xfrm>
            <a:prstGeom prst="straightConnector1">
              <a:avLst/>
            </a:prstGeom>
            <a:noFill/>
            <a:ln w="12700" algn="ctr">
              <a:solidFill>
                <a:schemeClr val="tx1"/>
              </a:solidFill>
              <a:round/>
              <a:headEnd type="none" w="sm" len="sm"/>
              <a:tailEnd type="arrow" w="med" len="med"/>
            </a:ln>
          </p:spPr>
        </p:cxn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 calcmode="lin" valueType="num">
                                      <p:cBhvr additive="base">
                                        <p:cTn id="11"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 calcmode="lin" valueType="num">
                                      <p:cBhvr additive="base">
                                        <p:cTn id="15"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 calcmode="lin" valueType="num">
                                      <p:cBhvr additive="base">
                                        <p:cTn id="19"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F1320F9-2623-430B-B247-971F0790A35A}" type="slidenum">
              <a:rPr lang="en-US" altLang="zh-CN"/>
              <a:pPr>
                <a:defRPr/>
              </a:pPr>
              <a:t>31</a:t>
            </a:fld>
            <a:endParaRPr lang="en-US" altLang="zh-CN"/>
          </a:p>
        </p:txBody>
      </p:sp>
      <p:sp>
        <p:nvSpPr>
          <p:cNvPr id="32771" name="Rectangle 2"/>
          <p:cNvSpPr>
            <a:spLocks noGrp="1" noChangeArrowheads="1"/>
          </p:cNvSpPr>
          <p:nvPr>
            <p:ph type="body" idx="1"/>
          </p:nvPr>
        </p:nvSpPr>
        <p:spPr>
          <a:xfrm>
            <a:off x="428625" y="1006475"/>
            <a:ext cx="8102600" cy="1350963"/>
          </a:xfrm>
        </p:spPr>
        <p:txBody>
          <a:bodyPr/>
          <a:lstStyle/>
          <a:p>
            <a:pPr eaLnBrk="1" hangingPunct="1">
              <a:lnSpc>
                <a:spcPct val="90000"/>
              </a:lnSpc>
              <a:buFont typeface="Wingdings" pitchFamily="2" charset="2"/>
              <a:buNone/>
            </a:pPr>
            <a:endParaRPr lang="en-US" altLang="zh-CN" sz="2800" b="1" u="sng" dirty="0" smtClean="0">
              <a:solidFill>
                <a:schemeClr val="tx2"/>
              </a:solidFill>
              <a:latin typeface="楷体_GB2312" pitchFamily="49" charset="-122"/>
              <a:ea typeface="楷体_GB2312" pitchFamily="49" charset="-122"/>
            </a:endParaRPr>
          </a:p>
          <a:p>
            <a:pPr eaLnBrk="1" hangingPunct="1">
              <a:lnSpc>
                <a:spcPct val="120000"/>
              </a:lnSpc>
              <a:buFont typeface="Wingdings" pitchFamily="2" charset="2"/>
              <a:buChar char="v"/>
            </a:pPr>
            <a:r>
              <a:rPr lang="zh-CN" altLang="en-US" sz="2800" b="1" dirty="0" smtClean="0">
                <a:latin typeface="楷体_GB2312" pitchFamily="49" charset="-122"/>
                <a:ea typeface="楷体_GB2312" pitchFamily="49" charset="-122"/>
              </a:rPr>
              <a:t>是逻辑结构到存储器的一个映射。</a:t>
            </a:r>
          </a:p>
        </p:txBody>
      </p:sp>
      <p:sp>
        <p:nvSpPr>
          <p:cNvPr id="32772" name="矩形 4"/>
          <p:cNvSpPr>
            <a:spLocks noChangeArrowheads="1"/>
          </p:cNvSpPr>
          <p:nvPr/>
        </p:nvSpPr>
        <p:spPr bwMode="auto">
          <a:xfrm>
            <a:off x="642938" y="571500"/>
            <a:ext cx="5572125" cy="584200"/>
          </a:xfrm>
          <a:prstGeom prst="rect">
            <a:avLst/>
          </a:prstGeom>
          <a:noFill/>
          <a:ln w="9525">
            <a:noFill/>
            <a:miter lim="800000"/>
            <a:headEnd/>
            <a:tailEnd/>
          </a:ln>
        </p:spPr>
        <p:txBody>
          <a:bodyPr>
            <a:spAutoFit/>
          </a:bodyPr>
          <a:lstStyle/>
          <a:p>
            <a:pPr>
              <a:buFont typeface="Wingdings" pitchFamily="2" charset="2"/>
              <a:buNone/>
            </a:pPr>
            <a:r>
              <a:rPr lang="en-US" altLang="zh-CN" sz="3200" b="1">
                <a:latin typeface="宋体" pitchFamily="2" charset="-122"/>
              </a:rPr>
              <a:t>2</a:t>
            </a:r>
            <a:r>
              <a:rPr lang="zh-CN" altLang="en-US" sz="3200" b="1">
                <a:latin typeface="宋体" pitchFamily="2" charset="-122"/>
              </a:rPr>
              <a:t>、数据的物理结构</a:t>
            </a:r>
            <a:r>
              <a:rPr lang="en-US" altLang="zh-CN" sz="3200" b="1">
                <a:latin typeface="宋体" pitchFamily="2" charset="-122"/>
              </a:rPr>
              <a:t>/</a:t>
            </a:r>
            <a:r>
              <a:rPr lang="zh-CN" altLang="en-US" sz="3200" b="1">
                <a:latin typeface="宋体" pitchFamily="2" charset="-122"/>
              </a:rPr>
              <a:t>存储结构</a:t>
            </a:r>
          </a:p>
        </p:txBody>
      </p:sp>
      <p:sp>
        <p:nvSpPr>
          <p:cNvPr id="8" name="矩形 7"/>
          <p:cNvSpPr>
            <a:spLocks noChangeArrowheads="1"/>
          </p:cNvSpPr>
          <p:nvPr/>
        </p:nvSpPr>
        <p:spPr bwMode="auto">
          <a:xfrm>
            <a:off x="500063" y="2214563"/>
            <a:ext cx="8143875" cy="2763837"/>
          </a:xfrm>
          <a:prstGeom prst="rect">
            <a:avLst/>
          </a:prstGeom>
          <a:noFill/>
          <a:ln w="9525">
            <a:noFill/>
            <a:miter lim="800000"/>
            <a:headEnd/>
            <a:tailEnd/>
          </a:ln>
        </p:spPr>
        <p:txBody>
          <a:bodyPr>
            <a:spAutoFit/>
          </a:bodyPr>
          <a:lstStyle/>
          <a:p>
            <a:pPr marL="342900" indent="-342900">
              <a:lnSpc>
                <a:spcPct val="120000"/>
              </a:lnSpc>
              <a:spcBef>
                <a:spcPct val="20000"/>
              </a:spcBef>
              <a:buClr>
                <a:schemeClr val="accent1"/>
              </a:buClr>
              <a:buSzPct val="65000"/>
              <a:buFont typeface="Wingdings" pitchFamily="2" charset="2"/>
              <a:buChar char="v"/>
            </a:pPr>
            <a:r>
              <a:rPr lang="zh-CN" altLang="en-US" sz="2800" b="1">
                <a:latin typeface="楷体_GB2312" pitchFamily="49" charset="-122"/>
                <a:ea typeface="楷体_GB2312" pitchFamily="49" charset="-122"/>
              </a:rPr>
              <a:t>存储器模型：一个存储器</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是一系列固定大小的存储单元，每个单元</a:t>
            </a:r>
            <a:r>
              <a:rPr lang="en-US" altLang="zh-CN" sz="2800" b="1">
                <a:latin typeface="楷体_GB2312" pitchFamily="49" charset="-122"/>
                <a:ea typeface="楷体_GB2312" pitchFamily="49" charset="-122"/>
              </a:rPr>
              <a:t>U</a:t>
            </a:r>
            <a:r>
              <a:rPr lang="zh-CN" altLang="en-US" sz="2800" b="1">
                <a:latin typeface="楷体_GB2312" pitchFamily="49" charset="-122"/>
                <a:ea typeface="楷体_GB2312" pitchFamily="49" charset="-122"/>
              </a:rPr>
              <a:t>有一个唯一的地址</a:t>
            </a:r>
            <a:r>
              <a:rPr lang="en-US" altLang="zh-CN" sz="2800" b="1">
                <a:latin typeface="楷体_GB2312" pitchFamily="49" charset="-122"/>
                <a:ea typeface="楷体_GB2312" pitchFamily="49" charset="-122"/>
              </a:rPr>
              <a:t>A(U)</a:t>
            </a:r>
            <a:r>
              <a:rPr lang="zh-CN" altLang="en-US" sz="2800" b="1">
                <a:latin typeface="楷体_GB2312" pitchFamily="49" charset="-122"/>
                <a:ea typeface="楷体_GB2312" pitchFamily="49" charset="-122"/>
              </a:rPr>
              <a:t>，该地址被连续地编码。每个单元</a:t>
            </a:r>
            <a:r>
              <a:rPr lang="en-US" altLang="zh-CN" sz="2800" b="1">
                <a:latin typeface="楷体_GB2312" pitchFamily="49" charset="-122"/>
                <a:ea typeface="楷体_GB2312" pitchFamily="49" charset="-122"/>
              </a:rPr>
              <a:t>U</a:t>
            </a:r>
            <a:r>
              <a:rPr lang="zh-CN" altLang="en-US" sz="2800" b="1">
                <a:latin typeface="楷体_GB2312" pitchFamily="49" charset="-122"/>
                <a:ea typeface="楷体_GB2312" pitchFamily="49" charset="-122"/>
              </a:rPr>
              <a:t>有一个唯一的后继单元 </a:t>
            </a:r>
            <a:r>
              <a:rPr lang="en-US" altLang="zh-CN" sz="2800" b="1">
                <a:latin typeface="楷体_GB2312" pitchFamily="49" charset="-122"/>
                <a:ea typeface="楷体_GB2312" pitchFamily="49" charset="-122"/>
              </a:rPr>
              <a:t>U’=succ(U) </a:t>
            </a:r>
          </a:p>
          <a:p>
            <a:pPr marL="342900" indent="-342900">
              <a:lnSpc>
                <a:spcPct val="120000"/>
              </a:lnSpc>
              <a:spcBef>
                <a:spcPct val="20000"/>
              </a:spcBef>
              <a:buClr>
                <a:schemeClr val="accent1"/>
              </a:buClr>
              <a:buSzPct val="65000"/>
              <a:buFont typeface="Wingdings" pitchFamily="2" charset="2"/>
              <a:buChar char="v"/>
            </a:pPr>
            <a:endParaRPr lang="zh-CN" altLang="en-US" sz="2800" b="1">
              <a:latin typeface="楷体_GB2312" pitchFamily="49" charset="-122"/>
              <a:ea typeface="楷体_GB2312" pitchFamily="49" charset="-122"/>
            </a:endParaRPr>
          </a:p>
        </p:txBody>
      </p:sp>
      <p:sp>
        <p:nvSpPr>
          <p:cNvPr id="9" name="矩形 8"/>
          <p:cNvSpPr>
            <a:spLocks noChangeArrowheads="1"/>
          </p:cNvSpPr>
          <p:nvPr/>
        </p:nvSpPr>
        <p:spPr bwMode="auto">
          <a:xfrm>
            <a:off x="785813" y="4429125"/>
            <a:ext cx="3430587" cy="523875"/>
          </a:xfrm>
          <a:prstGeom prst="rect">
            <a:avLst/>
          </a:prstGeom>
          <a:noFill/>
          <a:ln w="9525">
            <a:noFill/>
            <a:miter lim="800000"/>
            <a:headEnd/>
            <a:tailEnd/>
          </a:ln>
        </p:spPr>
        <p:txBody>
          <a:bodyPr wrap="none">
            <a:spAutoFit/>
          </a:bodyPr>
          <a:lstStyle/>
          <a:p>
            <a:r>
              <a:rPr lang="zh-CN" altLang="en-US" sz="2800" b="1">
                <a:latin typeface="楷体_GB2312" pitchFamily="49" charset="-122"/>
                <a:ea typeface="楷体_GB2312" pitchFamily="49" charset="-122"/>
              </a:rPr>
              <a:t>两种主要存储结构：</a:t>
            </a:r>
          </a:p>
        </p:txBody>
      </p:sp>
      <p:sp>
        <p:nvSpPr>
          <p:cNvPr id="10" name="左大括号 9"/>
          <p:cNvSpPr>
            <a:spLocks/>
          </p:cNvSpPr>
          <p:nvPr/>
        </p:nvSpPr>
        <p:spPr bwMode="auto">
          <a:xfrm>
            <a:off x="4071938" y="4714875"/>
            <a:ext cx="142875" cy="1143000"/>
          </a:xfrm>
          <a:prstGeom prst="leftBrace">
            <a:avLst>
              <a:gd name="adj1" fmla="val 8333"/>
              <a:gd name="adj2" fmla="val 50000"/>
            </a:avLst>
          </a:prstGeom>
          <a:solidFill>
            <a:schemeClr val="accent1"/>
          </a:solidFill>
          <a:ln w="12700" algn="ctr">
            <a:solidFill>
              <a:schemeClr val="tx1"/>
            </a:solidFill>
            <a:round/>
            <a:headEnd type="none" w="sm" len="sm"/>
            <a:tailEnd type="none" w="sm" len="sm"/>
          </a:ln>
        </p:spPr>
        <p:txBody>
          <a:bodyPr/>
          <a:lstStyle/>
          <a:p>
            <a:endParaRPr lang="zh-CN" altLang="en-US"/>
          </a:p>
        </p:txBody>
      </p:sp>
      <p:sp>
        <p:nvSpPr>
          <p:cNvPr id="11" name="矩形 10"/>
          <p:cNvSpPr>
            <a:spLocks noChangeArrowheads="1"/>
          </p:cNvSpPr>
          <p:nvPr/>
        </p:nvSpPr>
        <p:spPr bwMode="auto">
          <a:xfrm>
            <a:off x="4286250" y="4500563"/>
            <a:ext cx="1627188" cy="523875"/>
          </a:xfrm>
          <a:prstGeom prst="rect">
            <a:avLst/>
          </a:prstGeom>
          <a:noFill/>
          <a:ln w="9525">
            <a:noFill/>
            <a:miter lim="800000"/>
            <a:headEnd/>
            <a:tailEnd/>
          </a:ln>
        </p:spPr>
        <p:txBody>
          <a:bodyPr wrap="none">
            <a:spAutoFit/>
          </a:bodyPr>
          <a:lstStyle/>
          <a:p>
            <a:r>
              <a:rPr lang="zh-CN" altLang="en-US" sz="2800" b="1">
                <a:latin typeface="楷体_GB2312" pitchFamily="49" charset="-122"/>
                <a:ea typeface="楷体_GB2312" pitchFamily="49" charset="-122"/>
              </a:rPr>
              <a:t>顺序存储</a:t>
            </a:r>
          </a:p>
        </p:txBody>
      </p:sp>
      <p:sp>
        <p:nvSpPr>
          <p:cNvPr id="12" name="矩形 11"/>
          <p:cNvSpPr>
            <a:spLocks noChangeArrowheads="1"/>
          </p:cNvSpPr>
          <p:nvPr/>
        </p:nvSpPr>
        <p:spPr bwMode="auto">
          <a:xfrm>
            <a:off x="4286250" y="5500688"/>
            <a:ext cx="1627188" cy="523875"/>
          </a:xfrm>
          <a:prstGeom prst="rect">
            <a:avLst/>
          </a:prstGeom>
          <a:noFill/>
          <a:ln w="9525">
            <a:noFill/>
            <a:miter lim="800000"/>
            <a:headEnd/>
            <a:tailEnd/>
          </a:ln>
        </p:spPr>
        <p:txBody>
          <a:bodyPr wrap="none">
            <a:spAutoFit/>
          </a:bodyPr>
          <a:lstStyle/>
          <a:p>
            <a:r>
              <a:rPr lang="zh-CN" altLang="en-US" sz="2800" b="1">
                <a:latin typeface="楷体_GB2312" pitchFamily="49" charset="-122"/>
                <a:ea typeface="楷体_GB2312" pitchFamily="49" charset="-122"/>
              </a:rPr>
              <a:t>链式存储</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2" grpId="0"/>
      <p:bldP spid="8" grpId="0"/>
      <p:bldP spid="9" grpId="0"/>
      <p:bldP spid="10"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2966045-2E66-486B-AB65-F21F744B4A55}" type="slidenum">
              <a:rPr lang="en-US" altLang="zh-CN"/>
              <a:pPr>
                <a:defRPr/>
              </a:pPr>
              <a:t>32</a:t>
            </a:fld>
            <a:endParaRPr lang="en-US" altLang="zh-CN"/>
          </a:p>
        </p:txBody>
      </p:sp>
      <p:sp>
        <p:nvSpPr>
          <p:cNvPr id="33795" name="Rectangle 3"/>
          <p:cNvSpPr>
            <a:spLocks noGrp="1" noChangeArrowheads="1"/>
          </p:cNvSpPr>
          <p:nvPr>
            <p:ph type="body" idx="1"/>
          </p:nvPr>
        </p:nvSpPr>
        <p:spPr>
          <a:xfrm>
            <a:off x="0" y="357188"/>
            <a:ext cx="8643938" cy="2786062"/>
          </a:xfrm>
        </p:spPr>
        <p:txBody>
          <a:bodyPr/>
          <a:lstStyle/>
          <a:p>
            <a:pPr eaLnBrk="1" hangingPunct="1">
              <a:lnSpc>
                <a:spcPct val="150000"/>
              </a:lnSpc>
              <a:buFont typeface="Wingdings" pitchFamily="2" charset="2"/>
              <a:buNone/>
            </a:pP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      </a:t>
            </a:r>
            <a:r>
              <a:rPr lang="zh-CN" altLang="en-US" sz="2800" b="1" dirty="0" smtClean="0">
                <a:solidFill>
                  <a:srgbClr val="CC3300"/>
                </a:solidFill>
                <a:latin typeface="楷体_GB2312" pitchFamily="49" charset="-122"/>
                <a:ea typeface="楷体_GB2312" pitchFamily="49" charset="-122"/>
              </a:rPr>
              <a:t>顺序存储</a:t>
            </a:r>
            <a:r>
              <a:rPr lang="zh-CN" altLang="en-US" sz="2800" b="1" dirty="0" smtClean="0">
                <a:latin typeface="楷体_GB2312" pitchFamily="49" charset="-122"/>
                <a:ea typeface="楷体_GB2312" pitchFamily="49" charset="-122"/>
              </a:rPr>
              <a:t>结构：借助元素在存储器的相对位置来表示数据元素之间的逻辑关系</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即逻辑上相邻的数据元素存储在物理上相邻的存储单元中。</a:t>
            </a:r>
            <a:endParaRPr lang="en-US" altLang="zh-CN" sz="2800" b="1" dirty="0" smtClean="0">
              <a:latin typeface="楷体_GB2312" pitchFamily="49" charset="-122"/>
              <a:ea typeface="楷体_GB2312" pitchFamily="49" charset="-122"/>
            </a:endParaRPr>
          </a:p>
          <a:p>
            <a:pPr eaLnBrk="1" hangingPunct="1">
              <a:lnSpc>
                <a:spcPct val="150000"/>
              </a:lnSpc>
              <a:buFont typeface="Wingdings" pitchFamily="2" charset="2"/>
              <a:buNone/>
            </a:pPr>
            <a:endParaRPr lang="zh-CN" altLang="en-US" sz="2800" b="1" dirty="0" smtClean="0">
              <a:latin typeface="楷体_GB2312" pitchFamily="49" charset="-122"/>
              <a:ea typeface="楷体_GB2312" pitchFamily="49" charset="-122"/>
            </a:endParaRPr>
          </a:p>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       </a:t>
            </a:r>
            <a:r>
              <a:rPr lang="zh-CN" altLang="en-US" sz="2800" b="1" dirty="0" smtClean="0">
                <a:solidFill>
                  <a:srgbClr val="CC3300"/>
                </a:solidFill>
                <a:latin typeface="楷体_GB2312" pitchFamily="49" charset="-122"/>
                <a:ea typeface="楷体_GB2312" pitchFamily="49" charset="-122"/>
              </a:rPr>
              <a:t>链式存储</a:t>
            </a:r>
            <a:r>
              <a:rPr lang="zh-CN" altLang="en-US" sz="2800" b="1" dirty="0" smtClean="0">
                <a:latin typeface="楷体_GB2312" pitchFamily="49" charset="-122"/>
                <a:ea typeface="楷体_GB2312" pitchFamily="49" charset="-122"/>
              </a:rPr>
              <a:t>结构：不要求将逻辑上相邻的数据元素存储在物理上相邻的存储单元中，而是通过附加指针字段来表示数据元素之间的逻辑关系。</a:t>
            </a:r>
          </a:p>
          <a:p>
            <a:pPr eaLnBrk="1" hangingPunct="1">
              <a:lnSpc>
                <a:spcPct val="80000"/>
              </a:lnSpc>
              <a:buFont typeface="Wingdings" pitchFamily="2" charset="2"/>
              <a:buNone/>
            </a:pPr>
            <a:endParaRPr lang="en-US" altLang="zh-CN" sz="2800" b="1" dirty="0" smtClean="0">
              <a:latin typeface="楷体_GB2312" pitchFamily="49" charset="-122"/>
              <a:ea typeface="楷体_GB2312" pitchFamily="49" charset="-122"/>
            </a:endParaRPr>
          </a:p>
        </p:txBody>
      </p:sp>
      <p:graphicFrame>
        <p:nvGraphicFramePr>
          <p:cNvPr id="7" name="表格 6"/>
          <p:cNvGraphicFramePr>
            <a:graphicFrameLocks noGrp="1"/>
          </p:cNvGraphicFramePr>
          <p:nvPr/>
        </p:nvGraphicFramePr>
        <p:xfrm>
          <a:off x="2786050" y="2428868"/>
          <a:ext cx="2635268" cy="500066"/>
        </p:xfrm>
        <a:graphic>
          <a:graphicData uri="http://schemas.openxmlformats.org/drawingml/2006/table">
            <a:tbl>
              <a:tblPr firstRow="1" bandRow="1">
                <a:tableStyleId>{5C22544A-7EE6-4342-B048-85BDC9FD1C3A}</a:tableStyleId>
              </a:tblPr>
              <a:tblGrid>
                <a:gridCol w="658817"/>
                <a:gridCol w="658817"/>
                <a:gridCol w="658817"/>
                <a:gridCol w="658817"/>
              </a:tblGrid>
              <a:tr h="500066">
                <a:tc>
                  <a:txBody>
                    <a:bodyPr/>
                    <a:lstStyle/>
                    <a:p>
                      <a:pPr algn="ctr"/>
                      <a:r>
                        <a:rPr lang="en-US" altLang="zh-CN" sz="2400" dirty="0" smtClean="0"/>
                        <a:t>a0</a:t>
                      </a:r>
                      <a:endParaRPr lang="zh-CN" altLang="en-US" sz="2400" dirty="0"/>
                    </a:p>
                  </a:txBody>
                  <a:tcPr/>
                </a:tc>
                <a:tc>
                  <a:txBody>
                    <a:bodyPr/>
                    <a:lstStyle/>
                    <a:p>
                      <a:pPr algn="ctr"/>
                      <a:r>
                        <a:rPr lang="en-US" altLang="zh-CN" sz="2400" dirty="0" smtClean="0"/>
                        <a:t>a1</a:t>
                      </a:r>
                      <a:endParaRPr lang="zh-CN" altLang="en-US" sz="2400" dirty="0"/>
                    </a:p>
                  </a:txBody>
                  <a:tcPr/>
                </a:tc>
                <a:tc>
                  <a:txBody>
                    <a:bodyPr/>
                    <a:lstStyle/>
                    <a:p>
                      <a:pPr algn="ctr"/>
                      <a:r>
                        <a:rPr lang="en-US" altLang="zh-CN" sz="2400" dirty="0" smtClean="0"/>
                        <a:t>a2</a:t>
                      </a:r>
                      <a:endParaRPr lang="zh-CN" altLang="en-US" sz="2400" dirty="0"/>
                    </a:p>
                  </a:txBody>
                  <a:tcPr/>
                </a:tc>
                <a:tc>
                  <a:txBody>
                    <a:bodyPr/>
                    <a:lstStyle/>
                    <a:p>
                      <a:pPr algn="ctr"/>
                      <a:r>
                        <a:rPr lang="en-US" altLang="zh-CN" sz="2400" dirty="0" smtClean="0"/>
                        <a:t>a3</a:t>
                      </a:r>
                      <a:endParaRPr lang="zh-CN" altLang="en-US" sz="2400" dirty="0"/>
                    </a:p>
                  </a:txBody>
                  <a:tcPr/>
                </a:tc>
              </a:tr>
            </a:tbl>
          </a:graphicData>
        </a:graphic>
      </p:graphicFrame>
      <p:pic>
        <p:nvPicPr>
          <p:cNvPr id="33816" name="Picture 3"/>
          <p:cNvPicPr>
            <a:picLocks noChangeAspect="1" noChangeArrowheads="1"/>
          </p:cNvPicPr>
          <p:nvPr/>
        </p:nvPicPr>
        <p:blipFill>
          <a:blip r:embed="rId2" cstate="print"/>
          <a:srcRect/>
          <a:stretch>
            <a:fillRect/>
          </a:stretch>
        </p:blipFill>
        <p:spPr bwMode="auto">
          <a:xfrm>
            <a:off x="428625" y="5286375"/>
            <a:ext cx="8501063" cy="10953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816"/>
                                        </p:tgtEl>
                                        <p:attrNameLst>
                                          <p:attrName>style.visibility</p:attrName>
                                        </p:attrNameLst>
                                      </p:cBhvr>
                                      <p:to>
                                        <p:strVal val="visible"/>
                                      </p:to>
                                    </p:set>
                                    <p:anim calcmode="lin" valueType="num">
                                      <p:cBhvr additive="base">
                                        <p:cTn id="25" dur="500" fill="hold"/>
                                        <p:tgtEl>
                                          <p:spTgt spid="33816"/>
                                        </p:tgtEl>
                                        <p:attrNameLst>
                                          <p:attrName>ppt_x</p:attrName>
                                        </p:attrNameLst>
                                      </p:cBhvr>
                                      <p:tavLst>
                                        <p:tav tm="0">
                                          <p:val>
                                            <p:strVal val="#ppt_x"/>
                                          </p:val>
                                        </p:tav>
                                        <p:tav tm="100000">
                                          <p:val>
                                            <p:strVal val="#ppt_x"/>
                                          </p:val>
                                        </p:tav>
                                      </p:tavLst>
                                    </p:anim>
                                    <p:anim calcmode="lin" valueType="num">
                                      <p:cBhvr additive="base">
                                        <p:cTn id="26" dur="500" fill="hold"/>
                                        <p:tgtEl>
                                          <p:spTgt spid="338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55" name="Text Box 27"/>
          <p:cNvSpPr txBox="1">
            <a:spLocks noChangeArrowheads="1"/>
          </p:cNvSpPr>
          <p:nvPr/>
        </p:nvSpPr>
        <p:spPr bwMode="auto">
          <a:xfrm>
            <a:off x="500034" y="500042"/>
            <a:ext cx="6705600" cy="523220"/>
          </a:xfrm>
          <a:prstGeom prst="rect">
            <a:avLst/>
          </a:prstGeom>
          <a:noFill/>
          <a:ln w="9525">
            <a:noFill/>
            <a:miter lim="800000"/>
            <a:headEnd/>
            <a:tailEnd/>
          </a:ln>
          <a:effectLst/>
        </p:spPr>
        <p:txBody>
          <a:bodyPr>
            <a:spAutoFit/>
          </a:bodyPr>
          <a:lstStyle/>
          <a:p>
            <a:pPr>
              <a:lnSpc>
                <a:spcPct val="100000"/>
              </a:lnSpc>
              <a:spcBef>
                <a:spcPct val="50000"/>
              </a:spcBef>
            </a:pPr>
            <a:r>
              <a:rPr lang="zh-CN" altLang="en-US" sz="2800" b="1" i="0" dirty="0">
                <a:solidFill>
                  <a:srgbClr val="FF0000"/>
                </a:solidFill>
                <a:effectLst/>
                <a:latin typeface="Times New Roman" pitchFamily="18" charset="0"/>
                <a:ea typeface="宋体" pitchFamily="2" charset="-122"/>
              </a:rPr>
              <a:t>例子：</a:t>
            </a:r>
            <a:r>
              <a:rPr lang="zh-CN" altLang="en-US" sz="2800" b="1" i="0" dirty="0">
                <a:solidFill>
                  <a:schemeClr val="tx1"/>
                </a:solidFill>
                <a:effectLst/>
                <a:latin typeface="Times New Roman" pitchFamily="18" charset="0"/>
                <a:ea typeface="宋体" pitchFamily="2" charset="-122"/>
              </a:rPr>
              <a:t>表示复数</a:t>
            </a:r>
            <a:r>
              <a:rPr lang="en-US" altLang="zh-CN" sz="2800" b="1" i="0" dirty="0">
                <a:solidFill>
                  <a:schemeClr val="tx1"/>
                </a:solidFill>
                <a:effectLst/>
                <a:latin typeface="Times New Roman" pitchFamily="18" charset="0"/>
                <a:ea typeface="宋体" pitchFamily="2" charset="-122"/>
              </a:rPr>
              <a:t>z1=3.0-2.3i</a:t>
            </a:r>
            <a:r>
              <a:rPr lang="zh-CN" altLang="en-US" sz="2800" b="1" i="0" dirty="0">
                <a:solidFill>
                  <a:schemeClr val="tx1"/>
                </a:solidFill>
                <a:effectLst/>
                <a:latin typeface="Times New Roman" pitchFamily="18" charset="0"/>
                <a:ea typeface="宋体" pitchFamily="2" charset="-122"/>
              </a:rPr>
              <a:t>和</a:t>
            </a:r>
            <a:r>
              <a:rPr lang="en-US" altLang="zh-CN" sz="2800" b="1" i="0" dirty="0">
                <a:solidFill>
                  <a:schemeClr val="tx1"/>
                </a:solidFill>
                <a:effectLst/>
                <a:latin typeface="Times New Roman" pitchFamily="18" charset="0"/>
                <a:ea typeface="宋体" pitchFamily="2" charset="-122"/>
              </a:rPr>
              <a:t>z2=-0.7+4.8i</a:t>
            </a:r>
          </a:p>
        </p:txBody>
      </p:sp>
      <p:grpSp>
        <p:nvGrpSpPr>
          <p:cNvPr id="2" name="Group 28"/>
          <p:cNvGrpSpPr>
            <a:grpSpLocks/>
          </p:cNvGrpSpPr>
          <p:nvPr/>
        </p:nvGrpSpPr>
        <p:grpSpPr bwMode="auto">
          <a:xfrm>
            <a:off x="323850" y="1500174"/>
            <a:ext cx="2514600" cy="2438400"/>
            <a:chOff x="864" y="2640"/>
            <a:chExt cx="1584" cy="1536"/>
          </a:xfrm>
        </p:grpSpPr>
        <p:grpSp>
          <p:nvGrpSpPr>
            <p:cNvPr id="3" name="Group 29"/>
            <p:cNvGrpSpPr>
              <a:grpSpLocks/>
            </p:cNvGrpSpPr>
            <p:nvPr/>
          </p:nvGrpSpPr>
          <p:grpSpPr bwMode="auto">
            <a:xfrm>
              <a:off x="1296" y="2640"/>
              <a:ext cx="1152" cy="1488"/>
              <a:chOff x="912" y="2640"/>
              <a:chExt cx="1152" cy="1488"/>
            </a:xfrm>
          </p:grpSpPr>
          <p:sp>
            <p:nvSpPr>
              <p:cNvPr id="304158" name="Line 30"/>
              <p:cNvSpPr>
                <a:spLocks noChangeShapeType="1"/>
              </p:cNvSpPr>
              <p:nvPr/>
            </p:nvSpPr>
            <p:spPr bwMode="auto">
              <a:xfrm>
                <a:off x="912" y="2832"/>
                <a:ext cx="0" cy="1296"/>
              </a:xfrm>
              <a:prstGeom prst="line">
                <a:avLst/>
              </a:prstGeom>
              <a:noFill/>
              <a:ln w="9525">
                <a:solidFill>
                  <a:schemeClr val="tx1"/>
                </a:solidFill>
                <a:round/>
                <a:headEnd/>
                <a:tailEnd/>
              </a:ln>
              <a:effectLst/>
            </p:spPr>
            <p:txBody>
              <a:bodyPr/>
              <a:lstStyle/>
              <a:p>
                <a:endParaRPr lang="zh-CN" altLang="en-US"/>
              </a:p>
            </p:txBody>
          </p:sp>
          <p:sp>
            <p:nvSpPr>
              <p:cNvPr id="304159" name="Line 31"/>
              <p:cNvSpPr>
                <a:spLocks noChangeShapeType="1"/>
              </p:cNvSpPr>
              <p:nvPr/>
            </p:nvSpPr>
            <p:spPr bwMode="auto">
              <a:xfrm>
                <a:off x="1680" y="2784"/>
                <a:ext cx="0" cy="1296"/>
              </a:xfrm>
              <a:prstGeom prst="line">
                <a:avLst/>
              </a:prstGeom>
              <a:noFill/>
              <a:ln w="9525">
                <a:solidFill>
                  <a:schemeClr val="tx1"/>
                </a:solidFill>
                <a:round/>
                <a:headEnd/>
                <a:tailEnd/>
              </a:ln>
              <a:effectLst/>
            </p:spPr>
            <p:txBody>
              <a:bodyPr/>
              <a:lstStyle/>
              <a:p>
                <a:endParaRPr lang="zh-CN" altLang="en-US"/>
              </a:p>
            </p:txBody>
          </p:sp>
          <p:sp>
            <p:nvSpPr>
              <p:cNvPr id="304160" name="Line 32"/>
              <p:cNvSpPr>
                <a:spLocks noChangeShapeType="1"/>
              </p:cNvSpPr>
              <p:nvPr/>
            </p:nvSpPr>
            <p:spPr bwMode="auto">
              <a:xfrm>
                <a:off x="912" y="3120"/>
                <a:ext cx="768" cy="0"/>
              </a:xfrm>
              <a:prstGeom prst="line">
                <a:avLst/>
              </a:prstGeom>
              <a:noFill/>
              <a:ln w="9525">
                <a:solidFill>
                  <a:schemeClr val="tx1"/>
                </a:solidFill>
                <a:round/>
                <a:headEnd/>
                <a:tailEnd/>
              </a:ln>
              <a:effectLst/>
            </p:spPr>
            <p:txBody>
              <a:bodyPr/>
              <a:lstStyle/>
              <a:p>
                <a:endParaRPr lang="zh-CN" altLang="en-US"/>
              </a:p>
            </p:txBody>
          </p:sp>
          <p:sp>
            <p:nvSpPr>
              <p:cNvPr id="304161" name="Line 33"/>
              <p:cNvSpPr>
                <a:spLocks noChangeShapeType="1"/>
              </p:cNvSpPr>
              <p:nvPr/>
            </p:nvSpPr>
            <p:spPr bwMode="auto">
              <a:xfrm>
                <a:off x="912" y="3312"/>
                <a:ext cx="768" cy="0"/>
              </a:xfrm>
              <a:prstGeom prst="line">
                <a:avLst/>
              </a:prstGeom>
              <a:noFill/>
              <a:ln w="9525">
                <a:solidFill>
                  <a:schemeClr val="tx1"/>
                </a:solidFill>
                <a:round/>
                <a:headEnd/>
                <a:tailEnd/>
              </a:ln>
              <a:effectLst/>
            </p:spPr>
            <p:txBody>
              <a:bodyPr/>
              <a:lstStyle/>
              <a:p>
                <a:endParaRPr lang="zh-CN" altLang="en-US"/>
              </a:p>
            </p:txBody>
          </p:sp>
          <p:sp>
            <p:nvSpPr>
              <p:cNvPr id="304162" name="Line 34"/>
              <p:cNvSpPr>
                <a:spLocks noChangeShapeType="1"/>
              </p:cNvSpPr>
              <p:nvPr/>
            </p:nvSpPr>
            <p:spPr bwMode="auto">
              <a:xfrm>
                <a:off x="912" y="3600"/>
                <a:ext cx="768" cy="0"/>
              </a:xfrm>
              <a:prstGeom prst="line">
                <a:avLst/>
              </a:prstGeom>
              <a:noFill/>
              <a:ln w="9525">
                <a:solidFill>
                  <a:schemeClr val="tx1"/>
                </a:solidFill>
                <a:round/>
                <a:headEnd/>
                <a:tailEnd/>
              </a:ln>
              <a:effectLst/>
            </p:spPr>
            <p:txBody>
              <a:bodyPr/>
              <a:lstStyle/>
              <a:p>
                <a:endParaRPr lang="zh-CN" altLang="en-US"/>
              </a:p>
            </p:txBody>
          </p:sp>
          <p:sp>
            <p:nvSpPr>
              <p:cNvPr id="304163" name="Line 35"/>
              <p:cNvSpPr>
                <a:spLocks noChangeShapeType="1"/>
              </p:cNvSpPr>
              <p:nvPr/>
            </p:nvSpPr>
            <p:spPr bwMode="auto">
              <a:xfrm>
                <a:off x="912" y="3792"/>
                <a:ext cx="768" cy="0"/>
              </a:xfrm>
              <a:prstGeom prst="line">
                <a:avLst/>
              </a:prstGeom>
              <a:noFill/>
              <a:ln w="9525">
                <a:solidFill>
                  <a:schemeClr val="tx1"/>
                </a:solidFill>
                <a:round/>
                <a:headEnd/>
                <a:tailEnd/>
              </a:ln>
              <a:effectLst/>
            </p:spPr>
            <p:txBody>
              <a:bodyPr/>
              <a:lstStyle/>
              <a:p>
                <a:endParaRPr lang="zh-CN" altLang="en-US"/>
              </a:p>
            </p:txBody>
          </p:sp>
          <p:sp>
            <p:nvSpPr>
              <p:cNvPr id="304164" name="Line 36"/>
              <p:cNvSpPr>
                <a:spLocks noChangeShapeType="1"/>
              </p:cNvSpPr>
              <p:nvPr/>
            </p:nvSpPr>
            <p:spPr bwMode="auto">
              <a:xfrm>
                <a:off x="912" y="3984"/>
                <a:ext cx="768" cy="0"/>
              </a:xfrm>
              <a:prstGeom prst="line">
                <a:avLst/>
              </a:prstGeom>
              <a:noFill/>
              <a:ln w="9525">
                <a:solidFill>
                  <a:schemeClr val="tx1"/>
                </a:solidFill>
                <a:round/>
                <a:headEnd/>
                <a:tailEnd/>
              </a:ln>
              <a:effectLst/>
            </p:spPr>
            <p:txBody>
              <a:bodyPr/>
              <a:lstStyle/>
              <a:p>
                <a:endParaRPr lang="zh-CN" altLang="en-US"/>
              </a:p>
            </p:txBody>
          </p:sp>
          <p:sp>
            <p:nvSpPr>
              <p:cNvPr id="304165" name="Line 37"/>
              <p:cNvSpPr>
                <a:spLocks noChangeShapeType="1"/>
              </p:cNvSpPr>
              <p:nvPr/>
            </p:nvSpPr>
            <p:spPr bwMode="auto">
              <a:xfrm>
                <a:off x="912" y="2928"/>
                <a:ext cx="768" cy="0"/>
              </a:xfrm>
              <a:prstGeom prst="line">
                <a:avLst/>
              </a:prstGeom>
              <a:noFill/>
              <a:ln w="9525">
                <a:solidFill>
                  <a:schemeClr val="tx1"/>
                </a:solidFill>
                <a:round/>
                <a:headEnd/>
                <a:tailEnd/>
              </a:ln>
              <a:effectLst/>
            </p:spPr>
            <p:txBody>
              <a:bodyPr/>
              <a:lstStyle/>
              <a:p>
                <a:endParaRPr lang="zh-CN" altLang="en-US"/>
              </a:p>
            </p:txBody>
          </p:sp>
          <p:sp>
            <p:nvSpPr>
              <p:cNvPr id="304166" name="Text Box 38"/>
              <p:cNvSpPr txBox="1">
                <a:spLocks noChangeArrowheads="1"/>
              </p:cNvSpPr>
              <p:nvPr/>
            </p:nvSpPr>
            <p:spPr bwMode="auto">
              <a:xfrm>
                <a:off x="1152" y="2640"/>
                <a:ext cx="672"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sp>
            <p:nvSpPr>
              <p:cNvPr id="304167" name="Text Box 39"/>
              <p:cNvSpPr txBox="1">
                <a:spLocks noChangeArrowheads="1"/>
              </p:cNvSpPr>
              <p:nvPr/>
            </p:nvSpPr>
            <p:spPr bwMode="auto">
              <a:xfrm>
                <a:off x="1152" y="3312"/>
                <a:ext cx="912"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grpSp>
        <p:sp>
          <p:nvSpPr>
            <p:cNvPr id="304168" name="Text Box 40"/>
            <p:cNvSpPr txBox="1">
              <a:spLocks noChangeArrowheads="1"/>
            </p:cNvSpPr>
            <p:nvPr/>
          </p:nvSpPr>
          <p:spPr bwMode="auto">
            <a:xfrm>
              <a:off x="864" y="2976"/>
              <a:ext cx="576" cy="384"/>
            </a:xfrm>
            <a:prstGeom prst="rect">
              <a:avLst/>
            </a:prstGeom>
            <a:noFill/>
            <a:ln w="9525">
              <a:noFill/>
              <a:miter lim="800000"/>
              <a:headEnd/>
              <a:tailEnd/>
            </a:ln>
            <a:effectLst/>
          </p:spPr>
          <p:txBody>
            <a:bodyPr>
              <a:spAutoFit/>
            </a:bodyPr>
            <a:lstStyle/>
            <a:p>
              <a:pPr>
                <a:lnSpc>
                  <a:spcPct val="60000"/>
                </a:lnSpc>
                <a:spcBef>
                  <a:spcPct val="50000"/>
                </a:spcBef>
              </a:pPr>
              <a:r>
                <a:rPr lang="en-US" altLang="zh-CN" sz="2000" i="0">
                  <a:solidFill>
                    <a:schemeClr val="tx1"/>
                  </a:solidFill>
                  <a:effectLst/>
                  <a:latin typeface="Times New Roman" pitchFamily="18" charset="0"/>
                  <a:ea typeface="宋体" pitchFamily="2" charset="-122"/>
                </a:rPr>
                <a:t>0300</a:t>
              </a:r>
            </a:p>
            <a:p>
              <a:pPr>
                <a:lnSpc>
                  <a:spcPct val="60000"/>
                </a:lnSpc>
                <a:spcBef>
                  <a:spcPct val="50000"/>
                </a:spcBef>
              </a:pPr>
              <a:r>
                <a:rPr lang="en-US" altLang="zh-CN" sz="2000" i="0">
                  <a:solidFill>
                    <a:schemeClr val="tx1"/>
                  </a:solidFill>
                  <a:effectLst/>
                  <a:latin typeface="Times New Roman" pitchFamily="18" charset="0"/>
                  <a:ea typeface="宋体" pitchFamily="2" charset="-122"/>
                </a:rPr>
                <a:t>0302</a:t>
              </a:r>
            </a:p>
          </p:txBody>
        </p:sp>
        <p:sp>
          <p:nvSpPr>
            <p:cNvPr id="304169" name="Text Box 41"/>
            <p:cNvSpPr txBox="1">
              <a:spLocks noChangeArrowheads="1"/>
            </p:cNvSpPr>
            <p:nvPr/>
          </p:nvSpPr>
          <p:spPr bwMode="auto">
            <a:xfrm>
              <a:off x="864" y="3600"/>
              <a:ext cx="816" cy="422"/>
            </a:xfrm>
            <a:prstGeom prst="rect">
              <a:avLst/>
            </a:prstGeom>
            <a:noFill/>
            <a:ln w="9525">
              <a:noFill/>
              <a:miter lim="800000"/>
              <a:headEnd/>
              <a:tailEnd/>
            </a:ln>
            <a:effectLst/>
          </p:spPr>
          <p:txBody>
            <a:bodyPr>
              <a:spAutoFit/>
            </a:bodyPr>
            <a:lstStyle/>
            <a:p>
              <a:pPr>
                <a:lnSpc>
                  <a:spcPct val="70000"/>
                </a:lnSpc>
                <a:spcBef>
                  <a:spcPct val="50000"/>
                </a:spcBef>
              </a:pPr>
              <a:r>
                <a:rPr lang="en-US" altLang="zh-CN" sz="2000" i="0">
                  <a:solidFill>
                    <a:schemeClr val="tx1"/>
                  </a:solidFill>
                  <a:effectLst/>
                  <a:latin typeface="Times New Roman" pitchFamily="18" charset="0"/>
                  <a:ea typeface="宋体" pitchFamily="2" charset="-122"/>
                </a:rPr>
                <a:t>0632</a:t>
              </a:r>
            </a:p>
            <a:p>
              <a:pPr>
                <a:lnSpc>
                  <a:spcPct val="70000"/>
                </a:lnSpc>
                <a:spcBef>
                  <a:spcPct val="50000"/>
                </a:spcBef>
              </a:pPr>
              <a:r>
                <a:rPr lang="en-US" altLang="zh-CN" sz="2000" i="0">
                  <a:solidFill>
                    <a:schemeClr val="tx1"/>
                  </a:solidFill>
                  <a:effectLst/>
                  <a:latin typeface="Times New Roman" pitchFamily="18" charset="0"/>
                  <a:ea typeface="宋体" pitchFamily="2" charset="-122"/>
                </a:rPr>
                <a:t>0634</a:t>
              </a:r>
            </a:p>
          </p:txBody>
        </p:sp>
        <p:sp>
          <p:nvSpPr>
            <p:cNvPr id="304170" name="Text Box 42"/>
            <p:cNvSpPr txBox="1">
              <a:spLocks noChangeArrowheads="1"/>
            </p:cNvSpPr>
            <p:nvPr/>
          </p:nvSpPr>
          <p:spPr bwMode="auto">
            <a:xfrm>
              <a:off x="1536" y="3888"/>
              <a:ext cx="624"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grpSp>
      <p:sp>
        <p:nvSpPr>
          <p:cNvPr id="304171" name="Text Box 43"/>
          <p:cNvSpPr txBox="1">
            <a:spLocks noChangeArrowheads="1"/>
          </p:cNvSpPr>
          <p:nvPr/>
        </p:nvSpPr>
        <p:spPr bwMode="auto">
          <a:xfrm>
            <a:off x="1314450" y="1881174"/>
            <a:ext cx="685800" cy="457200"/>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3.0</a:t>
            </a:r>
          </a:p>
        </p:txBody>
      </p:sp>
      <p:sp>
        <p:nvSpPr>
          <p:cNvPr id="304172" name="Text Box 44"/>
          <p:cNvSpPr txBox="1">
            <a:spLocks noChangeArrowheads="1"/>
          </p:cNvSpPr>
          <p:nvPr/>
        </p:nvSpPr>
        <p:spPr bwMode="auto">
          <a:xfrm>
            <a:off x="1238250" y="2185974"/>
            <a:ext cx="838200" cy="457200"/>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-2.3</a:t>
            </a:r>
          </a:p>
        </p:txBody>
      </p:sp>
      <p:sp>
        <p:nvSpPr>
          <p:cNvPr id="304173" name="Text Box 45"/>
          <p:cNvSpPr txBox="1">
            <a:spLocks noChangeArrowheads="1"/>
          </p:cNvSpPr>
          <p:nvPr/>
        </p:nvSpPr>
        <p:spPr bwMode="auto">
          <a:xfrm>
            <a:off x="1314450" y="2947974"/>
            <a:ext cx="1066800" cy="457200"/>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-0.7</a:t>
            </a:r>
          </a:p>
        </p:txBody>
      </p:sp>
      <p:sp>
        <p:nvSpPr>
          <p:cNvPr id="304174" name="Text Box 46"/>
          <p:cNvSpPr txBox="1">
            <a:spLocks noChangeArrowheads="1"/>
          </p:cNvSpPr>
          <p:nvPr/>
        </p:nvSpPr>
        <p:spPr bwMode="auto">
          <a:xfrm>
            <a:off x="1314450" y="3252774"/>
            <a:ext cx="1066800" cy="457200"/>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4.8</a:t>
            </a:r>
          </a:p>
        </p:txBody>
      </p:sp>
      <p:grpSp>
        <p:nvGrpSpPr>
          <p:cNvPr id="4" name="Group 48"/>
          <p:cNvGrpSpPr>
            <a:grpSpLocks/>
          </p:cNvGrpSpPr>
          <p:nvPr/>
        </p:nvGrpSpPr>
        <p:grpSpPr bwMode="auto">
          <a:xfrm>
            <a:off x="4065588" y="1357298"/>
            <a:ext cx="1371600" cy="2667000"/>
            <a:chOff x="3744" y="2640"/>
            <a:chExt cx="864" cy="1680"/>
          </a:xfrm>
        </p:grpSpPr>
        <p:sp>
          <p:nvSpPr>
            <p:cNvPr id="304177" name="Line 49"/>
            <p:cNvSpPr>
              <a:spLocks noChangeShapeType="1"/>
            </p:cNvSpPr>
            <p:nvPr/>
          </p:nvSpPr>
          <p:spPr bwMode="auto">
            <a:xfrm>
              <a:off x="3744" y="2784"/>
              <a:ext cx="0" cy="1536"/>
            </a:xfrm>
            <a:prstGeom prst="line">
              <a:avLst/>
            </a:prstGeom>
            <a:noFill/>
            <a:ln w="9525">
              <a:solidFill>
                <a:schemeClr val="tx1"/>
              </a:solidFill>
              <a:round/>
              <a:headEnd/>
              <a:tailEnd/>
            </a:ln>
            <a:effectLst/>
          </p:spPr>
          <p:txBody>
            <a:bodyPr/>
            <a:lstStyle/>
            <a:p>
              <a:endParaRPr lang="zh-CN" altLang="en-US"/>
            </a:p>
          </p:txBody>
        </p:sp>
        <p:sp>
          <p:nvSpPr>
            <p:cNvPr id="304178" name="Line 50"/>
            <p:cNvSpPr>
              <a:spLocks noChangeShapeType="1"/>
            </p:cNvSpPr>
            <p:nvPr/>
          </p:nvSpPr>
          <p:spPr bwMode="auto">
            <a:xfrm>
              <a:off x="4608" y="2784"/>
              <a:ext cx="0" cy="1536"/>
            </a:xfrm>
            <a:prstGeom prst="line">
              <a:avLst/>
            </a:prstGeom>
            <a:noFill/>
            <a:ln w="9525">
              <a:solidFill>
                <a:schemeClr val="tx1"/>
              </a:solidFill>
              <a:round/>
              <a:headEnd/>
              <a:tailEnd/>
            </a:ln>
            <a:effectLst/>
          </p:spPr>
          <p:txBody>
            <a:bodyPr/>
            <a:lstStyle/>
            <a:p>
              <a:endParaRPr lang="zh-CN" altLang="en-US"/>
            </a:p>
          </p:txBody>
        </p:sp>
        <p:sp>
          <p:nvSpPr>
            <p:cNvPr id="304179" name="Line 51"/>
            <p:cNvSpPr>
              <a:spLocks noChangeShapeType="1"/>
            </p:cNvSpPr>
            <p:nvPr/>
          </p:nvSpPr>
          <p:spPr bwMode="auto">
            <a:xfrm>
              <a:off x="3744" y="2976"/>
              <a:ext cx="864" cy="0"/>
            </a:xfrm>
            <a:prstGeom prst="line">
              <a:avLst/>
            </a:prstGeom>
            <a:noFill/>
            <a:ln w="9525">
              <a:solidFill>
                <a:schemeClr val="tx1"/>
              </a:solidFill>
              <a:round/>
              <a:headEnd/>
              <a:tailEnd/>
            </a:ln>
            <a:effectLst/>
          </p:spPr>
          <p:txBody>
            <a:bodyPr/>
            <a:lstStyle/>
            <a:p>
              <a:endParaRPr lang="zh-CN" altLang="en-US"/>
            </a:p>
          </p:txBody>
        </p:sp>
        <p:sp>
          <p:nvSpPr>
            <p:cNvPr id="304180" name="Line 52"/>
            <p:cNvSpPr>
              <a:spLocks noChangeShapeType="1"/>
            </p:cNvSpPr>
            <p:nvPr/>
          </p:nvSpPr>
          <p:spPr bwMode="auto">
            <a:xfrm>
              <a:off x="3744" y="3168"/>
              <a:ext cx="864" cy="0"/>
            </a:xfrm>
            <a:prstGeom prst="line">
              <a:avLst/>
            </a:prstGeom>
            <a:noFill/>
            <a:ln w="9525">
              <a:solidFill>
                <a:schemeClr val="tx1"/>
              </a:solidFill>
              <a:round/>
              <a:headEnd/>
              <a:tailEnd/>
            </a:ln>
            <a:effectLst/>
          </p:spPr>
          <p:txBody>
            <a:bodyPr/>
            <a:lstStyle/>
            <a:p>
              <a:endParaRPr lang="zh-CN" altLang="en-US"/>
            </a:p>
          </p:txBody>
        </p:sp>
        <p:sp>
          <p:nvSpPr>
            <p:cNvPr id="304181" name="Line 53"/>
            <p:cNvSpPr>
              <a:spLocks noChangeShapeType="1"/>
            </p:cNvSpPr>
            <p:nvPr/>
          </p:nvSpPr>
          <p:spPr bwMode="auto">
            <a:xfrm>
              <a:off x="3744" y="3744"/>
              <a:ext cx="864" cy="0"/>
            </a:xfrm>
            <a:prstGeom prst="line">
              <a:avLst/>
            </a:prstGeom>
            <a:noFill/>
            <a:ln w="9525">
              <a:solidFill>
                <a:schemeClr val="tx1"/>
              </a:solidFill>
              <a:round/>
              <a:headEnd/>
              <a:tailEnd/>
            </a:ln>
            <a:effectLst/>
          </p:spPr>
          <p:txBody>
            <a:bodyPr/>
            <a:lstStyle/>
            <a:p>
              <a:endParaRPr lang="zh-CN" altLang="en-US"/>
            </a:p>
          </p:txBody>
        </p:sp>
        <p:sp>
          <p:nvSpPr>
            <p:cNvPr id="304182" name="Line 54"/>
            <p:cNvSpPr>
              <a:spLocks noChangeShapeType="1"/>
            </p:cNvSpPr>
            <p:nvPr/>
          </p:nvSpPr>
          <p:spPr bwMode="auto">
            <a:xfrm>
              <a:off x="3744" y="3984"/>
              <a:ext cx="864" cy="0"/>
            </a:xfrm>
            <a:prstGeom prst="line">
              <a:avLst/>
            </a:prstGeom>
            <a:noFill/>
            <a:ln w="9525">
              <a:solidFill>
                <a:schemeClr val="tx1"/>
              </a:solidFill>
              <a:round/>
              <a:headEnd/>
              <a:tailEnd/>
            </a:ln>
            <a:effectLst/>
          </p:spPr>
          <p:txBody>
            <a:bodyPr/>
            <a:lstStyle/>
            <a:p>
              <a:endParaRPr lang="zh-CN" altLang="en-US"/>
            </a:p>
          </p:txBody>
        </p:sp>
        <p:sp>
          <p:nvSpPr>
            <p:cNvPr id="304183" name="Line 55"/>
            <p:cNvSpPr>
              <a:spLocks noChangeShapeType="1"/>
            </p:cNvSpPr>
            <p:nvPr/>
          </p:nvSpPr>
          <p:spPr bwMode="auto">
            <a:xfrm>
              <a:off x="3744" y="4128"/>
              <a:ext cx="864" cy="0"/>
            </a:xfrm>
            <a:prstGeom prst="line">
              <a:avLst/>
            </a:prstGeom>
            <a:noFill/>
            <a:ln w="9525">
              <a:solidFill>
                <a:schemeClr val="tx1"/>
              </a:solidFill>
              <a:round/>
              <a:headEnd/>
              <a:tailEnd/>
            </a:ln>
            <a:effectLst/>
          </p:spPr>
          <p:txBody>
            <a:bodyPr/>
            <a:lstStyle/>
            <a:p>
              <a:endParaRPr lang="zh-CN" altLang="en-US"/>
            </a:p>
          </p:txBody>
        </p:sp>
        <p:sp>
          <p:nvSpPr>
            <p:cNvPr id="304184" name="Text Box 56"/>
            <p:cNvSpPr txBox="1">
              <a:spLocks noChangeArrowheads="1"/>
            </p:cNvSpPr>
            <p:nvPr/>
          </p:nvSpPr>
          <p:spPr bwMode="auto">
            <a:xfrm>
              <a:off x="3984" y="4032"/>
              <a:ext cx="528"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sp>
          <p:nvSpPr>
            <p:cNvPr id="304185" name="Text Box 57"/>
            <p:cNvSpPr txBox="1">
              <a:spLocks noChangeArrowheads="1"/>
            </p:cNvSpPr>
            <p:nvPr/>
          </p:nvSpPr>
          <p:spPr bwMode="auto">
            <a:xfrm>
              <a:off x="3984" y="2640"/>
              <a:ext cx="624"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sp>
          <p:nvSpPr>
            <p:cNvPr id="304186" name="Text Box 58"/>
            <p:cNvSpPr txBox="1">
              <a:spLocks noChangeArrowheads="1"/>
            </p:cNvSpPr>
            <p:nvPr/>
          </p:nvSpPr>
          <p:spPr bwMode="auto">
            <a:xfrm>
              <a:off x="3984" y="3264"/>
              <a:ext cx="528" cy="288"/>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a:t>
              </a:r>
            </a:p>
          </p:txBody>
        </p:sp>
      </p:grpSp>
      <p:sp>
        <p:nvSpPr>
          <p:cNvPr id="304187" name="Text Box 59"/>
          <p:cNvSpPr txBox="1">
            <a:spLocks noChangeArrowheads="1"/>
          </p:cNvSpPr>
          <p:nvPr/>
        </p:nvSpPr>
        <p:spPr bwMode="auto">
          <a:xfrm>
            <a:off x="3303588" y="1814498"/>
            <a:ext cx="990600" cy="396875"/>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000" i="0">
                <a:solidFill>
                  <a:schemeClr val="tx1"/>
                </a:solidFill>
                <a:effectLst/>
                <a:latin typeface="Times New Roman" pitchFamily="18" charset="0"/>
                <a:ea typeface="宋体" pitchFamily="2" charset="-122"/>
              </a:rPr>
              <a:t>0415</a:t>
            </a:r>
          </a:p>
        </p:txBody>
      </p:sp>
      <p:sp>
        <p:nvSpPr>
          <p:cNvPr id="304188" name="Text Box 60"/>
          <p:cNvSpPr txBox="1">
            <a:spLocks noChangeArrowheads="1"/>
          </p:cNvSpPr>
          <p:nvPr/>
        </p:nvSpPr>
        <p:spPr bwMode="auto">
          <a:xfrm>
            <a:off x="3379788" y="3109898"/>
            <a:ext cx="838200" cy="669925"/>
          </a:xfrm>
          <a:prstGeom prst="rect">
            <a:avLst/>
          </a:prstGeom>
          <a:noFill/>
          <a:ln w="9525">
            <a:noFill/>
            <a:miter lim="800000"/>
            <a:headEnd/>
            <a:tailEnd/>
          </a:ln>
          <a:effectLst/>
        </p:spPr>
        <p:txBody>
          <a:bodyPr>
            <a:spAutoFit/>
          </a:bodyPr>
          <a:lstStyle/>
          <a:p>
            <a:pPr>
              <a:lnSpc>
                <a:spcPct val="70000"/>
              </a:lnSpc>
              <a:spcBef>
                <a:spcPct val="50000"/>
              </a:spcBef>
            </a:pPr>
            <a:r>
              <a:rPr lang="en-US" altLang="zh-CN" sz="2000" i="0">
                <a:solidFill>
                  <a:schemeClr val="tx1"/>
                </a:solidFill>
                <a:effectLst/>
                <a:latin typeface="Times New Roman" pitchFamily="18" charset="0"/>
                <a:ea typeface="宋体" pitchFamily="2" charset="-122"/>
              </a:rPr>
              <a:t>0611</a:t>
            </a:r>
          </a:p>
          <a:p>
            <a:pPr>
              <a:lnSpc>
                <a:spcPct val="70000"/>
              </a:lnSpc>
              <a:spcBef>
                <a:spcPct val="50000"/>
              </a:spcBef>
            </a:pPr>
            <a:r>
              <a:rPr lang="en-US" altLang="zh-CN" sz="2000" i="0">
                <a:solidFill>
                  <a:schemeClr val="tx1"/>
                </a:solidFill>
                <a:effectLst/>
                <a:latin typeface="Times New Roman" pitchFamily="18" charset="0"/>
                <a:ea typeface="宋体" pitchFamily="2" charset="-122"/>
              </a:rPr>
              <a:t>0613</a:t>
            </a:r>
          </a:p>
        </p:txBody>
      </p:sp>
      <p:sp>
        <p:nvSpPr>
          <p:cNvPr id="304189" name="Text Box 61"/>
          <p:cNvSpPr txBox="1">
            <a:spLocks noChangeArrowheads="1"/>
          </p:cNvSpPr>
          <p:nvPr/>
        </p:nvSpPr>
        <p:spPr bwMode="auto">
          <a:xfrm>
            <a:off x="4291013" y="3100373"/>
            <a:ext cx="1905000" cy="712788"/>
          </a:xfrm>
          <a:prstGeom prst="rect">
            <a:avLst/>
          </a:prstGeom>
          <a:noFill/>
          <a:ln w="9525">
            <a:noFill/>
            <a:miter lim="800000"/>
            <a:headEnd/>
            <a:tailEnd/>
          </a:ln>
          <a:effectLst/>
        </p:spPr>
        <p:txBody>
          <a:bodyPr>
            <a:spAutoFit/>
          </a:bodyPr>
          <a:lstStyle/>
          <a:p>
            <a:pPr>
              <a:lnSpc>
                <a:spcPct val="60000"/>
              </a:lnSpc>
              <a:spcBef>
                <a:spcPct val="50000"/>
              </a:spcBef>
            </a:pPr>
            <a:r>
              <a:rPr lang="en-US" altLang="zh-CN" sz="2400" i="0">
                <a:solidFill>
                  <a:schemeClr val="tx1"/>
                </a:solidFill>
                <a:effectLst/>
                <a:latin typeface="Times New Roman" pitchFamily="18" charset="0"/>
                <a:ea typeface="宋体" pitchFamily="2" charset="-122"/>
              </a:rPr>
              <a:t>3.0</a:t>
            </a:r>
          </a:p>
          <a:p>
            <a:pPr>
              <a:lnSpc>
                <a:spcPct val="60000"/>
              </a:lnSpc>
              <a:spcBef>
                <a:spcPct val="50000"/>
              </a:spcBef>
            </a:pPr>
            <a:r>
              <a:rPr lang="en-US" altLang="zh-CN" sz="2400" i="0">
                <a:solidFill>
                  <a:srgbClr val="FF0000"/>
                </a:solidFill>
                <a:effectLst/>
                <a:latin typeface="Times New Roman" pitchFamily="18" charset="0"/>
                <a:ea typeface="宋体" pitchFamily="2" charset="-122"/>
              </a:rPr>
              <a:t>0415</a:t>
            </a:r>
          </a:p>
        </p:txBody>
      </p:sp>
      <p:sp>
        <p:nvSpPr>
          <p:cNvPr id="304190" name="Text Box 62"/>
          <p:cNvSpPr txBox="1">
            <a:spLocks noChangeArrowheads="1"/>
          </p:cNvSpPr>
          <p:nvPr/>
        </p:nvSpPr>
        <p:spPr bwMode="auto">
          <a:xfrm>
            <a:off x="4370388" y="1814498"/>
            <a:ext cx="914400" cy="457200"/>
          </a:xfrm>
          <a:prstGeom prst="rect">
            <a:avLst/>
          </a:prstGeom>
          <a:noFill/>
          <a:ln w="9525">
            <a:noFill/>
            <a:miter lim="800000"/>
            <a:headEnd/>
            <a:tailEnd/>
          </a:ln>
          <a:effectLst/>
        </p:spPr>
        <p:txBody>
          <a:bodyPr>
            <a:spAutoFit/>
          </a:bodyPr>
          <a:lstStyle/>
          <a:p>
            <a:pPr>
              <a:lnSpc>
                <a:spcPct val="100000"/>
              </a:lnSpc>
              <a:spcBef>
                <a:spcPct val="50000"/>
              </a:spcBef>
            </a:pPr>
            <a:r>
              <a:rPr lang="en-US" altLang="zh-CN" sz="2400" i="0">
                <a:solidFill>
                  <a:schemeClr val="tx1"/>
                </a:solidFill>
                <a:effectLst/>
                <a:latin typeface="Times New Roman" pitchFamily="18" charset="0"/>
                <a:ea typeface="宋体" pitchFamily="2" charset="-122"/>
              </a:rPr>
              <a:t>-2.3</a:t>
            </a:r>
          </a:p>
        </p:txBody>
      </p:sp>
      <p:sp>
        <p:nvSpPr>
          <p:cNvPr id="304191" name="Text Box 63"/>
          <p:cNvSpPr txBox="1">
            <a:spLocks noChangeArrowheads="1"/>
          </p:cNvSpPr>
          <p:nvPr/>
        </p:nvSpPr>
        <p:spPr bwMode="auto">
          <a:xfrm>
            <a:off x="428596" y="4500570"/>
            <a:ext cx="7858180" cy="1204112"/>
          </a:xfrm>
          <a:prstGeom prst="rect">
            <a:avLst/>
          </a:prstGeom>
          <a:noFill/>
          <a:ln w="38100">
            <a:solidFill>
              <a:srgbClr val="FFFF00"/>
            </a:solidFill>
            <a:miter lim="800000"/>
            <a:headEnd/>
            <a:tailEnd/>
          </a:ln>
          <a:effectLst/>
        </p:spPr>
        <p:txBody>
          <a:bodyPr wrap="square">
            <a:spAutoFit/>
          </a:bodyPr>
          <a:lstStyle/>
          <a:p>
            <a:pPr algn="just">
              <a:lnSpc>
                <a:spcPct val="150000"/>
              </a:lnSpc>
              <a:spcBef>
                <a:spcPct val="20000"/>
              </a:spcBef>
              <a:buClr>
                <a:srgbClr val="0000FF"/>
              </a:buClr>
              <a:buSzPct val="75000"/>
              <a:buFont typeface="Wingdings" pitchFamily="2" charset="2"/>
              <a:buChar char="Ø"/>
            </a:pPr>
            <a:r>
              <a:rPr lang="zh-CN" altLang="en-US" sz="2400" i="0" dirty="0">
                <a:solidFill>
                  <a:srgbClr val="FF0000"/>
                </a:solidFill>
                <a:effectLst/>
                <a:latin typeface="Times New Roman" pitchFamily="18" charset="0"/>
                <a:ea typeface="宋体" pitchFamily="2" charset="-122"/>
              </a:rPr>
              <a:t>算法的设计</a:t>
            </a:r>
            <a:r>
              <a:rPr lang="zh-CN" altLang="en-US" sz="2400" i="0" dirty="0" smtClean="0">
                <a:solidFill>
                  <a:srgbClr val="FF0000"/>
                </a:solidFill>
                <a:effectLst/>
                <a:latin typeface="Times New Roman" pitchFamily="18" charset="0"/>
                <a:ea typeface="宋体" pitchFamily="2" charset="-122"/>
              </a:rPr>
              <a:t>取决于选定</a:t>
            </a:r>
            <a:r>
              <a:rPr lang="zh-CN" altLang="en-US" sz="2400" i="0" dirty="0">
                <a:solidFill>
                  <a:srgbClr val="FF0000"/>
                </a:solidFill>
                <a:effectLst/>
                <a:latin typeface="Times New Roman" pitchFamily="18" charset="0"/>
                <a:ea typeface="宋体" pitchFamily="2" charset="-122"/>
              </a:rPr>
              <a:t>的逻辑结构</a:t>
            </a:r>
          </a:p>
          <a:p>
            <a:pPr algn="just">
              <a:lnSpc>
                <a:spcPct val="150000"/>
              </a:lnSpc>
              <a:spcBef>
                <a:spcPct val="20000"/>
              </a:spcBef>
              <a:buClr>
                <a:srgbClr val="0000FF"/>
              </a:buClr>
              <a:buSzPct val="75000"/>
              <a:buFont typeface="Wingdings" pitchFamily="2" charset="2"/>
              <a:buChar char="Ø"/>
            </a:pPr>
            <a:r>
              <a:rPr lang="zh-CN" altLang="en-US" sz="2400" i="0" dirty="0">
                <a:solidFill>
                  <a:srgbClr val="FF0000"/>
                </a:solidFill>
                <a:effectLst/>
                <a:latin typeface="Times New Roman" pitchFamily="18" charset="0"/>
                <a:ea typeface="宋体" pitchFamily="2" charset="-122"/>
              </a:rPr>
              <a:t>算法的实现依赖于采用的存储结构</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4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41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41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41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41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41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41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04191"/>
                                        </p:tgtEl>
                                        <p:attrNameLst>
                                          <p:attrName>style.visibility</p:attrName>
                                        </p:attrNameLst>
                                      </p:cBhvr>
                                      <p:to>
                                        <p:strVal val="visible"/>
                                      </p:to>
                                    </p:set>
                                    <p:anim calcmode="lin" valueType="num">
                                      <p:cBhvr additive="base">
                                        <p:cTn id="51" dur="500" fill="hold"/>
                                        <p:tgtEl>
                                          <p:spTgt spid="304191"/>
                                        </p:tgtEl>
                                        <p:attrNameLst>
                                          <p:attrName>ppt_x</p:attrName>
                                        </p:attrNameLst>
                                      </p:cBhvr>
                                      <p:tavLst>
                                        <p:tav tm="0">
                                          <p:val>
                                            <p:strVal val="0-#ppt_w/2"/>
                                          </p:val>
                                        </p:tav>
                                        <p:tav tm="100000">
                                          <p:val>
                                            <p:strVal val="#ppt_x"/>
                                          </p:val>
                                        </p:tav>
                                      </p:tavLst>
                                    </p:anim>
                                    <p:anim calcmode="lin" valueType="num">
                                      <p:cBhvr additive="base">
                                        <p:cTn id="52" dur="500" fill="hold"/>
                                        <p:tgtEl>
                                          <p:spTgt spid="304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5" grpId="0" autoUpdateAnimBg="0"/>
      <p:bldP spid="304171" grpId="0" autoUpdateAnimBg="0"/>
      <p:bldP spid="304172" grpId="0" autoUpdateAnimBg="0"/>
      <p:bldP spid="304173" grpId="0" autoUpdateAnimBg="0"/>
      <p:bldP spid="304174" grpId="0" autoUpdateAnimBg="0"/>
      <p:bldP spid="304187" grpId="0" autoUpdateAnimBg="0"/>
      <p:bldP spid="304188" grpId="0" autoUpdateAnimBg="0"/>
      <p:bldP spid="304189" grpId="0" autoUpdateAnimBg="0"/>
      <p:bldP spid="304190" grpId="0" autoUpdateAnimBg="0"/>
      <p:bldP spid="30419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41590" y="1071546"/>
            <a:ext cx="8802410" cy="637675"/>
          </a:xfrm>
          <a:prstGeom prst="rect">
            <a:avLst/>
          </a:prstGeom>
          <a:noFill/>
          <a:ln w="9525">
            <a:noFill/>
            <a:miter lim="800000"/>
            <a:headEnd/>
            <a:tailEnd/>
          </a:ln>
          <a:effectLst/>
        </p:spPr>
        <p:txBody>
          <a:bodyPr wrap="square">
            <a:spAutoFit/>
          </a:bodyPr>
          <a:lstStyle/>
          <a:p>
            <a:pPr>
              <a:lnSpc>
                <a:spcPct val="150000"/>
              </a:lnSpc>
            </a:pPr>
            <a:r>
              <a:rPr lang="zh-CN" altLang="en-US" sz="2800" b="0" i="0" dirty="0" smtClean="0">
                <a:solidFill>
                  <a:schemeClr val="tx1"/>
                </a:solidFill>
                <a:effectLst/>
                <a:latin typeface="黑体" pitchFamily="2" charset="-122"/>
                <a:ea typeface="黑体" pitchFamily="2" charset="-122"/>
              </a:rPr>
              <a:t>    </a:t>
            </a:r>
            <a:endParaRPr lang="zh-CN" altLang="en-US" sz="2800" b="0" i="0" dirty="0">
              <a:solidFill>
                <a:schemeClr val="tx1"/>
              </a:solidFill>
              <a:effectLst/>
              <a:latin typeface="黑体" pitchFamily="2" charset="-122"/>
              <a:ea typeface="黑体" pitchFamily="2" charset="-122"/>
            </a:endParaRPr>
          </a:p>
        </p:txBody>
      </p:sp>
      <p:sp>
        <p:nvSpPr>
          <p:cNvPr id="217092" name="Text Box 4"/>
          <p:cNvSpPr txBox="1">
            <a:spLocks noChangeArrowheads="1"/>
          </p:cNvSpPr>
          <p:nvPr/>
        </p:nvSpPr>
        <p:spPr bwMode="auto">
          <a:xfrm>
            <a:off x="714348" y="1000108"/>
            <a:ext cx="8072494" cy="1947649"/>
          </a:xfrm>
          <a:prstGeom prst="rect">
            <a:avLst/>
          </a:prstGeom>
          <a:noFill/>
          <a:ln w="9525">
            <a:noFill/>
            <a:miter lim="800000"/>
            <a:headEnd/>
            <a:tailEnd/>
          </a:ln>
          <a:effectLst/>
        </p:spPr>
        <p:txBody>
          <a:bodyPr wrap="square">
            <a:spAutoFit/>
          </a:bodyPr>
          <a:lstStyle/>
          <a:p>
            <a:pPr>
              <a:lnSpc>
                <a:spcPct val="150000"/>
              </a:lnSpc>
            </a:pPr>
            <a:r>
              <a:rPr lang="zh-CN" altLang="en-US" sz="2800" b="1" dirty="0" smtClean="0">
                <a:solidFill>
                  <a:srgbClr val="FF0000"/>
                </a:solidFill>
              </a:rPr>
              <a:t>      在</a:t>
            </a:r>
            <a:r>
              <a:rPr lang="zh-CN" altLang="en-US" sz="2800" b="1" dirty="0">
                <a:solidFill>
                  <a:srgbClr val="FF0000"/>
                </a:solidFill>
              </a:rPr>
              <a:t>不同的编程环境中，存储结构可有不同的描述方法</a:t>
            </a:r>
            <a:r>
              <a:rPr lang="zh-CN" altLang="en-US" sz="2800" b="1" dirty="0" smtClean="0">
                <a:solidFill>
                  <a:srgbClr val="FF0000"/>
                </a:solidFill>
              </a:rPr>
              <a:t>。</a:t>
            </a:r>
            <a:r>
              <a:rPr lang="zh-CN" altLang="en-US" sz="2800" b="1" i="0" dirty="0" smtClean="0">
                <a:solidFill>
                  <a:srgbClr val="FF0000"/>
                </a:solidFill>
                <a:effectLst/>
              </a:rPr>
              <a:t>当</a:t>
            </a:r>
            <a:r>
              <a:rPr lang="zh-CN" altLang="en-US" sz="2800" b="1" i="0" dirty="0">
                <a:solidFill>
                  <a:srgbClr val="FF0000"/>
                </a:solidFill>
                <a:effectLst/>
              </a:rPr>
              <a:t>用高级程序设计语言进行编程时，通常可用高级编程语言中提供的数据类型描述之。</a:t>
            </a:r>
          </a:p>
        </p:txBody>
      </p:sp>
      <p:sp>
        <p:nvSpPr>
          <p:cNvPr id="5" name="矩形 4"/>
          <p:cNvSpPr/>
          <p:nvPr/>
        </p:nvSpPr>
        <p:spPr>
          <a:xfrm>
            <a:off x="500034" y="357166"/>
            <a:ext cx="4288353" cy="707886"/>
          </a:xfrm>
          <a:prstGeom prst="rect">
            <a:avLst/>
          </a:prstGeom>
        </p:spPr>
        <p:txBody>
          <a:bodyPr wrap="none">
            <a:spAutoFit/>
          </a:bodyPr>
          <a:lstStyle/>
          <a:p>
            <a:r>
              <a:rPr lang="zh-CN" altLang="en-US" sz="4000" b="0" i="0" dirty="0" smtClean="0">
                <a:solidFill>
                  <a:schemeClr val="tx1"/>
                </a:solidFill>
                <a:effectLst/>
                <a:latin typeface="黑体" pitchFamily="2" charset="-122"/>
                <a:ea typeface="黑体" pitchFamily="2" charset="-122"/>
              </a:rPr>
              <a:t>存储结构的描述：</a:t>
            </a:r>
            <a:endParaRPr lang="zh-CN" altLang="en-US" sz="4000" dirty="0"/>
          </a:p>
        </p:txBody>
      </p:sp>
      <p:sp>
        <p:nvSpPr>
          <p:cNvPr id="9" name="矩形 8"/>
          <p:cNvSpPr/>
          <p:nvPr/>
        </p:nvSpPr>
        <p:spPr>
          <a:xfrm>
            <a:off x="4786314" y="3071810"/>
            <a:ext cx="4071966" cy="2893100"/>
          </a:xfrm>
          <a:prstGeom prst="rect">
            <a:avLst/>
          </a:prstGeom>
        </p:spPr>
        <p:txBody>
          <a:bodyPr wrap="square">
            <a:spAutoFit/>
          </a:bodyPr>
          <a:lstStyle/>
          <a:p>
            <a:pPr eaLnBrk="0" hangingPunct="0"/>
            <a:r>
              <a:rPr lang="en-US" altLang="zh-CN" sz="2800" dirty="0" err="1">
                <a:solidFill>
                  <a:srgbClr val="000000"/>
                </a:solidFill>
              </a:rPr>
              <a:t>typedef</a:t>
            </a:r>
            <a:r>
              <a:rPr lang="en-US" altLang="zh-CN" sz="2800" dirty="0">
                <a:solidFill>
                  <a:srgbClr val="000000"/>
                </a:solidFill>
              </a:rPr>
              <a:t> </a:t>
            </a:r>
            <a:r>
              <a:rPr lang="en-US" altLang="zh-CN" sz="2800" dirty="0" err="1">
                <a:solidFill>
                  <a:srgbClr val="000000"/>
                </a:solidFill>
              </a:rPr>
              <a:t>struct</a:t>
            </a:r>
            <a:endParaRPr lang="en-US" altLang="zh-CN" sz="2800" dirty="0">
              <a:solidFill>
                <a:srgbClr val="000000"/>
              </a:solidFill>
            </a:endParaRPr>
          </a:p>
          <a:p>
            <a:pPr lvl="0" eaLnBrk="0" hangingPunct="0">
              <a:lnSpc>
                <a:spcPct val="150000"/>
              </a:lnSpc>
            </a:pPr>
            <a:r>
              <a:rPr lang="en-US" altLang="zh-CN" sz="2800" dirty="0" smtClean="0">
                <a:solidFill>
                  <a:srgbClr val="333333"/>
                </a:solidFill>
                <a:latin typeface="Arial" pitchFamily="34" charset="0"/>
                <a:cs typeface="Arial" pitchFamily="34" charset="0"/>
              </a:rPr>
              <a:t>{</a:t>
            </a:r>
          </a:p>
          <a:p>
            <a:pPr lvl="0" eaLnBrk="0" hangingPunct="0">
              <a:lnSpc>
                <a:spcPct val="150000"/>
              </a:lnSpc>
            </a:pPr>
            <a:r>
              <a:rPr lang="zh-CN" altLang="zh-CN" sz="2800" dirty="0" smtClean="0">
                <a:solidFill>
                  <a:srgbClr val="333333"/>
                </a:solidFill>
                <a:latin typeface="Arial" pitchFamily="34" charset="0"/>
                <a:cs typeface="Arial" pitchFamily="34" charset="0"/>
              </a:rPr>
              <a:t>float </a:t>
            </a:r>
            <a:r>
              <a:rPr lang="en-US" altLang="zh-CN" sz="2800" dirty="0" smtClean="0">
                <a:solidFill>
                  <a:srgbClr val="333333"/>
                </a:solidFill>
                <a:latin typeface="Arial" pitchFamily="34" charset="0"/>
                <a:cs typeface="Arial" pitchFamily="34" charset="0"/>
              </a:rPr>
              <a:t>r</a:t>
            </a:r>
            <a:r>
              <a:rPr lang="zh-CN" altLang="zh-CN" sz="2800" dirty="0" smtClean="0">
                <a:solidFill>
                  <a:srgbClr val="333333"/>
                </a:solidFill>
                <a:latin typeface="Arial" pitchFamily="34" charset="0"/>
                <a:cs typeface="Arial" pitchFamily="34" charset="0"/>
              </a:rPr>
              <a:t>eal</a:t>
            </a:r>
            <a:r>
              <a:rPr lang="en-US" altLang="zh-CN" sz="2800" dirty="0" smtClean="0">
                <a:solidFill>
                  <a:srgbClr val="333333"/>
                </a:solidFill>
                <a:latin typeface="Arial" pitchFamily="34" charset="0"/>
                <a:cs typeface="Arial" pitchFamily="34" charset="0"/>
              </a:rPr>
              <a:t>P</a:t>
            </a:r>
            <a:r>
              <a:rPr lang="zh-CN" altLang="zh-CN" sz="2800" dirty="0" smtClean="0">
                <a:solidFill>
                  <a:srgbClr val="333333"/>
                </a:solidFill>
                <a:latin typeface="Arial" pitchFamily="34" charset="0"/>
                <a:cs typeface="Arial" pitchFamily="34" charset="0"/>
              </a:rPr>
              <a:t>art</a:t>
            </a:r>
            <a:r>
              <a:rPr lang="zh-CN" altLang="zh-CN" sz="2800" dirty="0">
                <a:solidFill>
                  <a:srgbClr val="333333"/>
                </a:solidFill>
                <a:latin typeface="Arial" pitchFamily="34" charset="0"/>
                <a:cs typeface="Arial" pitchFamily="34" charset="0"/>
              </a:rPr>
              <a:t>;</a:t>
            </a:r>
            <a:br>
              <a:rPr lang="zh-CN" altLang="zh-CN" sz="2800" dirty="0">
                <a:solidFill>
                  <a:srgbClr val="333333"/>
                </a:solidFill>
                <a:latin typeface="Arial" pitchFamily="34" charset="0"/>
                <a:cs typeface="Arial" pitchFamily="34" charset="0"/>
              </a:rPr>
            </a:br>
            <a:r>
              <a:rPr lang="zh-CN" altLang="zh-CN" sz="2800" dirty="0">
                <a:solidFill>
                  <a:srgbClr val="333333"/>
                </a:solidFill>
                <a:latin typeface="Arial" pitchFamily="34" charset="0"/>
                <a:cs typeface="Arial" pitchFamily="34" charset="0"/>
              </a:rPr>
              <a:t>float </a:t>
            </a:r>
            <a:r>
              <a:rPr lang="en-US" altLang="zh-CN" sz="2800" dirty="0" smtClean="0">
                <a:solidFill>
                  <a:srgbClr val="333333"/>
                </a:solidFill>
                <a:latin typeface="Arial" pitchFamily="34" charset="0"/>
                <a:cs typeface="Arial" pitchFamily="34" charset="0"/>
              </a:rPr>
              <a:t>*</a:t>
            </a:r>
            <a:r>
              <a:rPr lang="en-US" sz="2800" dirty="0" smtClean="0"/>
              <a:t> </a:t>
            </a:r>
            <a:r>
              <a:rPr lang="en-US" sz="2800" dirty="0" err="1" smtClean="0"/>
              <a:t>imaginaryP</a:t>
            </a:r>
            <a:r>
              <a:rPr lang="zh-CN" altLang="zh-CN" sz="2800" dirty="0" smtClean="0">
                <a:solidFill>
                  <a:srgbClr val="333333"/>
                </a:solidFill>
                <a:latin typeface="Arial" pitchFamily="34" charset="0"/>
                <a:cs typeface="Arial" pitchFamily="34" charset="0"/>
              </a:rPr>
              <a:t>art;</a:t>
            </a:r>
            <a:endParaRPr lang="en-US" altLang="zh-CN" sz="2800" dirty="0">
              <a:solidFill>
                <a:srgbClr val="333333"/>
              </a:solidFill>
              <a:latin typeface="Arial" pitchFamily="34" charset="0"/>
              <a:cs typeface="Arial" pitchFamily="34" charset="0"/>
            </a:endParaRPr>
          </a:p>
          <a:p>
            <a:pPr lvl="0" eaLnBrk="0" hangingPunct="0"/>
            <a:r>
              <a:rPr lang="en-US" altLang="zh-CN" sz="2800" dirty="0" smtClean="0">
                <a:solidFill>
                  <a:srgbClr val="333333"/>
                </a:solidFill>
                <a:latin typeface="Arial" pitchFamily="34" charset="0"/>
                <a:cs typeface="Arial" pitchFamily="34" charset="0"/>
              </a:rPr>
              <a:t>}Complex;</a:t>
            </a:r>
            <a:r>
              <a:rPr lang="zh-CN" altLang="zh-CN" sz="2800" dirty="0">
                <a:latin typeface="Arial" pitchFamily="34" charset="0"/>
              </a:rPr>
              <a:t> </a:t>
            </a:r>
          </a:p>
        </p:txBody>
      </p:sp>
      <p:sp>
        <p:nvSpPr>
          <p:cNvPr id="11" name="矩形 10"/>
          <p:cNvSpPr/>
          <p:nvPr/>
        </p:nvSpPr>
        <p:spPr>
          <a:xfrm>
            <a:off x="928662" y="3071810"/>
            <a:ext cx="3571900" cy="2893100"/>
          </a:xfrm>
          <a:prstGeom prst="rect">
            <a:avLst/>
          </a:prstGeom>
        </p:spPr>
        <p:txBody>
          <a:bodyPr wrap="square">
            <a:spAutoFit/>
          </a:bodyPr>
          <a:lstStyle/>
          <a:p>
            <a:pPr eaLnBrk="0" hangingPunct="0"/>
            <a:r>
              <a:rPr lang="en-US" altLang="zh-CN" sz="2800" dirty="0" err="1">
                <a:solidFill>
                  <a:srgbClr val="000000"/>
                </a:solidFill>
              </a:rPr>
              <a:t>typedef</a:t>
            </a:r>
            <a:r>
              <a:rPr lang="en-US" altLang="zh-CN" sz="2800" dirty="0">
                <a:solidFill>
                  <a:srgbClr val="000000"/>
                </a:solidFill>
              </a:rPr>
              <a:t> </a:t>
            </a:r>
            <a:r>
              <a:rPr lang="en-US" altLang="zh-CN" sz="2800" dirty="0" err="1">
                <a:solidFill>
                  <a:srgbClr val="000000"/>
                </a:solidFill>
              </a:rPr>
              <a:t>struct</a:t>
            </a:r>
            <a:endParaRPr lang="en-US" altLang="zh-CN" sz="2800" dirty="0">
              <a:solidFill>
                <a:srgbClr val="000000"/>
              </a:solidFill>
            </a:endParaRPr>
          </a:p>
          <a:p>
            <a:pPr lvl="0" eaLnBrk="0" hangingPunct="0">
              <a:lnSpc>
                <a:spcPct val="150000"/>
              </a:lnSpc>
            </a:pPr>
            <a:r>
              <a:rPr lang="en-US" altLang="zh-CN" sz="2800" dirty="0" smtClean="0">
                <a:solidFill>
                  <a:srgbClr val="333333"/>
                </a:solidFill>
                <a:latin typeface="Arial" pitchFamily="34" charset="0"/>
                <a:cs typeface="Arial" pitchFamily="34" charset="0"/>
              </a:rPr>
              <a:t>{</a:t>
            </a:r>
          </a:p>
          <a:p>
            <a:pPr lvl="0" eaLnBrk="0" hangingPunct="0">
              <a:lnSpc>
                <a:spcPct val="150000"/>
              </a:lnSpc>
            </a:pPr>
            <a:r>
              <a:rPr lang="zh-CN" altLang="zh-CN" sz="2800" dirty="0" smtClean="0">
                <a:solidFill>
                  <a:srgbClr val="333333"/>
                </a:solidFill>
                <a:latin typeface="Arial" pitchFamily="34" charset="0"/>
                <a:cs typeface="Arial" pitchFamily="34" charset="0"/>
              </a:rPr>
              <a:t>float </a:t>
            </a:r>
            <a:r>
              <a:rPr lang="en-US" altLang="zh-CN" sz="2800" dirty="0" smtClean="0">
                <a:solidFill>
                  <a:srgbClr val="333333"/>
                </a:solidFill>
                <a:latin typeface="Arial" pitchFamily="34" charset="0"/>
                <a:cs typeface="Arial" pitchFamily="34" charset="0"/>
              </a:rPr>
              <a:t>r</a:t>
            </a:r>
            <a:r>
              <a:rPr lang="zh-CN" altLang="zh-CN" sz="2800" dirty="0" smtClean="0">
                <a:solidFill>
                  <a:srgbClr val="333333"/>
                </a:solidFill>
                <a:latin typeface="Arial" pitchFamily="34" charset="0"/>
                <a:cs typeface="Arial" pitchFamily="34" charset="0"/>
              </a:rPr>
              <a:t>eal</a:t>
            </a:r>
            <a:r>
              <a:rPr lang="en-US" altLang="zh-CN" sz="2800" dirty="0" smtClean="0">
                <a:solidFill>
                  <a:srgbClr val="333333"/>
                </a:solidFill>
                <a:latin typeface="Arial" pitchFamily="34" charset="0"/>
                <a:cs typeface="Arial" pitchFamily="34" charset="0"/>
              </a:rPr>
              <a:t>P</a:t>
            </a:r>
            <a:r>
              <a:rPr lang="zh-CN" altLang="zh-CN" sz="2800" dirty="0" smtClean="0">
                <a:solidFill>
                  <a:srgbClr val="333333"/>
                </a:solidFill>
                <a:latin typeface="Arial" pitchFamily="34" charset="0"/>
                <a:cs typeface="Arial" pitchFamily="34" charset="0"/>
              </a:rPr>
              <a:t>art</a:t>
            </a:r>
            <a:r>
              <a:rPr lang="zh-CN" altLang="zh-CN" sz="2800" dirty="0">
                <a:solidFill>
                  <a:srgbClr val="333333"/>
                </a:solidFill>
                <a:latin typeface="Arial" pitchFamily="34" charset="0"/>
                <a:cs typeface="Arial" pitchFamily="34" charset="0"/>
              </a:rPr>
              <a:t>;</a:t>
            </a:r>
            <a:br>
              <a:rPr lang="zh-CN" altLang="zh-CN" sz="2800" dirty="0">
                <a:solidFill>
                  <a:srgbClr val="333333"/>
                </a:solidFill>
                <a:latin typeface="Arial" pitchFamily="34" charset="0"/>
                <a:cs typeface="Arial" pitchFamily="34" charset="0"/>
              </a:rPr>
            </a:br>
            <a:r>
              <a:rPr lang="zh-CN" altLang="zh-CN" sz="2800" dirty="0">
                <a:solidFill>
                  <a:srgbClr val="333333"/>
                </a:solidFill>
                <a:latin typeface="Arial" pitchFamily="34" charset="0"/>
                <a:cs typeface="Arial" pitchFamily="34" charset="0"/>
              </a:rPr>
              <a:t>float </a:t>
            </a:r>
            <a:r>
              <a:rPr lang="en-US" sz="2800" dirty="0" err="1" smtClean="0"/>
              <a:t>imaginaryP</a:t>
            </a:r>
            <a:r>
              <a:rPr lang="zh-CN" altLang="zh-CN" sz="2800" dirty="0" smtClean="0">
                <a:solidFill>
                  <a:srgbClr val="333333"/>
                </a:solidFill>
                <a:latin typeface="Arial" pitchFamily="34" charset="0"/>
                <a:cs typeface="Arial" pitchFamily="34" charset="0"/>
              </a:rPr>
              <a:t>art</a:t>
            </a:r>
            <a:r>
              <a:rPr lang="zh-CN" altLang="zh-CN" sz="2800" dirty="0">
                <a:solidFill>
                  <a:srgbClr val="333333"/>
                </a:solidFill>
                <a:latin typeface="Arial" pitchFamily="34" charset="0"/>
                <a:cs typeface="Arial" pitchFamily="34" charset="0"/>
              </a:rPr>
              <a:t>;</a:t>
            </a:r>
            <a:endParaRPr lang="en-US" altLang="zh-CN" sz="2800" dirty="0">
              <a:solidFill>
                <a:srgbClr val="333333"/>
              </a:solidFill>
              <a:latin typeface="Arial" pitchFamily="34" charset="0"/>
              <a:cs typeface="Arial" pitchFamily="34" charset="0"/>
            </a:endParaRPr>
          </a:p>
          <a:p>
            <a:pPr lvl="0" eaLnBrk="0" hangingPunct="0"/>
            <a:r>
              <a:rPr lang="en-US" altLang="zh-CN" sz="2800" dirty="0" smtClean="0">
                <a:solidFill>
                  <a:srgbClr val="333333"/>
                </a:solidFill>
                <a:latin typeface="Arial" pitchFamily="34" charset="0"/>
                <a:cs typeface="Arial" pitchFamily="34" charset="0"/>
              </a:rPr>
              <a:t>}Complex;</a:t>
            </a:r>
            <a:r>
              <a:rPr lang="zh-CN" altLang="zh-CN" sz="2800" dirty="0">
                <a:latin typeface="Arial" pitchFamily="34" charset="0"/>
              </a:rPr>
              <a:t>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left)">
                                      <p:cBhvr>
                                        <p:cTn id="7" dur="500"/>
                                        <p:tgtEl>
                                          <p:spTgt spid="2170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17092"/>
                                        </p:tgtEl>
                                        <p:attrNameLst>
                                          <p:attrName>style.visibility</p:attrName>
                                        </p:attrNameLst>
                                      </p:cBhvr>
                                      <p:to>
                                        <p:strVal val="visible"/>
                                      </p:to>
                                    </p:set>
                                    <p:animEffect transition="in" filter="wipe(left)">
                                      <p:cBhvr>
                                        <p:cTn id="12" dur="75"/>
                                        <p:tgtEl>
                                          <p:spTgt spid="21709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2" grpId="0" autoUpdateAnimBg="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A14227E-0B6B-42E3-9F3A-775B550D745F}" type="slidenum">
              <a:rPr lang="en-US" altLang="zh-CN"/>
              <a:pPr>
                <a:defRPr/>
              </a:pPr>
              <a:t>35</a:t>
            </a:fld>
            <a:endParaRPr lang="en-US" altLang="zh-CN"/>
          </a:p>
        </p:txBody>
      </p:sp>
      <p:sp>
        <p:nvSpPr>
          <p:cNvPr id="36867" name="Rectangle 2"/>
          <p:cNvSpPr>
            <a:spLocks noGrp="1" noChangeArrowheads="1"/>
          </p:cNvSpPr>
          <p:nvPr>
            <p:ph type="title"/>
          </p:nvPr>
        </p:nvSpPr>
        <p:spPr>
          <a:xfrm>
            <a:off x="468313" y="333375"/>
            <a:ext cx="8540750" cy="666750"/>
          </a:xfrm>
        </p:spPr>
        <p:txBody>
          <a:bodyPr/>
          <a:lstStyle/>
          <a:p>
            <a:pPr eaLnBrk="1" hangingPunct="1"/>
            <a:r>
              <a:rPr lang="en-US" altLang="zh-CN" sz="4000" b="1" dirty="0" smtClean="0"/>
              <a:t>1.4 </a:t>
            </a:r>
            <a:r>
              <a:rPr lang="zh-CN" altLang="en-US" sz="4000" b="1" dirty="0" smtClean="0"/>
              <a:t>抽象数据类型的表示与实现</a:t>
            </a:r>
            <a:endParaRPr lang="en-US" altLang="zh-CN" sz="4000" b="1" dirty="0" smtClean="0"/>
          </a:p>
        </p:txBody>
      </p:sp>
      <p:sp>
        <p:nvSpPr>
          <p:cNvPr id="36868" name="Rectangle 3"/>
          <p:cNvSpPr>
            <a:spLocks noGrp="1" noChangeArrowheads="1"/>
          </p:cNvSpPr>
          <p:nvPr>
            <p:ph type="body" idx="1"/>
          </p:nvPr>
        </p:nvSpPr>
        <p:spPr>
          <a:xfrm>
            <a:off x="323850" y="1125538"/>
            <a:ext cx="8605868" cy="4648200"/>
          </a:xfrm>
        </p:spPr>
        <p:txBody>
          <a:bodyPr/>
          <a:lstStyle/>
          <a:p>
            <a:pPr eaLnBrk="1" hangingPunct="1">
              <a:lnSpc>
                <a:spcPct val="120000"/>
              </a:lnSpc>
              <a:buNone/>
            </a:pPr>
            <a:r>
              <a:rPr lang="zh-CN" altLang="en-US" sz="2800" b="1" dirty="0" smtClean="0">
                <a:solidFill>
                  <a:srgbClr val="FF0000"/>
                </a:solidFill>
                <a:latin typeface="楷体_GB2312" pitchFamily="49" charset="-122"/>
                <a:ea typeface="楷体_GB2312" pitchFamily="49" charset="-122"/>
              </a:rPr>
              <a:t>数据类型：</a:t>
            </a:r>
            <a:endParaRPr lang="en-US" altLang="zh-CN" sz="2800" b="1" dirty="0" smtClean="0">
              <a:solidFill>
                <a:srgbClr val="FF0000"/>
              </a:solidFill>
              <a:latin typeface="楷体_GB2312" pitchFamily="49" charset="-122"/>
              <a:ea typeface="楷体_GB2312" pitchFamily="49" charset="-122"/>
            </a:endParaRPr>
          </a:p>
          <a:p>
            <a:pPr eaLnBrk="1" hangingPunct="1">
              <a:lnSpc>
                <a:spcPct val="125000"/>
              </a:lnSpc>
              <a:buNone/>
            </a:pPr>
            <a:r>
              <a:rPr lang="zh-CN" altLang="en-US" sz="2400" b="1" dirty="0" smtClean="0">
                <a:latin typeface="楷体_GB2312" pitchFamily="49" charset="-122"/>
                <a:ea typeface="楷体_GB2312" pitchFamily="49" charset="-122"/>
              </a:rPr>
              <a:t>    具有相同性质的计算机数据的集合及定义在这个数据集合上的一组操作的总称。</a:t>
            </a:r>
            <a:endParaRPr lang="en-US" altLang="zh-CN" sz="2400" b="1" dirty="0" smtClean="0">
              <a:latin typeface="楷体_GB2312" pitchFamily="49" charset="-122"/>
              <a:ea typeface="楷体_GB2312" pitchFamily="49" charset="-122"/>
            </a:endParaRPr>
          </a:p>
          <a:p>
            <a:pPr eaLnBrk="1" hangingPunct="1">
              <a:lnSpc>
                <a:spcPct val="125000"/>
              </a:lnSpc>
              <a:buFont typeface="Wingdings" pitchFamily="2" charset="2"/>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例如：在</a:t>
            </a:r>
            <a:r>
              <a:rPr lang="en-US" altLang="zh-CN" sz="2400" b="1" dirty="0" smtClean="0">
                <a:latin typeface="楷体_GB2312" pitchFamily="49" charset="-122"/>
                <a:ea typeface="楷体_GB2312" pitchFamily="49" charset="-122"/>
              </a:rPr>
              <a:t>C</a:t>
            </a:r>
            <a:r>
              <a:rPr lang="zh-CN" altLang="en-US" sz="2400" b="1" dirty="0" smtClean="0">
                <a:latin typeface="楷体_GB2312" pitchFamily="49" charset="-122"/>
                <a:ea typeface="楷体_GB2312" pitchFamily="49" charset="-122"/>
              </a:rPr>
              <a:t>语言中，整数类型是集合</a:t>
            </a:r>
            <a:r>
              <a:rPr lang="en-US" altLang="zh-CN" sz="2400" b="1" dirty="0" smtClean="0">
                <a:latin typeface="楷体_GB2312" pitchFamily="49" charset="-122"/>
                <a:ea typeface="楷体_GB2312" pitchFamily="49" charset="-122"/>
              </a:rPr>
              <a:t>Z={0</a:t>
            </a:r>
            <a:r>
              <a:rPr lang="zh-CN" altLang="en-US" sz="2400" b="1" dirty="0" smtClean="0">
                <a:latin typeface="楷体_GB2312" pitchFamily="49" charset="-122"/>
                <a:ea typeface="楷体_GB2312" pitchFamily="49" charset="-122"/>
              </a:rPr>
              <a:t>，</a:t>
            </a:r>
            <a:r>
              <a:rPr lang="en-US" altLang="zh-CN" sz="2400" b="1" u="sng"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a:t>
            </a:r>
            <a:r>
              <a:rPr lang="en-US" altLang="zh-CN" sz="2400" b="1" u="sng"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2</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及定义在在该集合上的加，减，乘，除等一组操作。有简单类型和结构类型（如数据、结构体</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eaLnBrk="1" hangingPunct="1">
              <a:lnSpc>
                <a:spcPct val="125000"/>
              </a:lnSpc>
              <a:buFont typeface="Wingdings" pitchFamily="2" charset="2"/>
              <a:buNone/>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在计算机中，数据类型的概念并非只局限于高级语言中，每个处理器（广义的处理器，包括计算机的硬件系统和软件系统）都提供了一组原子类型或结构类型。例如：计算机硬件系统通常含有“位”，“字节”，“字”等原子类型。</a:t>
            </a:r>
            <a:endParaRPr lang="en-US" altLang="zh-CN" sz="2400" b="1" dirty="0" smtClean="0">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additive="base">
                                        <p:cTn id="13" dur="500" fill="hold"/>
                                        <p:tgtEl>
                                          <p:spTgt spid="368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anim calcmode="lin" valueType="num">
                                      <p:cBhvr additive="base">
                                        <p:cTn id="19" dur="500" fill="hold"/>
                                        <p:tgtEl>
                                          <p:spTgt spid="368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 calcmode="lin" valueType="num">
                                      <p:cBhvr additive="base">
                                        <p:cTn id="25" dur="500" fill="hold"/>
                                        <p:tgtEl>
                                          <p:spTgt spid="368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285750" y="1143000"/>
            <a:ext cx="8229600" cy="4530725"/>
          </a:xfrm>
        </p:spPr>
        <p:txBody>
          <a:bodyPr/>
          <a:lstStyle/>
          <a:p>
            <a:pPr eaLnBrk="1" hangingPunct="1">
              <a:lnSpc>
                <a:spcPct val="120000"/>
              </a:lnSpc>
            </a:pPr>
            <a:r>
              <a:rPr lang="zh-CN" altLang="en-US" sz="2400" b="1" dirty="0" smtClean="0">
                <a:latin typeface="楷体_GB2312" pitchFamily="49" charset="-122"/>
                <a:ea typeface="楷体_GB2312" pitchFamily="49" charset="-122"/>
              </a:rPr>
              <a:t>抽象数据类型定义：是指基于一个逻辑类型的数据</a:t>
            </a:r>
            <a:r>
              <a:rPr lang="zh-CN" altLang="en-US" sz="2400" b="1" dirty="0" smtClean="0">
                <a:solidFill>
                  <a:srgbClr val="CC3300"/>
                </a:solidFill>
                <a:latin typeface="楷体_GB2312" pitchFamily="49" charset="-122"/>
                <a:ea typeface="楷体_GB2312" pitchFamily="49" charset="-122"/>
              </a:rPr>
              <a:t>模型</a:t>
            </a:r>
            <a:r>
              <a:rPr lang="zh-CN" altLang="en-US" sz="2400" b="1" dirty="0" smtClean="0">
                <a:latin typeface="楷体_GB2312" pitchFamily="49" charset="-122"/>
                <a:ea typeface="楷体_GB2312" pitchFamily="49" charset="-122"/>
              </a:rPr>
              <a:t>以及定义在该模型上的一组</a:t>
            </a:r>
            <a:r>
              <a:rPr lang="zh-CN" altLang="en-US" sz="2400" b="1" dirty="0" smtClean="0">
                <a:solidFill>
                  <a:srgbClr val="CC3300"/>
                </a:solidFill>
                <a:latin typeface="楷体_GB2312" pitchFamily="49" charset="-122"/>
                <a:ea typeface="楷体_GB2312" pitchFamily="49" charset="-122"/>
              </a:rPr>
              <a:t>操作</a:t>
            </a:r>
            <a:r>
              <a:rPr lang="zh-CN" altLang="en-US" sz="2400" b="1" dirty="0" smtClean="0">
                <a:latin typeface="楷体_GB2312" pitchFamily="49" charset="-122"/>
                <a:ea typeface="楷体_GB2312" pitchFamily="49" charset="-122"/>
              </a:rPr>
              <a:t>。每一个操作由它的输入和输出定义。</a:t>
            </a:r>
          </a:p>
          <a:p>
            <a:pPr eaLnBrk="1" hangingPunct="1">
              <a:lnSpc>
                <a:spcPct val="120000"/>
              </a:lnSpc>
              <a:buFont typeface="Wingdings" pitchFamily="2" charset="2"/>
              <a:buNone/>
            </a:pPr>
            <a:r>
              <a:rPr lang="zh-CN" altLang="en-US" sz="2400" b="1" dirty="0" smtClean="0">
                <a:latin typeface="楷体_GB2312" pitchFamily="49" charset="-122"/>
                <a:ea typeface="楷体_GB2312" pitchFamily="49" charset="-122"/>
              </a:rPr>
              <a:t>  可以用三元组 </a:t>
            </a:r>
            <a:r>
              <a:rPr lang="en-US" altLang="zh-CN" sz="2400" b="1" dirty="0" smtClean="0">
                <a:latin typeface="楷体_GB2312" pitchFamily="49" charset="-122"/>
                <a:ea typeface="楷体_GB2312" pitchFamily="49" charset="-122"/>
              </a:rPr>
              <a:t>(D,S,P)</a:t>
            </a:r>
            <a:r>
              <a:rPr lang="zh-CN" altLang="en-US" sz="2400" b="1" dirty="0" smtClean="0">
                <a:latin typeface="楷体_GB2312" pitchFamily="49" charset="-122"/>
                <a:ea typeface="楷体_GB2312" pitchFamily="49" charset="-122"/>
              </a:rPr>
              <a:t>表示，其中</a:t>
            </a:r>
            <a:r>
              <a:rPr lang="en-US" altLang="zh-CN" sz="2400" b="1" dirty="0" smtClean="0">
                <a:solidFill>
                  <a:schemeClr val="tx2"/>
                </a:solidFill>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是数据元素的</a:t>
            </a:r>
            <a:r>
              <a:rPr lang="zh-CN" altLang="en-US" sz="2400" b="1" dirty="0" smtClean="0">
                <a:solidFill>
                  <a:schemeClr val="tx2"/>
                </a:solidFill>
                <a:latin typeface="楷体_GB2312" pitchFamily="49" charset="-122"/>
                <a:ea typeface="楷体_GB2312" pitchFamily="49" charset="-122"/>
              </a:rPr>
              <a:t>有限集</a:t>
            </a:r>
            <a:r>
              <a:rPr lang="zh-CN" altLang="en-US" sz="2400" b="1" dirty="0" smtClean="0">
                <a:latin typeface="楷体_GB2312" pitchFamily="49" charset="-122"/>
                <a:ea typeface="楷体_GB2312" pitchFamily="49" charset="-122"/>
              </a:rPr>
              <a:t>，</a:t>
            </a:r>
            <a:r>
              <a:rPr lang="en-US" altLang="zh-CN" sz="2400" b="1" dirty="0" smtClean="0">
                <a:solidFill>
                  <a:srgbClr val="CC3300"/>
                </a:solidFill>
                <a:latin typeface="楷体_GB2312" pitchFamily="49" charset="-122"/>
                <a:ea typeface="楷体_GB2312" pitchFamily="49" charset="-122"/>
              </a:rPr>
              <a:t>S</a:t>
            </a:r>
            <a:r>
              <a:rPr lang="zh-CN" altLang="en-US" sz="2400" b="1" dirty="0" smtClean="0">
                <a:latin typeface="楷体_GB2312" pitchFamily="49" charset="-122"/>
                <a:ea typeface="楷体_GB2312" pitchFamily="49" charset="-122"/>
              </a:rPr>
              <a:t>是</a:t>
            </a:r>
            <a:r>
              <a:rPr lang="en-US" altLang="zh-CN" sz="2400" b="1" dirty="0" smtClean="0">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上</a:t>
            </a:r>
            <a:r>
              <a:rPr lang="zh-CN" altLang="en-US" sz="2400" b="1" dirty="0" smtClean="0">
                <a:solidFill>
                  <a:srgbClr val="CC3300"/>
                </a:solidFill>
                <a:latin typeface="楷体_GB2312" pitchFamily="49" charset="-122"/>
                <a:ea typeface="楷体_GB2312" pitchFamily="49" charset="-122"/>
              </a:rPr>
              <a:t>关系</a:t>
            </a:r>
            <a:r>
              <a:rPr lang="zh-CN" altLang="en-US" sz="2400" b="1" dirty="0" smtClean="0">
                <a:latin typeface="楷体_GB2312" pitchFamily="49" charset="-122"/>
                <a:ea typeface="楷体_GB2312" pitchFamily="49" charset="-122"/>
              </a:rPr>
              <a:t>的有限集</a:t>
            </a:r>
            <a:r>
              <a:rPr lang="en-US" altLang="zh-CN" sz="2400" b="1" dirty="0" smtClean="0">
                <a:latin typeface="楷体_GB2312" pitchFamily="49" charset="-122"/>
                <a:ea typeface="楷体_GB2312" pitchFamily="49" charset="-122"/>
              </a:rPr>
              <a:t>,P</a:t>
            </a:r>
            <a:r>
              <a:rPr lang="zh-CN" altLang="en-US" sz="2400" b="1" dirty="0" smtClean="0">
                <a:latin typeface="楷体_GB2312" pitchFamily="49" charset="-122"/>
                <a:ea typeface="楷体_GB2312" pitchFamily="49" charset="-122"/>
              </a:rPr>
              <a:t>是对</a:t>
            </a:r>
            <a:r>
              <a:rPr lang="en-US" altLang="zh-CN" sz="2400" b="1" dirty="0" smtClean="0">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的基本操作集。</a:t>
            </a:r>
          </a:p>
          <a:p>
            <a:pPr eaLnBrk="1" hangingPunct="1">
              <a:lnSpc>
                <a:spcPct val="120000"/>
              </a:lnSpc>
            </a:pPr>
            <a:r>
              <a:rPr lang="zh-CN" altLang="en-US" sz="2400" b="1" dirty="0" smtClean="0">
                <a:latin typeface="楷体_GB2312" pitchFamily="49" charset="-122"/>
                <a:ea typeface="楷体_GB2312" pitchFamily="49" charset="-122"/>
              </a:rPr>
              <a:t>抽象的与具体的相对应，范畴更广，不再局限于前述各处理器中已定义并实现的具体数据类型，还包括用户在设计软件系统时自己定义的数据类型。</a:t>
            </a:r>
          </a:p>
          <a:p>
            <a:pPr eaLnBrk="1" hangingPunct="1">
              <a:lnSpc>
                <a:spcPct val="120000"/>
              </a:lnSpc>
              <a:buFont typeface="Wingdings" pitchFamily="2" charset="2"/>
              <a:buNone/>
            </a:pPr>
            <a:r>
              <a:rPr lang="zh-CN" altLang="en-US" sz="2400" b="1" dirty="0" smtClean="0">
                <a:latin typeface="楷体_GB2312" pitchFamily="49" charset="-122"/>
                <a:ea typeface="楷体_GB2312" pitchFamily="49" charset="-122"/>
              </a:rPr>
              <a:t>  </a:t>
            </a:r>
          </a:p>
          <a:p>
            <a:pPr eaLnBrk="1" hangingPunct="1">
              <a:lnSpc>
                <a:spcPct val="80000"/>
              </a:lnSpc>
              <a:buFont typeface="Wingdings" pitchFamily="2" charset="2"/>
              <a:buNone/>
            </a:pPr>
            <a:r>
              <a:rPr lang="zh-CN" altLang="en-US" sz="2400" b="1" dirty="0" smtClean="0">
                <a:latin typeface="楷体_GB2312" pitchFamily="49" charset="-122"/>
                <a:ea typeface="楷体_GB2312" pitchFamily="49" charset="-122"/>
              </a:rPr>
              <a:t>   </a:t>
            </a:r>
          </a:p>
          <a:p>
            <a:endParaRPr lang="zh-CN" altLang="en-US" dirty="0" smtClean="0"/>
          </a:p>
        </p:txBody>
      </p:sp>
      <p:sp>
        <p:nvSpPr>
          <p:cNvPr id="4" name="灯片编号占位符 3"/>
          <p:cNvSpPr>
            <a:spLocks noGrp="1"/>
          </p:cNvSpPr>
          <p:nvPr>
            <p:ph type="sldNum" sz="quarter" idx="12"/>
          </p:nvPr>
        </p:nvSpPr>
        <p:spPr/>
        <p:txBody>
          <a:bodyPr/>
          <a:lstStyle/>
          <a:p>
            <a:pPr>
              <a:defRPr/>
            </a:pPr>
            <a:fld id="{EC11CD5F-4554-4BC2-9A5F-527304F0A7A9}" type="slidenum">
              <a:rPr lang="en-US" altLang="zh-CN" smtClean="0"/>
              <a:pPr>
                <a:defRPr/>
              </a:pPr>
              <a:t>36</a:t>
            </a:fld>
            <a:endParaRPr lang="en-US" altLang="zh-CN"/>
          </a:p>
        </p:txBody>
      </p:sp>
      <p:sp>
        <p:nvSpPr>
          <p:cNvPr id="37892" name="Rectangle 2"/>
          <p:cNvSpPr>
            <a:spLocks noGrp="1" noChangeArrowheads="1"/>
          </p:cNvSpPr>
          <p:nvPr>
            <p:ph type="title"/>
          </p:nvPr>
        </p:nvSpPr>
        <p:spPr>
          <a:xfrm>
            <a:off x="457200" y="277813"/>
            <a:ext cx="8229600" cy="722312"/>
          </a:xfrm>
        </p:spPr>
        <p:txBody>
          <a:bodyPr/>
          <a:lstStyle/>
          <a:p>
            <a:pPr eaLnBrk="1" hangingPunct="1"/>
            <a:r>
              <a:rPr lang="en-US" altLang="zh-CN" sz="3200" b="1" dirty="0" smtClean="0"/>
              <a:t>1.4 </a:t>
            </a:r>
            <a:r>
              <a:rPr lang="zh-CN" altLang="en-US" sz="3200" b="1" dirty="0" smtClean="0"/>
              <a:t>抽象数据类型的表示与实现</a:t>
            </a:r>
            <a:endParaRPr lang="en-US" altLang="zh-CN" sz="3200" b="1" dirty="0" smtClean="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 calcmode="lin" valueType="num">
                                      <p:cBhvr additive="base">
                                        <p:cTn id="13"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anim calcmode="lin" valueType="num">
                                      <p:cBhvr additive="base">
                                        <p:cTn id="19"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0">
                                            <p:txEl>
                                              <p:pRg st="3" end="3"/>
                                            </p:txEl>
                                          </p:spTgt>
                                        </p:tgtEl>
                                        <p:attrNameLst>
                                          <p:attrName>style.visibility</p:attrName>
                                        </p:attrNameLst>
                                      </p:cBhvr>
                                      <p:to>
                                        <p:strVal val="visible"/>
                                      </p:to>
                                    </p:set>
                                    <p:anim calcmode="lin" valueType="num">
                                      <p:cBhvr additive="base">
                                        <p:cTn id="25"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0">
                                            <p:txEl>
                                              <p:pRg st="4" end="4"/>
                                            </p:txEl>
                                          </p:spTgt>
                                        </p:tgtEl>
                                        <p:attrNameLst>
                                          <p:attrName>style.visibility</p:attrName>
                                        </p:attrNameLst>
                                      </p:cBhvr>
                                      <p:to>
                                        <p:strVal val="visible"/>
                                      </p:to>
                                    </p:set>
                                    <p:anim calcmode="lin" valueType="num">
                                      <p:cBhvr additive="base">
                                        <p:cTn id="31"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22312"/>
          </a:xfrm>
        </p:spPr>
        <p:txBody>
          <a:bodyPr/>
          <a:lstStyle/>
          <a:p>
            <a:pPr>
              <a:defRPr/>
            </a:pPr>
            <a:r>
              <a:rPr lang="zh-CN" altLang="en-US" b="1" dirty="0" smtClean="0">
                <a:solidFill>
                  <a:schemeClr val="tx1"/>
                </a:solidFill>
                <a:latin typeface="+mn-lt"/>
                <a:ea typeface="+mn-ea"/>
                <a:cs typeface="+mn-cs"/>
              </a:rPr>
              <a:t>抽象数据类型的定义格式：</a:t>
            </a:r>
            <a:r>
              <a:rPr lang="zh-CN" altLang="en-US" dirty="0" smtClean="0">
                <a:solidFill>
                  <a:schemeClr val="tx1"/>
                </a:solidFill>
                <a:latin typeface="+mn-lt"/>
                <a:ea typeface="+mn-ea"/>
                <a:cs typeface="+mn-cs"/>
              </a:rPr>
              <a:t/>
            </a:r>
            <a:br>
              <a:rPr lang="zh-CN" altLang="en-US" dirty="0" smtClean="0">
                <a:solidFill>
                  <a:schemeClr val="tx1"/>
                </a:solidFill>
                <a:latin typeface="+mn-lt"/>
                <a:ea typeface="+mn-ea"/>
                <a:cs typeface="+mn-cs"/>
              </a:rPr>
            </a:br>
            <a:endParaRPr lang="zh-CN" altLang="en-US" dirty="0"/>
          </a:p>
        </p:txBody>
      </p:sp>
      <p:sp>
        <p:nvSpPr>
          <p:cNvPr id="38915" name="内容占位符 2"/>
          <p:cNvSpPr>
            <a:spLocks noGrp="1"/>
          </p:cNvSpPr>
          <p:nvPr>
            <p:ph idx="1"/>
          </p:nvPr>
        </p:nvSpPr>
        <p:spPr>
          <a:xfrm>
            <a:off x="428625" y="1143000"/>
            <a:ext cx="8229600" cy="5072063"/>
          </a:xfrm>
        </p:spPr>
        <p:txBody>
          <a:bodyPr/>
          <a:lstStyle/>
          <a:p>
            <a:r>
              <a:rPr lang="en-US" altLang="zh-CN" dirty="0" smtClean="0"/>
              <a:t>ADT</a:t>
            </a:r>
            <a:r>
              <a:rPr lang="zh-CN" altLang="en-US" dirty="0" smtClean="0"/>
              <a:t>抽象数据类型名</a:t>
            </a:r>
            <a:r>
              <a:rPr lang="en-US" altLang="zh-CN" dirty="0" smtClean="0"/>
              <a:t>{</a:t>
            </a:r>
          </a:p>
          <a:p>
            <a:r>
              <a:rPr lang="zh-CN" altLang="en-US" dirty="0" smtClean="0"/>
              <a:t>数据对象：</a:t>
            </a:r>
            <a:r>
              <a:rPr lang="en-US" altLang="zh-CN" dirty="0" smtClean="0"/>
              <a:t>&lt;</a:t>
            </a:r>
            <a:r>
              <a:rPr lang="zh-CN" altLang="en-US" dirty="0" smtClean="0"/>
              <a:t>数据对象的定义</a:t>
            </a:r>
            <a:r>
              <a:rPr lang="en-US" altLang="zh-CN" dirty="0" smtClean="0"/>
              <a:t>&gt;</a:t>
            </a:r>
          </a:p>
          <a:p>
            <a:r>
              <a:rPr lang="zh-CN" altLang="en-US" dirty="0" smtClean="0"/>
              <a:t>数据关系：</a:t>
            </a:r>
            <a:r>
              <a:rPr lang="en-US" altLang="zh-CN" dirty="0" smtClean="0"/>
              <a:t>&lt;</a:t>
            </a:r>
            <a:r>
              <a:rPr lang="zh-CN" altLang="en-US" dirty="0" smtClean="0"/>
              <a:t>数据关系的定义</a:t>
            </a:r>
            <a:r>
              <a:rPr lang="en-US" altLang="zh-CN" dirty="0" smtClean="0"/>
              <a:t>&gt;</a:t>
            </a:r>
          </a:p>
          <a:p>
            <a:r>
              <a:rPr lang="zh-CN" altLang="en-US" dirty="0" smtClean="0"/>
              <a:t>基本操作：</a:t>
            </a:r>
            <a:r>
              <a:rPr lang="en-US" altLang="zh-CN" dirty="0" smtClean="0"/>
              <a:t>&lt;</a:t>
            </a:r>
            <a:r>
              <a:rPr lang="zh-CN" altLang="en-US" dirty="0" smtClean="0"/>
              <a:t>基本操作的定义</a:t>
            </a:r>
            <a:r>
              <a:rPr lang="en-US" altLang="zh-CN" dirty="0" smtClean="0"/>
              <a:t>&gt;</a:t>
            </a:r>
          </a:p>
          <a:p>
            <a:r>
              <a:rPr lang="en-US" altLang="zh-CN" dirty="0" smtClean="0"/>
              <a:t>}ADT</a:t>
            </a:r>
            <a:r>
              <a:rPr lang="zh-CN" altLang="en-US" dirty="0" smtClean="0"/>
              <a:t>抽象的数据类型名</a:t>
            </a:r>
          </a:p>
          <a:p>
            <a:r>
              <a:rPr lang="zh-CN" altLang="en-US" b="1" dirty="0" smtClean="0">
                <a:solidFill>
                  <a:srgbClr val="FF0000"/>
                </a:solidFill>
              </a:rPr>
              <a:t>基本操作的定义格式：</a:t>
            </a:r>
          </a:p>
          <a:p>
            <a:r>
              <a:rPr lang="zh-CN" altLang="en-US" dirty="0" smtClean="0"/>
              <a:t>基本操作名（参数表）</a:t>
            </a:r>
          </a:p>
          <a:p>
            <a:r>
              <a:rPr lang="zh-CN" altLang="en-US" dirty="0" smtClean="0"/>
              <a:t>初始条件：</a:t>
            </a:r>
            <a:r>
              <a:rPr lang="en-US" altLang="zh-CN" dirty="0" smtClean="0"/>
              <a:t>&lt;</a:t>
            </a:r>
            <a:r>
              <a:rPr lang="zh-CN" altLang="en-US" dirty="0" smtClean="0"/>
              <a:t>初始条件描述</a:t>
            </a:r>
            <a:r>
              <a:rPr lang="en-US" altLang="zh-CN" dirty="0" smtClean="0"/>
              <a:t>&gt;</a:t>
            </a:r>
          </a:p>
          <a:p>
            <a:r>
              <a:rPr lang="zh-CN" altLang="en-US" dirty="0" smtClean="0"/>
              <a:t>操作结果：</a:t>
            </a:r>
            <a:r>
              <a:rPr lang="en-US" altLang="zh-CN" dirty="0" smtClean="0"/>
              <a:t>&lt;</a:t>
            </a:r>
            <a:r>
              <a:rPr lang="zh-CN" altLang="en-US" dirty="0" smtClean="0"/>
              <a:t>操作结果描述</a:t>
            </a:r>
            <a:r>
              <a:rPr lang="en-US" altLang="zh-CN" dirty="0" smtClean="0"/>
              <a:t>&gt;</a:t>
            </a:r>
          </a:p>
          <a:p>
            <a:endParaRPr lang="zh-CN" altLang="en-US" dirty="0" smtClean="0"/>
          </a:p>
        </p:txBody>
      </p:sp>
      <p:sp>
        <p:nvSpPr>
          <p:cNvPr id="4" name="灯片编号占位符 3"/>
          <p:cNvSpPr>
            <a:spLocks noGrp="1"/>
          </p:cNvSpPr>
          <p:nvPr>
            <p:ph type="sldNum" sz="quarter" idx="12"/>
          </p:nvPr>
        </p:nvSpPr>
        <p:spPr/>
        <p:txBody>
          <a:bodyPr/>
          <a:lstStyle/>
          <a:p>
            <a:pPr>
              <a:defRPr/>
            </a:pPr>
            <a:fld id="{0811414F-5458-4992-A0BE-D3BBF9721A86}" type="slidenum">
              <a:rPr lang="en-US" altLang="zh-CN" smtClean="0"/>
              <a:pPr>
                <a:defRPr/>
              </a:pPr>
              <a:t>37</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915">
                                            <p:txEl>
                                              <p:pRg st="6" end="6"/>
                                            </p:txEl>
                                          </p:spTgt>
                                        </p:tgtEl>
                                        <p:attrNameLst>
                                          <p:attrName>style.visibility</p:attrName>
                                        </p:attrNameLst>
                                      </p:cBhvr>
                                      <p:to>
                                        <p:strVal val="visible"/>
                                      </p:to>
                                    </p:set>
                                    <p:anim calcmode="lin" valueType="num">
                                      <p:cBhvr additive="base">
                                        <p:cTn id="43"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915">
                                            <p:txEl>
                                              <p:pRg st="7" end="7"/>
                                            </p:txEl>
                                          </p:spTgt>
                                        </p:tgtEl>
                                        <p:attrNameLst>
                                          <p:attrName>style.visibility</p:attrName>
                                        </p:attrNameLst>
                                      </p:cBhvr>
                                      <p:to>
                                        <p:strVal val="visible"/>
                                      </p:to>
                                    </p:set>
                                    <p:anim calcmode="lin" valueType="num">
                                      <p:cBhvr additive="base">
                                        <p:cTn id="49"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9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915">
                                            <p:txEl>
                                              <p:pRg st="8" end="8"/>
                                            </p:txEl>
                                          </p:spTgt>
                                        </p:tgtEl>
                                        <p:attrNameLst>
                                          <p:attrName>style.visibility</p:attrName>
                                        </p:attrNameLst>
                                      </p:cBhvr>
                                      <p:to>
                                        <p:strVal val="visible"/>
                                      </p:to>
                                    </p:set>
                                    <p:anim calcmode="lin" valueType="num">
                                      <p:cBhvr additive="base">
                                        <p:cTn id="55"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277813"/>
            <a:ext cx="8229600" cy="579437"/>
          </a:xfrm>
        </p:spPr>
        <p:txBody>
          <a:bodyPr/>
          <a:lstStyle/>
          <a:p>
            <a:r>
              <a:rPr lang="zh-CN" altLang="en-US" sz="3200" dirty="0" smtClean="0"/>
              <a:t>例题：</a:t>
            </a:r>
          </a:p>
        </p:txBody>
      </p:sp>
      <p:sp>
        <p:nvSpPr>
          <p:cNvPr id="39939" name="内容占位符 2"/>
          <p:cNvSpPr>
            <a:spLocks noGrp="1"/>
          </p:cNvSpPr>
          <p:nvPr>
            <p:ph idx="1"/>
          </p:nvPr>
        </p:nvSpPr>
        <p:spPr>
          <a:xfrm>
            <a:off x="357188" y="714375"/>
            <a:ext cx="8301037" cy="5429250"/>
          </a:xfrm>
        </p:spPr>
        <p:txBody>
          <a:bodyPr/>
          <a:lstStyle/>
          <a:p>
            <a:pPr>
              <a:lnSpc>
                <a:spcPct val="125000"/>
              </a:lnSpc>
              <a:buFont typeface="Wingdings" pitchFamily="2" charset="2"/>
              <a:buNone/>
            </a:pPr>
            <a:r>
              <a:rPr lang="zh-CN" altLang="en-US" dirty="0" smtClean="0"/>
              <a:t>        </a:t>
            </a:r>
            <a:r>
              <a:rPr lang="zh-CN" altLang="en-US" sz="2400" dirty="0" smtClean="0"/>
              <a:t>设计实现抽象数据类型“三元组</a:t>
            </a:r>
            <a:r>
              <a:rPr lang="en-US" sz="2400" dirty="0" smtClean="0"/>
              <a:t> </a:t>
            </a:r>
            <a:r>
              <a:rPr lang="zh-CN" altLang="en-US" sz="2400" dirty="0" smtClean="0"/>
              <a:t>（</a:t>
            </a:r>
            <a:r>
              <a:rPr lang="en-US" altLang="zh-CN" sz="2400" dirty="0" smtClean="0"/>
              <a:t>Triplet</a:t>
            </a:r>
            <a:r>
              <a:rPr lang="zh-CN" altLang="en-US" sz="2400" dirty="0" smtClean="0"/>
              <a:t>）”</a:t>
            </a:r>
            <a:r>
              <a:rPr lang="en-US" sz="2400" dirty="0" smtClean="0"/>
              <a:t> </a:t>
            </a:r>
            <a:r>
              <a:rPr lang="zh-CN" altLang="en-US" sz="2400" dirty="0" smtClean="0"/>
              <a:t>。每个三元组由任意三个实数的序列构成，基本操作包括：创建一个三元组，取三元组的任意一个分量，置三元组的任意一个分量，求三元组的最大分量，求三元组的最小分量，显示三元组，销毁三元组等。</a:t>
            </a:r>
            <a:endParaRPr lang="en-US" altLang="zh-CN" sz="2400" dirty="0" smtClean="0"/>
          </a:p>
          <a:p>
            <a:pPr>
              <a:lnSpc>
                <a:spcPct val="125000"/>
              </a:lnSpc>
              <a:buFont typeface="Wingdings" pitchFamily="2" charset="2"/>
              <a:buNone/>
            </a:pPr>
            <a:r>
              <a:rPr lang="zh-CN" altLang="en-US" sz="2400" dirty="0" smtClean="0"/>
              <a:t>要求：（</a:t>
            </a:r>
            <a:r>
              <a:rPr lang="en-US" altLang="zh-CN" sz="2400" dirty="0" smtClean="0"/>
              <a:t>1</a:t>
            </a:r>
            <a:r>
              <a:rPr lang="zh-CN" altLang="en-US" sz="2400" dirty="0" smtClean="0"/>
              <a:t>）写出抽象数据类型的定义，即数据对象、数据关系、基本操作</a:t>
            </a:r>
            <a:endParaRPr lang="en-US" altLang="zh-CN" sz="2400" dirty="0" smtClean="0"/>
          </a:p>
          <a:p>
            <a:pPr>
              <a:lnSpc>
                <a:spcPct val="125000"/>
              </a:lnSpc>
              <a:buFont typeface="Wingdings" pitchFamily="2" charset="2"/>
              <a:buNone/>
            </a:pPr>
            <a:r>
              <a:rPr lang="zh-CN" altLang="en-US" sz="2400" dirty="0" smtClean="0"/>
              <a:t>（</a:t>
            </a:r>
            <a:r>
              <a:rPr lang="en-US" altLang="zh-CN" sz="2400" dirty="0" smtClean="0"/>
              <a:t>2</a:t>
            </a:r>
            <a:r>
              <a:rPr lang="zh-CN" altLang="en-US" sz="2400" dirty="0" smtClean="0"/>
              <a:t>）用结构体封装需要定义的数据类型，如定义三元组</a:t>
            </a:r>
            <a:r>
              <a:rPr lang="en-US" altLang="zh-CN" sz="2400" dirty="0" smtClean="0"/>
              <a:t>ADT</a:t>
            </a:r>
            <a:r>
              <a:rPr lang="zh-CN" altLang="en-US" sz="2400" dirty="0" smtClean="0"/>
              <a:t>时，首先用结构体封装“三元组”的三个分量。并利用</a:t>
            </a:r>
            <a:r>
              <a:rPr lang="en-US" altLang="zh-CN" sz="2400" dirty="0" err="1" smtClean="0"/>
              <a:t>typedef</a:t>
            </a:r>
            <a:r>
              <a:rPr lang="zh-CN" altLang="en-US" sz="2400" dirty="0" smtClean="0"/>
              <a:t>对结构体重新命名。</a:t>
            </a:r>
            <a:endParaRPr lang="en-US" altLang="zh-CN" sz="2400" dirty="0" smtClean="0"/>
          </a:p>
          <a:p>
            <a:pPr>
              <a:lnSpc>
                <a:spcPct val="125000"/>
              </a:lnSpc>
              <a:buFont typeface="Wingdings" pitchFamily="2" charset="2"/>
              <a:buNone/>
            </a:pPr>
            <a:r>
              <a:rPr lang="zh-CN" altLang="en-US" sz="2400" dirty="0" smtClean="0"/>
              <a:t>（</a:t>
            </a:r>
            <a:r>
              <a:rPr lang="en-US" altLang="zh-CN" sz="2400" dirty="0" smtClean="0"/>
              <a:t>3</a:t>
            </a:r>
            <a:r>
              <a:rPr lang="zh-CN" altLang="en-US" sz="2400" dirty="0" smtClean="0"/>
              <a:t>）完成基本操作的</a:t>
            </a:r>
            <a:r>
              <a:rPr lang="en-US" altLang="zh-CN" sz="2400" dirty="0" smtClean="0"/>
              <a:t>C</a:t>
            </a:r>
            <a:r>
              <a:rPr lang="zh-CN" altLang="en-US" sz="2400" dirty="0" smtClean="0"/>
              <a:t>语言实现与调用</a:t>
            </a:r>
          </a:p>
          <a:p>
            <a:pPr>
              <a:buFont typeface="Wingdings" pitchFamily="2" charset="2"/>
              <a:buNone/>
            </a:pPr>
            <a:endParaRPr lang="zh-CN" altLang="en-US" dirty="0" smtClean="0"/>
          </a:p>
        </p:txBody>
      </p:sp>
      <p:sp>
        <p:nvSpPr>
          <p:cNvPr id="4" name="灯片编号占位符 3"/>
          <p:cNvSpPr>
            <a:spLocks noGrp="1"/>
          </p:cNvSpPr>
          <p:nvPr>
            <p:ph type="sldNum" sz="quarter" idx="12"/>
          </p:nvPr>
        </p:nvSpPr>
        <p:spPr/>
        <p:txBody>
          <a:bodyPr/>
          <a:lstStyle/>
          <a:p>
            <a:pPr>
              <a:defRPr/>
            </a:pPr>
            <a:fld id="{D9AEB907-7297-439C-9063-FA965CC53CE9}" type="slidenum">
              <a:rPr lang="en-US" altLang="zh-CN" smtClean="0"/>
              <a:pPr>
                <a:defRPr/>
              </a:pPr>
              <a:t>38</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57200" y="277813"/>
            <a:ext cx="8229600" cy="865187"/>
          </a:xfrm>
        </p:spPr>
        <p:txBody>
          <a:bodyPr/>
          <a:lstStyle/>
          <a:p>
            <a:r>
              <a:rPr lang="zh-CN" altLang="en-US" sz="4000" b="1" smtClean="0"/>
              <a:t>三元组</a:t>
            </a:r>
            <a:r>
              <a:rPr lang="en-US" altLang="zh-CN" sz="4000" b="1" smtClean="0">
                <a:solidFill>
                  <a:schemeClr val="tx1"/>
                </a:solidFill>
              </a:rPr>
              <a:t>Triplet</a:t>
            </a:r>
            <a:r>
              <a:rPr lang="zh-CN" altLang="en-US" sz="4000" b="1" smtClean="0"/>
              <a:t>的定义</a:t>
            </a:r>
          </a:p>
        </p:txBody>
      </p:sp>
      <p:sp>
        <p:nvSpPr>
          <p:cNvPr id="40963" name="内容占位符 2"/>
          <p:cNvSpPr>
            <a:spLocks noGrp="1"/>
          </p:cNvSpPr>
          <p:nvPr>
            <p:ph idx="1"/>
          </p:nvPr>
        </p:nvSpPr>
        <p:spPr>
          <a:xfrm>
            <a:off x="285750" y="1214438"/>
            <a:ext cx="8858250" cy="4530725"/>
          </a:xfrm>
        </p:spPr>
        <p:txBody>
          <a:bodyPr/>
          <a:lstStyle/>
          <a:p>
            <a:pPr>
              <a:buFont typeface="Wingdings" pitchFamily="2" charset="2"/>
              <a:buNone/>
            </a:pPr>
            <a:r>
              <a:rPr lang="en-US" altLang="zh-CN" dirty="0" smtClean="0"/>
              <a:t>ADT Triplet{</a:t>
            </a:r>
          </a:p>
          <a:p>
            <a:pPr>
              <a:buFont typeface="Wingdings" pitchFamily="2" charset="2"/>
              <a:buNone/>
            </a:pPr>
            <a:r>
              <a:rPr lang="zh-CN" altLang="en-US" dirty="0" smtClean="0"/>
              <a:t>数据对象：</a:t>
            </a:r>
            <a:r>
              <a:rPr lang="en-US" altLang="zh-CN" dirty="0" smtClean="0"/>
              <a:t>D = {e1,e2,e3 | e1,e2,e3</a:t>
            </a:r>
            <a:r>
              <a:rPr lang="zh-CN" altLang="en-US" dirty="0" smtClean="0"/>
              <a:t>属于</a:t>
            </a:r>
            <a:r>
              <a:rPr lang="en-US" altLang="zh-CN" dirty="0" err="1" smtClean="0"/>
              <a:t>Elemset</a:t>
            </a:r>
            <a:r>
              <a:rPr lang="en-US" altLang="zh-CN" dirty="0" smtClean="0"/>
              <a:t> (</a:t>
            </a:r>
            <a:r>
              <a:rPr lang="zh-CN" altLang="en-US" dirty="0" smtClean="0"/>
              <a:t>定义了关系的某个集合</a:t>
            </a:r>
            <a:r>
              <a:rPr lang="en-US" altLang="zh-CN" dirty="0" smtClean="0"/>
              <a:t>)}</a:t>
            </a:r>
          </a:p>
          <a:p>
            <a:pPr>
              <a:buFont typeface="Wingdings" pitchFamily="2" charset="2"/>
              <a:buNone/>
            </a:pPr>
            <a:r>
              <a:rPr lang="zh-CN" altLang="en-US" dirty="0" smtClean="0"/>
              <a:t>数据关系：</a:t>
            </a:r>
            <a:r>
              <a:rPr lang="en-US" altLang="zh-CN" dirty="0" smtClean="0"/>
              <a:t>R1 = {&lt;e1</a:t>
            </a:r>
            <a:r>
              <a:rPr lang="en-US" dirty="0" smtClean="0"/>
              <a:t>，</a:t>
            </a:r>
            <a:r>
              <a:rPr lang="en-US" altLang="zh-CN" dirty="0" smtClean="0"/>
              <a:t>e2&gt; | &lt;e2</a:t>
            </a:r>
            <a:r>
              <a:rPr lang="en-US" dirty="0" smtClean="0"/>
              <a:t>，</a:t>
            </a:r>
            <a:r>
              <a:rPr lang="en-US" altLang="zh-CN" dirty="0" smtClean="0"/>
              <a:t>e3&gt;}</a:t>
            </a:r>
          </a:p>
          <a:p>
            <a:pPr>
              <a:buFont typeface="Wingdings" pitchFamily="2" charset="2"/>
              <a:buNone/>
            </a:pPr>
            <a:r>
              <a:rPr lang="zh-CN" altLang="en-US" dirty="0" smtClean="0"/>
              <a:t>基本操作：</a:t>
            </a:r>
          </a:p>
          <a:p>
            <a:pPr>
              <a:buFont typeface="Wingdings" pitchFamily="2" charset="2"/>
              <a:buNone/>
            </a:pPr>
            <a:r>
              <a:rPr lang="en-US" altLang="zh-CN" dirty="0" err="1" smtClean="0"/>
              <a:t>initTriplet</a:t>
            </a:r>
            <a:r>
              <a:rPr lang="en-US" altLang="zh-CN" dirty="0" smtClean="0"/>
              <a:t>(&amp;T,v1,v2,v3)</a:t>
            </a:r>
          </a:p>
          <a:p>
            <a:pPr>
              <a:buFont typeface="Wingdings" pitchFamily="2" charset="2"/>
              <a:buNone/>
            </a:pPr>
            <a:r>
              <a:rPr lang="zh-CN" altLang="en-US" dirty="0" smtClean="0"/>
              <a:t>初始条件：</a:t>
            </a:r>
          </a:p>
          <a:p>
            <a:pPr>
              <a:buFont typeface="Wingdings" pitchFamily="2" charset="2"/>
              <a:buNone/>
            </a:pPr>
            <a:r>
              <a:rPr lang="zh-CN" altLang="en-US" dirty="0" smtClean="0"/>
              <a:t>操作结果：构造三元组</a:t>
            </a:r>
            <a:r>
              <a:rPr lang="en-US" altLang="zh-CN" dirty="0" smtClean="0"/>
              <a:t>T</a:t>
            </a:r>
            <a:r>
              <a:rPr lang="en-US" dirty="0" smtClean="0"/>
              <a:t>，</a:t>
            </a:r>
            <a:r>
              <a:rPr lang="zh-CN" altLang="en-US" dirty="0" smtClean="0"/>
              <a:t>元素</a:t>
            </a:r>
            <a:r>
              <a:rPr lang="en-US" altLang="zh-CN" dirty="0" smtClean="0"/>
              <a:t>e1</a:t>
            </a:r>
            <a:r>
              <a:rPr lang="en-US" dirty="0" smtClean="0"/>
              <a:t>，</a:t>
            </a:r>
            <a:r>
              <a:rPr lang="en-US" altLang="zh-CN" dirty="0" smtClean="0"/>
              <a:t>e2</a:t>
            </a:r>
            <a:r>
              <a:rPr lang="zh-CN" altLang="en-US" dirty="0" smtClean="0"/>
              <a:t>和</a:t>
            </a:r>
            <a:r>
              <a:rPr lang="en-US" altLang="zh-CN" dirty="0" smtClean="0"/>
              <a:t>e3</a:t>
            </a:r>
            <a:r>
              <a:rPr lang="zh-CN" altLang="en-US" dirty="0" smtClean="0"/>
              <a:t>分别被赋予参数</a:t>
            </a:r>
            <a:r>
              <a:rPr lang="en-US" altLang="zh-CN" dirty="0" smtClean="0"/>
              <a:t>v1,v2,v3</a:t>
            </a:r>
            <a:r>
              <a:rPr lang="zh-CN" altLang="en-US" dirty="0" smtClean="0"/>
              <a:t>的值。</a:t>
            </a:r>
          </a:p>
          <a:p>
            <a:pPr>
              <a:buFont typeface="Wingdings" pitchFamily="2" charset="2"/>
              <a:buNone/>
            </a:pPr>
            <a:r>
              <a:rPr lang="zh-CN" altLang="en-US" dirty="0" smtClean="0"/>
              <a:t> </a:t>
            </a:r>
          </a:p>
        </p:txBody>
      </p:sp>
      <p:sp>
        <p:nvSpPr>
          <p:cNvPr id="4" name="灯片编号占位符 3"/>
          <p:cNvSpPr>
            <a:spLocks noGrp="1"/>
          </p:cNvSpPr>
          <p:nvPr>
            <p:ph type="sldNum" sz="quarter" idx="12"/>
          </p:nvPr>
        </p:nvSpPr>
        <p:spPr/>
        <p:txBody>
          <a:bodyPr/>
          <a:lstStyle/>
          <a:p>
            <a:pPr>
              <a:defRPr/>
            </a:pPr>
            <a:fld id="{23C2337C-2F4C-45B0-8EAA-48D9739092BD}" type="slidenum">
              <a:rPr lang="en-US" altLang="zh-CN" smtClean="0"/>
              <a:pPr>
                <a:defRPr/>
              </a:pPr>
              <a:t>39</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65078B6-C5C4-4C2B-9153-549DC607C50A}" type="slidenum">
              <a:rPr lang="en-US" altLang="zh-CN"/>
              <a:pPr>
                <a:defRPr/>
              </a:pPr>
              <a:t>4</a:t>
            </a:fld>
            <a:endParaRPr lang="en-US" altLang="zh-CN"/>
          </a:p>
        </p:txBody>
      </p:sp>
      <p:graphicFrame>
        <p:nvGraphicFramePr>
          <p:cNvPr id="1026" name="Object 4"/>
          <p:cNvGraphicFramePr>
            <a:graphicFrameLocks noChangeAspect="1"/>
          </p:cNvGraphicFramePr>
          <p:nvPr>
            <p:ph idx="1"/>
          </p:nvPr>
        </p:nvGraphicFramePr>
        <p:xfrm>
          <a:off x="1785938" y="714375"/>
          <a:ext cx="5715000" cy="5461000"/>
        </p:xfrm>
        <a:graphic>
          <a:graphicData uri="http://schemas.openxmlformats.org/presentationml/2006/ole">
            <p:oleObj spid="_x0000_s1026" name="Visio" r:id="rId3" imgW="3823740" imgH="3654904" progId="">
              <p:embed/>
            </p:oleObj>
          </a:graphicData>
        </a:graphic>
      </p:graphicFrame>
      <p:sp>
        <p:nvSpPr>
          <p:cNvPr id="1028" name="Rectangle 7"/>
          <p:cNvSpPr>
            <a:spLocks noGrp="1" noRot="1" noChangeArrowheads="1"/>
          </p:cNvSpPr>
          <p:nvPr>
            <p:ph type="title"/>
          </p:nvPr>
        </p:nvSpPr>
        <p:spPr>
          <a:xfrm>
            <a:off x="6357938" y="357188"/>
            <a:ext cx="2376487" cy="1143000"/>
          </a:xfrm>
          <a:noFill/>
        </p:spPr>
        <p:txBody>
          <a:bodyPr anchor="ctr"/>
          <a:lstStyle/>
          <a:p>
            <a:pPr algn="ctr" eaLnBrk="1" hangingPunct="1"/>
            <a:r>
              <a:rPr lang="en-US" altLang="zh-CN" sz="2400" b="1" smtClean="0">
                <a:latin typeface="Arial" charset="0"/>
              </a:rPr>
              <a:t>“</a:t>
            </a:r>
            <a:r>
              <a:rPr lang="zh-CN" altLang="en-US" sz="2400" b="1" smtClean="0"/>
              <a:t>数据结构</a:t>
            </a:r>
            <a:r>
              <a:rPr lang="zh-CN" altLang="en-US" sz="2400" b="1" smtClean="0">
                <a:latin typeface="Arial" charset="0"/>
              </a:rPr>
              <a:t>”</a:t>
            </a:r>
            <a:r>
              <a:rPr lang="zh-CN" altLang="en-US" sz="2400" b="1" smtClean="0"/>
              <a:t>所处的地位</a:t>
            </a:r>
          </a:p>
        </p:txBody>
      </p:sp>
      <p:sp>
        <p:nvSpPr>
          <p:cNvPr id="6" name="标题 1"/>
          <p:cNvSpPr txBox="1">
            <a:spLocks/>
          </p:cNvSpPr>
          <p:nvPr/>
        </p:nvSpPr>
        <p:spPr bwMode="auto">
          <a:xfrm>
            <a:off x="357188" y="500063"/>
            <a:ext cx="8229600" cy="793750"/>
          </a:xfrm>
          <a:prstGeom prst="rect">
            <a:avLst/>
          </a:prstGeom>
          <a:noFill/>
          <a:ln w="9525">
            <a:noFill/>
            <a:miter lim="800000"/>
            <a:headEnd/>
            <a:tailEnd/>
          </a:ln>
        </p:spPr>
        <p:txBody>
          <a:bodyPr/>
          <a:lstStyle/>
          <a:p>
            <a:pPr eaLnBrk="0" hangingPunct="0">
              <a:defRPr/>
            </a:pPr>
            <a:r>
              <a:rPr lang="zh-CN" altLang="en-US" sz="4200" b="1" kern="0">
                <a:solidFill>
                  <a:srgbClr val="FF0000"/>
                </a:solidFill>
                <a:latin typeface="+mj-lt"/>
                <a:ea typeface="+mj-ea"/>
                <a:cs typeface="+mj-cs"/>
              </a:rPr>
              <a:t>了解该课程：</a:t>
            </a:r>
            <a:endParaRPr lang="zh-CN" altLang="en-US" sz="4200" b="1" kern="0" dirty="0">
              <a:solidFill>
                <a:srgbClr val="FF0000"/>
              </a:solidFill>
              <a:latin typeface="+mj-lt"/>
              <a:ea typeface="+mj-ea"/>
              <a:cs typeface="+mj-cs"/>
            </a:endParaRPr>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428625" y="1214438"/>
            <a:ext cx="8229600" cy="4530725"/>
          </a:xfrm>
        </p:spPr>
        <p:txBody>
          <a:bodyPr/>
          <a:lstStyle/>
          <a:p>
            <a:pPr>
              <a:buFont typeface="Wingdings" pitchFamily="2" charset="2"/>
              <a:buNone/>
            </a:pPr>
            <a:r>
              <a:rPr lang="en-US" altLang="zh-CN" dirty="0" err="1" smtClean="0"/>
              <a:t>DestroyTriplet</a:t>
            </a:r>
            <a:r>
              <a:rPr lang="en-US" altLang="zh-CN" dirty="0" smtClean="0"/>
              <a:t>(&amp;T)</a:t>
            </a:r>
          </a:p>
          <a:p>
            <a:pPr>
              <a:buFont typeface="Wingdings" pitchFamily="2" charset="2"/>
              <a:buNone/>
            </a:pPr>
            <a:r>
              <a:rPr lang="zh-CN" altLang="en-US" dirty="0" smtClean="0"/>
              <a:t>初始条件：三元组</a:t>
            </a:r>
            <a:r>
              <a:rPr lang="en-US" altLang="zh-CN" dirty="0" smtClean="0"/>
              <a:t>T</a:t>
            </a:r>
            <a:r>
              <a:rPr lang="zh-CN" altLang="en-US" dirty="0" smtClean="0"/>
              <a:t>已经存在。</a:t>
            </a:r>
          </a:p>
          <a:p>
            <a:pPr>
              <a:buFont typeface="Wingdings" pitchFamily="2" charset="2"/>
              <a:buNone/>
            </a:pPr>
            <a:r>
              <a:rPr lang="zh-CN" altLang="en-US" dirty="0" smtClean="0"/>
              <a:t>操作结果：销毁三元组</a:t>
            </a:r>
            <a:r>
              <a:rPr lang="en-US" altLang="zh-CN" dirty="0" smtClean="0"/>
              <a:t>T</a:t>
            </a:r>
            <a:r>
              <a:rPr lang="en-US" dirty="0" smtClean="0"/>
              <a:t>。</a:t>
            </a:r>
          </a:p>
          <a:p>
            <a:pPr>
              <a:buFont typeface="Wingdings" pitchFamily="2" charset="2"/>
              <a:buNone/>
            </a:pPr>
            <a:r>
              <a:rPr lang="en-US" altLang="zh-CN" dirty="0" smtClean="0"/>
              <a:t> </a:t>
            </a:r>
            <a:r>
              <a:rPr lang="en-US" altLang="zh-CN" dirty="0" err="1" smtClean="0"/>
              <a:t>getElem</a:t>
            </a:r>
            <a:r>
              <a:rPr lang="en-US" altLang="zh-CN" dirty="0" smtClean="0"/>
              <a:t>(</a:t>
            </a:r>
            <a:r>
              <a:rPr lang="en-US" altLang="zh-CN" dirty="0" err="1" smtClean="0"/>
              <a:t>T,i,&amp;e</a:t>
            </a:r>
            <a:r>
              <a:rPr lang="en-US" altLang="zh-CN" dirty="0" smtClean="0"/>
              <a:t>)</a:t>
            </a:r>
          </a:p>
          <a:p>
            <a:pPr>
              <a:buFont typeface="Wingdings" pitchFamily="2" charset="2"/>
              <a:buNone/>
            </a:pPr>
            <a:r>
              <a:rPr lang="zh-CN" altLang="en-US" dirty="0" smtClean="0"/>
              <a:t>初始条件：三元组</a:t>
            </a:r>
            <a:r>
              <a:rPr lang="en-US" altLang="zh-CN" dirty="0" smtClean="0"/>
              <a:t>T</a:t>
            </a:r>
            <a:r>
              <a:rPr lang="zh-CN" altLang="en-US" dirty="0" smtClean="0"/>
              <a:t>已经存在，</a:t>
            </a:r>
            <a:r>
              <a:rPr lang="en-US" altLang="zh-CN" dirty="0" smtClean="0"/>
              <a:t>1&lt;=</a:t>
            </a:r>
            <a:r>
              <a:rPr lang="en-US" altLang="zh-CN" dirty="0" err="1" smtClean="0"/>
              <a:t>i</a:t>
            </a:r>
            <a:r>
              <a:rPr lang="en-US" altLang="zh-CN" dirty="0" smtClean="0"/>
              <a:t>&lt;=3.</a:t>
            </a:r>
          </a:p>
          <a:p>
            <a:pPr>
              <a:buFont typeface="Wingdings" pitchFamily="2" charset="2"/>
              <a:buNone/>
            </a:pPr>
            <a:r>
              <a:rPr lang="zh-CN" altLang="en-US" dirty="0" smtClean="0"/>
              <a:t>操作结果：用</a:t>
            </a:r>
            <a:r>
              <a:rPr lang="en-US" altLang="zh-CN" dirty="0" smtClean="0"/>
              <a:t>e</a:t>
            </a:r>
            <a:r>
              <a:rPr lang="zh-CN" altLang="en-US" dirty="0" smtClean="0"/>
              <a:t>返回三元组</a:t>
            </a:r>
            <a:r>
              <a:rPr lang="en-US" altLang="zh-CN" dirty="0" smtClean="0"/>
              <a:t>T</a:t>
            </a:r>
            <a:r>
              <a:rPr lang="zh-CN" altLang="en-US" dirty="0" smtClean="0"/>
              <a:t>的第</a:t>
            </a:r>
            <a:r>
              <a:rPr lang="en-US" altLang="zh-CN" dirty="0" err="1" smtClean="0"/>
              <a:t>i</a:t>
            </a:r>
            <a:r>
              <a:rPr lang="zh-CN" altLang="en-US" dirty="0" smtClean="0"/>
              <a:t>个元素。</a:t>
            </a:r>
          </a:p>
          <a:p>
            <a:pPr>
              <a:buFont typeface="Wingdings" pitchFamily="2" charset="2"/>
              <a:buNone/>
            </a:pPr>
            <a:r>
              <a:rPr lang="zh-CN" altLang="en-US" dirty="0" smtClean="0"/>
              <a:t> </a:t>
            </a:r>
            <a:r>
              <a:rPr lang="en-US" altLang="zh-CN" dirty="0" err="1" smtClean="0"/>
              <a:t>putElem</a:t>
            </a:r>
            <a:r>
              <a:rPr lang="en-US" altLang="zh-CN" dirty="0" smtClean="0"/>
              <a:t>(&amp;</a:t>
            </a:r>
            <a:r>
              <a:rPr lang="en-US" altLang="zh-CN" dirty="0" err="1" smtClean="0"/>
              <a:t>T,i,e</a:t>
            </a:r>
            <a:r>
              <a:rPr lang="en-US" altLang="zh-CN" dirty="0" smtClean="0"/>
              <a:t>)</a:t>
            </a:r>
          </a:p>
          <a:p>
            <a:pPr>
              <a:buFont typeface="Wingdings" pitchFamily="2" charset="2"/>
              <a:buNone/>
            </a:pPr>
            <a:r>
              <a:rPr lang="zh-CN" altLang="en-US" dirty="0" smtClean="0"/>
              <a:t>初始条件：三元组</a:t>
            </a:r>
            <a:r>
              <a:rPr lang="en-US" altLang="zh-CN" dirty="0" smtClean="0"/>
              <a:t>T</a:t>
            </a:r>
            <a:r>
              <a:rPr lang="zh-CN" altLang="en-US" dirty="0" smtClean="0"/>
              <a:t>已经存在，</a:t>
            </a:r>
            <a:r>
              <a:rPr lang="en-US" altLang="zh-CN" dirty="0" smtClean="0"/>
              <a:t>1&lt;=</a:t>
            </a:r>
            <a:r>
              <a:rPr lang="en-US" altLang="zh-CN" dirty="0" err="1" smtClean="0"/>
              <a:t>i</a:t>
            </a:r>
            <a:r>
              <a:rPr lang="en-US" altLang="zh-CN" dirty="0" smtClean="0"/>
              <a:t>&lt;=3.</a:t>
            </a:r>
          </a:p>
          <a:p>
            <a:pPr>
              <a:buFont typeface="Wingdings" pitchFamily="2" charset="2"/>
              <a:buNone/>
            </a:pPr>
            <a:r>
              <a:rPr lang="zh-CN" altLang="en-US" dirty="0" smtClean="0"/>
              <a:t>操作结果：用</a:t>
            </a:r>
            <a:r>
              <a:rPr lang="en-US" altLang="zh-CN" dirty="0" smtClean="0"/>
              <a:t>e</a:t>
            </a:r>
            <a:r>
              <a:rPr lang="zh-CN" altLang="en-US" dirty="0" smtClean="0"/>
              <a:t>值取代三元组</a:t>
            </a:r>
            <a:r>
              <a:rPr lang="en-US" altLang="zh-CN" dirty="0" smtClean="0"/>
              <a:t>T</a:t>
            </a:r>
            <a:r>
              <a:rPr lang="zh-CN" altLang="en-US" dirty="0" smtClean="0"/>
              <a:t>的第</a:t>
            </a:r>
            <a:r>
              <a:rPr lang="en-US" altLang="zh-CN" dirty="0" err="1" smtClean="0"/>
              <a:t>i</a:t>
            </a:r>
            <a:r>
              <a:rPr lang="zh-CN" altLang="en-US" dirty="0" smtClean="0"/>
              <a:t>个元素。</a:t>
            </a:r>
          </a:p>
          <a:p>
            <a:pPr>
              <a:buFont typeface="Wingdings" pitchFamily="2" charset="2"/>
              <a:buNone/>
            </a:pPr>
            <a:r>
              <a:rPr lang="zh-CN" altLang="en-US" dirty="0" smtClean="0"/>
              <a:t> </a:t>
            </a:r>
          </a:p>
        </p:txBody>
      </p:sp>
      <p:sp>
        <p:nvSpPr>
          <p:cNvPr id="4" name="灯片编号占位符 3"/>
          <p:cNvSpPr>
            <a:spLocks noGrp="1"/>
          </p:cNvSpPr>
          <p:nvPr>
            <p:ph type="sldNum" sz="quarter" idx="12"/>
          </p:nvPr>
        </p:nvSpPr>
        <p:spPr/>
        <p:txBody>
          <a:bodyPr/>
          <a:lstStyle/>
          <a:p>
            <a:pPr>
              <a:defRPr/>
            </a:pPr>
            <a:fld id="{B4EF6DE5-1477-4A97-8958-EA7F117401D5}" type="slidenum">
              <a:rPr lang="en-US" altLang="zh-CN" smtClean="0"/>
              <a:pPr>
                <a:defRPr/>
              </a:pPr>
              <a:t>40</a:t>
            </a:fld>
            <a:endParaRPr lang="en-US" altLang="zh-CN"/>
          </a:p>
        </p:txBody>
      </p:sp>
      <p:sp>
        <p:nvSpPr>
          <p:cNvPr id="41988" name="标题 1"/>
          <p:cNvSpPr>
            <a:spLocks noGrp="1"/>
          </p:cNvSpPr>
          <p:nvPr>
            <p:ph type="title"/>
          </p:nvPr>
        </p:nvSpPr>
        <p:spPr>
          <a:xfrm>
            <a:off x="457200" y="277813"/>
            <a:ext cx="8229600" cy="793750"/>
          </a:xfrm>
        </p:spPr>
        <p:txBody>
          <a:bodyPr/>
          <a:lstStyle/>
          <a:p>
            <a:r>
              <a:rPr lang="zh-CN" altLang="en-US" sz="4000" b="1" smtClean="0"/>
              <a:t>三元组</a:t>
            </a:r>
            <a:r>
              <a:rPr lang="en-US" altLang="zh-CN" sz="4000" b="1" smtClean="0">
                <a:solidFill>
                  <a:schemeClr val="tx1"/>
                </a:solidFill>
              </a:rPr>
              <a:t>Triplet</a:t>
            </a:r>
            <a:r>
              <a:rPr lang="zh-CN" altLang="en-US" sz="4000" b="1" smtClean="0"/>
              <a:t>的定义</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6">
                                            <p:txEl>
                                              <p:pRg st="4" end="4"/>
                                            </p:txEl>
                                          </p:spTgt>
                                        </p:tgtEl>
                                        <p:attrNameLst>
                                          <p:attrName>style.visibility</p:attrName>
                                        </p:attrNameLst>
                                      </p:cBhvr>
                                      <p:to>
                                        <p:strVal val="visible"/>
                                      </p:to>
                                    </p:set>
                                    <p:anim calcmode="lin" valueType="num">
                                      <p:cBhvr additive="base">
                                        <p:cTn id="31"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986">
                                            <p:txEl>
                                              <p:pRg st="5" end="5"/>
                                            </p:txEl>
                                          </p:spTgt>
                                        </p:tgtEl>
                                        <p:attrNameLst>
                                          <p:attrName>style.visibility</p:attrName>
                                        </p:attrNameLst>
                                      </p:cBhvr>
                                      <p:to>
                                        <p:strVal val="visible"/>
                                      </p:to>
                                    </p:set>
                                    <p:anim calcmode="lin" valueType="num">
                                      <p:cBhvr additive="base">
                                        <p:cTn id="37" dur="500" fill="hold"/>
                                        <p:tgtEl>
                                          <p:spTgt spid="4198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986">
                                            <p:txEl>
                                              <p:pRg st="6" end="6"/>
                                            </p:txEl>
                                          </p:spTgt>
                                        </p:tgtEl>
                                        <p:attrNameLst>
                                          <p:attrName>style.visibility</p:attrName>
                                        </p:attrNameLst>
                                      </p:cBhvr>
                                      <p:to>
                                        <p:strVal val="visible"/>
                                      </p:to>
                                    </p:set>
                                    <p:anim calcmode="lin" valueType="num">
                                      <p:cBhvr additive="base">
                                        <p:cTn id="43" dur="500" fill="hold"/>
                                        <p:tgtEl>
                                          <p:spTgt spid="4198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986">
                                            <p:txEl>
                                              <p:pRg st="7" end="7"/>
                                            </p:txEl>
                                          </p:spTgt>
                                        </p:tgtEl>
                                        <p:attrNameLst>
                                          <p:attrName>style.visibility</p:attrName>
                                        </p:attrNameLst>
                                      </p:cBhvr>
                                      <p:to>
                                        <p:strVal val="visible"/>
                                      </p:to>
                                    </p:set>
                                    <p:anim calcmode="lin" valueType="num">
                                      <p:cBhvr additive="base">
                                        <p:cTn id="49" dur="500" fill="hold"/>
                                        <p:tgtEl>
                                          <p:spTgt spid="4198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98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986">
                                            <p:txEl>
                                              <p:pRg st="8" end="8"/>
                                            </p:txEl>
                                          </p:spTgt>
                                        </p:tgtEl>
                                        <p:attrNameLst>
                                          <p:attrName>style.visibility</p:attrName>
                                        </p:attrNameLst>
                                      </p:cBhvr>
                                      <p:to>
                                        <p:strVal val="visible"/>
                                      </p:to>
                                    </p:set>
                                    <p:anim calcmode="lin" valueType="num">
                                      <p:cBhvr additive="base">
                                        <p:cTn id="55" dur="500" fill="hold"/>
                                        <p:tgtEl>
                                          <p:spTgt spid="4198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98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57188" y="1143000"/>
            <a:ext cx="8229600" cy="4530725"/>
          </a:xfrm>
        </p:spPr>
        <p:txBody>
          <a:bodyPr/>
          <a:lstStyle/>
          <a:p>
            <a:pPr>
              <a:buFont typeface="Wingdings" pitchFamily="2" charset="2"/>
              <a:buNone/>
            </a:pPr>
            <a:r>
              <a:rPr lang="en-US" altLang="zh-CN" dirty="0" err="1" smtClean="0"/>
              <a:t>IsAscending</a:t>
            </a:r>
            <a:r>
              <a:rPr lang="en-US" altLang="zh-CN" dirty="0" smtClean="0"/>
              <a:t>(T)</a:t>
            </a:r>
          </a:p>
          <a:p>
            <a:pPr>
              <a:buFont typeface="Wingdings" pitchFamily="2" charset="2"/>
              <a:buNone/>
            </a:pPr>
            <a:r>
              <a:rPr lang="zh-CN" altLang="en-US" dirty="0" smtClean="0"/>
              <a:t>初始条件：三元组</a:t>
            </a:r>
            <a:r>
              <a:rPr lang="en-US" altLang="zh-CN" dirty="0" smtClean="0"/>
              <a:t>T</a:t>
            </a:r>
            <a:r>
              <a:rPr lang="zh-CN" altLang="en-US" dirty="0" smtClean="0"/>
              <a:t>已经存在。</a:t>
            </a:r>
          </a:p>
          <a:p>
            <a:pPr>
              <a:buFont typeface="Wingdings" pitchFamily="2" charset="2"/>
              <a:buNone/>
            </a:pPr>
            <a:r>
              <a:rPr lang="zh-CN" altLang="en-US" dirty="0" smtClean="0"/>
              <a:t>操作结果：如果三元组</a:t>
            </a:r>
            <a:r>
              <a:rPr lang="en-US" altLang="zh-CN" dirty="0" smtClean="0"/>
              <a:t>T</a:t>
            </a:r>
            <a:r>
              <a:rPr lang="zh-CN" altLang="en-US" dirty="0" smtClean="0"/>
              <a:t>的三个元素按升序排列，则返回</a:t>
            </a:r>
            <a:r>
              <a:rPr lang="en-US" altLang="zh-CN" dirty="0" smtClean="0"/>
              <a:t>TRUE</a:t>
            </a:r>
            <a:r>
              <a:rPr lang="en-US" dirty="0" smtClean="0"/>
              <a:t>；</a:t>
            </a:r>
            <a:r>
              <a:rPr lang="zh-CN" altLang="en-US" dirty="0" smtClean="0"/>
              <a:t>否则返回</a:t>
            </a:r>
            <a:r>
              <a:rPr lang="en-US" altLang="zh-CN" dirty="0" smtClean="0"/>
              <a:t>FALSE</a:t>
            </a:r>
            <a:r>
              <a:rPr lang="en-US" dirty="0" smtClean="0"/>
              <a:t>。</a:t>
            </a:r>
          </a:p>
          <a:p>
            <a:pPr>
              <a:buFont typeface="Wingdings" pitchFamily="2" charset="2"/>
              <a:buNone/>
            </a:pPr>
            <a:r>
              <a:rPr lang="en-US" altLang="zh-CN" dirty="0" smtClean="0"/>
              <a:t> </a:t>
            </a:r>
            <a:r>
              <a:rPr lang="en-US" altLang="zh-CN" dirty="0" err="1" smtClean="0"/>
              <a:t>IsDescending</a:t>
            </a:r>
            <a:r>
              <a:rPr lang="en-US" altLang="zh-CN" dirty="0" smtClean="0"/>
              <a:t>(T)</a:t>
            </a:r>
          </a:p>
          <a:p>
            <a:pPr>
              <a:buFont typeface="Wingdings" pitchFamily="2" charset="2"/>
              <a:buNone/>
            </a:pPr>
            <a:r>
              <a:rPr lang="zh-CN" altLang="en-US" dirty="0" smtClean="0"/>
              <a:t>初始条件：三元组</a:t>
            </a:r>
            <a:r>
              <a:rPr lang="en-US" altLang="zh-CN" dirty="0" smtClean="0"/>
              <a:t>T</a:t>
            </a:r>
            <a:r>
              <a:rPr lang="zh-CN" altLang="en-US" dirty="0" smtClean="0"/>
              <a:t>已经存在。</a:t>
            </a:r>
          </a:p>
          <a:p>
            <a:pPr>
              <a:buFont typeface="Wingdings" pitchFamily="2" charset="2"/>
              <a:buNone/>
            </a:pPr>
            <a:r>
              <a:rPr lang="zh-CN" altLang="en-US" dirty="0" smtClean="0"/>
              <a:t>操作结果：如果三元组</a:t>
            </a:r>
            <a:r>
              <a:rPr lang="en-US" altLang="zh-CN" dirty="0" smtClean="0"/>
              <a:t>T</a:t>
            </a:r>
            <a:r>
              <a:rPr lang="zh-CN" altLang="en-US" dirty="0" smtClean="0"/>
              <a:t>的三个元素按降序排列，则返回</a:t>
            </a:r>
            <a:r>
              <a:rPr lang="en-US" altLang="zh-CN" dirty="0" smtClean="0"/>
              <a:t>TRUE</a:t>
            </a:r>
            <a:r>
              <a:rPr lang="en-US" dirty="0" smtClean="0"/>
              <a:t>，</a:t>
            </a:r>
            <a:r>
              <a:rPr lang="zh-CN" altLang="en-US" dirty="0" smtClean="0"/>
              <a:t>否则返回</a:t>
            </a:r>
            <a:r>
              <a:rPr lang="en-US" altLang="zh-CN" dirty="0" smtClean="0"/>
              <a:t>FALSE</a:t>
            </a:r>
            <a:r>
              <a:rPr lang="en-US" dirty="0" smtClean="0"/>
              <a:t>。</a:t>
            </a:r>
          </a:p>
          <a:p>
            <a:pPr>
              <a:buFont typeface="Wingdings" pitchFamily="2" charset="2"/>
              <a:buNone/>
            </a:pPr>
            <a:endParaRPr lang="zh-CN" altLang="en-US" dirty="0" smtClean="0"/>
          </a:p>
          <a:p>
            <a:endParaRPr lang="zh-CN" altLang="en-US"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CDB4F255-78B9-4585-9A6F-A97B09F7ACAF}" type="slidenum">
              <a:rPr lang="en-US" altLang="zh-CN" smtClean="0"/>
              <a:pPr>
                <a:defRPr/>
              </a:pPr>
              <a:t>41</a:t>
            </a:fld>
            <a:endParaRPr lang="en-US" altLang="zh-CN"/>
          </a:p>
        </p:txBody>
      </p:sp>
      <p:sp>
        <p:nvSpPr>
          <p:cNvPr id="43012" name="标题 1"/>
          <p:cNvSpPr>
            <a:spLocks noGrp="1"/>
          </p:cNvSpPr>
          <p:nvPr>
            <p:ph type="title"/>
          </p:nvPr>
        </p:nvSpPr>
        <p:spPr>
          <a:xfrm>
            <a:off x="457200" y="277813"/>
            <a:ext cx="8229600" cy="865187"/>
          </a:xfrm>
        </p:spPr>
        <p:txBody>
          <a:bodyPr/>
          <a:lstStyle/>
          <a:p>
            <a:r>
              <a:rPr lang="zh-CN" altLang="en-US" sz="4000" b="1" smtClean="0"/>
              <a:t>三元组</a:t>
            </a:r>
            <a:r>
              <a:rPr lang="en-US" altLang="zh-CN" sz="4000" b="1" smtClean="0">
                <a:solidFill>
                  <a:schemeClr val="tx1"/>
                </a:solidFill>
              </a:rPr>
              <a:t>Triplet</a:t>
            </a:r>
            <a:r>
              <a:rPr lang="zh-CN" altLang="en-US" sz="4000" b="1" smtClean="0"/>
              <a:t>的定义</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0">
                                            <p:txEl>
                                              <p:pRg st="1" end="1"/>
                                            </p:txEl>
                                          </p:spTgt>
                                        </p:tgtEl>
                                        <p:attrNameLst>
                                          <p:attrName>style.visibility</p:attrName>
                                        </p:attrNameLst>
                                      </p:cBhvr>
                                      <p:to>
                                        <p:strVal val="visible"/>
                                      </p:to>
                                    </p:set>
                                    <p:anim calcmode="lin" valueType="num">
                                      <p:cBhvr additive="base">
                                        <p:cTn id="13" dur="500" fill="hold"/>
                                        <p:tgtEl>
                                          <p:spTgt spid="430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0">
                                            <p:txEl>
                                              <p:pRg st="2" end="2"/>
                                            </p:txEl>
                                          </p:spTgt>
                                        </p:tgtEl>
                                        <p:attrNameLst>
                                          <p:attrName>style.visibility</p:attrName>
                                        </p:attrNameLst>
                                      </p:cBhvr>
                                      <p:to>
                                        <p:strVal val="visible"/>
                                      </p:to>
                                    </p:set>
                                    <p:anim calcmode="lin" valueType="num">
                                      <p:cBhvr additive="base">
                                        <p:cTn id="19" dur="500" fill="hold"/>
                                        <p:tgtEl>
                                          <p:spTgt spid="430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0">
                                            <p:txEl>
                                              <p:pRg st="3" end="3"/>
                                            </p:txEl>
                                          </p:spTgt>
                                        </p:tgtEl>
                                        <p:attrNameLst>
                                          <p:attrName>style.visibility</p:attrName>
                                        </p:attrNameLst>
                                      </p:cBhvr>
                                      <p:to>
                                        <p:strVal val="visible"/>
                                      </p:to>
                                    </p:set>
                                    <p:anim calcmode="lin" valueType="num">
                                      <p:cBhvr additive="base">
                                        <p:cTn id="25" dur="500" fill="hold"/>
                                        <p:tgtEl>
                                          <p:spTgt spid="430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0">
                                            <p:txEl>
                                              <p:pRg st="4" end="4"/>
                                            </p:txEl>
                                          </p:spTgt>
                                        </p:tgtEl>
                                        <p:attrNameLst>
                                          <p:attrName>style.visibility</p:attrName>
                                        </p:attrNameLst>
                                      </p:cBhvr>
                                      <p:to>
                                        <p:strVal val="visible"/>
                                      </p:to>
                                    </p:set>
                                    <p:anim calcmode="lin" valueType="num">
                                      <p:cBhvr additive="base">
                                        <p:cTn id="31"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0">
                                            <p:txEl>
                                              <p:pRg st="5" end="5"/>
                                            </p:txEl>
                                          </p:spTgt>
                                        </p:tgtEl>
                                        <p:attrNameLst>
                                          <p:attrName>style.visibility</p:attrName>
                                        </p:attrNameLst>
                                      </p:cBhvr>
                                      <p:to>
                                        <p:strVal val="visible"/>
                                      </p:to>
                                    </p:set>
                                    <p:anim calcmode="lin" valueType="num">
                                      <p:cBhvr additive="base">
                                        <p:cTn id="37" dur="500" fill="hold"/>
                                        <p:tgtEl>
                                          <p:spTgt spid="430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357188" y="1143000"/>
            <a:ext cx="8229600" cy="4530725"/>
          </a:xfrm>
        </p:spPr>
        <p:txBody>
          <a:bodyPr/>
          <a:lstStyle/>
          <a:p>
            <a:pPr>
              <a:buFont typeface="Wingdings" pitchFamily="2" charset="2"/>
              <a:buNone/>
            </a:pPr>
            <a:r>
              <a:rPr lang="en-US" altLang="zh-CN" dirty="0" err="1" smtClean="0"/>
              <a:t>getMax</a:t>
            </a:r>
            <a:r>
              <a:rPr lang="en-US" altLang="zh-CN" dirty="0" smtClean="0"/>
              <a:t>(</a:t>
            </a:r>
            <a:r>
              <a:rPr lang="en-US" altLang="zh-CN" dirty="0" err="1" smtClean="0"/>
              <a:t>T,&amp;e</a:t>
            </a:r>
            <a:r>
              <a:rPr lang="en-US" altLang="zh-CN" dirty="0" smtClean="0"/>
              <a:t>)</a:t>
            </a:r>
          </a:p>
          <a:p>
            <a:pPr>
              <a:buFont typeface="Wingdings" pitchFamily="2" charset="2"/>
              <a:buNone/>
            </a:pPr>
            <a:r>
              <a:rPr lang="zh-CN" altLang="en-US" dirty="0" smtClean="0"/>
              <a:t>初始条件：三元组</a:t>
            </a:r>
            <a:r>
              <a:rPr lang="en-US" altLang="zh-CN" dirty="0" smtClean="0"/>
              <a:t>T</a:t>
            </a:r>
            <a:r>
              <a:rPr lang="zh-CN" altLang="en-US" dirty="0" smtClean="0"/>
              <a:t>已经存在。</a:t>
            </a:r>
          </a:p>
          <a:p>
            <a:pPr>
              <a:buFont typeface="Wingdings" pitchFamily="2" charset="2"/>
              <a:buNone/>
            </a:pPr>
            <a:r>
              <a:rPr lang="zh-CN" altLang="en-US" dirty="0" smtClean="0"/>
              <a:t>操作结果：用</a:t>
            </a:r>
            <a:r>
              <a:rPr lang="en-US" altLang="zh-CN" dirty="0" smtClean="0"/>
              <a:t>e</a:t>
            </a:r>
            <a:r>
              <a:rPr lang="zh-CN" altLang="en-US" dirty="0" smtClean="0"/>
              <a:t>返回</a:t>
            </a:r>
            <a:r>
              <a:rPr lang="en-US" altLang="zh-CN" dirty="0" smtClean="0"/>
              <a:t>T</a:t>
            </a:r>
            <a:r>
              <a:rPr lang="zh-CN" altLang="en-US" dirty="0" smtClean="0"/>
              <a:t>的</a:t>
            </a:r>
            <a:r>
              <a:rPr lang="en-US" altLang="zh-CN" dirty="0" smtClean="0"/>
              <a:t>3</a:t>
            </a:r>
            <a:r>
              <a:rPr lang="zh-CN" altLang="en-US" dirty="0" smtClean="0"/>
              <a:t>个元素中的最大值。</a:t>
            </a:r>
            <a:endParaRPr lang="en-US" dirty="0" smtClean="0"/>
          </a:p>
          <a:p>
            <a:pPr>
              <a:buFont typeface="Wingdings" pitchFamily="2" charset="2"/>
              <a:buNone/>
            </a:pPr>
            <a:r>
              <a:rPr lang="en-US" dirty="0" smtClean="0"/>
              <a:t> </a:t>
            </a:r>
            <a:r>
              <a:rPr lang="en-US" dirty="0" err="1" smtClean="0"/>
              <a:t>get</a:t>
            </a:r>
            <a:r>
              <a:rPr lang="en-US" altLang="zh-CN" dirty="0" err="1" smtClean="0"/>
              <a:t>Min</a:t>
            </a:r>
            <a:r>
              <a:rPr lang="en-US" altLang="zh-CN" dirty="0" smtClean="0"/>
              <a:t>(</a:t>
            </a:r>
            <a:r>
              <a:rPr lang="en-US" altLang="zh-CN" dirty="0" err="1" smtClean="0"/>
              <a:t>T,&amp;e</a:t>
            </a:r>
            <a:r>
              <a:rPr lang="en-US" altLang="zh-CN" dirty="0" smtClean="0"/>
              <a:t>)</a:t>
            </a:r>
          </a:p>
          <a:p>
            <a:pPr>
              <a:buFont typeface="Wingdings" pitchFamily="2" charset="2"/>
              <a:buNone/>
            </a:pPr>
            <a:r>
              <a:rPr lang="zh-CN" altLang="en-US" dirty="0" smtClean="0"/>
              <a:t>初始条件：三元组</a:t>
            </a:r>
            <a:r>
              <a:rPr lang="en-US" altLang="zh-CN" dirty="0" smtClean="0"/>
              <a:t>T</a:t>
            </a:r>
            <a:r>
              <a:rPr lang="zh-CN" altLang="en-US" dirty="0" smtClean="0"/>
              <a:t>已经存在。</a:t>
            </a:r>
          </a:p>
          <a:p>
            <a:pPr>
              <a:buFont typeface="Wingdings" pitchFamily="2" charset="2"/>
              <a:buNone/>
            </a:pPr>
            <a:r>
              <a:rPr lang="zh-CN" altLang="en-US" dirty="0" smtClean="0"/>
              <a:t>操作结果：用</a:t>
            </a:r>
            <a:r>
              <a:rPr lang="en-US" altLang="zh-CN" dirty="0" smtClean="0"/>
              <a:t>e</a:t>
            </a:r>
            <a:r>
              <a:rPr lang="zh-CN" altLang="en-US" dirty="0" smtClean="0"/>
              <a:t>返回</a:t>
            </a:r>
            <a:r>
              <a:rPr lang="en-US" altLang="zh-CN" dirty="0" smtClean="0"/>
              <a:t>T</a:t>
            </a:r>
            <a:r>
              <a:rPr lang="zh-CN" altLang="en-US" dirty="0" smtClean="0"/>
              <a:t>的</a:t>
            </a:r>
            <a:r>
              <a:rPr lang="en-US" altLang="zh-CN" dirty="0" smtClean="0"/>
              <a:t>3</a:t>
            </a:r>
            <a:r>
              <a:rPr lang="zh-CN" altLang="en-US" dirty="0" smtClean="0"/>
              <a:t>个元素中的最小值。</a:t>
            </a:r>
            <a:endParaRPr lang="en-US" dirty="0" smtClean="0"/>
          </a:p>
          <a:p>
            <a:pPr>
              <a:buFont typeface="Wingdings" pitchFamily="2" charset="2"/>
              <a:buNone/>
            </a:pPr>
            <a:r>
              <a:rPr lang="en-US" altLang="zh-CN" dirty="0" smtClean="0"/>
              <a:t>}ADT Triplet</a:t>
            </a:r>
            <a:endParaRPr lang="zh-CN" altLang="en-US" dirty="0" smtClean="0"/>
          </a:p>
          <a:p>
            <a:endParaRPr lang="zh-CN" altLang="en-US"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DDC8099E-CF0D-482E-8AD9-F77E11034502}" type="slidenum">
              <a:rPr lang="en-US" altLang="zh-CN" smtClean="0"/>
              <a:pPr>
                <a:defRPr/>
              </a:pPr>
              <a:t>42</a:t>
            </a:fld>
            <a:endParaRPr lang="en-US" altLang="zh-CN"/>
          </a:p>
        </p:txBody>
      </p:sp>
      <p:sp>
        <p:nvSpPr>
          <p:cNvPr id="44036" name="标题 1"/>
          <p:cNvSpPr>
            <a:spLocks noGrp="1"/>
          </p:cNvSpPr>
          <p:nvPr>
            <p:ph type="title"/>
          </p:nvPr>
        </p:nvSpPr>
        <p:spPr>
          <a:xfrm>
            <a:off x="457200" y="277813"/>
            <a:ext cx="8229600" cy="865187"/>
          </a:xfrm>
        </p:spPr>
        <p:txBody>
          <a:bodyPr/>
          <a:lstStyle/>
          <a:p>
            <a:r>
              <a:rPr lang="zh-CN" altLang="en-US" sz="4000" b="1" smtClean="0"/>
              <a:t>三元组</a:t>
            </a:r>
            <a:r>
              <a:rPr lang="en-US" altLang="zh-CN" sz="4000" b="1" smtClean="0">
                <a:solidFill>
                  <a:schemeClr val="tx1"/>
                </a:solidFill>
              </a:rPr>
              <a:t>Triplet</a:t>
            </a:r>
            <a:r>
              <a:rPr lang="zh-CN" altLang="en-US" sz="4000" b="1" smtClean="0"/>
              <a:t>的定义</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additive="base">
                                        <p:cTn id="7"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4">
                                            <p:txEl>
                                              <p:pRg st="1" end="1"/>
                                            </p:txEl>
                                          </p:spTgt>
                                        </p:tgtEl>
                                        <p:attrNameLst>
                                          <p:attrName>style.visibility</p:attrName>
                                        </p:attrNameLst>
                                      </p:cBhvr>
                                      <p:to>
                                        <p:strVal val="visible"/>
                                      </p:to>
                                    </p:set>
                                    <p:anim calcmode="lin" valueType="num">
                                      <p:cBhvr additive="base">
                                        <p:cTn id="13"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4">
                                            <p:txEl>
                                              <p:pRg st="2" end="2"/>
                                            </p:txEl>
                                          </p:spTgt>
                                        </p:tgtEl>
                                        <p:attrNameLst>
                                          <p:attrName>style.visibility</p:attrName>
                                        </p:attrNameLst>
                                      </p:cBhvr>
                                      <p:to>
                                        <p:strVal val="visible"/>
                                      </p:to>
                                    </p:set>
                                    <p:anim calcmode="lin" valueType="num">
                                      <p:cBhvr additive="base">
                                        <p:cTn id="19"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4">
                                            <p:txEl>
                                              <p:pRg st="3" end="3"/>
                                            </p:txEl>
                                          </p:spTgt>
                                        </p:tgtEl>
                                        <p:attrNameLst>
                                          <p:attrName>style.visibility</p:attrName>
                                        </p:attrNameLst>
                                      </p:cBhvr>
                                      <p:to>
                                        <p:strVal val="visible"/>
                                      </p:to>
                                    </p:set>
                                    <p:anim calcmode="lin" valueType="num">
                                      <p:cBhvr additive="base">
                                        <p:cTn id="25" dur="5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4">
                                            <p:txEl>
                                              <p:pRg st="4" end="4"/>
                                            </p:txEl>
                                          </p:spTgt>
                                        </p:tgtEl>
                                        <p:attrNameLst>
                                          <p:attrName>style.visibility</p:attrName>
                                        </p:attrNameLst>
                                      </p:cBhvr>
                                      <p:to>
                                        <p:strVal val="visible"/>
                                      </p:to>
                                    </p:set>
                                    <p:anim calcmode="lin" valueType="num">
                                      <p:cBhvr additive="base">
                                        <p:cTn id="31" dur="500" fill="hold"/>
                                        <p:tgtEl>
                                          <p:spTgt spid="440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034">
                                            <p:txEl>
                                              <p:pRg st="5" end="5"/>
                                            </p:txEl>
                                          </p:spTgt>
                                        </p:tgtEl>
                                        <p:attrNameLst>
                                          <p:attrName>style.visibility</p:attrName>
                                        </p:attrNameLst>
                                      </p:cBhvr>
                                      <p:to>
                                        <p:strVal val="visible"/>
                                      </p:to>
                                    </p:set>
                                    <p:anim calcmode="lin" valueType="num">
                                      <p:cBhvr additive="base">
                                        <p:cTn id="37" dur="5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034">
                                            <p:txEl>
                                              <p:pRg st="6" end="6"/>
                                            </p:txEl>
                                          </p:spTgt>
                                        </p:tgtEl>
                                        <p:attrNameLst>
                                          <p:attrName>style.visibility</p:attrName>
                                        </p:attrNameLst>
                                      </p:cBhvr>
                                      <p:to>
                                        <p:strVal val="visible"/>
                                      </p:to>
                                    </p:set>
                                    <p:anim calcmode="lin" valueType="num">
                                      <p:cBhvr additive="base">
                                        <p:cTn id="43" dur="500" fill="hold"/>
                                        <p:tgtEl>
                                          <p:spTgt spid="4403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0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285750" y="1000125"/>
            <a:ext cx="8858250" cy="4987925"/>
          </a:xfrm>
        </p:spPr>
        <p:txBody>
          <a:bodyPr/>
          <a:lstStyle/>
          <a:p>
            <a:pPr>
              <a:buFont typeface="Wingdings" pitchFamily="2" charset="2"/>
              <a:buNone/>
            </a:pPr>
            <a:r>
              <a:rPr lang="en-US" altLang="zh-CN" sz="2800" dirty="0" smtClean="0"/>
              <a:t>#include&lt;</a:t>
            </a:r>
            <a:r>
              <a:rPr lang="en-US" altLang="zh-CN" sz="2800" dirty="0" err="1" smtClean="0"/>
              <a:t>stdio.h</a:t>
            </a:r>
            <a:r>
              <a:rPr lang="en-US" altLang="zh-CN" sz="2800" dirty="0" smtClean="0"/>
              <a:t>&gt;</a:t>
            </a:r>
          </a:p>
          <a:p>
            <a:pPr>
              <a:buFont typeface="Wingdings" pitchFamily="2" charset="2"/>
              <a:buNone/>
            </a:pPr>
            <a:r>
              <a:rPr lang="en-US" altLang="zh-CN" sz="2800" dirty="0" smtClean="0"/>
              <a:t>#define OK 1</a:t>
            </a:r>
          </a:p>
          <a:p>
            <a:pPr>
              <a:buFont typeface="Wingdings" pitchFamily="2" charset="2"/>
              <a:buNone/>
            </a:pPr>
            <a:r>
              <a:rPr lang="en-US" altLang="zh-CN" sz="2800" dirty="0" smtClean="0"/>
              <a:t>#define ERROR 0</a:t>
            </a:r>
          </a:p>
          <a:p>
            <a:pPr>
              <a:buFont typeface="Wingdings" pitchFamily="2" charset="2"/>
              <a:buNone/>
            </a:pPr>
            <a:r>
              <a:rPr lang="en-US" altLang="zh-CN" sz="2800" dirty="0" err="1" smtClean="0"/>
              <a:t>typedef</a:t>
            </a:r>
            <a:r>
              <a:rPr lang="en-US" altLang="zh-CN" sz="2800" dirty="0" smtClean="0"/>
              <a:t> </a:t>
            </a:r>
            <a:r>
              <a:rPr lang="en-US" altLang="zh-CN" sz="2800" dirty="0" err="1" smtClean="0"/>
              <a:t>int</a:t>
            </a:r>
            <a:r>
              <a:rPr lang="en-US" altLang="zh-CN" sz="2800" dirty="0" smtClean="0"/>
              <a:t> Status;</a:t>
            </a:r>
          </a:p>
          <a:p>
            <a:pPr>
              <a:buFont typeface="Wingdings" pitchFamily="2" charset="2"/>
              <a:buNone/>
            </a:pPr>
            <a:r>
              <a:rPr lang="en-US" altLang="zh-CN" sz="2800" dirty="0" smtClean="0"/>
              <a:t>//</a:t>
            </a:r>
            <a:r>
              <a:rPr lang="zh-CN" altLang="en-US" sz="2800" dirty="0" smtClean="0"/>
              <a:t>三元组的类型先定义为</a:t>
            </a:r>
            <a:r>
              <a:rPr lang="en-US" altLang="zh-CN" sz="2800" dirty="0" smtClean="0"/>
              <a:t>float,</a:t>
            </a:r>
            <a:r>
              <a:rPr lang="zh-CN" altLang="en-US" sz="2800" dirty="0" smtClean="0"/>
              <a:t>可以随时变换成别的类型 </a:t>
            </a:r>
          </a:p>
          <a:p>
            <a:pPr>
              <a:buFont typeface="Wingdings" pitchFamily="2" charset="2"/>
              <a:buNone/>
            </a:pPr>
            <a:r>
              <a:rPr lang="en-US" altLang="zh-CN" sz="2800" dirty="0" err="1" smtClean="0"/>
              <a:t>typedef</a:t>
            </a:r>
            <a:r>
              <a:rPr lang="en-US" altLang="zh-CN" sz="2800" dirty="0" smtClean="0"/>
              <a:t> float </a:t>
            </a:r>
            <a:r>
              <a:rPr lang="en-US" altLang="zh-CN" sz="2800" dirty="0" err="1" smtClean="0"/>
              <a:t>ElemType</a:t>
            </a:r>
            <a:r>
              <a:rPr lang="en-US" altLang="zh-CN" sz="2800" dirty="0" smtClean="0"/>
              <a:t>;</a:t>
            </a:r>
          </a:p>
          <a:p>
            <a:pPr>
              <a:buFont typeface="Wingdings" pitchFamily="2" charset="2"/>
              <a:buNone/>
            </a:pPr>
            <a:r>
              <a:rPr lang="en-US" altLang="zh-CN" sz="2800" dirty="0" err="1" smtClean="0"/>
              <a:t>typedef</a:t>
            </a:r>
            <a:r>
              <a:rPr lang="en-US" altLang="zh-CN" sz="2800" dirty="0" smtClean="0"/>
              <a:t> </a:t>
            </a:r>
            <a:r>
              <a:rPr lang="en-US" altLang="zh-CN" sz="2800" dirty="0" err="1" smtClean="0"/>
              <a:t>struct</a:t>
            </a:r>
            <a:endParaRPr lang="en-US" altLang="zh-CN" sz="2800" dirty="0" smtClean="0"/>
          </a:p>
          <a:p>
            <a:pPr>
              <a:buFont typeface="Wingdings" pitchFamily="2" charset="2"/>
              <a:buNone/>
            </a:pPr>
            <a:r>
              <a:rPr lang="en-US" altLang="zh-CN" sz="2800" dirty="0" smtClean="0"/>
              <a:t>{</a:t>
            </a:r>
          </a:p>
          <a:p>
            <a:pPr>
              <a:buFont typeface="Wingdings" pitchFamily="2" charset="2"/>
              <a:buNone/>
            </a:pPr>
            <a:r>
              <a:rPr lang="en-US" altLang="zh-CN" sz="2800" dirty="0" smtClean="0"/>
              <a:t>	</a:t>
            </a:r>
            <a:r>
              <a:rPr lang="en-US" altLang="zh-CN" sz="2800" dirty="0" err="1" smtClean="0"/>
              <a:t>ElemType</a:t>
            </a:r>
            <a:r>
              <a:rPr lang="en-US" altLang="zh-CN" sz="2800" dirty="0" smtClean="0"/>
              <a:t> e[3];</a:t>
            </a:r>
          </a:p>
          <a:p>
            <a:pPr>
              <a:buFont typeface="Wingdings" pitchFamily="2" charset="2"/>
              <a:buNone/>
            </a:pPr>
            <a:r>
              <a:rPr lang="en-US" altLang="zh-CN" sz="2800" dirty="0" smtClean="0"/>
              <a:t>}Triplet;</a:t>
            </a:r>
          </a:p>
          <a:p>
            <a:pPr>
              <a:buFont typeface="Wingdings" pitchFamily="2" charset="2"/>
              <a:buNone/>
            </a:pPr>
            <a:endParaRPr lang="en-US" altLang="zh-CN" dirty="0" smtClean="0"/>
          </a:p>
          <a:p>
            <a:pPr>
              <a:buFont typeface="Wingdings" pitchFamily="2" charset="2"/>
              <a:buNone/>
            </a:pPr>
            <a:r>
              <a:rPr lang="en-US" altLang="zh-CN" dirty="0" smtClean="0"/>
              <a:t> </a:t>
            </a:r>
          </a:p>
          <a:p>
            <a:pPr>
              <a:buFont typeface="Wingdings" pitchFamily="2" charset="2"/>
              <a:buNone/>
            </a:pPr>
            <a:endParaRPr lang="zh-CN" altLang="en-US" dirty="0" smtClean="0"/>
          </a:p>
        </p:txBody>
      </p:sp>
      <p:sp>
        <p:nvSpPr>
          <p:cNvPr id="4" name="灯片编号占位符 3"/>
          <p:cNvSpPr>
            <a:spLocks noGrp="1"/>
          </p:cNvSpPr>
          <p:nvPr>
            <p:ph type="sldNum" sz="quarter" idx="12"/>
          </p:nvPr>
        </p:nvSpPr>
        <p:spPr/>
        <p:txBody>
          <a:bodyPr/>
          <a:lstStyle/>
          <a:p>
            <a:pPr>
              <a:defRPr/>
            </a:pPr>
            <a:fld id="{F1EAD2D9-760F-49A6-8B86-45F6249BD637}" type="slidenum">
              <a:rPr lang="en-US" altLang="zh-CN" smtClean="0"/>
              <a:pPr>
                <a:defRPr/>
              </a:pPr>
              <a:t>43</a:t>
            </a:fld>
            <a:endParaRPr lang="en-US" altLang="zh-CN"/>
          </a:p>
        </p:txBody>
      </p:sp>
      <p:sp>
        <p:nvSpPr>
          <p:cNvPr id="45060" name="标题 1"/>
          <p:cNvSpPr>
            <a:spLocks noGrp="1"/>
          </p:cNvSpPr>
          <p:nvPr>
            <p:ph type="title"/>
          </p:nvPr>
        </p:nvSpPr>
        <p:spPr>
          <a:xfrm>
            <a:off x="457200" y="277813"/>
            <a:ext cx="8229600" cy="722312"/>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428625" y="928688"/>
            <a:ext cx="8229600" cy="4530725"/>
          </a:xfrm>
        </p:spPr>
        <p:txBody>
          <a:bodyPr/>
          <a:lstStyle/>
          <a:p>
            <a:pPr>
              <a:buFont typeface="Wingdings" pitchFamily="2" charset="2"/>
              <a:buNone/>
            </a:pPr>
            <a:r>
              <a:rPr lang="en-US" altLang="zh-CN" smtClean="0"/>
              <a:t>//</a:t>
            </a:r>
            <a:r>
              <a:rPr lang="zh-CN" altLang="en-US" smtClean="0"/>
              <a:t>三元组的初始化</a:t>
            </a:r>
          </a:p>
          <a:p>
            <a:pPr>
              <a:buFont typeface="Wingdings" pitchFamily="2" charset="2"/>
              <a:buNone/>
            </a:pPr>
            <a:r>
              <a:rPr lang="en-US" altLang="zh-CN" smtClean="0"/>
              <a:t>Status initTriplet(Triplet &amp;T,ElemType v0,ElemType v1,ElemType v2)</a:t>
            </a:r>
          </a:p>
          <a:p>
            <a:pPr>
              <a:buFont typeface="Wingdings" pitchFamily="2" charset="2"/>
              <a:buNone/>
            </a:pPr>
            <a:r>
              <a:rPr lang="en-US" altLang="zh-CN" smtClean="0"/>
              <a:t>{</a:t>
            </a:r>
          </a:p>
          <a:p>
            <a:pPr>
              <a:buFont typeface="Wingdings" pitchFamily="2" charset="2"/>
              <a:buNone/>
            </a:pPr>
            <a:r>
              <a:rPr lang="en-US" altLang="zh-CN" smtClean="0"/>
              <a:t>	T.e[0]=v0;</a:t>
            </a:r>
          </a:p>
          <a:p>
            <a:pPr>
              <a:buFont typeface="Wingdings" pitchFamily="2" charset="2"/>
              <a:buNone/>
            </a:pPr>
            <a:r>
              <a:rPr lang="en-US" altLang="zh-CN" smtClean="0"/>
              <a:t>	T.e[1]=v1;</a:t>
            </a:r>
          </a:p>
          <a:p>
            <a:pPr>
              <a:buFont typeface="Wingdings" pitchFamily="2" charset="2"/>
              <a:buNone/>
            </a:pPr>
            <a:r>
              <a:rPr lang="en-US" altLang="zh-CN" smtClean="0"/>
              <a:t>	T.e[2]=v2;</a:t>
            </a:r>
          </a:p>
          <a:p>
            <a:pPr>
              <a:buFont typeface="Wingdings" pitchFamily="2" charset="2"/>
              <a:buNone/>
            </a:pPr>
            <a:r>
              <a:rPr lang="en-US" altLang="zh-CN" smtClean="0"/>
              <a:t>	return OK;</a:t>
            </a:r>
          </a:p>
          <a:p>
            <a:pPr>
              <a:buFont typeface="Wingdings" pitchFamily="2" charset="2"/>
              <a:buNone/>
            </a:pPr>
            <a:r>
              <a:rPr lang="en-US" altLang="zh-CN" smtClean="0"/>
              <a:t>}</a:t>
            </a:r>
          </a:p>
        </p:txBody>
      </p:sp>
      <p:sp>
        <p:nvSpPr>
          <p:cNvPr id="4" name="灯片编号占位符 3"/>
          <p:cNvSpPr>
            <a:spLocks noGrp="1"/>
          </p:cNvSpPr>
          <p:nvPr>
            <p:ph type="sldNum" sz="quarter" idx="12"/>
          </p:nvPr>
        </p:nvSpPr>
        <p:spPr/>
        <p:txBody>
          <a:bodyPr/>
          <a:lstStyle/>
          <a:p>
            <a:pPr>
              <a:defRPr/>
            </a:pPr>
            <a:fld id="{A7DCBCA8-AAC3-49F6-AAF4-E220BD35824D}" type="slidenum">
              <a:rPr lang="en-US" altLang="zh-CN" smtClean="0"/>
              <a:pPr>
                <a:defRPr/>
              </a:pPr>
              <a:t>44</a:t>
            </a:fld>
            <a:endParaRPr lang="en-US" altLang="zh-CN"/>
          </a:p>
        </p:txBody>
      </p:sp>
      <p:sp>
        <p:nvSpPr>
          <p:cNvPr id="46084" name="标题 1"/>
          <p:cNvSpPr>
            <a:spLocks noGrp="1"/>
          </p:cNvSpPr>
          <p:nvPr>
            <p:ph type="title"/>
          </p:nvPr>
        </p:nvSpPr>
        <p:spPr>
          <a:xfrm>
            <a:off x="457200" y="277813"/>
            <a:ext cx="8229600" cy="722312"/>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428625" y="1143000"/>
            <a:ext cx="8229600" cy="5072063"/>
          </a:xfrm>
        </p:spPr>
        <p:txBody>
          <a:bodyPr/>
          <a:lstStyle/>
          <a:p>
            <a:pPr>
              <a:buFont typeface="Wingdings" pitchFamily="2" charset="2"/>
              <a:buNone/>
            </a:pPr>
            <a:r>
              <a:rPr lang="en-US" altLang="zh-CN" smtClean="0"/>
              <a:t>//</a:t>
            </a:r>
            <a:r>
              <a:rPr lang="zh-CN" altLang="en-US" smtClean="0"/>
              <a:t>销毁三元组</a:t>
            </a:r>
            <a:r>
              <a:rPr lang="en-US" altLang="zh-CN" smtClean="0"/>
              <a:t>,</a:t>
            </a:r>
            <a:r>
              <a:rPr lang="zh-CN" altLang="en-US" smtClean="0"/>
              <a:t>静态存储是在程序开始的时候就分配固定的内存单元，整个程序结束后自动释放存储单元，不需销毁 </a:t>
            </a:r>
          </a:p>
          <a:p>
            <a:pPr>
              <a:buFont typeface="Wingdings" pitchFamily="2" charset="2"/>
              <a:buNone/>
            </a:pPr>
            <a:r>
              <a:rPr lang="en-US" altLang="zh-CN" smtClean="0"/>
              <a:t>//</a:t>
            </a:r>
            <a:r>
              <a:rPr lang="zh-CN" altLang="en-US" smtClean="0"/>
              <a:t>而动态存储单元在程序运行初不分配内存单元在用到时才分配，而当用过后需要用语句释放该内存空间</a:t>
            </a:r>
          </a:p>
          <a:p>
            <a:pPr>
              <a:buFont typeface="Wingdings" pitchFamily="2" charset="2"/>
              <a:buNone/>
            </a:pPr>
            <a:r>
              <a:rPr lang="en-US" altLang="zh-CN" smtClean="0"/>
              <a:t>Status destroyTriplet(Triplet &amp;T)</a:t>
            </a:r>
          </a:p>
          <a:p>
            <a:pPr>
              <a:buFont typeface="Wingdings" pitchFamily="2" charset="2"/>
              <a:buNone/>
            </a:pPr>
            <a:r>
              <a:rPr lang="en-US" altLang="zh-CN" smtClean="0"/>
              <a:t>{</a:t>
            </a:r>
          </a:p>
          <a:p>
            <a:pPr>
              <a:buFont typeface="Wingdings" pitchFamily="2" charset="2"/>
              <a:buNone/>
            </a:pPr>
            <a:r>
              <a:rPr lang="en-US" altLang="zh-CN" smtClean="0"/>
              <a:t>	return OK;</a:t>
            </a:r>
          </a:p>
          <a:p>
            <a:pPr>
              <a:buFont typeface="Wingdings" pitchFamily="2" charset="2"/>
              <a:buNone/>
            </a:pPr>
            <a:r>
              <a:rPr lang="en-US" altLang="zh-CN" smtClean="0"/>
              <a:t>}</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61D4BCE0-8719-476D-84DD-7DD7D0887E0F}" type="slidenum">
              <a:rPr lang="en-US" altLang="zh-CN" smtClean="0"/>
              <a:pPr>
                <a:defRPr/>
              </a:pPr>
              <a:t>45</a:t>
            </a:fld>
            <a:endParaRPr lang="en-US" altLang="zh-CN"/>
          </a:p>
        </p:txBody>
      </p:sp>
      <p:sp>
        <p:nvSpPr>
          <p:cNvPr id="47108" name="标题 1"/>
          <p:cNvSpPr>
            <a:spLocks noGrp="1"/>
          </p:cNvSpPr>
          <p:nvPr>
            <p:ph type="title"/>
          </p:nvPr>
        </p:nvSpPr>
        <p:spPr>
          <a:xfrm>
            <a:off x="457200" y="277813"/>
            <a:ext cx="8229600" cy="865187"/>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457200" y="1000125"/>
            <a:ext cx="8229600" cy="5130800"/>
          </a:xfrm>
        </p:spPr>
        <p:txBody>
          <a:bodyPr/>
          <a:lstStyle/>
          <a:p>
            <a:pPr>
              <a:buFont typeface="Wingdings" pitchFamily="2" charset="2"/>
              <a:buNone/>
            </a:pPr>
            <a:r>
              <a:rPr lang="en-US" altLang="zh-CN" smtClean="0"/>
              <a:t>//</a:t>
            </a:r>
            <a:r>
              <a:rPr lang="zh-CN" altLang="en-US" smtClean="0"/>
              <a:t>用</a:t>
            </a:r>
            <a:r>
              <a:rPr lang="en-US" altLang="zh-CN" smtClean="0"/>
              <a:t>e</a:t>
            </a:r>
            <a:r>
              <a:rPr lang="zh-CN" altLang="en-US" smtClean="0"/>
              <a:t>获取</a:t>
            </a:r>
            <a:r>
              <a:rPr lang="en-US" altLang="zh-CN" smtClean="0"/>
              <a:t>T</a:t>
            </a:r>
            <a:r>
              <a:rPr lang="zh-CN" altLang="en-US" smtClean="0"/>
              <a:t>的第</a:t>
            </a:r>
            <a:r>
              <a:rPr lang="en-US" altLang="zh-CN" smtClean="0"/>
              <a:t>i(1~3)</a:t>
            </a:r>
            <a:r>
              <a:rPr lang="zh-CN" altLang="en-US" smtClean="0"/>
              <a:t>个元素的值， </a:t>
            </a:r>
          </a:p>
          <a:p>
            <a:pPr>
              <a:buFont typeface="Wingdings" pitchFamily="2" charset="2"/>
              <a:buNone/>
            </a:pPr>
            <a:r>
              <a:rPr lang="en-US" altLang="zh-CN" smtClean="0"/>
              <a:t>Status getElem(Triplet T,int i,ElemType &amp;e)</a:t>
            </a:r>
          </a:p>
          <a:p>
            <a:pPr>
              <a:buFont typeface="Wingdings" pitchFamily="2" charset="2"/>
              <a:buNone/>
            </a:pPr>
            <a:r>
              <a:rPr lang="en-US" altLang="zh-CN" smtClean="0"/>
              <a:t>{</a:t>
            </a:r>
          </a:p>
          <a:p>
            <a:pPr>
              <a:buFont typeface="Wingdings" pitchFamily="2" charset="2"/>
              <a:buNone/>
            </a:pPr>
            <a:r>
              <a:rPr lang="en-US" altLang="zh-CN" smtClean="0"/>
              <a:t>	if(i&lt;1||i&gt;3)</a:t>
            </a:r>
          </a:p>
          <a:p>
            <a:pPr>
              <a:buFont typeface="Wingdings" pitchFamily="2" charset="2"/>
              <a:buNone/>
            </a:pPr>
            <a:r>
              <a:rPr lang="en-US" altLang="zh-CN" smtClean="0"/>
              <a:t>		return ERROR;</a:t>
            </a:r>
          </a:p>
          <a:p>
            <a:pPr>
              <a:buFont typeface="Wingdings" pitchFamily="2" charset="2"/>
              <a:buNone/>
            </a:pPr>
            <a:r>
              <a:rPr lang="en-US" altLang="zh-CN" smtClean="0"/>
              <a:t>	else e=T.e[i-1];</a:t>
            </a:r>
          </a:p>
          <a:p>
            <a:pPr>
              <a:buFont typeface="Wingdings" pitchFamily="2" charset="2"/>
              <a:buNone/>
            </a:pPr>
            <a:r>
              <a:rPr lang="en-US" altLang="zh-CN" smtClean="0"/>
              <a:t>		return OK;</a:t>
            </a:r>
          </a:p>
          <a:p>
            <a:pPr>
              <a:buFont typeface="Wingdings" pitchFamily="2" charset="2"/>
              <a:buNone/>
            </a:pPr>
            <a:r>
              <a:rPr lang="en-US" altLang="zh-CN" smtClean="0"/>
              <a:t>}</a:t>
            </a:r>
          </a:p>
          <a:p>
            <a:endParaRPr lang="zh-CN" altLang="en-US" smtClean="0"/>
          </a:p>
        </p:txBody>
      </p:sp>
      <p:sp>
        <p:nvSpPr>
          <p:cNvPr id="4" name="灯片编号占位符 3"/>
          <p:cNvSpPr>
            <a:spLocks noGrp="1"/>
          </p:cNvSpPr>
          <p:nvPr>
            <p:ph type="sldNum" sz="quarter" idx="12"/>
          </p:nvPr>
        </p:nvSpPr>
        <p:spPr/>
        <p:txBody>
          <a:bodyPr/>
          <a:lstStyle/>
          <a:p>
            <a:pPr>
              <a:defRPr/>
            </a:pPr>
            <a:fld id="{595485B0-37E8-4DEE-A4E4-92103BF09984}" type="slidenum">
              <a:rPr lang="en-US" altLang="zh-CN" smtClean="0"/>
              <a:pPr>
                <a:defRPr/>
              </a:pPr>
              <a:t>46</a:t>
            </a:fld>
            <a:endParaRPr lang="en-US" altLang="zh-CN"/>
          </a:p>
        </p:txBody>
      </p:sp>
      <p:sp>
        <p:nvSpPr>
          <p:cNvPr id="48132" name="标题 1"/>
          <p:cNvSpPr>
            <a:spLocks noGrp="1"/>
          </p:cNvSpPr>
          <p:nvPr>
            <p:ph type="title"/>
          </p:nvPr>
        </p:nvSpPr>
        <p:spPr>
          <a:xfrm>
            <a:off x="457200" y="277813"/>
            <a:ext cx="8229600" cy="650875"/>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457200" y="1071563"/>
            <a:ext cx="8229600" cy="5059362"/>
          </a:xfrm>
        </p:spPr>
        <p:txBody>
          <a:bodyPr/>
          <a:lstStyle/>
          <a:p>
            <a:pPr>
              <a:buFont typeface="Wingdings" pitchFamily="2" charset="2"/>
              <a:buNone/>
            </a:pPr>
            <a:r>
              <a:rPr lang="en-US" altLang="zh-CN" smtClean="0"/>
              <a:t>//</a:t>
            </a:r>
            <a:r>
              <a:rPr lang="zh-CN" altLang="en-US" smtClean="0"/>
              <a:t>置</a:t>
            </a:r>
            <a:r>
              <a:rPr lang="en-US" altLang="zh-CN" smtClean="0"/>
              <a:t>T</a:t>
            </a:r>
            <a:r>
              <a:rPr lang="zh-CN" altLang="en-US" smtClean="0"/>
              <a:t>的第</a:t>
            </a:r>
            <a:r>
              <a:rPr lang="en-US" altLang="zh-CN" smtClean="0"/>
              <a:t>i</a:t>
            </a:r>
            <a:r>
              <a:rPr lang="zh-CN" altLang="en-US" smtClean="0"/>
              <a:t>元的值为</a:t>
            </a:r>
            <a:r>
              <a:rPr lang="en-US" altLang="zh-CN" smtClean="0"/>
              <a:t>e </a:t>
            </a:r>
          </a:p>
          <a:p>
            <a:pPr>
              <a:buFont typeface="Wingdings" pitchFamily="2" charset="2"/>
              <a:buNone/>
            </a:pPr>
            <a:r>
              <a:rPr lang="en-US" altLang="zh-CN" smtClean="0"/>
              <a:t>Status putElem(Triplet &amp;T,int i,ElemType e)</a:t>
            </a:r>
          </a:p>
          <a:p>
            <a:pPr>
              <a:buFont typeface="Wingdings" pitchFamily="2" charset="2"/>
              <a:buNone/>
            </a:pPr>
            <a:r>
              <a:rPr lang="en-US" altLang="zh-CN" smtClean="0"/>
              <a:t>{</a:t>
            </a:r>
          </a:p>
          <a:p>
            <a:pPr>
              <a:buFont typeface="Wingdings" pitchFamily="2" charset="2"/>
              <a:buNone/>
            </a:pPr>
            <a:r>
              <a:rPr lang="en-US" altLang="zh-CN" smtClean="0"/>
              <a:t>	if(i&lt;1||i&gt;3)</a:t>
            </a:r>
          </a:p>
          <a:p>
            <a:pPr>
              <a:buFont typeface="Wingdings" pitchFamily="2" charset="2"/>
              <a:buNone/>
            </a:pPr>
            <a:r>
              <a:rPr lang="en-US" altLang="zh-CN" smtClean="0"/>
              <a:t>		return ERROR;</a:t>
            </a:r>
          </a:p>
          <a:p>
            <a:pPr>
              <a:buFont typeface="Wingdings" pitchFamily="2" charset="2"/>
              <a:buNone/>
            </a:pPr>
            <a:r>
              <a:rPr lang="en-US" altLang="zh-CN" smtClean="0"/>
              <a:t>	else T.e[i-1]=e;</a:t>
            </a:r>
          </a:p>
          <a:p>
            <a:pPr>
              <a:buFont typeface="Wingdings" pitchFamily="2" charset="2"/>
              <a:buNone/>
            </a:pPr>
            <a:r>
              <a:rPr lang="en-US" altLang="zh-CN" smtClean="0"/>
              <a:t>		return OK;</a:t>
            </a:r>
          </a:p>
          <a:p>
            <a:pPr>
              <a:buFont typeface="Wingdings" pitchFamily="2" charset="2"/>
              <a:buNone/>
            </a:pPr>
            <a:r>
              <a:rPr lang="en-US" altLang="zh-CN" smtClean="0"/>
              <a:t>}</a:t>
            </a:r>
          </a:p>
        </p:txBody>
      </p:sp>
      <p:sp>
        <p:nvSpPr>
          <p:cNvPr id="4" name="灯片编号占位符 3"/>
          <p:cNvSpPr>
            <a:spLocks noGrp="1"/>
          </p:cNvSpPr>
          <p:nvPr>
            <p:ph type="sldNum" sz="quarter" idx="12"/>
          </p:nvPr>
        </p:nvSpPr>
        <p:spPr/>
        <p:txBody>
          <a:bodyPr/>
          <a:lstStyle/>
          <a:p>
            <a:pPr>
              <a:defRPr/>
            </a:pPr>
            <a:fld id="{CBE55E8E-BEDE-4D71-93E4-614F529CACA2}" type="slidenum">
              <a:rPr lang="en-US" altLang="zh-CN" smtClean="0"/>
              <a:pPr>
                <a:defRPr/>
              </a:pPr>
              <a:t>47</a:t>
            </a:fld>
            <a:endParaRPr lang="en-US" altLang="zh-CN"/>
          </a:p>
        </p:txBody>
      </p:sp>
      <p:sp>
        <p:nvSpPr>
          <p:cNvPr id="49156" name="标题 1"/>
          <p:cNvSpPr>
            <a:spLocks noGrp="1"/>
          </p:cNvSpPr>
          <p:nvPr>
            <p:ph type="title"/>
          </p:nvPr>
        </p:nvSpPr>
        <p:spPr>
          <a:xfrm>
            <a:off x="457200" y="277813"/>
            <a:ext cx="8229600" cy="793750"/>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428625" y="928688"/>
            <a:ext cx="8429625" cy="5202237"/>
          </a:xfrm>
        </p:spPr>
        <p:txBody>
          <a:bodyPr/>
          <a:lstStyle/>
          <a:p>
            <a:pPr>
              <a:buFont typeface="Wingdings" pitchFamily="2" charset="2"/>
              <a:buNone/>
            </a:pPr>
            <a:r>
              <a:rPr lang="en-US" altLang="zh-CN" sz="2400" smtClean="0"/>
              <a:t>//</a:t>
            </a:r>
            <a:r>
              <a:rPr lang="zh-CN" altLang="en-US" sz="2400" smtClean="0"/>
              <a:t>如果</a:t>
            </a:r>
            <a:r>
              <a:rPr lang="en-US" altLang="zh-CN" sz="2400" smtClean="0"/>
              <a:t>T</a:t>
            </a:r>
            <a:r>
              <a:rPr lang="zh-CN" altLang="en-US" sz="2400" smtClean="0"/>
              <a:t>的三个元素按升序排列，则返回</a:t>
            </a:r>
            <a:r>
              <a:rPr lang="en-US" altLang="zh-CN" sz="2400" smtClean="0"/>
              <a:t>1</a:t>
            </a:r>
            <a:r>
              <a:rPr lang="zh-CN" altLang="en-US" sz="2400" smtClean="0"/>
              <a:t>，否则返回</a:t>
            </a:r>
            <a:r>
              <a:rPr lang="en-US" altLang="zh-CN" sz="2400" smtClean="0"/>
              <a:t>0</a:t>
            </a:r>
          </a:p>
          <a:p>
            <a:pPr>
              <a:buFont typeface="Wingdings" pitchFamily="2" charset="2"/>
              <a:buNone/>
            </a:pPr>
            <a:r>
              <a:rPr lang="en-US" altLang="zh-CN" sz="2400" smtClean="0"/>
              <a:t>Status isAscending(Triplet T)</a:t>
            </a:r>
          </a:p>
          <a:p>
            <a:pPr>
              <a:buFont typeface="Wingdings" pitchFamily="2" charset="2"/>
              <a:buNone/>
            </a:pPr>
            <a:r>
              <a:rPr lang="en-US" altLang="zh-CN" sz="2400" smtClean="0"/>
              <a:t>{</a:t>
            </a:r>
          </a:p>
          <a:p>
            <a:pPr>
              <a:buFont typeface="Wingdings" pitchFamily="2" charset="2"/>
              <a:buNone/>
            </a:pPr>
            <a:r>
              <a:rPr lang="en-US" altLang="zh-CN" sz="2400" smtClean="0"/>
              <a:t>	return (T.e[0]&lt;=T.e[1])&amp;&amp;(T.e[1]&lt;=T.e[2]);</a:t>
            </a:r>
          </a:p>
          <a:p>
            <a:pPr>
              <a:buFont typeface="Wingdings" pitchFamily="2" charset="2"/>
              <a:buNone/>
            </a:pPr>
            <a:r>
              <a:rPr lang="en-US" altLang="zh-CN" sz="2400" smtClean="0"/>
              <a:t>} </a:t>
            </a:r>
          </a:p>
          <a:p>
            <a:pPr>
              <a:buFont typeface="Wingdings" pitchFamily="2" charset="2"/>
              <a:buNone/>
            </a:pPr>
            <a:r>
              <a:rPr lang="en-US" altLang="zh-CN" sz="2400" smtClean="0"/>
              <a:t>//</a:t>
            </a:r>
            <a:r>
              <a:rPr lang="zh-CN" altLang="en-US" sz="2400" smtClean="0"/>
              <a:t>如果</a:t>
            </a:r>
            <a:r>
              <a:rPr lang="en-US" altLang="zh-CN" sz="2400" smtClean="0"/>
              <a:t>T</a:t>
            </a:r>
            <a:r>
              <a:rPr lang="zh-CN" altLang="en-US" sz="2400" smtClean="0"/>
              <a:t>的三个元素按降序排列，则返回</a:t>
            </a:r>
            <a:r>
              <a:rPr lang="en-US" altLang="zh-CN" sz="2400" smtClean="0"/>
              <a:t>1</a:t>
            </a:r>
            <a:r>
              <a:rPr lang="zh-CN" altLang="en-US" sz="2400" smtClean="0"/>
              <a:t>，否则返回</a:t>
            </a:r>
            <a:r>
              <a:rPr lang="en-US" altLang="zh-CN" sz="2400" smtClean="0"/>
              <a:t>0</a:t>
            </a:r>
          </a:p>
          <a:p>
            <a:pPr>
              <a:buFont typeface="Wingdings" pitchFamily="2" charset="2"/>
              <a:buNone/>
            </a:pPr>
            <a:r>
              <a:rPr lang="en-US" altLang="zh-CN" sz="2400" smtClean="0"/>
              <a:t>Status isDescending(Triplet T)</a:t>
            </a:r>
          </a:p>
          <a:p>
            <a:pPr>
              <a:buFont typeface="Wingdings" pitchFamily="2" charset="2"/>
              <a:buNone/>
            </a:pPr>
            <a:r>
              <a:rPr lang="en-US" altLang="zh-CN" sz="2400" smtClean="0"/>
              <a:t>{</a:t>
            </a:r>
          </a:p>
          <a:p>
            <a:pPr>
              <a:buFont typeface="Wingdings" pitchFamily="2" charset="2"/>
              <a:buNone/>
            </a:pPr>
            <a:r>
              <a:rPr lang="en-US" altLang="zh-CN" sz="2400" smtClean="0"/>
              <a:t>	return (T.e[0]&gt;=T.e[1])&amp;&amp;(T.e[1]&gt;=T.e[2]);</a:t>
            </a:r>
          </a:p>
          <a:p>
            <a:pPr>
              <a:buFont typeface="Wingdings" pitchFamily="2" charset="2"/>
              <a:buNone/>
            </a:pPr>
            <a:r>
              <a:rPr lang="en-US" altLang="zh-CN" sz="2400" smtClean="0"/>
              <a:t>} </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DD7903EC-7804-4EAF-BD74-2B4BBA8BF2AB}" type="slidenum">
              <a:rPr lang="en-US" altLang="zh-CN" smtClean="0"/>
              <a:pPr>
                <a:defRPr/>
              </a:pPr>
              <a:t>48</a:t>
            </a:fld>
            <a:endParaRPr lang="en-US" altLang="zh-CN"/>
          </a:p>
        </p:txBody>
      </p:sp>
      <p:sp>
        <p:nvSpPr>
          <p:cNvPr id="50180" name="标题 1"/>
          <p:cNvSpPr>
            <a:spLocks noGrp="1"/>
          </p:cNvSpPr>
          <p:nvPr>
            <p:ph type="title"/>
          </p:nvPr>
        </p:nvSpPr>
        <p:spPr>
          <a:xfrm>
            <a:off x="457200" y="277813"/>
            <a:ext cx="8229600" cy="722312"/>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457200" y="1000125"/>
            <a:ext cx="8229600" cy="5857875"/>
          </a:xfrm>
        </p:spPr>
        <p:txBody>
          <a:bodyPr/>
          <a:lstStyle/>
          <a:p>
            <a:pPr>
              <a:buFont typeface="Wingdings" pitchFamily="2" charset="2"/>
              <a:buNone/>
            </a:pPr>
            <a:r>
              <a:rPr lang="en-US" altLang="zh-CN" sz="2800" dirty="0" smtClean="0"/>
              <a:t>//</a:t>
            </a:r>
            <a:r>
              <a:rPr lang="zh-CN" altLang="en-US" sz="2800" dirty="0" smtClean="0"/>
              <a:t>用</a:t>
            </a:r>
            <a:r>
              <a:rPr lang="en-US" altLang="zh-CN" sz="2800" dirty="0" smtClean="0"/>
              <a:t>e</a:t>
            </a:r>
            <a:r>
              <a:rPr lang="zh-CN" altLang="en-US" sz="2800" dirty="0" smtClean="0"/>
              <a:t>返回指向</a:t>
            </a:r>
            <a:r>
              <a:rPr lang="en-US" altLang="zh-CN" sz="2800" dirty="0" smtClean="0"/>
              <a:t>T</a:t>
            </a:r>
            <a:r>
              <a:rPr lang="zh-CN" altLang="en-US" sz="2800" dirty="0" smtClean="0"/>
              <a:t>的最大元素的值</a:t>
            </a:r>
          </a:p>
          <a:p>
            <a:pPr>
              <a:buFont typeface="Wingdings" pitchFamily="2" charset="2"/>
              <a:buNone/>
            </a:pPr>
            <a:r>
              <a:rPr lang="en-US" altLang="zh-CN" sz="2800" dirty="0" err="1" smtClean="0"/>
              <a:t>ElemType</a:t>
            </a:r>
            <a:r>
              <a:rPr lang="en-US" altLang="zh-CN" sz="2800" dirty="0" smtClean="0"/>
              <a:t> </a:t>
            </a:r>
            <a:r>
              <a:rPr lang="en-US" altLang="zh-CN" sz="2800" dirty="0" err="1" smtClean="0"/>
              <a:t>getMax</a:t>
            </a:r>
            <a:r>
              <a:rPr lang="en-US" altLang="zh-CN" sz="2800" dirty="0" smtClean="0"/>
              <a:t>(Triplet </a:t>
            </a:r>
            <a:r>
              <a:rPr lang="en-US" altLang="zh-CN" sz="2800" dirty="0" err="1" smtClean="0"/>
              <a:t>T,ElemType</a:t>
            </a:r>
            <a:r>
              <a:rPr lang="en-US" altLang="zh-CN" sz="2800" dirty="0" smtClean="0"/>
              <a:t> &amp;e)</a:t>
            </a:r>
          </a:p>
          <a:p>
            <a:pPr>
              <a:buFont typeface="Wingdings" pitchFamily="2" charset="2"/>
              <a:buNone/>
            </a:pPr>
            <a:r>
              <a:rPr lang="en-US" altLang="zh-CN" sz="2800" dirty="0" smtClean="0"/>
              <a:t>{</a:t>
            </a:r>
          </a:p>
          <a:p>
            <a:pPr>
              <a:buFont typeface="Wingdings" pitchFamily="2" charset="2"/>
              <a:buNone/>
            </a:pPr>
            <a:r>
              <a:rPr lang="en-US" altLang="zh-CN" sz="2800" dirty="0" smtClean="0"/>
              <a:t>	if(</a:t>
            </a:r>
            <a:r>
              <a:rPr lang="en-US" altLang="zh-CN" sz="2800" dirty="0" err="1" smtClean="0"/>
              <a:t>T.e</a:t>
            </a:r>
            <a:r>
              <a:rPr lang="en-US" altLang="zh-CN" sz="2800" dirty="0" smtClean="0"/>
              <a:t>[0]&gt;</a:t>
            </a:r>
            <a:r>
              <a:rPr lang="en-US" altLang="zh-CN" sz="2800" dirty="0" err="1" smtClean="0"/>
              <a:t>T.e</a:t>
            </a:r>
            <a:r>
              <a:rPr lang="en-US" altLang="zh-CN" sz="2800" dirty="0" smtClean="0"/>
              <a:t>[1])</a:t>
            </a:r>
          </a:p>
          <a:p>
            <a:pPr>
              <a:buFont typeface="Wingdings" pitchFamily="2" charset="2"/>
              <a:buNone/>
            </a:pPr>
            <a:r>
              <a:rPr lang="en-US" altLang="zh-CN" sz="2800" dirty="0" smtClean="0"/>
              <a:t>	   e=</a:t>
            </a:r>
            <a:r>
              <a:rPr lang="en-US" altLang="zh-CN" sz="2800" dirty="0" err="1" smtClean="0"/>
              <a:t>T.e</a:t>
            </a:r>
            <a:r>
              <a:rPr lang="en-US" altLang="zh-CN" sz="2800" dirty="0" smtClean="0"/>
              <a:t>[0];</a:t>
            </a:r>
          </a:p>
          <a:p>
            <a:pPr>
              <a:buFont typeface="Wingdings" pitchFamily="2" charset="2"/>
              <a:buNone/>
            </a:pPr>
            <a:r>
              <a:rPr lang="en-US" altLang="zh-CN" sz="2800" dirty="0" smtClean="0"/>
              <a:t>	   else</a:t>
            </a:r>
          </a:p>
          <a:p>
            <a:pPr>
              <a:buFont typeface="Wingdings" pitchFamily="2" charset="2"/>
              <a:buNone/>
            </a:pPr>
            <a:r>
              <a:rPr lang="en-US" altLang="zh-CN" sz="2800" dirty="0" smtClean="0"/>
              <a:t>	   	 e=</a:t>
            </a:r>
            <a:r>
              <a:rPr lang="en-US" altLang="zh-CN" sz="2800" dirty="0" err="1" smtClean="0"/>
              <a:t>T.e</a:t>
            </a:r>
            <a:r>
              <a:rPr lang="en-US" altLang="zh-CN" sz="2800" dirty="0" smtClean="0"/>
              <a:t>[1];</a:t>
            </a:r>
          </a:p>
          <a:p>
            <a:pPr>
              <a:buFont typeface="Wingdings" pitchFamily="2" charset="2"/>
              <a:buNone/>
            </a:pPr>
            <a:r>
              <a:rPr lang="en-US" altLang="zh-CN" sz="2800" dirty="0" smtClean="0"/>
              <a:t>    if(</a:t>
            </a:r>
            <a:r>
              <a:rPr lang="en-US" altLang="zh-CN" sz="2800" dirty="0" err="1" smtClean="0"/>
              <a:t>T.e</a:t>
            </a:r>
            <a:r>
              <a:rPr lang="en-US" altLang="zh-CN" sz="2800" dirty="0" smtClean="0"/>
              <a:t>[2]&gt;e)</a:t>
            </a:r>
          </a:p>
          <a:p>
            <a:pPr>
              <a:buFont typeface="Wingdings" pitchFamily="2" charset="2"/>
              <a:buNone/>
            </a:pPr>
            <a:r>
              <a:rPr lang="en-US" altLang="zh-CN" sz="2800" dirty="0" smtClean="0"/>
              <a:t>       e=</a:t>
            </a:r>
            <a:r>
              <a:rPr lang="en-US" altLang="zh-CN" sz="2800" dirty="0" err="1" smtClean="0"/>
              <a:t>T.e</a:t>
            </a:r>
            <a:r>
              <a:rPr lang="en-US" altLang="zh-CN" sz="2800" dirty="0" smtClean="0"/>
              <a:t>[2];</a:t>
            </a:r>
          </a:p>
          <a:p>
            <a:pPr>
              <a:buFont typeface="Wingdings" pitchFamily="2" charset="2"/>
              <a:buNone/>
            </a:pPr>
            <a:r>
              <a:rPr lang="en-US" altLang="zh-CN" sz="2800" dirty="0" smtClean="0"/>
              <a:t>    return e;</a:t>
            </a:r>
          </a:p>
          <a:p>
            <a:pPr>
              <a:buFont typeface="Wingdings" pitchFamily="2" charset="2"/>
              <a:buNone/>
            </a:pPr>
            <a:r>
              <a:rPr lang="en-US" altLang="zh-CN" sz="2800" dirty="0" smtClean="0"/>
              <a:t>} </a:t>
            </a:r>
          </a:p>
          <a:p>
            <a:endParaRPr lang="zh-CN" altLang="en-US" dirty="0" smtClean="0"/>
          </a:p>
        </p:txBody>
      </p:sp>
      <p:sp>
        <p:nvSpPr>
          <p:cNvPr id="4" name="灯片编号占位符 3"/>
          <p:cNvSpPr>
            <a:spLocks noGrp="1"/>
          </p:cNvSpPr>
          <p:nvPr>
            <p:ph type="sldNum" sz="quarter" idx="12"/>
          </p:nvPr>
        </p:nvSpPr>
        <p:spPr/>
        <p:txBody>
          <a:bodyPr/>
          <a:lstStyle/>
          <a:p>
            <a:pPr>
              <a:defRPr/>
            </a:pPr>
            <a:fld id="{C760421C-52BE-413C-B6CD-0770FE8CF60B}" type="slidenum">
              <a:rPr lang="en-US" altLang="zh-CN" smtClean="0"/>
              <a:pPr>
                <a:defRPr/>
              </a:pPr>
              <a:t>49</a:t>
            </a:fld>
            <a:endParaRPr lang="en-US" altLang="zh-CN"/>
          </a:p>
        </p:txBody>
      </p:sp>
      <p:sp>
        <p:nvSpPr>
          <p:cNvPr id="51204" name="标题 1"/>
          <p:cNvSpPr>
            <a:spLocks noGrp="1"/>
          </p:cNvSpPr>
          <p:nvPr>
            <p:ph type="title"/>
          </p:nvPr>
        </p:nvSpPr>
        <p:spPr>
          <a:xfrm>
            <a:off x="457200" y="277813"/>
            <a:ext cx="8229600" cy="793750"/>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F722A9A-8C46-457F-936C-7A6134DAA7CB}" type="slidenum">
              <a:rPr lang="en-US" altLang="zh-CN"/>
              <a:pPr>
                <a:defRPr/>
              </a:pPr>
              <a:t>5</a:t>
            </a:fld>
            <a:endParaRPr lang="en-US" altLang="zh-CN"/>
          </a:p>
        </p:txBody>
      </p:sp>
      <p:sp>
        <p:nvSpPr>
          <p:cNvPr id="102403" name="Rectangle 3"/>
          <p:cNvSpPr>
            <a:spLocks noGrp="1" noChangeArrowheads="1"/>
          </p:cNvSpPr>
          <p:nvPr>
            <p:ph type="body" idx="1"/>
          </p:nvPr>
        </p:nvSpPr>
        <p:spPr>
          <a:xfrm>
            <a:off x="428625" y="1285875"/>
            <a:ext cx="8351838" cy="1071563"/>
          </a:xfrm>
        </p:spPr>
        <p:txBody>
          <a:bodyPr/>
          <a:lstStyle/>
          <a:p>
            <a:pPr eaLnBrk="1" hangingPunct="1">
              <a:lnSpc>
                <a:spcPct val="150000"/>
              </a:lnSpc>
              <a:buFont typeface="Wingdings" pitchFamily="2" charset="2"/>
              <a:buNone/>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p>
        </p:txBody>
      </p:sp>
      <p:sp>
        <p:nvSpPr>
          <p:cNvPr id="12292" name="标题 5"/>
          <p:cNvSpPr>
            <a:spLocks noGrp="1"/>
          </p:cNvSpPr>
          <p:nvPr>
            <p:ph type="title"/>
          </p:nvPr>
        </p:nvSpPr>
        <p:spPr/>
        <p:txBody>
          <a:bodyPr/>
          <a:lstStyle/>
          <a:p>
            <a:endParaRPr lang="zh-CN" altLang="en-US" smtClean="0"/>
          </a:p>
        </p:txBody>
      </p:sp>
      <p:sp>
        <p:nvSpPr>
          <p:cNvPr id="7" name="矩形 6"/>
          <p:cNvSpPr/>
          <p:nvPr/>
        </p:nvSpPr>
        <p:spPr>
          <a:xfrm>
            <a:off x="428625" y="2286000"/>
            <a:ext cx="7572375" cy="1016000"/>
          </a:xfrm>
          <a:prstGeom prst="rect">
            <a:avLst/>
          </a:prstGeom>
        </p:spPr>
        <p:txBody>
          <a:bodyPr>
            <a:spAutoFit/>
          </a:bodyPr>
          <a:lstStyle/>
          <a:p>
            <a:pPr marL="342900" indent="-342900">
              <a:lnSpc>
                <a:spcPct val="150000"/>
              </a:lnSpc>
              <a:spcBef>
                <a:spcPct val="20000"/>
              </a:spcBef>
              <a:buClr>
                <a:schemeClr val="accent1"/>
              </a:buClr>
              <a:buSzPct val="65000"/>
              <a:defRPr/>
            </a:pPr>
            <a:r>
              <a:rPr kumimoji="1" lang="en-US" altLang="zh-CN" sz="4000" b="1" dirty="0">
                <a:solidFill>
                  <a:srgbClr val="0000CC"/>
                </a:solidFill>
                <a:effectLst>
                  <a:outerShdw blurRad="38100" dist="38100" dir="2700000" algn="tl">
                    <a:srgbClr val="C0C0C0"/>
                  </a:outerShdw>
                </a:effectLst>
                <a:latin typeface="+mn-lt"/>
                <a:ea typeface="+mn-ea"/>
              </a:rPr>
              <a:t>What</a:t>
            </a:r>
            <a:r>
              <a:rPr kumimoji="1" lang="zh-CN" altLang="en-US" sz="4000" b="1" dirty="0">
                <a:solidFill>
                  <a:srgbClr val="0000CC"/>
                </a:solidFill>
                <a:effectLst>
                  <a:outerShdw blurRad="38100" dist="38100" dir="2700000" algn="tl">
                    <a:srgbClr val="C0C0C0"/>
                  </a:outerShdw>
                </a:effectLst>
                <a:latin typeface="+mn-lt"/>
                <a:ea typeface="+mn-ea"/>
              </a:rPr>
              <a:t>：</a:t>
            </a:r>
            <a:r>
              <a:rPr kumimoji="1" lang="en-US" altLang="zh-CN" sz="4000" b="1" dirty="0">
                <a:solidFill>
                  <a:srgbClr val="0000CC"/>
                </a:solidFill>
                <a:effectLst>
                  <a:outerShdw blurRad="38100" dist="38100" dir="2700000" algn="tl">
                    <a:srgbClr val="C0C0C0"/>
                  </a:outerShdw>
                </a:effectLst>
                <a:latin typeface="+mn-lt"/>
                <a:ea typeface="+mn-ea"/>
              </a:rPr>
              <a:t>《</a:t>
            </a:r>
            <a:r>
              <a:rPr kumimoji="1" lang="zh-CN" altLang="en-US" sz="4000" b="1" dirty="0">
                <a:solidFill>
                  <a:srgbClr val="0000CC"/>
                </a:solidFill>
                <a:effectLst>
                  <a:outerShdw blurRad="38100" dist="38100" dir="2700000" algn="tl">
                    <a:srgbClr val="C0C0C0"/>
                  </a:outerShdw>
                </a:effectLst>
                <a:latin typeface="+mn-lt"/>
                <a:ea typeface="+mn-ea"/>
              </a:rPr>
              <a:t>数据结构</a:t>
            </a:r>
            <a:r>
              <a:rPr kumimoji="1" lang="en-US" altLang="zh-CN" sz="4000" b="1" dirty="0">
                <a:solidFill>
                  <a:srgbClr val="0000CC"/>
                </a:solidFill>
                <a:effectLst>
                  <a:outerShdw blurRad="38100" dist="38100" dir="2700000" algn="tl">
                    <a:srgbClr val="C0C0C0"/>
                  </a:outerShdw>
                </a:effectLst>
                <a:latin typeface="+mn-lt"/>
                <a:ea typeface="+mn-ea"/>
              </a:rPr>
              <a:t>》</a:t>
            </a:r>
            <a:r>
              <a:rPr kumimoji="1" lang="zh-CN" altLang="en-US" sz="4000" b="1" dirty="0">
                <a:solidFill>
                  <a:srgbClr val="0000CC"/>
                </a:solidFill>
                <a:effectLst>
                  <a:outerShdw blurRad="38100" dist="38100" dir="2700000" algn="tl">
                    <a:srgbClr val="C0C0C0"/>
                  </a:outerShdw>
                </a:effectLst>
                <a:latin typeface="+mn-lt"/>
                <a:ea typeface="+mn-ea"/>
              </a:rPr>
              <a:t>研究什么？</a:t>
            </a:r>
          </a:p>
        </p:txBody>
      </p:sp>
      <p:sp>
        <p:nvSpPr>
          <p:cNvPr id="8" name="矩形 7"/>
          <p:cNvSpPr/>
          <p:nvPr/>
        </p:nvSpPr>
        <p:spPr>
          <a:xfrm>
            <a:off x="428625" y="3143250"/>
            <a:ext cx="3840163" cy="895350"/>
          </a:xfrm>
          <a:prstGeom prst="rect">
            <a:avLst/>
          </a:prstGeom>
        </p:spPr>
        <p:txBody>
          <a:bodyPr wrap="none">
            <a:spAutoFit/>
          </a:bodyPr>
          <a:lstStyle/>
          <a:p>
            <a:pPr>
              <a:lnSpc>
                <a:spcPct val="150000"/>
              </a:lnSpc>
              <a:buFont typeface="Wingdings" pitchFamily="2" charset="2"/>
              <a:buNone/>
              <a:defRPr/>
            </a:pPr>
            <a:r>
              <a:rPr kumimoji="1" lang="en-US" altLang="zh-CN" sz="4000" b="1" dirty="0">
                <a:solidFill>
                  <a:srgbClr val="0000CC"/>
                </a:solidFill>
                <a:effectLst>
                  <a:outerShdw blurRad="38100" dist="38100" dir="2700000" algn="tl">
                    <a:srgbClr val="C0C0C0"/>
                  </a:outerShdw>
                </a:effectLst>
                <a:latin typeface="+mn-lt"/>
                <a:ea typeface="+mn-ea"/>
              </a:rPr>
              <a:t>How</a:t>
            </a:r>
            <a:r>
              <a:rPr kumimoji="1" lang="zh-CN" altLang="en-US" sz="4000" b="1" dirty="0">
                <a:solidFill>
                  <a:srgbClr val="0000CC"/>
                </a:solidFill>
                <a:effectLst>
                  <a:outerShdw blurRad="38100" dist="38100" dir="2700000" algn="tl">
                    <a:srgbClr val="C0C0C0"/>
                  </a:outerShdw>
                </a:effectLst>
                <a:latin typeface="+mn-lt"/>
                <a:ea typeface="+mn-ea"/>
              </a:rPr>
              <a:t>：如何学？</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457200" y="1000125"/>
            <a:ext cx="8229600" cy="5130800"/>
          </a:xfrm>
        </p:spPr>
        <p:txBody>
          <a:bodyPr/>
          <a:lstStyle/>
          <a:p>
            <a:pPr>
              <a:buFont typeface="Wingdings" pitchFamily="2" charset="2"/>
              <a:buNone/>
            </a:pPr>
            <a:r>
              <a:rPr lang="en-US" altLang="zh-CN" sz="2800" smtClean="0"/>
              <a:t>//</a:t>
            </a:r>
            <a:r>
              <a:rPr lang="zh-CN" altLang="en-US" sz="2800" smtClean="0"/>
              <a:t>用</a:t>
            </a:r>
            <a:r>
              <a:rPr lang="en-US" altLang="zh-CN" sz="2800" smtClean="0"/>
              <a:t>e</a:t>
            </a:r>
            <a:r>
              <a:rPr lang="zh-CN" altLang="en-US" sz="2800" smtClean="0"/>
              <a:t>返回指向</a:t>
            </a:r>
            <a:r>
              <a:rPr lang="en-US" altLang="zh-CN" sz="2800" smtClean="0"/>
              <a:t>T</a:t>
            </a:r>
            <a:r>
              <a:rPr lang="zh-CN" altLang="en-US" sz="2800" smtClean="0"/>
              <a:t>的最小元素的值</a:t>
            </a:r>
          </a:p>
          <a:p>
            <a:pPr>
              <a:buFont typeface="Wingdings" pitchFamily="2" charset="2"/>
              <a:buNone/>
            </a:pPr>
            <a:r>
              <a:rPr lang="en-US" altLang="zh-CN" sz="2800" smtClean="0"/>
              <a:t>ElemType getMin(Triplet T,ElemType &amp;e)</a:t>
            </a:r>
          </a:p>
          <a:p>
            <a:pPr>
              <a:buFont typeface="Wingdings" pitchFamily="2" charset="2"/>
              <a:buNone/>
            </a:pPr>
            <a:r>
              <a:rPr lang="en-US" altLang="zh-CN" sz="2800" smtClean="0"/>
              <a:t>{</a:t>
            </a:r>
          </a:p>
          <a:p>
            <a:pPr>
              <a:buFont typeface="Wingdings" pitchFamily="2" charset="2"/>
              <a:buNone/>
            </a:pPr>
            <a:r>
              <a:rPr lang="en-US" altLang="zh-CN" sz="2800" smtClean="0"/>
              <a:t>	if(T.e[0]&lt;T.e[1])</a:t>
            </a:r>
          </a:p>
          <a:p>
            <a:pPr>
              <a:buFont typeface="Wingdings" pitchFamily="2" charset="2"/>
              <a:buNone/>
            </a:pPr>
            <a:r>
              <a:rPr lang="en-US" altLang="zh-CN" sz="2800" smtClean="0"/>
              <a:t>	     e=T.e[0];</a:t>
            </a:r>
          </a:p>
          <a:p>
            <a:pPr>
              <a:buFont typeface="Wingdings" pitchFamily="2" charset="2"/>
              <a:buNone/>
            </a:pPr>
            <a:r>
              <a:rPr lang="en-US" altLang="zh-CN" sz="2800" smtClean="0"/>
              <a:t>	   else</a:t>
            </a:r>
          </a:p>
          <a:p>
            <a:pPr>
              <a:buFont typeface="Wingdings" pitchFamily="2" charset="2"/>
              <a:buNone/>
            </a:pPr>
            <a:r>
              <a:rPr lang="en-US" altLang="zh-CN" sz="2800" smtClean="0"/>
              <a:t>	   	 e=T.e[1];</a:t>
            </a:r>
          </a:p>
          <a:p>
            <a:pPr>
              <a:buFont typeface="Wingdings" pitchFamily="2" charset="2"/>
              <a:buNone/>
            </a:pPr>
            <a:r>
              <a:rPr lang="en-US" altLang="zh-CN" sz="2800" smtClean="0"/>
              <a:t>    if(T.e[2]&lt;e)</a:t>
            </a:r>
          </a:p>
          <a:p>
            <a:pPr>
              <a:buFont typeface="Wingdings" pitchFamily="2" charset="2"/>
              <a:buNone/>
            </a:pPr>
            <a:r>
              <a:rPr lang="en-US" altLang="zh-CN" sz="2800" smtClean="0"/>
              <a:t>    	 e=T.e[2];</a:t>
            </a:r>
          </a:p>
          <a:p>
            <a:pPr>
              <a:buFont typeface="Wingdings" pitchFamily="2" charset="2"/>
              <a:buNone/>
            </a:pPr>
            <a:r>
              <a:rPr lang="en-US" altLang="zh-CN" sz="2800" smtClean="0"/>
              <a:t>    return e;</a:t>
            </a:r>
          </a:p>
          <a:p>
            <a:pPr>
              <a:buFont typeface="Wingdings" pitchFamily="2" charset="2"/>
              <a:buNone/>
            </a:pPr>
            <a:r>
              <a:rPr lang="en-US" altLang="zh-CN" sz="2800" smtClean="0"/>
              <a:t>} </a:t>
            </a:r>
          </a:p>
          <a:p>
            <a:pPr>
              <a:buFont typeface="Wingdings" pitchFamily="2" charset="2"/>
              <a:buNone/>
            </a:pPr>
            <a:endParaRPr lang="en-US" altLang="zh-CN" smtClean="0"/>
          </a:p>
          <a:p>
            <a:pPr>
              <a:buFont typeface="Wingdings" pitchFamily="2" charset="2"/>
              <a:buNone/>
            </a:pPr>
            <a:endParaRPr lang="en-US" altLang="zh-CN" smtClean="0"/>
          </a:p>
          <a:p>
            <a:endParaRPr lang="zh-CN" altLang="en-US" smtClean="0"/>
          </a:p>
        </p:txBody>
      </p:sp>
      <p:sp>
        <p:nvSpPr>
          <p:cNvPr id="4" name="灯片编号占位符 3"/>
          <p:cNvSpPr>
            <a:spLocks noGrp="1"/>
          </p:cNvSpPr>
          <p:nvPr>
            <p:ph type="sldNum" sz="quarter" idx="12"/>
          </p:nvPr>
        </p:nvSpPr>
        <p:spPr/>
        <p:txBody>
          <a:bodyPr/>
          <a:lstStyle/>
          <a:p>
            <a:pPr>
              <a:defRPr/>
            </a:pPr>
            <a:fld id="{C394DBDB-55C4-4FAC-B127-12E42F5346C9}" type="slidenum">
              <a:rPr lang="en-US" altLang="zh-CN" smtClean="0"/>
              <a:pPr>
                <a:defRPr/>
              </a:pPr>
              <a:t>50</a:t>
            </a:fld>
            <a:endParaRPr lang="en-US" altLang="zh-CN"/>
          </a:p>
        </p:txBody>
      </p:sp>
      <p:sp>
        <p:nvSpPr>
          <p:cNvPr id="52228" name="标题 1"/>
          <p:cNvSpPr>
            <a:spLocks noGrp="1"/>
          </p:cNvSpPr>
          <p:nvPr>
            <p:ph type="title"/>
          </p:nvPr>
        </p:nvSpPr>
        <p:spPr>
          <a:xfrm>
            <a:off x="457200" y="277813"/>
            <a:ext cx="8229600" cy="722312"/>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457200" y="1071563"/>
            <a:ext cx="8229600" cy="5059362"/>
          </a:xfrm>
        </p:spPr>
        <p:txBody>
          <a:bodyPr/>
          <a:lstStyle/>
          <a:p>
            <a:pPr>
              <a:buFont typeface="Wingdings" pitchFamily="2" charset="2"/>
              <a:buNone/>
            </a:pPr>
            <a:r>
              <a:rPr lang="en-US" altLang="zh-CN" smtClean="0"/>
              <a:t>//</a:t>
            </a:r>
            <a:r>
              <a:rPr lang="zh-CN" altLang="en-US" smtClean="0"/>
              <a:t>测试程序</a:t>
            </a:r>
            <a:endParaRPr lang="en-US" altLang="zh-CN" smtClean="0"/>
          </a:p>
          <a:p>
            <a:pPr>
              <a:buFont typeface="Wingdings" pitchFamily="2" charset="2"/>
              <a:buNone/>
            </a:pPr>
            <a:r>
              <a:rPr lang="en-US" altLang="zh-CN" smtClean="0"/>
              <a:t>int main()</a:t>
            </a:r>
          </a:p>
          <a:p>
            <a:pPr>
              <a:buFont typeface="Wingdings" pitchFamily="2" charset="2"/>
              <a:buNone/>
            </a:pPr>
            <a:r>
              <a:rPr lang="en-US" altLang="zh-CN" smtClean="0"/>
              <a:t>{</a:t>
            </a:r>
          </a:p>
          <a:p>
            <a:pPr>
              <a:buFont typeface="Wingdings" pitchFamily="2" charset="2"/>
              <a:buNone/>
            </a:pPr>
            <a:r>
              <a:rPr lang="en-US" altLang="zh-CN" smtClean="0"/>
              <a:t>	Triplet T;</a:t>
            </a:r>
          </a:p>
          <a:p>
            <a:pPr>
              <a:buFont typeface="Wingdings" pitchFamily="2" charset="2"/>
              <a:buNone/>
            </a:pPr>
            <a:r>
              <a:rPr lang="en-US" altLang="zh-CN" smtClean="0"/>
              <a:t>	Status flag;</a:t>
            </a:r>
          </a:p>
          <a:p>
            <a:pPr>
              <a:buFont typeface="Wingdings" pitchFamily="2" charset="2"/>
              <a:buNone/>
            </a:pPr>
            <a:r>
              <a:rPr lang="en-US" altLang="zh-CN" smtClean="0"/>
              <a:t>	ElemType v0,v1,v2,e;</a:t>
            </a:r>
          </a:p>
          <a:p>
            <a:pPr>
              <a:buFont typeface="Wingdings" pitchFamily="2" charset="2"/>
              <a:buNone/>
            </a:pPr>
            <a:r>
              <a:rPr lang="en-US" altLang="zh-CN" smtClean="0"/>
              <a:t>	printf("</a:t>
            </a:r>
            <a:r>
              <a:rPr lang="zh-CN" altLang="en-US" smtClean="0"/>
              <a:t>请进入三元组的三个值</a:t>
            </a:r>
            <a:r>
              <a:rPr lang="en-US" altLang="zh-CN" smtClean="0"/>
              <a:t>v0,v1,v2:\n"); </a:t>
            </a:r>
          </a:p>
          <a:p>
            <a:pPr>
              <a:buFont typeface="Wingdings" pitchFamily="2" charset="2"/>
              <a:buNone/>
            </a:pPr>
            <a:r>
              <a:rPr lang="en-US" altLang="zh-CN" smtClean="0"/>
              <a:t>	scanf("%f,%f,%f",&amp;v0,&amp;v1,&amp;v2);</a:t>
            </a:r>
          </a:p>
          <a:p>
            <a:pPr>
              <a:buFont typeface="Wingdings" pitchFamily="2" charset="2"/>
              <a:buNone/>
            </a:pPr>
            <a:r>
              <a:rPr lang="en-US" altLang="zh-CN" smtClean="0"/>
              <a:t>	flag=initTriplet(T,v0,v1,v2);</a:t>
            </a:r>
          </a:p>
          <a:p>
            <a:pPr>
              <a:buFont typeface="Wingdings" pitchFamily="2" charset="2"/>
              <a:buNone/>
            </a:pPr>
            <a:r>
              <a:rPr lang="en-US" altLang="zh-CN" smtClean="0"/>
              <a:t>	</a:t>
            </a:r>
            <a:endParaRPr lang="zh-CN" altLang="en-US" smtClean="0"/>
          </a:p>
        </p:txBody>
      </p:sp>
      <p:sp>
        <p:nvSpPr>
          <p:cNvPr id="4" name="灯片编号占位符 3"/>
          <p:cNvSpPr>
            <a:spLocks noGrp="1"/>
          </p:cNvSpPr>
          <p:nvPr>
            <p:ph type="sldNum" sz="quarter" idx="12"/>
          </p:nvPr>
        </p:nvSpPr>
        <p:spPr/>
        <p:txBody>
          <a:bodyPr/>
          <a:lstStyle/>
          <a:p>
            <a:pPr>
              <a:defRPr/>
            </a:pPr>
            <a:fld id="{315A7BA3-B21D-4837-A4D3-58437F3D53CE}" type="slidenum">
              <a:rPr lang="en-US" altLang="zh-CN" smtClean="0"/>
              <a:pPr>
                <a:defRPr/>
              </a:pPr>
              <a:t>51</a:t>
            </a:fld>
            <a:endParaRPr lang="en-US" altLang="zh-CN"/>
          </a:p>
        </p:txBody>
      </p:sp>
      <p:sp>
        <p:nvSpPr>
          <p:cNvPr id="53252" name="标题 1"/>
          <p:cNvSpPr>
            <a:spLocks noGrp="1"/>
          </p:cNvSpPr>
          <p:nvPr>
            <p:ph type="title"/>
          </p:nvPr>
        </p:nvSpPr>
        <p:spPr>
          <a:xfrm>
            <a:off x="457200" y="277813"/>
            <a:ext cx="8229600" cy="793750"/>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57200" y="1071563"/>
            <a:ext cx="8472488" cy="5059362"/>
          </a:xfrm>
        </p:spPr>
        <p:txBody>
          <a:bodyPr/>
          <a:lstStyle/>
          <a:p>
            <a:pPr>
              <a:buFont typeface="Wingdings" pitchFamily="2" charset="2"/>
              <a:buNone/>
            </a:pPr>
            <a:r>
              <a:rPr lang="en-US" altLang="zh-CN" smtClean="0"/>
              <a:t>printf(“</a:t>
            </a:r>
            <a:r>
              <a:rPr lang="zh-CN" altLang="en-US" smtClean="0"/>
              <a:t>调用初始化函数后，</a:t>
            </a:r>
            <a:r>
              <a:rPr lang="en-US" altLang="zh-CN" smtClean="0"/>
              <a:t>flag=%d,T</a:t>
            </a:r>
            <a:r>
              <a:rPr lang="zh-CN" altLang="en-US" smtClean="0"/>
              <a:t>的三个值为</a:t>
            </a:r>
            <a:r>
              <a:rPr lang="en-US" altLang="zh-CN" smtClean="0"/>
              <a:t>%4.2f,%4.2f,%4.2f\n",flag,T.e[0],T.e[1],T.e[2]);</a:t>
            </a:r>
          </a:p>
          <a:p>
            <a:pPr>
              <a:buFont typeface="Wingdings" pitchFamily="2" charset="2"/>
              <a:buNone/>
            </a:pPr>
            <a:r>
              <a:rPr lang="en-US" altLang="zh-CN" smtClean="0"/>
              <a:t>	if(isAscending(T))</a:t>
            </a:r>
          </a:p>
          <a:p>
            <a:pPr>
              <a:buFont typeface="Wingdings" pitchFamily="2" charset="2"/>
              <a:buNone/>
            </a:pPr>
            <a:r>
              <a:rPr lang="en-US" altLang="zh-CN" smtClean="0"/>
              <a:t>	printf("</a:t>
            </a:r>
            <a:r>
              <a:rPr lang="zh-CN" altLang="en-US" smtClean="0"/>
              <a:t>该三元组元素为升序</a:t>
            </a:r>
            <a:r>
              <a:rPr lang="en-US" altLang="zh-CN" smtClean="0"/>
              <a:t>\n");</a:t>
            </a:r>
          </a:p>
          <a:p>
            <a:pPr>
              <a:buFont typeface="Wingdings" pitchFamily="2" charset="2"/>
              <a:buNone/>
            </a:pPr>
            <a:r>
              <a:rPr lang="en-US" altLang="zh-CN" smtClean="0"/>
              <a:t>	if(isDescending(T))</a:t>
            </a:r>
          </a:p>
          <a:p>
            <a:pPr>
              <a:buFont typeface="Wingdings" pitchFamily="2" charset="2"/>
              <a:buNone/>
            </a:pPr>
            <a:r>
              <a:rPr lang="en-US" altLang="zh-CN" smtClean="0"/>
              <a:t>	printf("</a:t>
            </a:r>
            <a:r>
              <a:rPr lang="zh-CN" altLang="en-US" smtClean="0"/>
              <a:t>该三元组元素为降序</a:t>
            </a:r>
            <a:r>
              <a:rPr lang="en-US" altLang="zh-CN" smtClean="0"/>
              <a:t>\n");</a:t>
            </a:r>
          </a:p>
          <a:p>
            <a:pPr>
              <a:buFont typeface="Wingdings" pitchFamily="2" charset="2"/>
              <a:buNone/>
            </a:pPr>
            <a:r>
              <a:rPr lang="en-US" altLang="zh-CN" smtClean="0"/>
              <a:t>	printf("</a:t>
            </a:r>
            <a:r>
              <a:rPr lang="zh-CN" altLang="en-US" smtClean="0"/>
              <a:t>该三元组中的最大值为：</a:t>
            </a:r>
            <a:r>
              <a:rPr lang="en-US" altLang="zh-CN" smtClean="0"/>
              <a:t>%4.2f,</a:t>
            </a:r>
            <a:r>
              <a:rPr lang="zh-CN" altLang="en-US" smtClean="0"/>
              <a:t>最小值为：</a:t>
            </a:r>
            <a:r>
              <a:rPr lang="en-US" altLang="zh-CN" smtClean="0"/>
              <a:t>%4.2f",getMax(T,e),getMin(T,e));</a:t>
            </a:r>
          </a:p>
          <a:p>
            <a:pPr>
              <a:buFont typeface="Wingdings" pitchFamily="2" charset="2"/>
              <a:buNone/>
            </a:pPr>
            <a:r>
              <a:rPr lang="en-US" altLang="zh-CN" smtClean="0"/>
              <a:t>	return OK;</a:t>
            </a:r>
          </a:p>
          <a:p>
            <a:pPr>
              <a:buFont typeface="Wingdings" pitchFamily="2" charset="2"/>
              <a:buNone/>
            </a:pPr>
            <a:r>
              <a:rPr lang="en-US" altLang="zh-CN" smtClean="0"/>
              <a:t>} </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0B026624-4FD2-4298-BB07-51F6AFB62FB6}" type="slidenum">
              <a:rPr lang="en-US" altLang="zh-CN" smtClean="0"/>
              <a:pPr>
                <a:defRPr/>
              </a:pPr>
              <a:t>52</a:t>
            </a:fld>
            <a:endParaRPr lang="en-US" altLang="zh-CN"/>
          </a:p>
        </p:txBody>
      </p:sp>
      <p:sp>
        <p:nvSpPr>
          <p:cNvPr id="54276" name="标题 1"/>
          <p:cNvSpPr>
            <a:spLocks noGrp="1"/>
          </p:cNvSpPr>
          <p:nvPr>
            <p:ph type="title"/>
          </p:nvPr>
        </p:nvSpPr>
        <p:spPr>
          <a:xfrm>
            <a:off x="457200" y="277813"/>
            <a:ext cx="8229600" cy="650875"/>
          </a:xfrm>
        </p:spPr>
        <p:txBody>
          <a:bodyPr/>
          <a:lstStyle/>
          <a:p>
            <a:r>
              <a:rPr lang="zh-CN" altLang="en-US" sz="4000" b="1" smtClean="0"/>
              <a:t>三元组</a:t>
            </a:r>
            <a:r>
              <a:rPr lang="en-US" altLang="zh-CN" sz="4000" b="1" smtClean="0">
                <a:solidFill>
                  <a:schemeClr val="tx1"/>
                </a:solidFill>
              </a:rPr>
              <a:t>Triplet</a:t>
            </a:r>
            <a:r>
              <a:rPr lang="zh-CN" altLang="en-US" sz="4000" b="1" smtClean="0"/>
              <a:t>的表示和实现</a:t>
            </a:r>
          </a:p>
        </p:txBody>
      </p:sp>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4AE55F1-7A41-4B13-8110-A624CABB2938}" type="slidenum">
              <a:rPr lang="en-US" altLang="zh-CN"/>
              <a:pPr>
                <a:defRPr/>
              </a:pPr>
              <a:t>53</a:t>
            </a:fld>
            <a:endParaRPr lang="en-US" altLang="zh-CN"/>
          </a:p>
        </p:txBody>
      </p:sp>
      <p:sp>
        <p:nvSpPr>
          <p:cNvPr id="55299" name="Rectangle 2"/>
          <p:cNvSpPr>
            <a:spLocks noGrp="1" noChangeArrowheads="1"/>
          </p:cNvSpPr>
          <p:nvPr>
            <p:ph type="title"/>
          </p:nvPr>
        </p:nvSpPr>
        <p:spPr/>
        <p:txBody>
          <a:bodyPr/>
          <a:lstStyle/>
          <a:p>
            <a:pPr eaLnBrk="1" hangingPunct="1"/>
            <a:r>
              <a:rPr lang="en-US" altLang="zh-CN" sz="4000" b="1" dirty="0" smtClean="0"/>
              <a:t>1.4 </a:t>
            </a:r>
            <a:r>
              <a:rPr lang="zh-CN" altLang="en-US" sz="4000" b="1" dirty="0" smtClean="0"/>
              <a:t>算法和算法分析</a:t>
            </a:r>
          </a:p>
        </p:txBody>
      </p:sp>
      <p:sp>
        <p:nvSpPr>
          <p:cNvPr id="55300" name="Rectangle 3"/>
          <p:cNvSpPr>
            <a:spLocks noGrp="1" noChangeArrowheads="1"/>
          </p:cNvSpPr>
          <p:nvPr>
            <p:ph type="body" idx="1"/>
          </p:nvPr>
        </p:nvSpPr>
        <p:spPr>
          <a:xfrm>
            <a:off x="428596" y="1071546"/>
            <a:ext cx="8353425" cy="5472113"/>
          </a:xfrm>
        </p:spPr>
        <p:txBody>
          <a:bodyPr/>
          <a:lstStyle/>
          <a:p>
            <a:pPr eaLnBrk="1" hangingPunct="1">
              <a:buFont typeface="Wingdings" pitchFamily="2" charset="2"/>
              <a:buNone/>
            </a:pPr>
            <a:r>
              <a:rPr lang="en-US" altLang="zh-CN" sz="2800" b="1" dirty="0" smtClean="0">
                <a:latin typeface="楷体_GB2312" pitchFamily="49" charset="-122"/>
                <a:ea typeface="楷体_GB2312" pitchFamily="49" charset="-122"/>
              </a:rPr>
              <a:t>1. </a:t>
            </a:r>
            <a:r>
              <a:rPr lang="zh-CN" altLang="en-US" sz="2800" b="1" dirty="0" smtClean="0">
                <a:latin typeface="楷体_GB2312" pitchFamily="49" charset="-122"/>
                <a:ea typeface="楷体_GB2312" pitchFamily="49" charset="-122"/>
              </a:rPr>
              <a:t>算法</a:t>
            </a:r>
          </a:p>
          <a:p>
            <a:pPr eaLnBrk="1" hangingPunct="1">
              <a:buFont typeface="Wingdings" pitchFamily="2" charset="2"/>
              <a:buNone/>
            </a:pPr>
            <a:r>
              <a:rPr lang="zh-CN" altLang="en-US" sz="2800" b="1" dirty="0" smtClean="0">
                <a:latin typeface="楷体_GB2312" pitchFamily="49" charset="-122"/>
                <a:ea typeface="楷体_GB2312" pitchFamily="49" charset="-122"/>
              </a:rPr>
              <a:t>   定义：指一系列</a:t>
            </a:r>
            <a:r>
              <a:rPr lang="zh-CN" altLang="en-US" sz="2800" b="1" dirty="0" smtClean="0">
                <a:solidFill>
                  <a:srgbClr val="CC3300"/>
                </a:solidFill>
                <a:latin typeface="楷体_GB2312" pitchFamily="49" charset="-122"/>
                <a:ea typeface="楷体_GB2312" pitchFamily="49" charset="-122"/>
              </a:rPr>
              <a:t>确定</a:t>
            </a:r>
            <a:r>
              <a:rPr lang="zh-CN" altLang="en-US" sz="2800" b="1" dirty="0" smtClean="0">
                <a:latin typeface="楷体_GB2312" pitchFamily="49" charset="-122"/>
                <a:ea typeface="楷体_GB2312" pitchFamily="49" charset="-122"/>
              </a:rPr>
              <a:t>的而且是在</a:t>
            </a:r>
            <a:r>
              <a:rPr lang="zh-CN" altLang="en-US" sz="2800" b="1" dirty="0" smtClean="0">
                <a:solidFill>
                  <a:srgbClr val="CC3300"/>
                </a:solidFill>
                <a:latin typeface="楷体_GB2312" pitchFamily="49" charset="-122"/>
                <a:ea typeface="楷体_GB2312" pitchFamily="49" charset="-122"/>
              </a:rPr>
              <a:t>有限</a:t>
            </a:r>
            <a:r>
              <a:rPr lang="zh-CN" altLang="en-US" sz="2800" b="1" dirty="0" smtClean="0">
                <a:latin typeface="楷体_GB2312" pitchFamily="49" charset="-122"/>
                <a:ea typeface="楷体_GB2312" pitchFamily="49" charset="-122"/>
              </a:rPr>
              <a:t>步骤内</a:t>
            </a:r>
          </a:p>
          <a:p>
            <a:pPr eaLnBrk="1" hangingPunct="1">
              <a:buFont typeface="Wingdings" pitchFamily="2" charset="2"/>
              <a:buNone/>
            </a:pPr>
            <a:r>
              <a:rPr lang="zh-CN" altLang="en-US" sz="2800" b="1" dirty="0" smtClean="0">
                <a:latin typeface="楷体_GB2312" pitchFamily="49" charset="-122"/>
                <a:ea typeface="楷体_GB2312" pitchFamily="49" charset="-122"/>
              </a:rPr>
              <a:t>         能完成的操作。</a:t>
            </a:r>
          </a:p>
          <a:p>
            <a:pPr eaLnBrk="1" hangingPunct="1">
              <a:buFont typeface="Wingdings" pitchFamily="2" charset="2"/>
              <a:buNone/>
            </a:pPr>
            <a:r>
              <a:rPr lang="en-US" altLang="zh-CN" sz="2800" b="1" dirty="0" smtClean="0">
                <a:latin typeface="楷体_GB2312" pitchFamily="49" charset="-122"/>
                <a:ea typeface="楷体_GB2312" pitchFamily="49" charset="-122"/>
              </a:rPr>
              <a:t>2. </a:t>
            </a:r>
            <a:r>
              <a:rPr lang="zh-CN" altLang="en-US" sz="2800" b="1" dirty="0" smtClean="0">
                <a:latin typeface="楷体_GB2312" pitchFamily="49" charset="-122"/>
                <a:ea typeface="楷体_GB2312" pitchFamily="49" charset="-122"/>
              </a:rPr>
              <a:t>算法的重要特性</a:t>
            </a:r>
          </a:p>
          <a:p>
            <a:pPr eaLnBrk="1" hangingPunct="1">
              <a:buFont typeface="Wingdings" pitchFamily="2" charset="2"/>
              <a:buNone/>
            </a:pPr>
            <a:r>
              <a:rPr lang="zh-CN" altLang="en-US" sz="2800" b="1" dirty="0" smtClean="0"/>
              <a:t>      </a:t>
            </a:r>
            <a:r>
              <a:rPr lang="en-US" altLang="zh-CN" sz="2800" b="1" dirty="0" smtClean="0">
                <a:latin typeface="楷体_GB2312" pitchFamily="49" charset="-122"/>
                <a:ea typeface="楷体_GB2312" pitchFamily="49" charset="-122"/>
              </a:rPr>
              <a:t>(1) </a:t>
            </a:r>
            <a:r>
              <a:rPr lang="zh-CN" altLang="en-US" sz="2800" b="1" dirty="0" smtClean="0">
                <a:solidFill>
                  <a:schemeClr val="tx2"/>
                </a:solidFill>
                <a:latin typeface="楷体_GB2312" pitchFamily="49" charset="-122"/>
                <a:ea typeface="楷体_GB2312" pitchFamily="49" charset="-122"/>
              </a:rPr>
              <a:t>有穷性</a:t>
            </a:r>
            <a:r>
              <a:rPr lang="zh-CN" altLang="en-US" sz="2800" b="1" dirty="0" smtClean="0">
                <a:latin typeface="楷体_GB2312" pitchFamily="49" charset="-122"/>
                <a:ea typeface="楷体_GB2312" pitchFamily="49" charset="-122"/>
              </a:rPr>
              <a:t> ：能执行结束</a:t>
            </a:r>
          </a:p>
          <a:p>
            <a:pPr eaLnBrk="1" hangingPunct="1">
              <a:buFont typeface="Wingdings" pitchFamily="2" charset="2"/>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(2) </a:t>
            </a:r>
            <a:r>
              <a:rPr lang="zh-CN" altLang="en-US" sz="2800" b="1" dirty="0" smtClean="0">
                <a:solidFill>
                  <a:schemeClr val="tx2"/>
                </a:solidFill>
                <a:latin typeface="楷体_GB2312" pitchFamily="49" charset="-122"/>
                <a:ea typeface="楷体_GB2312" pitchFamily="49" charset="-122"/>
              </a:rPr>
              <a:t>确定性</a:t>
            </a:r>
            <a:r>
              <a:rPr lang="zh-CN" altLang="en-US" sz="2800" b="1" dirty="0" smtClean="0">
                <a:latin typeface="楷体_GB2312" pitchFamily="49" charset="-122"/>
                <a:ea typeface="楷体_GB2312" pitchFamily="49" charset="-122"/>
              </a:rPr>
              <a:t> ：对于相同的输入执行相同的路径</a:t>
            </a:r>
          </a:p>
          <a:p>
            <a:pPr eaLnBrk="1" hangingPunct="1">
              <a:buFont typeface="Wingdings" pitchFamily="2" charset="2"/>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(3) 0</a:t>
            </a:r>
            <a:r>
              <a:rPr lang="zh-CN" altLang="en-US" sz="2800" b="1" dirty="0" smtClean="0">
                <a:latin typeface="楷体_GB2312" pitchFamily="49" charset="-122"/>
                <a:ea typeface="楷体_GB2312" pitchFamily="49" charset="-122"/>
              </a:rPr>
              <a:t>至多个</a:t>
            </a:r>
            <a:r>
              <a:rPr lang="zh-CN" altLang="en-US" sz="2800" b="1" dirty="0" smtClean="0">
                <a:solidFill>
                  <a:schemeClr val="tx2"/>
                </a:solidFill>
                <a:latin typeface="楷体_GB2312" pitchFamily="49" charset="-122"/>
                <a:ea typeface="楷体_GB2312" pitchFamily="49" charset="-122"/>
              </a:rPr>
              <a:t>输入</a:t>
            </a:r>
          </a:p>
          <a:p>
            <a:pPr eaLnBrk="1" hangingPunct="1">
              <a:buFont typeface="Wingdings" pitchFamily="2" charset="2"/>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(4) 1</a:t>
            </a:r>
            <a:r>
              <a:rPr lang="zh-CN" altLang="en-US" sz="2800" b="1" dirty="0" smtClean="0">
                <a:latin typeface="楷体_GB2312" pitchFamily="49" charset="-122"/>
                <a:ea typeface="楷体_GB2312" pitchFamily="49" charset="-122"/>
              </a:rPr>
              <a:t>至多个</a:t>
            </a:r>
            <a:r>
              <a:rPr lang="zh-CN" altLang="en-US" sz="2800" b="1" dirty="0" smtClean="0">
                <a:solidFill>
                  <a:schemeClr val="tx2"/>
                </a:solidFill>
                <a:latin typeface="楷体_GB2312" pitchFamily="49" charset="-122"/>
                <a:ea typeface="楷体_GB2312" pitchFamily="49" charset="-122"/>
              </a:rPr>
              <a:t>输出</a:t>
            </a:r>
          </a:p>
          <a:p>
            <a:pPr eaLnBrk="1" hangingPunct="1">
              <a:buFont typeface="Wingdings" pitchFamily="2" charset="2"/>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(5) </a:t>
            </a:r>
            <a:r>
              <a:rPr lang="zh-CN" altLang="en-US" sz="2800" b="1" dirty="0" smtClean="0">
                <a:solidFill>
                  <a:schemeClr val="tx2"/>
                </a:solidFill>
                <a:latin typeface="楷体_GB2312" pitchFamily="49" charset="-122"/>
                <a:ea typeface="楷体_GB2312" pitchFamily="49" charset="-122"/>
              </a:rPr>
              <a:t>有效性</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可行性</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（用于描述算法的操作都是足够基本的）</a:t>
            </a:r>
          </a:p>
          <a:p>
            <a:pPr eaLnBrk="1" hangingPunct="1">
              <a:buFont typeface="Wingdings" pitchFamily="2" charset="2"/>
              <a:buNone/>
            </a:pPr>
            <a:endParaRPr lang="en-US" altLang="zh-CN" sz="2800" b="1" dirty="0" smtClean="0">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additive="base">
                                        <p:cTn id="7" dur="500" fill="hold"/>
                                        <p:tgtEl>
                                          <p:spTgt spid="553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00">
                                            <p:txEl>
                                              <p:pRg st="1" end="1"/>
                                            </p:txEl>
                                          </p:spTgt>
                                        </p:tgtEl>
                                        <p:attrNameLst>
                                          <p:attrName>style.visibility</p:attrName>
                                        </p:attrNameLst>
                                      </p:cBhvr>
                                      <p:to>
                                        <p:strVal val="visible"/>
                                      </p:to>
                                    </p:set>
                                    <p:anim calcmode="lin" valueType="num">
                                      <p:cBhvr additive="base">
                                        <p:cTn id="13" dur="500" fill="hold"/>
                                        <p:tgtEl>
                                          <p:spTgt spid="553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3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300">
                                            <p:txEl>
                                              <p:pRg st="2" end="2"/>
                                            </p:txEl>
                                          </p:spTgt>
                                        </p:tgtEl>
                                        <p:attrNameLst>
                                          <p:attrName>style.visibility</p:attrName>
                                        </p:attrNameLst>
                                      </p:cBhvr>
                                      <p:to>
                                        <p:strVal val="visible"/>
                                      </p:to>
                                    </p:set>
                                    <p:anim calcmode="lin" valueType="num">
                                      <p:cBhvr additive="base">
                                        <p:cTn id="19" dur="500" fill="hold"/>
                                        <p:tgtEl>
                                          <p:spTgt spid="553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300">
                                            <p:txEl>
                                              <p:pRg st="3" end="3"/>
                                            </p:txEl>
                                          </p:spTgt>
                                        </p:tgtEl>
                                        <p:attrNameLst>
                                          <p:attrName>style.visibility</p:attrName>
                                        </p:attrNameLst>
                                      </p:cBhvr>
                                      <p:to>
                                        <p:strVal val="visible"/>
                                      </p:to>
                                    </p:set>
                                    <p:anim calcmode="lin" valueType="num">
                                      <p:cBhvr additive="base">
                                        <p:cTn id="25" dur="500" fill="hold"/>
                                        <p:tgtEl>
                                          <p:spTgt spid="553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3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300">
                                            <p:txEl>
                                              <p:pRg st="4" end="4"/>
                                            </p:txEl>
                                          </p:spTgt>
                                        </p:tgtEl>
                                        <p:attrNameLst>
                                          <p:attrName>style.visibility</p:attrName>
                                        </p:attrNameLst>
                                      </p:cBhvr>
                                      <p:to>
                                        <p:strVal val="visible"/>
                                      </p:to>
                                    </p:set>
                                    <p:anim calcmode="lin" valueType="num">
                                      <p:cBhvr additive="base">
                                        <p:cTn id="31" dur="500" fill="hold"/>
                                        <p:tgtEl>
                                          <p:spTgt spid="553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3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300">
                                            <p:txEl>
                                              <p:pRg st="5" end="5"/>
                                            </p:txEl>
                                          </p:spTgt>
                                        </p:tgtEl>
                                        <p:attrNameLst>
                                          <p:attrName>style.visibility</p:attrName>
                                        </p:attrNameLst>
                                      </p:cBhvr>
                                      <p:to>
                                        <p:strVal val="visible"/>
                                      </p:to>
                                    </p:set>
                                    <p:anim calcmode="lin" valueType="num">
                                      <p:cBhvr additive="base">
                                        <p:cTn id="37" dur="500" fill="hold"/>
                                        <p:tgtEl>
                                          <p:spTgt spid="553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3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5300">
                                            <p:txEl>
                                              <p:pRg st="6" end="6"/>
                                            </p:txEl>
                                          </p:spTgt>
                                        </p:tgtEl>
                                        <p:attrNameLst>
                                          <p:attrName>style.visibility</p:attrName>
                                        </p:attrNameLst>
                                      </p:cBhvr>
                                      <p:to>
                                        <p:strVal val="visible"/>
                                      </p:to>
                                    </p:set>
                                    <p:anim calcmode="lin" valueType="num">
                                      <p:cBhvr additive="base">
                                        <p:cTn id="43" dur="500" fill="hold"/>
                                        <p:tgtEl>
                                          <p:spTgt spid="5530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53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5300">
                                            <p:txEl>
                                              <p:pRg st="7" end="7"/>
                                            </p:txEl>
                                          </p:spTgt>
                                        </p:tgtEl>
                                        <p:attrNameLst>
                                          <p:attrName>style.visibility</p:attrName>
                                        </p:attrNameLst>
                                      </p:cBhvr>
                                      <p:to>
                                        <p:strVal val="visible"/>
                                      </p:to>
                                    </p:set>
                                    <p:anim calcmode="lin" valueType="num">
                                      <p:cBhvr additive="base">
                                        <p:cTn id="49" dur="500" fill="hold"/>
                                        <p:tgtEl>
                                          <p:spTgt spid="5530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3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300">
                                            <p:txEl>
                                              <p:pRg st="8" end="8"/>
                                            </p:txEl>
                                          </p:spTgt>
                                        </p:tgtEl>
                                        <p:attrNameLst>
                                          <p:attrName>style.visibility</p:attrName>
                                        </p:attrNameLst>
                                      </p:cBhvr>
                                      <p:to>
                                        <p:strVal val="visible"/>
                                      </p:to>
                                    </p:set>
                                    <p:anim calcmode="lin" valueType="num">
                                      <p:cBhvr additive="base">
                                        <p:cTn id="55" dur="500" fill="hold"/>
                                        <p:tgtEl>
                                          <p:spTgt spid="5530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530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46A000D-11E2-409C-9E2B-70207367CC3F}" type="slidenum">
              <a:rPr lang="en-US" altLang="zh-CN"/>
              <a:pPr>
                <a:defRPr/>
              </a:pPr>
              <a:t>54</a:t>
            </a:fld>
            <a:endParaRPr lang="en-US" altLang="zh-CN"/>
          </a:p>
        </p:txBody>
      </p:sp>
      <p:sp>
        <p:nvSpPr>
          <p:cNvPr id="25602" name="Rectangle 2"/>
          <p:cNvSpPr>
            <a:spLocks noGrp="1" noChangeArrowheads="1"/>
          </p:cNvSpPr>
          <p:nvPr>
            <p:ph type="title"/>
          </p:nvPr>
        </p:nvSpPr>
        <p:spPr>
          <a:xfrm>
            <a:off x="457200" y="277813"/>
            <a:ext cx="8229600" cy="836612"/>
          </a:xfrm>
        </p:spPr>
        <p:txBody>
          <a:bodyPr/>
          <a:lstStyle/>
          <a:p>
            <a:pPr eaLnBrk="1" hangingPunct="1"/>
            <a:r>
              <a:rPr lang="en-US" altLang="zh-CN" sz="3200" b="1" dirty="0" smtClean="0">
                <a:latin typeface="宋体" pitchFamily="2" charset="-122"/>
              </a:rPr>
              <a:t>2. </a:t>
            </a:r>
            <a:r>
              <a:rPr lang="zh-CN" altLang="en-US" sz="3200" b="1" dirty="0" smtClean="0">
                <a:latin typeface="宋体" pitchFamily="2" charset="-122"/>
              </a:rPr>
              <a:t>算法与数据结构的关系</a:t>
            </a:r>
          </a:p>
        </p:txBody>
      </p:sp>
      <p:sp>
        <p:nvSpPr>
          <p:cNvPr id="25603" name="Rectangle 3"/>
          <p:cNvSpPr>
            <a:spLocks noGrp="1" noChangeArrowheads="1"/>
          </p:cNvSpPr>
          <p:nvPr>
            <p:ph type="body" idx="1"/>
          </p:nvPr>
        </p:nvSpPr>
        <p:spPr>
          <a:xfrm>
            <a:off x="714375" y="4143375"/>
            <a:ext cx="8064500" cy="3384550"/>
          </a:xfrm>
        </p:spPr>
        <p:txBody>
          <a:bodyPr/>
          <a:lstStyle/>
          <a:p>
            <a:pPr eaLnBrk="1" hangingPunct="1"/>
            <a:r>
              <a:rPr lang="zh-CN" altLang="en-US" sz="2800" b="1" smtClean="0">
                <a:latin typeface="楷体_GB2312" pitchFamily="49" charset="-122"/>
                <a:ea typeface="楷体_GB2312" pitchFamily="49" charset="-122"/>
              </a:rPr>
              <a:t>计算机科学家沃斯（</a:t>
            </a:r>
            <a:r>
              <a:rPr lang="en-US" altLang="zh-CN" sz="2800" b="1" smtClean="0">
                <a:latin typeface="楷体_GB2312" pitchFamily="49" charset="-122"/>
                <a:ea typeface="楷体_GB2312" pitchFamily="49" charset="-122"/>
              </a:rPr>
              <a:t>N.Wirth</a:t>
            </a:r>
            <a:r>
              <a:rPr lang="zh-CN" altLang="en-US" sz="2800" b="1" smtClean="0">
                <a:latin typeface="楷体_GB2312" pitchFamily="49" charset="-122"/>
                <a:ea typeface="楷体_GB2312" pitchFamily="49" charset="-122"/>
              </a:rPr>
              <a:t>）提出的</a:t>
            </a:r>
            <a:r>
              <a:rPr lang="en-US" altLang="zh-CN" sz="2800" b="1" smtClean="0">
                <a:latin typeface="楷体_GB2312" pitchFamily="49" charset="-122"/>
                <a:ea typeface="楷体_GB2312" pitchFamily="49" charset="-122"/>
              </a:rPr>
              <a:t>:</a:t>
            </a:r>
          </a:p>
          <a:p>
            <a:pPr algn="ctr" eaLnBrk="1" hangingPunct="1">
              <a:buFont typeface="Wingdings" pitchFamily="2" charset="2"/>
              <a:buNone/>
            </a:pPr>
            <a:r>
              <a:rPr lang="en-US" altLang="zh-CN" sz="2800" b="1" smtClean="0">
                <a:solidFill>
                  <a:srgbClr val="CC3300"/>
                </a:solidFill>
                <a:ea typeface="楷体_GB2312" pitchFamily="49" charset="-122"/>
              </a:rPr>
              <a:t>“</a:t>
            </a:r>
            <a:r>
              <a:rPr lang="zh-CN" altLang="en-US" sz="2800" b="1" smtClean="0">
                <a:solidFill>
                  <a:srgbClr val="CC3300"/>
                </a:solidFill>
                <a:latin typeface="楷体_GB2312" pitchFamily="49" charset="-122"/>
                <a:ea typeface="楷体_GB2312" pitchFamily="49" charset="-122"/>
              </a:rPr>
              <a:t>算法 </a:t>
            </a:r>
            <a:r>
              <a:rPr lang="en-US" altLang="zh-CN" sz="2800" b="1" smtClean="0">
                <a:solidFill>
                  <a:srgbClr val="CC3300"/>
                </a:solidFill>
                <a:latin typeface="楷体_GB2312" pitchFamily="49" charset="-122"/>
                <a:ea typeface="楷体_GB2312" pitchFamily="49" charset="-122"/>
              </a:rPr>
              <a:t>+ </a:t>
            </a:r>
            <a:r>
              <a:rPr lang="zh-CN" altLang="en-US" sz="2800" b="1" smtClean="0">
                <a:solidFill>
                  <a:srgbClr val="CC3300"/>
                </a:solidFill>
                <a:latin typeface="楷体_GB2312" pitchFamily="49" charset="-122"/>
                <a:ea typeface="楷体_GB2312" pitchFamily="49" charset="-122"/>
              </a:rPr>
              <a:t>数据结构 </a:t>
            </a:r>
            <a:r>
              <a:rPr lang="en-US" altLang="zh-CN" sz="2800" b="1" smtClean="0">
                <a:solidFill>
                  <a:srgbClr val="CC3300"/>
                </a:solidFill>
                <a:latin typeface="楷体_GB2312" pitchFamily="49" charset="-122"/>
                <a:ea typeface="楷体_GB2312" pitchFamily="49" charset="-122"/>
              </a:rPr>
              <a:t>= </a:t>
            </a:r>
            <a:r>
              <a:rPr lang="zh-CN" altLang="en-US" sz="2800" b="1" smtClean="0">
                <a:solidFill>
                  <a:srgbClr val="CC3300"/>
                </a:solidFill>
                <a:latin typeface="楷体_GB2312" pitchFamily="49" charset="-122"/>
                <a:ea typeface="楷体_GB2312" pitchFamily="49" charset="-122"/>
              </a:rPr>
              <a:t>程序</a:t>
            </a:r>
            <a:r>
              <a:rPr lang="zh-CN" altLang="en-US" sz="2800" b="1" smtClean="0">
                <a:solidFill>
                  <a:srgbClr val="CC3300"/>
                </a:solidFill>
                <a:ea typeface="楷体_GB2312" pitchFamily="49" charset="-122"/>
              </a:rPr>
              <a:t>”</a:t>
            </a:r>
            <a:endParaRPr lang="zh-CN" altLang="en-US" sz="2800" b="1" smtClean="0">
              <a:solidFill>
                <a:srgbClr val="CC3300"/>
              </a:solidFill>
              <a:latin typeface="楷体_GB2312" pitchFamily="49" charset="-122"/>
              <a:ea typeface="楷体_GB2312" pitchFamily="49" charset="-122"/>
            </a:endParaRPr>
          </a:p>
          <a:p>
            <a:pPr eaLnBrk="1" hangingPunct="1"/>
            <a:r>
              <a:rPr lang="zh-CN" altLang="en-US" sz="2800" b="1" smtClean="0">
                <a:latin typeface="楷体_GB2312" pitchFamily="49" charset="-122"/>
                <a:ea typeface="楷体_GB2312" pitchFamily="49" charset="-122"/>
              </a:rPr>
              <a:t>一个算法总是建立在一定数据结构上的；反之，算法不确定，就无法决定如何构造数据。</a:t>
            </a:r>
          </a:p>
          <a:p>
            <a:pPr eaLnBrk="1" hangingPunct="1">
              <a:buFont typeface="Wingdings" pitchFamily="2" charset="2"/>
              <a:buNone/>
            </a:pPr>
            <a:endParaRPr lang="en-US" altLang="zh-CN" sz="2800" b="1" smtClean="0">
              <a:latin typeface="楷体_GB2312" pitchFamily="49" charset="-122"/>
              <a:ea typeface="楷体_GB2312" pitchFamily="49" charset="-122"/>
            </a:endParaRPr>
          </a:p>
        </p:txBody>
      </p:sp>
      <p:pic>
        <p:nvPicPr>
          <p:cNvPr id="56325" name="Picture 5"/>
          <p:cNvPicPr>
            <a:picLocks noChangeAspect="1" noChangeArrowheads="1"/>
          </p:cNvPicPr>
          <p:nvPr/>
        </p:nvPicPr>
        <p:blipFill>
          <a:blip r:embed="rId2" cstate="print"/>
          <a:srcRect/>
          <a:stretch>
            <a:fillRect/>
          </a:stretch>
        </p:blipFill>
        <p:spPr bwMode="auto">
          <a:xfrm>
            <a:off x="285750" y="1000125"/>
            <a:ext cx="8501063" cy="3162300"/>
          </a:xfrm>
          <a:prstGeom prst="rect">
            <a:avLst/>
          </a:prstGeom>
          <a:noFill/>
          <a:ln w="12700">
            <a:noFill/>
            <a:miter lim="800000"/>
            <a:headEnd type="none" w="sm" len="sm"/>
            <a:tailEnd type="none" w="sm" len="sm"/>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 calcmode="lin" valueType="num">
                                      <p:cBhvr additive="base">
                                        <p:cTn id="12" dur="500" fill="hold"/>
                                        <p:tgtEl>
                                          <p:spTgt spid="56325"/>
                                        </p:tgtEl>
                                        <p:attrNameLst>
                                          <p:attrName>ppt_x</p:attrName>
                                        </p:attrNameLst>
                                      </p:cBhvr>
                                      <p:tavLst>
                                        <p:tav tm="0">
                                          <p:val>
                                            <p:strVal val="#ppt_x"/>
                                          </p:val>
                                        </p:tav>
                                        <p:tav tm="100000">
                                          <p:val>
                                            <p:strVal val="#ppt_x"/>
                                          </p:val>
                                        </p:tav>
                                      </p:tavLst>
                                    </p:anim>
                                    <p:anim calcmode="lin" valueType="num">
                                      <p:cBhvr additive="base">
                                        <p:cTn id="13"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0" end="0"/>
                                            </p:txEl>
                                          </p:spTgt>
                                        </p:tgtEl>
                                        <p:attrNameLst>
                                          <p:attrName>style.visibility</p:attrName>
                                        </p:attrNameLst>
                                      </p:cBhvr>
                                      <p:to>
                                        <p:strVal val="visible"/>
                                      </p:to>
                                    </p:set>
                                    <p:animEffect transition="in" filter="fade">
                                      <p:cBhvr>
                                        <p:cTn id="18" dur="2000"/>
                                        <p:tgtEl>
                                          <p:spTgt spid="2560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1" end="1"/>
                                            </p:txEl>
                                          </p:spTgt>
                                        </p:tgtEl>
                                        <p:attrNameLst>
                                          <p:attrName>style.visibility</p:attrName>
                                        </p:attrNameLst>
                                      </p:cBhvr>
                                      <p:to>
                                        <p:strVal val="visible"/>
                                      </p:to>
                                    </p:set>
                                    <p:animEffect transition="in" filter="fade">
                                      <p:cBhvr>
                                        <p:cTn id="23" dur="2000"/>
                                        <p:tgtEl>
                                          <p:spTgt spid="2560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03">
                                            <p:txEl>
                                              <p:pRg st="2" end="2"/>
                                            </p:txEl>
                                          </p:spTgt>
                                        </p:tgtEl>
                                        <p:attrNameLst>
                                          <p:attrName>style.visibility</p:attrName>
                                        </p:attrNameLst>
                                      </p:cBhvr>
                                      <p:to>
                                        <p:strVal val="visible"/>
                                      </p:to>
                                    </p:set>
                                    <p:animEffect transition="in" filter="fade">
                                      <p:cBhvr>
                                        <p:cTn id="28" dur="20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E5E07A56-5168-4F5E-A2ED-7209D61A6EF2}" type="slidenum">
              <a:rPr lang="en-US" altLang="zh-CN"/>
              <a:pPr>
                <a:defRPr/>
              </a:pPr>
              <a:t>55</a:t>
            </a:fld>
            <a:endParaRPr lang="en-US" altLang="zh-CN"/>
          </a:p>
        </p:txBody>
      </p:sp>
      <p:sp>
        <p:nvSpPr>
          <p:cNvPr id="57347" name="Rectangle 2"/>
          <p:cNvSpPr>
            <a:spLocks noGrp="1" noChangeArrowheads="1"/>
          </p:cNvSpPr>
          <p:nvPr>
            <p:ph type="title"/>
          </p:nvPr>
        </p:nvSpPr>
        <p:spPr>
          <a:xfrm>
            <a:off x="457200" y="277813"/>
            <a:ext cx="8229600" cy="836612"/>
          </a:xfrm>
        </p:spPr>
        <p:txBody>
          <a:bodyPr/>
          <a:lstStyle/>
          <a:p>
            <a:pPr eaLnBrk="1" hangingPunct="1"/>
            <a:r>
              <a:rPr lang="zh-CN" altLang="en-US" sz="3200" b="1" dirty="0" smtClean="0">
                <a:solidFill>
                  <a:srgbClr val="FF0000"/>
                </a:solidFill>
              </a:rPr>
              <a:t>算法与数据结构关系举例</a:t>
            </a:r>
          </a:p>
        </p:txBody>
      </p:sp>
      <p:sp>
        <p:nvSpPr>
          <p:cNvPr id="57348" name="Rectangle 3"/>
          <p:cNvSpPr>
            <a:spLocks noGrp="1" noChangeArrowheads="1"/>
          </p:cNvSpPr>
          <p:nvPr>
            <p:ph type="body" idx="1"/>
          </p:nvPr>
        </p:nvSpPr>
        <p:spPr>
          <a:xfrm>
            <a:off x="357158" y="785794"/>
            <a:ext cx="8540750" cy="5105400"/>
          </a:xfrm>
        </p:spPr>
        <p:txBody>
          <a:bodyPr/>
          <a:lstStyle/>
          <a:p>
            <a:pPr eaLnBrk="1" hangingPunct="1">
              <a:lnSpc>
                <a:spcPct val="145000"/>
              </a:lnSpc>
              <a:buFont typeface="Wingdings" pitchFamily="2" charset="2"/>
              <a:buNone/>
            </a:pPr>
            <a:r>
              <a:rPr lang="zh-CN" altLang="en-US" sz="2800" b="1" dirty="0" smtClean="0">
                <a:latin typeface="楷体_GB2312" pitchFamily="49" charset="-122"/>
                <a:ea typeface="楷体_GB2312" pitchFamily="49" charset="-122"/>
              </a:rPr>
              <a:t>例：编写程序查询某人的电话号码</a:t>
            </a:r>
          </a:p>
          <a:p>
            <a:pPr eaLnBrk="1" hangingPunct="1">
              <a:lnSpc>
                <a:spcPct val="145000"/>
              </a:lnSpc>
              <a:buFont typeface="Wingdings" pitchFamily="2" charset="2"/>
              <a:buNone/>
            </a:pPr>
            <a:r>
              <a:rPr lang="zh-CN" altLang="en-US" sz="2800" b="1" dirty="0" smtClean="0">
                <a:latin typeface="楷体_GB2312" pitchFamily="49" charset="-122"/>
                <a:ea typeface="楷体_GB2312" pitchFamily="49" charset="-122"/>
              </a:rPr>
              <a:t>    建立一张登记表，存放</a:t>
            </a: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个数据项：</a:t>
            </a:r>
          </a:p>
          <a:p>
            <a:pPr eaLnBrk="1" hangingPunct="1">
              <a:lnSpc>
                <a:spcPct val="145000"/>
              </a:lnSpc>
              <a:buFont typeface="Wingdings" pitchFamily="2" charset="2"/>
              <a:buNone/>
            </a:pPr>
            <a:r>
              <a:rPr lang="zh-CN" altLang="en-US" sz="2800" b="1" dirty="0" smtClean="0">
                <a:latin typeface="楷体_GB2312" pitchFamily="49" charset="-122"/>
                <a:ea typeface="楷体_GB2312" pitchFamily="49" charset="-122"/>
              </a:rPr>
              <a:t>              </a:t>
            </a:r>
            <a:r>
              <a:rPr lang="zh-CN" altLang="en-US" sz="2800" b="1" dirty="0" smtClean="0">
                <a:solidFill>
                  <a:srgbClr val="CC3300"/>
                </a:solidFill>
                <a:latin typeface="楷体_GB2312" pitchFamily="49" charset="-122"/>
                <a:ea typeface="楷体_GB2312" pitchFamily="49" charset="-122"/>
              </a:rPr>
              <a:t>姓名 </a:t>
            </a:r>
            <a:r>
              <a:rPr lang="en-US" altLang="zh-CN" sz="2800" b="1" dirty="0" smtClean="0">
                <a:solidFill>
                  <a:srgbClr val="CC3300"/>
                </a:solidFill>
                <a:latin typeface="楷体_GB2312" pitchFamily="49" charset="-122"/>
                <a:ea typeface="楷体_GB2312" pitchFamily="49" charset="-122"/>
              </a:rPr>
              <a:t>+ TEL</a:t>
            </a:r>
          </a:p>
          <a:p>
            <a:pPr eaLnBrk="1" hangingPunct="1">
              <a:lnSpc>
                <a:spcPct val="145000"/>
              </a:lnSpc>
              <a:buFont typeface="Wingdings" pitchFamily="2" charset="2"/>
              <a:buNone/>
            </a:pP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好的算法取决于这张表的结构及存储方式：</a:t>
            </a:r>
          </a:p>
          <a:p>
            <a:pPr eaLnBrk="1" hangingPunct="1">
              <a:lnSpc>
                <a:spcPct val="145000"/>
              </a:lnSpc>
              <a:buClr>
                <a:srgbClr val="FF0000"/>
              </a:buClr>
              <a:buFont typeface="Wingdings" pitchFamily="2" charset="2"/>
              <a:buChar char="v"/>
            </a:pPr>
            <a:r>
              <a:rPr lang="zh-CN" altLang="en-US" sz="2800" b="1" dirty="0" smtClean="0">
                <a:latin typeface="楷体_GB2312" pitchFamily="49" charset="-122"/>
                <a:ea typeface="楷体_GB2312" pitchFamily="49" charset="-122"/>
              </a:rPr>
              <a:t>将表中结点</a:t>
            </a:r>
            <a:r>
              <a:rPr lang="zh-CN" altLang="en-US" sz="2800" b="1" dirty="0" smtClean="0">
                <a:solidFill>
                  <a:schemeClr val="tx2"/>
                </a:solidFill>
                <a:latin typeface="楷体_GB2312" pitchFamily="49" charset="-122"/>
                <a:ea typeface="楷体_GB2312" pitchFamily="49" charset="-122"/>
              </a:rPr>
              <a:t>按照姓名顺序</a:t>
            </a:r>
            <a:r>
              <a:rPr lang="zh-CN" altLang="en-US" sz="2800" b="1" dirty="0" smtClean="0">
                <a:latin typeface="楷体_GB2312" pitchFamily="49" charset="-122"/>
                <a:ea typeface="楷体_GB2312" pitchFamily="49" charset="-122"/>
              </a:rPr>
              <a:t>地存储在计算机中，依次查找，效率太低。</a:t>
            </a:r>
          </a:p>
          <a:p>
            <a:pPr eaLnBrk="1" hangingPunct="1">
              <a:lnSpc>
                <a:spcPct val="145000"/>
              </a:lnSpc>
              <a:buClr>
                <a:srgbClr val="FF0000"/>
              </a:buClr>
              <a:buFont typeface="Wingdings" pitchFamily="2" charset="2"/>
              <a:buChar char="v"/>
            </a:pPr>
            <a:r>
              <a:rPr lang="zh-CN" altLang="en-US" sz="2800" b="1" dirty="0" smtClean="0">
                <a:latin typeface="楷体_GB2312" pitchFamily="49" charset="-122"/>
                <a:ea typeface="楷体_GB2312" pitchFamily="49" charset="-122"/>
              </a:rPr>
              <a:t>建立一张</a:t>
            </a:r>
            <a:r>
              <a:rPr lang="zh-CN" altLang="en-US" sz="2800" b="1" dirty="0" smtClean="0">
                <a:solidFill>
                  <a:srgbClr val="CC3300"/>
                </a:solidFill>
                <a:latin typeface="楷体_GB2312" pitchFamily="49" charset="-122"/>
                <a:ea typeface="楷体_GB2312" pitchFamily="49" charset="-122"/>
              </a:rPr>
              <a:t>姓氏索引表</a:t>
            </a:r>
            <a:r>
              <a:rPr lang="zh-CN" altLang="en-US" sz="2800" b="1" dirty="0" smtClean="0">
                <a:latin typeface="楷体_GB2312" pitchFamily="49" charset="-122"/>
                <a:ea typeface="楷体_GB2312" pitchFamily="49" charset="-122"/>
              </a:rPr>
              <a:t>：姓</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该姓在表中的起始地址则不需查找其他姓氏，查找效率得到提高。</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 calcmode="lin" valueType="num">
                                      <p:cBhvr additive="base">
                                        <p:cTn id="7" dur="500" fill="hold"/>
                                        <p:tgtEl>
                                          <p:spTgt spid="573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8">
                                            <p:txEl>
                                              <p:pRg st="1" end="1"/>
                                            </p:txEl>
                                          </p:spTgt>
                                        </p:tgtEl>
                                        <p:attrNameLst>
                                          <p:attrName>style.visibility</p:attrName>
                                        </p:attrNameLst>
                                      </p:cBhvr>
                                      <p:to>
                                        <p:strVal val="visible"/>
                                      </p:to>
                                    </p:set>
                                    <p:anim calcmode="lin" valueType="num">
                                      <p:cBhvr additive="base">
                                        <p:cTn id="13" dur="500" fill="hold"/>
                                        <p:tgtEl>
                                          <p:spTgt spid="573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8">
                                            <p:txEl>
                                              <p:pRg st="2" end="2"/>
                                            </p:txEl>
                                          </p:spTgt>
                                        </p:tgtEl>
                                        <p:attrNameLst>
                                          <p:attrName>style.visibility</p:attrName>
                                        </p:attrNameLst>
                                      </p:cBhvr>
                                      <p:to>
                                        <p:strVal val="visible"/>
                                      </p:to>
                                    </p:set>
                                    <p:anim calcmode="lin" valueType="num">
                                      <p:cBhvr additive="base">
                                        <p:cTn id="19" dur="500" fill="hold"/>
                                        <p:tgtEl>
                                          <p:spTgt spid="573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8">
                                            <p:txEl>
                                              <p:pRg st="3" end="3"/>
                                            </p:txEl>
                                          </p:spTgt>
                                        </p:tgtEl>
                                        <p:attrNameLst>
                                          <p:attrName>style.visibility</p:attrName>
                                        </p:attrNameLst>
                                      </p:cBhvr>
                                      <p:to>
                                        <p:strVal val="visible"/>
                                      </p:to>
                                    </p:set>
                                    <p:anim calcmode="lin" valueType="num">
                                      <p:cBhvr additive="base">
                                        <p:cTn id="25" dur="500" fill="hold"/>
                                        <p:tgtEl>
                                          <p:spTgt spid="573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7348">
                                            <p:txEl>
                                              <p:pRg st="4" end="4"/>
                                            </p:txEl>
                                          </p:spTgt>
                                        </p:tgtEl>
                                        <p:attrNameLst>
                                          <p:attrName>style.visibility</p:attrName>
                                        </p:attrNameLst>
                                      </p:cBhvr>
                                      <p:to>
                                        <p:strVal val="visible"/>
                                      </p:to>
                                    </p:set>
                                    <p:anim calcmode="lin" valueType="num">
                                      <p:cBhvr additive="base">
                                        <p:cTn id="31" dur="500" fill="hold"/>
                                        <p:tgtEl>
                                          <p:spTgt spid="573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48">
                                            <p:txEl>
                                              <p:pRg st="5" end="5"/>
                                            </p:txEl>
                                          </p:spTgt>
                                        </p:tgtEl>
                                        <p:attrNameLst>
                                          <p:attrName>style.visibility</p:attrName>
                                        </p:attrNameLst>
                                      </p:cBhvr>
                                      <p:to>
                                        <p:strVal val="visible"/>
                                      </p:to>
                                    </p:set>
                                    <p:anim calcmode="lin" valueType="num">
                                      <p:cBhvr additive="base">
                                        <p:cTn id="37" dur="500" fill="hold"/>
                                        <p:tgtEl>
                                          <p:spTgt spid="573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73655AE-2F58-4007-B5A5-C005608759B9}" type="slidenum">
              <a:rPr lang="en-US" altLang="zh-CN"/>
              <a:pPr>
                <a:defRPr/>
              </a:pPr>
              <a:t>56</a:t>
            </a:fld>
            <a:endParaRPr lang="en-US" altLang="zh-CN"/>
          </a:p>
        </p:txBody>
      </p:sp>
      <p:sp>
        <p:nvSpPr>
          <p:cNvPr id="58371" name="Rectangle 2"/>
          <p:cNvSpPr>
            <a:spLocks noGrp="1" noChangeArrowheads="1"/>
          </p:cNvSpPr>
          <p:nvPr>
            <p:ph type="title"/>
          </p:nvPr>
        </p:nvSpPr>
        <p:spPr>
          <a:xfrm>
            <a:off x="611188" y="260350"/>
            <a:ext cx="8229600" cy="1139825"/>
          </a:xfrm>
        </p:spPr>
        <p:txBody>
          <a:bodyPr/>
          <a:lstStyle/>
          <a:p>
            <a:pPr eaLnBrk="1" hangingPunct="1"/>
            <a:r>
              <a:rPr lang="en-US" altLang="zh-CN" sz="3600" b="1" smtClean="0"/>
              <a:t>3. </a:t>
            </a:r>
            <a:r>
              <a:rPr lang="zh-CN" altLang="en-US" sz="3600" b="1" smtClean="0"/>
              <a:t>算法设计的要求</a:t>
            </a:r>
          </a:p>
        </p:txBody>
      </p:sp>
      <p:sp>
        <p:nvSpPr>
          <p:cNvPr id="58372" name="Rectangle 3"/>
          <p:cNvSpPr>
            <a:spLocks noGrp="1" noChangeArrowheads="1"/>
          </p:cNvSpPr>
          <p:nvPr>
            <p:ph type="body" idx="1"/>
          </p:nvPr>
        </p:nvSpPr>
        <p:spPr>
          <a:xfrm>
            <a:off x="603250" y="928670"/>
            <a:ext cx="8540750" cy="4270375"/>
          </a:xfrm>
        </p:spPr>
        <p:txBody>
          <a:bodyPr/>
          <a:lstStyle/>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a:t>
            </a:r>
            <a:r>
              <a:rPr lang="zh-CN" altLang="en-US" sz="2800" b="1" dirty="0" smtClean="0">
                <a:solidFill>
                  <a:schemeClr val="tx2"/>
                </a:solidFill>
                <a:latin typeface="楷体_GB2312" pitchFamily="49" charset="-122"/>
                <a:ea typeface="楷体_GB2312" pitchFamily="49" charset="-122"/>
              </a:rPr>
              <a:t>正确性</a:t>
            </a:r>
          </a:p>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      四层含义： </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无语法错误； </a:t>
            </a:r>
            <a:r>
              <a:rPr lang="en-US" altLang="zh-CN" sz="2800" b="1" dirty="0" smtClean="0">
                <a:latin typeface="楷体_GB2312" pitchFamily="49" charset="-122"/>
                <a:ea typeface="楷体_GB2312" pitchFamily="49" charset="-122"/>
              </a:rPr>
              <a:t>b.</a:t>
            </a:r>
            <a:r>
              <a:rPr lang="zh-CN" altLang="en-US" sz="2800" b="1" dirty="0" smtClean="0">
                <a:latin typeface="楷体_GB2312" pitchFamily="49" charset="-122"/>
                <a:ea typeface="楷体_GB2312" pitchFamily="49" charset="-122"/>
              </a:rPr>
              <a:t>一般输入得出满足规格说明要求的结果；</a:t>
            </a:r>
            <a:r>
              <a:rPr lang="en-US" altLang="zh-CN" sz="2800" b="1" dirty="0" smtClean="0">
                <a:latin typeface="楷体_GB2312" pitchFamily="49" charset="-122"/>
                <a:ea typeface="楷体_GB2312" pitchFamily="49" charset="-122"/>
              </a:rPr>
              <a:t>c.</a:t>
            </a:r>
            <a:r>
              <a:rPr lang="zh-CN" altLang="en-US" sz="2800" b="1" dirty="0" smtClean="0">
                <a:latin typeface="楷体_GB2312" pitchFamily="49" charset="-122"/>
                <a:ea typeface="楷体_GB2312" pitchFamily="49" charset="-122"/>
              </a:rPr>
              <a:t>边界、苛刻数据能产生满足规格说明要求的结果；</a:t>
            </a:r>
            <a:r>
              <a:rPr lang="en-US" altLang="zh-CN" sz="2800" b="1" dirty="0" smtClean="0">
                <a:latin typeface="楷体_GB2312" pitchFamily="49" charset="-122"/>
                <a:ea typeface="楷体_GB2312" pitchFamily="49" charset="-122"/>
              </a:rPr>
              <a:t>d.</a:t>
            </a:r>
            <a:r>
              <a:rPr lang="zh-CN" altLang="en-US" sz="2800" b="1" dirty="0" smtClean="0">
                <a:latin typeface="楷体_GB2312" pitchFamily="49" charset="-122"/>
                <a:ea typeface="楷体_GB2312" pitchFamily="49" charset="-122"/>
              </a:rPr>
              <a:t>一切合法输入都能产生满足规格说明要求的结果 。</a:t>
            </a:r>
          </a:p>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a:t>
            </a:r>
            <a:r>
              <a:rPr lang="zh-CN" altLang="en-US" sz="2800" b="1" dirty="0" smtClean="0">
                <a:solidFill>
                  <a:schemeClr val="tx2"/>
                </a:solidFill>
                <a:latin typeface="楷体_GB2312" pitchFamily="49" charset="-122"/>
                <a:ea typeface="楷体_GB2312" pitchFamily="49" charset="-122"/>
              </a:rPr>
              <a:t>可读性</a:t>
            </a:r>
          </a:p>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     首先是给人读，然后才是机器执行。</a:t>
            </a:r>
          </a:p>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a:t>
            </a:r>
            <a:r>
              <a:rPr lang="zh-CN" altLang="en-US" sz="2800" b="1" dirty="0" smtClean="0">
                <a:solidFill>
                  <a:schemeClr val="tx2"/>
                </a:solidFill>
                <a:latin typeface="楷体_GB2312" pitchFamily="49" charset="-122"/>
                <a:ea typeface="楷体_GB2312" pitchFamily="49" charset="-122"/>
              </a:rPr>
              <a:t>健壮性</a:t>
            </a:r>
            <a:r>
              <a:rPr lang="zh-CN" altLang="en-US" sz="2800" b="1" dirty="0" smtClean="0">
                <a:latin typeface="楷体_GB2312" pitchFamily="49" charset="-122"/>
                <a:ea typeface="楷体_GB2312" pitchFamily="49" charset="-122"/>
              </a:rPr>
              <a:t>   容错性</a:t>
            </a:r>
          </a:p>
          <a:p>
            <a:pPr eaLnBrk="1" hangingPunct="1">
              <a:lnSpc>
                <a:spcPct val="125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4</a:t>
            </a:r>
            <a:r>
              <a:rPr lang="zh-CN" altLang="en-US" sz="2800" b="1" dirty="0" smtClean="0">
                <a:latin typeface="楷体_GB2312" pitchFamily="49" charset="-122"/>
                <a:ea typeface="楷体_GB2312" pitchFamily="49" charset="-122"/>
              </a:rPr>
              <a:t>）</a:t>
            </a:r>
            <a:r>
              <a:rPr lang="zh-CN" altLang="en-US" sz="2800" b="1" dirty="0" smtClean="0">
                <a:solidFill>
                  <a:schemeClr val="tx2"/>
                </a:solidFill>
                <a:latin typeface="楷体_GB2312" pitchFamily="49" charset="-122"/>
                <a:ea typeface="楷体_GB2312" pitchFamily="49" charset="-122"/>
              </a:rPr>
              <a:t>效率与低存储量需求</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additive="base">
                                        <p:cTn id="7"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2">
                                            <p:txEl>
                                              <p:pRg st="1" end="1"/>
                                            </p:txEl>
                                          </p:spTgt>
                                        </p:tgtEl>
                                        <p:attrNameLst>
                                          <p:attrName>style.visibility</p:attrName>
                                        </p:attrNameLst>
                                      </p:cBhvr>
                                      <p:to>
                                        <p:strVal val="visible"/>
                                      </p:to>
                                    </p:set>
                                    <p:anim calcmode="lin" valueType="num">
                                      <p:cBhvr additive="base">
                                        <p:cTn id="13"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2">
                                            <p:txEl>
                                              <p:pRg st="2" end="2"/>
                                            </p:txEl>
                                          </p:spTgt>
                                        </p:tgtEl>
                                        <p:attrNameLst>
                                          <p:attrName>style.visibility</p:attrName>
                                        </p:attrNameLst>
                                      </p:cBhvr>
                                      <p:to>
                                        <p:strVal val="visible"/>
                                      </p:to>
                                    </p:set>
                                    <p:anim calcmode="lin" valueType="num">
                                      <p:cBhvr additive="base">
                                        <p:cTn id="19"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2">
                                            <p:txEl>
                                              <p:pRg st="3" end="3"/>
                                            </p:txEl>
                                          </p:spTgt>
                                        </p:tgtEl>
                                        <p:attrNameLst>
                                          <p:attrName>style.visibility</p:attrName>
                                        </p:attrNameLst>
                                      </p:cBhvr>
                                      <p:to>
                                        <p:strVal val="visible"/>
                                      </p:to>
                                    </p:set>
                                    <p:anim calcmode="lin" valueType="num">
                                      <p:cBhvr additive="base">
                                        <p:cTn id="25"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2">
                                            <p:txEl>
                                              <p:pRg st="4" end="4"/>
                                            </p:txEl>
                                          </p:spTgt>
                                        </p:tgtEl>
                                        <p:attrNameLst>
                                          <p:attrName>style.visibility</p:attrName>
                                        </p:attrNameLst>
                                      </p:cBhvr>
                                      <p:to>
                                        <p:strVal val="visible"/>
                                      </p:to>
                                    </p:set>
                                    <p:anim calcmode="lin" valueType="num">
                                      <p:cBhvr additive="base">
                                        <p:cTn id="31"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372">
                                            <p:txEl>
                                              <p:pRg st="5" end="5"/>
                                            </p:txEl>
                                          </p:spTgt>
                                        </p:tgtEl>
                                        <p:attrNameLst>
                                          <p:attrName>style.visibility</p:attrName>
                                        </p:attrNameLst>
                                      </p:cBhvr>
                                      <p:to>
                                        <p:strVal val="visible"/>
                                      </p:to>
                                    </p:set>
                                    <p:anim calcmode="lin" valueType="num">
                                      <p:cBhvr additive="base">
                                        <p:cTn id="37" dur="500" fill="hold"/>
                                        <p:tgtEl>
                                          <p:spTgt spid="5837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966E1E9-BEE7-4975-B69C-8B19B9C95FF6}" type="slidenum">
              <a:rPr lang="en-US" altLang="zh-CN"/>
              <a:pPr>
                <a:defRPr/>
              </a:pPr>
              <a:t>57</a:t>
            </a:fld>
            <a:endParaRPr lang="en-US" altLang="zh-CN"/>
          </a:p>
        </p:txBody>
      </p:sp>
      <p:sp>
        <p:nvSpPr>
          <p:cNvPr id="59395" name="Rectangle 1026"/>
          <p:cNvSpPr>
            <a:spLocks noGrp="1" noChangeArrowheads="1"/>
          </p:cNvSpPr>
          <p:nvPr>
            <p:ph type="title"/>
          </p:nvPr>
        </p:nvSpPr>
        <p:spPr>
          <a:xfrm>
            <a:off x="603250" y="260350"/>
            <a:ext cx="8540750" cy="1143000"/>
          </a:xfrm>
        </p:spPr>
        <p:txBody>
          <a:bodyPr/>
          <a:lstStyle/>
          <a:p>
            <a:pPr eaLnBrk="1" hangingPunct="1"/>
            <a:r>
              <a:rPr lang="zh-CN" altLang="en-US" sz="3600" b="1" smtClean="0"/>
              <a:t>算法的效率</a:t>
            </a:r>
          </a:p>
        </p:txBody>
      </p:sp>
      <p:sp>
        <p:nvSpPr>
          <p:cNvPr id="59396" name="Rectangle 1027"/>
          <p:cNvSpPr>
            <a:spLocks noGrp="1" noChangeArrowheads="1"/>
          </p:cNvSpPr>
          <p:nvPr>
            <p:ph type="body" idx="1"/>
          </p:nvPr>
        </p:nvSpPr>
        <p:spPr>
          <a:xfrm>
            <a:off x="323850" y="1196975"/>
            <a:ext cx="8229600" cy="4530725"/>
          </a:xfrm>
        </p:spPr>
        <p:txBody>
          <a:bodyPr/>
          <a:lstStyle/>
          <a:p>
            <a:pPr eaLnBrk="1" hangingPunct="1">
              <a:lnSpc>
                <a:spcPct val="150000"/>
              </a:lnSpc>
            </a:pPr>
            <a:r>
              <a:rPr lang="zh-CN" altLang="en-US" sz="2800" b="1" dirty="0" smtClean="0">
                <a:latin typeface="楷体_GB2312" pitchFamily="49" charset="-122"/>
                <a:ea typeface="楷体_GB2312" pitchFamily="49" charset="-122"/>
              </a:rPr>
              <a:t>定义：一个算法如果能在所要求的资源限制内将问题解决好，则称这个算法是</a:t>
            </a:r>
            <a:r>
              <a:rPr lang="zh-CN" altLang="en-US" sz="2800" b="1" dirty="0" smtClean="0">
                <a:solidFill>
                  <a:schemeClr val="tx2"/>
                </a:solidFill>
                <a:latin typeface="楷体_GB2312" pitchFamily="49" charset="-122"/>
                <a:ea typeface="楷体_GB2312" pitchFamily="49" charset="-122"/>
              </a:rPr>
              <a:t>有效率</a:t>
            </a:r>
            <a:r>
              <a:rPr lang="zh-CN" altLang="en-US" sz="2800" b="1" dirty="0" smtClean="0">
                <a:latin typeface="楷体_GB2312" pitchFamily="49" charset="-122"/>
                <a:ea typeface="楷体_GB2312" pitchFamily="49" charset="-122"/>
              </a:rPr>
              <a:t>的。</a:t>
            </a:r>
          </a:p>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      例如，一个资源限制是：可用来存储数据的全部空间</a:t>
            </a:r>
            <a:r>
              <a:rPr lang="en-US" altLang="zh-CN" sz="2800" b="1" dirty="0" smtClean="0">
                <a:latin typeface="Times New Roman" pitchFamily="18" charset="0"/>
                <a:ea typeface="楷体_GB2312" pitchFamily="49" charset="-122"/>
              </a:rPr>
              <a:t>——</a:t>
            </a:r>
            <a:r>
              <a:rPr lang="zh-CN" altLang="en-US" sz="2800" b="1" dirty="0" smtClean="0">
                <a:latin typeface="楷体_GB2312" pitchFamily="49" charset="-122"/>
                <a:ea typeface="楷体_GB2312" pitchFamily="49" charset="-122"/>
              </a:rPr>
              <a:t>可能是分离的内存空间限制和磁盘空间限制以及允许执行每一个子任务所需要的时间。</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6">
                                            <p:txEl>
                                              <p:pRg st="1" end="1"/>
                                            </p:txEl>
                                          </p:spTgt>
                                        </p:tgtEl>
                                        <p:attrNameLst>
                                          <p:attrName>style.visibility</p:attrName>
                                        </p:attrNameLst>
                                      </p:cBhvr>
                                      <p:to>
                                        <p:strVal val="visible"/>
                                      </p:to>
                                    </p:set>
                                    <p:anim calcmode="lin" valueType="num">
                                      <p:cBhvr additive="base">
                                        <p:cTn id="13"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46CE930-AEFF-4797-973B-C9FECD9F524B}" type="slidenum">
              <a:rPr lang="en-US" altLang="zh-CN"/>
              <a:pPr>
                <a:defRPr/>
              </a:pPr>
              <a:t>58</a:t>
            </a:fld>
            <a:endParaRPr lang="en-US" altLang="zh-CN"/>
          </a:p>
        </p:txBody>
      </p:sp>
      <p:sp>
        <p:nvSpPr>
          <p:cNvPr id="60419" name="Rectangle 2"/>
          <p:cNvSpPr>
            <a:spLocks noGrp="1" noChangeArrowheads="1"/>
          </p:cNvSpPr>
          <p:nvPr>
            <p:ph type="title"/>
          </p:nvPr>
        </p:nvSpPr>
        <p:spPr>
          <a:xfrm>
            <a:off x="468313" y="333375"/>
            <a:ext cx="7992119" cy="838200"/>
          </a:xfrm>
        </p:spPr>
        <p:txBody>
          <a:bodyPr/>
          <a:lstStyle/>
          <a:p>
            <a:pPr eaLnBrk="1" hangingPunct="1"/>
            <a:r>
              <a:rPr lang="en-US" altLang="zh-CN" sz="3600" b="1" dirty="0" smtClean="0"/>
              <a:t>4 . </a:t>
            </a:r>
            <a:r>
              <a:rPr lang="zh-CN" altLang="en-US" sz="3600" b="1" dirty="0" smtClean="0"/>
              <a:t>算法的分析 </a:t>
            </a:r>
            <a:r>
              <a:rPr lang="en-US" altLang="zh-CN" sz="3600" b="1" dirty="0" smtClean="0">
                <a:latin typeface="Times New Roman" pitchFamily="18" charset="0"/>
              </a:rPr>
              <a:t>——</a:t>
            </a:r>
            <a:r>
              <a:rPr lang="zh-CN" altLang="en-US" sz="3600" b="1" dirty="0" smtClean="0"/>
              <a:t>算法性能的评价</a:t>
            </a:r>
          </a:p>
        </p:txBody>
      </p:sp>
      <p:sp>
        <p:nvSpPr>
          <p:cNvPr id="60420" name="Rectangle 3"/>
          <p:cNvSpPr>
            <a:spLocks noGrp="1" noChangeArrowheads="1"/>
          </p:cNvSpPr>
          <p:nvPr>
            <p:ph type="body" idx="1"/>
          </p:nvPr>
        </p:nvSpPr>
        <p:spPr>
          <a:xfrm>
            <a:off x="358775" y="1052513"/>
            <a:ext cx="8785225" cy="5184775"/>
          </a:xfrm>
        </p:spPr>
        <p:txBody>
          <a:bodyPr/>
          <a:lstStyle/>
          <a:p>
            <a:pPr eaLnBrk="1" hangingPunct="1">
              <a:lnSpc>
                <a:spcPct val="114000"/>
              </a:lnSpc>
            </a:pPr>
            <a:r>
              <a:rPr lang="en-US" altLang="zh-CN" sz="2600" b="1" dirty="0" smtClean="0">
                <a:latin typeface="楷体_GB2312" pitchFamily="49" charset="-122"/>
                <a:ea typeface="楷体_GB2312" pitchFamily="49" charset="-122"/>
              </a:rPr>
              <a:t> </a:t>
            </a:r>
            <a:r>
              <a:rPr lang="zh-CN" altLang="en-US" sz="2600" b="1" dirty="0" smtClean="0">
                <a:latin typeface="楷体_GB2312" pitchFamily="49" charset="-122"/>
                <a:ea typeface="楷体_GB2312" pitchFamily="49" charset="-122"/>
              </a:rPr>
              <a:t>评价标准：</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smtClean="0">
                <a:latin typeface="楷体_GB2312" pitchFamily="49" charset="-122"/>
                <a:ea typeface="楷体_GB2312" pitchFamily="49" charset="-122"/>
              </a:rPr>
              <a:t>1</a:t>
            </a:r>
            <a:r>
              <a:rPr lang="zh-CN" altLang="en-US" sz="2600" b="1" dirty="0" smtClean="0">
                <a:latin typeface="楷体_GB2312" pitchFamily="49" charset="-122"/>
                <a:ea typeface="楷体_GB2312" pitchFamily="49" charset="-122"/>
              </a:rPr>
              <a:t>）算法所需的</a:t>
            </a:r>
            <a:r>
              <a:rPr lang="zh-CN" altLang="en-US" sz="2600" b="1" dirty="0" smtClean="0">
                <a:solidFill>
                  <a:srgbClr val="CC3300"/>
                </a:solidFill>
                <a:latin typeface="楷体_GB2312" pitchFamily="49" charset="-122"/>
                <a:ea typeface="楷体_GB2312" pitchFamily="49" charset="-122"/>
              </a:rPr>
              <a:t>计算时间</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smtClean="0">
                <a:latin typeface="楷体_GB2312" pitchFamily="49" charset="-122"/>
                <a:ea typeface="楷体_GB2312" pitchFamily="49" charset="-122"/>
              </a:rPr>
              <a:t>2</a:t>
            </a:r>
            <a:r>
              <a:rPr lang="zh-CN" altLang="en-US" sz="2600" b="1" dirty="0" smtClean="0">
                <a:latin typeface="楷体_GB2312" pitchFamily="49" charset="-122"/>
                <a:ea typeface="楷体_GB2312" pitchFamily="49" charset="-122"/>
              </a:rPr>
              <a:t>）算法所需的</a:t>
            </a:r>
            <a:r>
              <a:rPr lang="zh-CN" altLang="en-US" sz="2600" b="1" dirty="0" smtClean="0">
                <a:solidFill>
                  <a:srgbClr val="CC3300"/>
                </a:solidFill>
                <a:latin typeface="楷体_GB2312" pitchFamily="49" charset="-122"/>
                <a:ea typeface="楷体_GB2312" pitchFamily="49" charset="-122"/>
              </a:rPr>
              <a:t>存储空间</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smtClean="0">
                <a:latin typeface="楷体_GB2312" pitchFamily="49" charset="-122"/>
                <a:ea typeface="楷体_GB2312" pitchFamily="49" charset="-122"/>
              </a:rPr>
              <a:t>3</a:t>
            </a:r>
            <a:r>
              <a:rPr lang="zh-CN" altLang="en-US" sz="2600" b="1" dirty="0" smtClean="0">
                <a:latin typeface="楷体_GB2312" pitchFamily="49" charset="-122"/>
                <a:ea typeface="楷体_GB2312" pitchFamily="49" charset="-122"/>
              </a:rPr>
              <a:t>）算法的</a:t>
            </a:r>
            <a:r>
              <a:rPr lang="zh-CN" altLang="en-US" sz="2600" b="1" dirty="0" smtClean="0">
                <a:solidFill>
                  <a:srgbClr val="CC3300"/>
                </a:solidFill>
                <a:latin typeface="楷体_GB2312" pitchFamily="49" charset="-122"/>
                <a:ea typeface="楷体_GB2312" pitchFamily="49" charset="-122"/>
              </a:rPr>
              <a:t>简单性</a:t>
            </a:r>
          </a:p>
          <a:p>
            <a:pPr eaLnBrk="1" hangingPunct="1">
              <a:lnSpc>
                <a:spcPct val="114000"/>
              </a:lnSpc>
            </a:pPr>
            <a:r>
              <a:rPr lang="zh-CN" altLang="en-US" sz="2600" b="1" dirty="0" smtClean="0">
                <a:latin typeface="楷体_GB2312" pitchFamily="49" charset="-122"/>
                <a:ea typeface="楷体_GB2312" pitchFamily="49" charset="-122"/>
              </a:rPr>
              <a:t>  度量算法执行时间的两种方法</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smtClean="0">
                <a:latin typeface="楷体_GB2312" pitchFamily="49" charset="-122"/>
                <a:ea typeface="楷体_GB2312" pitchFamily="49" charset="-122"/>
              </a:rPr>
              <a:t>1</a:t>
            </a:r>
            <a:r>
              <a:rPr lang="zh-CN" altLang="en-US" sz="2600" b="1" dirty="0" smtClean="0">
                <a:latin typeface="楷体_GB2312" pitchFamily="49" charset="-122"/>
                <a:ea typeface="楷体_GB2312" pitchFamily="49" charset="-122"/>
              </a:rPr>
              <a:t>）事后统计法</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此方法有两个缺陷： </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err="1" smtClean="0">
                <a:latin typeface="楷体_GB2312" pitchFamily="49" charset="-122"/>
                <a:ea typeface="楷体_GB2312" pitchFamily="49" charset="-122"/>
              </a:rPr>
              <a:t>i</a:t>
            </a:r>
            <a:r>
              <a:rPr lang="en-US" altLang="zh-CN" sz="2600" b="1" dirty="0" smtClean="0">
                <a:latin typeface="楷体_GB2312" pitchFamily="49" charset="-122"/>
                <a:ea typeface="楷体_GB2312" pitchFamily="49" charset="-122"/>
              </a:rPr>
              <a:t>.</a:t>
            </a:r>
            <a:r>
              <a:rPr lang="zh-CN" altLang="en-US" sz="2600" b="1" dirty="0" smtClean="0">
                <a:latin typeface="楷体_GB2312" pitchFamily="49" charset="-122"/>
                <a:ea typeface="楷体_GB2312" pitchFamily="49" charset="-122"/>
              </a:rPr>
              <a:t>必须先运行依据算法编制的程序；</a:t>
            </a:r>
          </a:p>
          <a:p>
            <a:pPr eaLnBrk="1" hangingPunct="1">
              <a:lnSpc>
                <a:spcPct val="114000"/>
              </a:lnSpc>
              <a:buFont typeface="Wingdings" pitchFamily="2" charset="2"/>
              <a:buNone/>
            </a:pPr>
            <a:r>
              <a:rPr lang="zh-CN" altLang="en-US" sz="2600" b="1" dirty="0" smtClean="0">
                <a:latin typeface="楷体_GB2312" pitchFamily="49" charset="-122"/>
                <a:ea typeface="楷体_GB2312" pitchFamily="49" charset="-122"/>
              </a:rPr>
              <a:t>       </a:t>
            </a:r>
            <a:r>
              <a:rPr lang="en-US" altLang="zh-CN" sz="2600" b="1" dirty="0" smtClean="0">
                <a:latin typeface="楷体_GB2312" pitchFamily="49" charset="-122"/>
                <a:ea typeface="楷体_GB2312" pitchFamily="49" charset="-122"/>
              </a:rPr>
              <a:t>ii.</a:t>
            </a:r>
            <a:r>
              <a:rPr lang="zh-CN" altLang="en-US" sz="2600" b="1" dirty="0" smtClean="0">
                <a:latin typeface="楷体_GB2312" pitchFamily="49" charset="-122"/>
                <a:ea typeface="楷体_GB2312" pitchFamily="49" charset="-122"/>
              </a:rPr>
              <a:t>二是所得时间的统计量依赖于计算机的硬件、软件等环境因素，有时容易掩盖算法本身的优劣。</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 calcmode="lin" valueType="num">
                                      <p:cBhvr additive="base">
                                        <p:cTn id="7" dur="500" fill="hold"/>
                                        <p:tgtEl>
                                          <p:spTgt spid="60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20">
                                            <p:txEl>
                                              <p:pRg st="1" end="1"/>
                                            </p:txEl>
                                          </p:spTgt>
                                        </p:tgtEl>
                                        <p:attrNameLst>
                                          <p:attrName>style.visibility</p:attrName>
                                        </p:attrNameLst>
                                      </p:cBhvr>
                                      <p:to>
                                        <p:strVal val="visible"/>
                                      </p:to>
                                    </p:set>
                                    <p:anim calcmode="lin" valueType="num">
                                      <p:cBhvr additive="base">
                                        <p:cTn id="13" dur="500" fill="hold"/>
                                        <p:tgtEl>
                                          <p:spTgt spid="604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20">
                                            <p:txEl>
                                              <p:pRg st="2" end="2"/>
                                            </p:txEl>
                                          </p:spTgt>
                                        </p:tgtEl>
                                        <p:attrNameLst>
                                          <p:attrName>style.visibility</p:attrName>
                                        </p:attrNameLst>
                                      </p:cBhvr>
                                      <p:to>
                                        <p:strVal val="visible"/>
                                      </p:to>
                                    </p:set>
                                    <p:anim calcmode="lin" valueType="num">
                                      <p:cBhvr additive="base">
                                        <p:cTn id="19" dur="500" fill="hold"/>
                                        <p:tgtEl>
                                          <p:spTgt spid="604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20">
                                            <p:txEl>
                                              <p:pRg st="3" end="3"/>
                                            </p:txEl>
                                          </p:spTgt>
                                        </p:tgtEl>
                                        <p:attrNameLst>
                                          <p:attrName>style.visibility</p:attrName>
                                        </p:attrNameLst>
                                      </p:cBhvr>
                                      <p:to>
                                        <p:strVal val="visible"/>
                                      </p:to>
                                    </p:set>
                                    <p:anim calcmode="lin" valueType="num">
                                      <p:cBhvr additive="base">
                                        <p:cTn id="25" dur="500" fill="hold"/>
                                        <p:tgtEl>
                                          <p:spTgt spid="604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420">
                                            <p:txEl>
                                              <p:pRg st="4" end="4"/>
                                            </p:txEl>
                                          </p:spTgt>
                                        </p:tgtEl>
                                        <p:attrNameLst>
                                          <p:attrName>style.visibility</p:attrName>
                                        </p:attrNameLst>
                                      </p:cBhvr>
                                      <p:to>
                                        <p:strVal val="visible"/>
                                      </p:to>
                                    </p:set>
                                    <p:anim calcmode="lin" valueType="num">
                                      <p:cBhvr additive="base">
                                        <p:cTn id="31" dur="500" fill="hold"/>
                                        <p:tgtEl>
                                          <p:spTgt spid="604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420">
                                            <p:txEl>
                                              <p:pRg st="5" end="5"/>
                                            </p:txEl>
                                          </p:spTgt>
                                        </p:tgtEl>
                                        <p:attrNameLst>
                                          <p:attrName>style.visibility</p:attrName>
                                        </p:attrNameLst>
                                      </p:cBhvr>
                                      <p:to>
                                        <p:strVal val="visible"/>
                                      </p:to>
                                    </p:set>
                                    <p:anim calcmode="lin" valueType="num">
                                      <p:cBhvr additive="base">
                                        <p:cTn id="37" dur="500" fill="hold"/>
                                        <p:tgtEl>
                                          <p:spTgt spid="6042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420">
                                            <p:txEl>
                                              <p:pRg st="6" end="6"/>
                                            </p:txEl>
                                          </p:spTgt>
                                        </p:tgtEl>
                                        <p:attrNameLst>
                                          <p:attrName>style.visibility</p:attrName>
                                        </p:attrNameLst>
                                      </p:cBhvr>
                                      <p:to>
                                        <p:strVal val="visible"/>
                                      </p:to>
                                    </p:set>
                                    <p:anim calcmode="lin" valueType="num">
                                      <p:cBhvr additive="base">
                                        <p:cTn id="43" dur="500" fill="hold"/>
                                        <p:tgtEl>
                                          <p:spTgt spid="6042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2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420">
                                            <p:txEl>
                                              <p:pRg st="7" end="7"/>
                                            </p:txEl>
                                          </p:spTgt>
                                        </p:tgtEl>
                                        <p:attrNameLst>
                                          <p:attrName>style.visibility</p:attrName>
                                        </p:attrNameLst>
                                      </p:cBhvr>
                                      <p:to>
                                        <p:strVal val="visible"/>
                                      </p:to>
                                    </p:set>
                                    <p:anim calcmode="lin" valueType="num">
                                      <p:cBhvr additive="base">
                                        <p:cTn id="49" dur="500" fill="hold"/>
                                        <p:tgtEl>
                                          <p:spTgt spid="6042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2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420">
                                            <p:txEl>
                                              <p:pRg st="8" end="8"/>
                                            </p:txEl>
                                          </p:spTgt>
                                        </p:tgtEl>
                                        <p:attrNameLst>
                                          <p:attrName>style.visibility</p:attrName>
                                        </p:attrNameLst>
                                      </p:cBhvr>
                                      <p:to>
                                        <p:strVal val="visible"/>
                                      </p:to>
                                    </p:set>
                                    <p:anim calcmode="lin" valueType="num">
                                      <p:cBhvr additive="base">
                                        <p:cTn id="55" dur="500" fill="hold"/>
                                        <p:tgtEl>
                                          <p:spTgt spid="6042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2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719F18B-4D91-42A8-B76F-E554E1231BAC}" type="slidenum">
              <a:rPr lang="en-US" altLang="zh-CN"/>
              <a:pPr>
                <a:defRPr/>
              </a:pPr>
              <a:t>59</a:t>
            </a:fld>
            <a:endParaRPr lang="en-US" altLang="zh-CN"/>
          </a:p>
        </p:txBody>
      </p:sp>
      <p:sp>
        <p:nvSpPr>
          <p:cNvPr id="61443" name="Rectangle 2"/>
          <p:cNvSpPr>
            <a:spLocks noChangeArrowheads="1"/>
          </p:cNvSpPr>
          <p:nvPr/>
        </p:nvSpPr>
        <p:spPr bwMode="auto">
          <a:xfrm>
            <a:off x="685800" y="692150"/>
            <a:ext cx="8458200" cy="4616648"/>
          </a:xfrm>
          <a:prstGeom prst="rect">
            <a:avLst/>
          </a:prstGeom>
          <a:noFill/>
          <a:ln w="12700">
            <a:noFill/>
            <a:miter lim="800000"/>
            <a:headEnd type="none" w="sm" len="sm"/>
            <a:tailEnd type="none" w="sm" len="sm"/>
          </a:ln>
        </p:spPr>
        <p:txBody>
          <a:bodyPr>
            <a:spAutoFit/>
          </a:bodyPr>
          <a:lstStyle/>
          <a:p>
            <a:pPr>
              <a:lnSpc>
                <a:spcPct val="150000"/>
              </a:lnSpc>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）事前分析估算法</a:t>
            </a:r>
          </a:p>
          <a:p>
            <a:pPr>
              <a:lnSpc>
                <a:spcPct val="150000"/>
              </a:lnSpc>
            </a:pPr>
            <a:r>
              <a:rPr lang="zh-CN" altLang="en-US" sz="2800" b="1" dirty="0">
                <a:latin typeface="楷体_GB2312" pitchFamily="49" charset="-122"/>
                <a:ea typeface="楷体_GB2312" pitchFamily="49" charset="-122"/>
              </a:rPr>
              <a:t>   此方法取决于多个因素：</a:t>
            </a:r>
            <a:endParaRPr kumimoji="1" lang="zh-CN" altLang="en-US" sz="2800" b="1" dirty="0">
              <a:latin typeface="楷体_GB2312" pitchFamily="49" charset="-122"/>
              <a:ea typeface="楷体_GB2312" pitchFamily="49" charset="-122"/>
            </a:endParaRPr>
          </a:p>
          <a:p>
            <a:pPr>
              <a:spcBef>
                <a:spcPct val="50000"/>
              </a:spcBef>
            </a:pPr>
            <a:r>
              <a:rPr kumimoji="1" lang="zh-CN" altLang="en-US" sz="2800" b="1" dirty="0">
                <a:latin typeface="楷体_GB2312" pitchFamily="49" charset="-122"/>
                <a:ea typeface="楷体_GB2312" pitchFamily="49" charset="-122"/>
              </a:rPr>
              <a:t>   </a:t>
            </a:r>
            <a:r>
              <a:rPr kumimoji="1" lang="en-US" altLang="zh-CN" sz="2800" b="1" dirty="0" err="1">
                <a:latin typeface="楷体_GB2312" pitchFamily="49" charset="-122"/>
                <a:ea typeface="楷体_GB2312" pitchFamily="49" charset="-122"/>
              </a:rPr>
              <a:t>i</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算法选用的策略</a:t>
            </a:r>
            <a:r>
              <a:rPr kumimoji="1" lang="en-US" altLang="zh-CN" sz="2800" b="1" dirty="0">
                <a:latin typeface="楷体_GB2312" pitchFamily="49" charset="-122"/>
                <a:ea typeface="楷体_GB2312" pitchFamily="49" charset="-122"/>
              </a:rPr>
              <a:t>;</a:t>
            </a:r>
          </a:p>
          <a:p>
            <a:pPr>
              <a:spcBef>
                <a:spcPct val="50000"/>
              </a:spcBef>
            </a:pPr>
            <a:r>
              <a:rPr kumimoji="1" lang="en-US" altLang="zh-CN" sz="2800" b="1" dirty="0">
                <a:latin typeface="楷体_GB2312" pitchFamily="49" charset="-122"/>
                <a:ea typeface="楷体_GB2312" pitchFamily="49" charset="-122"/>
              </a:rPr>
              <a:t>   ii. </a:t>
            </a:r>
            <a:r>
              <a:rPr kumimoji="1" lang="zh-CN" altLang="en-US" sz="2800" b="1" dirty="0">
                <a:latin typeface="楷体_GB2312" pitchFamily="49" charset="-122"/>
                <a:ea typeface="楷体_GB2312" pitchFamily="49" charset="-122"/>
              </a:rPr>
              <a:t>问题的规模</a:t>
            </a:r>
            <a:r>
              <a:rPr kumimoji="1" lang="en-US" altLang="zh-CN" sz="2800" b="1" dirty="0">
                <a:latin typeface="楷体_GB2312" pitchFamily="49" charset="-122"/>
                <a:ea typeface="楷体_GB2312" pitchFamily="49" charset="-122"/>
              </a:rPr>
              <a:t>;</a:t>
            </a:r>
          </a:p>
          <a:p>
            <a:pPr>
              <a:spcBef>
                <a:spcPct val="50000"/>
              </a:spcBef>
            </a:pPr>
            <a:r>
              <a:rPr kumimoji="1" lang="en-US" altLang="zh-CN" sz="2800" b="1" dirty="0">
                <a:latin typeface="楷体_GB2312" pitchFamily="49" charset="-122"/>
                <a:ea typeface="楷体_GB2312" pitchFamily="49" charset="-122"/>
              </a:rPr>
              <a:t>   iii. </a:t>
            </a:r>
            <a:r>
              <a:rPr kumimoji="1" lang="zh-CN" altLang="en-US" sz="2800" b="1" dirty="0">
                <a:latin typeface="楷体_GB2312" pitchFamily="49" charset="-122"/>
                <a:ea typeface="楷体_GB2312" pitchFamily="49" charset="-122"/>
              </a:rPr>
              <a:t>书写程序的语言</a:t>
            </a:r>
            <a:r>
              <a:rPr kumimoji="1" lang="en-US" altLang="zh-CN" sz="2800" b="1" dirty="0">
                <a:latin typeface="楷体_GB2312" pitchFamily="49" charset="-122"/>
                <a:ea typeface="楷体_GB2312" pitchFamily="49" charset="-122"/>
              </a:rPr>
              <a:t>;</a:t>
            </a:r>
          </a:p>
          <a:p>
            <a:pPr>
              <a:spcBef>
                <a:spcPct val="50000"/>
              </a:spcBef>
            </a:pPr>
            <a:r>
              <a:rPr kumimoji="1" lang="en-US" altLang="zh-CN" sz="2800" b="1" dirty="0">
                <a:latin typeface="楷体_GB2312" pitchFamily="49" charset="-122"/>
                <a:ea typeface="楷体_GB2312" pitchFamily="49" charset="-122"/>
              </a:rPr>
              <a:t>   iv. </a:t>
            </a:r>
            <a:r>
              <a:rPr kumimoji="1" lang="zh-CN" altLang="en-US" sz="2800" b="1" dirty="0">
                <a:latin typeface="楷体_GB2312" pitchFamily="49" charset="-122"/>
                <a:ea typeface="楷体_GB2312" pitchFamily="49" charset="-122"/>
              </a:rPr>
              <a:t>编译程序所产生的机器代码的质量</a:t>
            </a:r>
            <a:r>
              <a:rPr kumimoji="1" lang="en-US" altLang="zh-CN" sz="2800" b="1" dirty="0">
                <a:latin typeface="楷体_GB2312" pitchFamily="49" charset="-122"/>
                <a:ea typeface="楷体_GB2312" pitchFamily="49" charset="-122"/>
              </a:rPr>
              <a:t>;</a:t>
            </a:r>
          </a:p>
          <a:p>
            <a:pPr>
              <a:spcBef>
                <a:spcPct val="50000"/>
              </a:spcBef>
            </a:pPr>
            <a:r>
              <a:rPr kumimoji="1" lang="en-US" altLang="zh-CN" sz="2800" b="1" dirty="0">
                <a:latin typeface="楷体_GB2312" pitchFamily="49" charset="-122"/>
                <a:ea typeface="楷体_GB2312" pitchFamily="49" charset="-122"/>
              </a:rPr>
              <a:t>   v.  </a:t>
            </a:r>
            <a:r>
              <a:rPr kumimoji="1" lang="zh-CN" altLang="en-US" sz="2800" b="1" dirty="0">
                <a:latin typeface="楷体_GB2312" pitchFamily="49" charset="-122"/>
                <a:ea typeface="楷体_GB2312" pitchFamily="49" charset="-122"/>
              </a:rPr>
              <a:t>机器执行指令的速度。</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 calcmode="lin" valueType="num">
                                      <p:cBhvr additive="base">
                                        <p:cTn id="3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1443">
                                            <p:txEl>
                                              <p:pRg st="6" end="6"/>
                                            </p:txEl>
                                          </p:spTgt>
                                        </p:tgtEl>
                                        <p:attrNameLst>
                                          <p:attrName>style.visibility</p:attrName>
                                        </p:attrNameLst>
                                      </p:cBhvr>
                                      <p:to>
                                        <p:strVal val="visible"/>
                                      </p:to>
                                    </p:set>
                                    <p:anim calcmode="lin" valueType="num">
                                      <p:cBhvr additive="base">
                                        <p:cTn id="43"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428625"/>
            <a:ext cx="8643937" cy="1139825"/>
          </a:xfrm>
        </p:spPr>
        <p:txBody>
          <a:bodyPr/>
          <a:lstStyle/>
          <a:p>
            <a:pPr>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br>
              <a:rPr kumimoji="1" lang="zh-CN" altLang="en-US" sz="4000" b="1" dirty="0" smtClean="0">
                <a:solidFill>
                  <a:srgbClr val="0000CC"/>
                </a:solidFill>
                <a:effectLst>
                  <a:outerShdw blurRad="38100" dist="38100" dir="2700000" algn="tl">
                    <a:srgbClr val="C0C0C0"/>
                  </a:outerShdw>
                </a:effectLst>
              </a:rPr>
            </a:br>
            <a:endParaRPr lang="zh-CN" altLang="en-US" sz="4000" dirty="0"/>
          </a:p>
        </p:txBody>
      </p:sp>
      <p:sp>
        <p:nvSpPr>
          <p:cNvPr id="11267" name="内容占位符 2"/>
          <p:cNvSpPr>
            <a:spLocks noGrp="1"/>
          </p:cNvSpPr>
          <p:nvPr>
            <p:ph idx="1"/>
          </p:nvPr>
        </p:nvSpPr>
        <p:spPr>
          <a:xfrm>
            <a:off x="642938" y="2214563"/>
            <a:ext cx="8501062" cy="3571875"/>
          </a:xfrm>
        </p:spPr>
        <p:txBody>
          <a:bodyPr/>
          <a:lstStyle/>
          <a:p>
            <a:pPr>
              <a:buFont typeface="Wingdings" pitchFamily="2" charset="2"/>
              <a:buNone/>
              <a:defRPr/>
            </a:pPr>
            <a:r>
              <a:rPr lang="zh-CN" altLang="en-US" dirty="0" smtClean="0"/>
              <a:t>         </a:t>
            </a:r>
            <a:endParaRPr lang="zh-CN" altLang="en-US" b="1" dirty="0" smtClean="0">
              <a:solidFill>
                <a:srgbClr val="FF0000"/>
              </a:solidFill>
            </a:endParaRPr>
          </a:p>
          <a:p>
            <a:pPr>
              <a:buFont typeface="Wingdings" pitchFamily="2" charset="2"/>
              <a:buChar char="ü"/>
              <a:defRPr/>
            </a:pPr>
            <a:r>
              <a:rPr lang="zh-CN" altLang="en-US" dirty="0" smtClean="0"/>
              <a:t>编译技术要使用栈、散列表及语法树</a:t>
            </a:r>
          </a:p>
          <a:p>
            <a:pPr>
              <a:buFont typeface="Wingdings" pitchFamily="2" charset="2"/>
              <a:buChar char="ü"/>
              <a:defRPr/>
            </a:pPr>
            <a:r>
              <a:rPr lang="zh-CN" altLang="en-US" dirty="0" smtClean="0"/>
              <a:t>操作系统中用队列、存储管理表及目录树</a:t>
            </a:r>
          </a:p>
          <a:p>
            <a:pPr>
              <a:buFont typeface="Wingdings" pitchFamily="2" charset="2"/>
              <a:buChar char="ü"/>
              <a:defRPr/>
            </a:pPr>
            <a:r>
              <a:rPr lang="zh-CN" altLang="en-US" dirty="0" smtClean="0"/>
              <a:t>数据库系统运用线性表、多链表、及索引树</a:t>
            </a:r>
          </a:p>
          <a:p>
            <a:pPr>
              <a:buFont typeface="Wingdings" pitchFamily="2" charset="2"/>
              <a:buChar char="ü"/>
              <a:defRPr/>
            </a:pPr>
            <a:r>
              <a:rPr lang="zh-CN" altLang="en-US" dirty="0" smtClean="0"/>
              <a:t> </a:t>
            </a:r>
            <a:r>
              <a:rPr lang="en-US" altLang="zh-CN" b="1" dirty="0" smtClean="0"/>
              <a:t>……</a:t>
            </a:r>
          </a:p>
          <a:p>
            <a:pPr>
              <a:buFont typeface="Wingdings" pitchFamily="2" charset="2"/>
              <a:buChar char="ü"/>
              <a:defRPr/>
            </a:pPr>
            <a:r>
              <a:rPr lang="zh-CN" altLang="en-US" dirty="0" smtClean="0"/>
              <a:t>增强求解复杂问题的能力</a:t>
            </a:r>
            <a:endParaRPr lang="en-US" altLang="zh-CN" dirty="0" smtClean="0"/>
          </a:p>
          <a:p>
            <a:pPr>
              <a:lnSpc>
                <a:spcPct val="150000"/>
              </a:lnSpc>
              <a:buFont typeface="Wingdings" pitchFamily="2" charset="2"/>
              <a:buNone/>
              <a:defRPr/>
            </a:pPr>
            <a:r>
              <a:rPr lang="zh-CN" altLang="en-US" dirty="0" smtClean="0"/>
              <a:t>         </a:t>
            </a:r>
            <a:endParaRPr lang="zh-CN" altLang="en-US" b="1" kern="1200" dirty="0" smtClean="0">
              <a:solidFill>
                <a:srgbClr val="FF0000"/>
              </a:solidFill>
            </a:endParaRPr>
          </a:p>
        </p:txBody>
      </p:sp>
      <p:sp>
        <p:nvSpPr>
          <p:cNvPr id="4" name="灯片编号占位符 3"/>
          <p:cNvSpPr>
            <a:spLocks noGrp="1"/>
          </p:cNvSpPr>
          <p:nvPr>
            <p:ph type="sldNum" sz="quarter" idx="12"/>
          </p:nvPr>
        </p:nvSpPr>
        <p:spPr/>
        <p:txBody>
          <a:bodyPr/>
          <a:lstStyle/>
          <a:p>
            <a:pPr>
              <a:defRPr/>
            </a:pPr>
            <a:fld id="{F3BE3A63-35F3-4EAC-98BB-7846AD631028}" type="slidenum">
              <a:rPr lang="en-US" altLang="zh-CN" smtClean="0"/>
              <a:pPr>
                <a:defRPr/>
              </a:pPr>
              <a:t>6</a:t>
            </a:fld>
            <a:endParaRPr lang="en-US" altLang="zh-CN"/>
          </a:p>
        </p:txBody>
      </p:sp>
      <p:sp>
        <p:nvSpPr>
          <p:cNvPr id="5" name="矩形 4"/>
          <p:cNvSpPr/>
          <p:nvPr/>
        </p:nvSpPr>
        <p:spPr>
          <a:xfrm>
            <a:off x="500063" y="1357313"/>
            <a:ext cx="8643937" cy="1185862"/>
          </a:xfrm>
          <a:prstGeom prst="rect">
            <a:avLst/>
          </a:prstGeom>
        </p:spPr>
        <p:txBody>
          <a:bodyPr>
            <a:spAutoFit/>
          </a:bodyPr>
          <a:lstStyle/>
          <a:p>
            <a:pPr>
              <a:lnSpc>
                <a:spcPct val="125000"/>
              </a:lnSpc>
              <a:defRPr/>
            </a:pPr>
            <a:r>
              <a:rPr lang="zh-CN" altLang="en-US" sz="3000" b="1" dirty="0">
                <a:solidFill>
                  <a:srgbClr val="FF0000"/>
                </a:solidFill>
                <a:latin typeface="+mn-lt"/>
                <a:ea typeface="+mn-ea"/>
              </a:rPr>
              <a:t>软件工程专业的专业基础课程，是后续专业课程学习的必要知识与技能准备。</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 calcmode="lin" valueType="num">
                                      <p:cBhvr additive="base">
                                        <p:cTn id="19"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2" end="2"/>
                                            </p:txEl>
                                          </p:spTgt>
                                        </p:tgtEl>
                                        <p:attrNameLst>
                                          <p:attrName>style.visibility</p:attrName>
                                        </p:attrNameLst>
                                      </p:cBhvr>
                                      <p:to>
                                        <p:strVal val="visible"/>
                                      </p:to>
                                    </p:set>
                                    <p:anim calcmode="lin" valueType="num">
                                      <p:cBhvr additive="base">
                                        <p:cTn id="2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 calcmode="lin" valueType="num">
                                      <p:cBhvr additive="base">
                                        <p:cTn id="31"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4" end="4"/>
                                            </p:txEl>
                                          </p:spTgt>
                                        </p:tgtEl>
                                        <p:attrNameLst>
                                          <p:attrName>style.visibility</p:attrName>
                                        </p:attrNameLst>
                                      </p:cBhvr>
                                      <p:to>
                                        <p:strVal val="visible"/>
                                      </p:to>
                                    </p:set>
                                    <p:anim calcmode="lin" valueType="num">
                                      <p:cBhvr additive="base">
                                        <p:cTn id="37"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5" end="5"/>
                                            </p:txEl>
                                          </p:spTgt>
                                        </p:tgtEl>
                                        <p:attrNameLst>
                                          <p:attrName>style.visibility</p:attrName>
                                        </p:attrNameLst>
                                      </p:cBhvr>
                                      <p:to>
                                        <p:strVal val="visible"/>
                                      </p:to>
                                    </p:set>
                                    <p:anim calcmode="lin" valueType="num">
                                      <p:cBhvr additive="base">
                                        <p:cTn id="43"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6" end="6"/>
                                            </p:txEl>
                                          </p:spTgt>
                                        </p:tgtEl>
                                        <p:attrNameLst>
                                          <p:attrName>style.visibility</p:attrName>
                                        </p:attrNameLst>
                                      </p:cBhvr>
                                      <p:to>
                                        <p:strVal val="visible"/>
                                      </p:to>
                                    </p:set>
                                    <p:anim calcmode="lin" valueType="num">
                                      <p:cBhvr additive="base">
                                        <p:cTn id="49"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77A0AEE-425A-4031-95C6-44C378AB4F9F}" type="slidenum">
              <a:rPr lang="en-US" altLang="zh-CN"/>
              <a:pPr>
                <a:defRPr/>
              </a:pPr>
              <a:t>60</a:t>
            </a:fld>
            <a:endParaRPr lang="en-US" altLang="zh-CN"/>
          </a:p>
        </p:txBody>
      </p:sp>
      <p:sp>
        <p:nvSpPr>
          <p:cNvPr id="62467" name="Rectangle 2"/>
          <p:cNvSpPr>
            <a:spLocks noGrp="1" noChangeArrowheads="1"/>
          </p:cNvSpPr>
          <p:nvPr>
            <p:ph type="title"/>
          </p:nvPr>
        </p:nvSpPr>
        <p:spPr>
          <a:xfrm>
            <a:off x="395288" y="333375"/>
            <a:ext cx="8540750" cy="838200"/>
          </a:xfrm>
        </p:spPr>
        <p:txBody>
          <a:bodyPr/>
          <a:lstStyle/>
          <a:p>
            <a:pPr eaLnBrk="1" hangingPunct="1"/>
            <a:r>
              <a:rPr lang="en-US" altLang="zh-CN" sz="3600" b="1" smtClean="0"/>
              <a:t>5 . </a:t>
            </a:r>
            <a:r>
              <a:rPr lang="zh-CN" altLang="en-US" sz="3600" b="1" smtClean="0"/>
              <a:t>时间复杂度</a:t>
            </a:r>
          </a:p>
        </p:txBody>
      </p:sp>
      <p:sp>
        <p:nvSpPr>
          <p:cNvPr id="62468" name="Rectangle 3"/>
          <p:cNvSpPr>
            <a:spLocks noGrp="1" noChangeArrowheads="1"/>
          </p:cNvSpPr>
          <p:nvPr>
            <p:ph type="body" idx="1"/>
          </p:nvPr>
        </p:nvSpPr>
        <p:spPr>
          <a:xfrm>
            <a:off x="179388" y="1196975"/>
            <a:ext cx="8540750" cy="4967288"/>
          </a:xfrm>
        </p:spPr>
        <p:txBody>
          <a:bodyPr/>
          <a:lstStyle/>
          <a:p>
            <a:pPr eaLnBrk="1" hangingPunct="1">
              <a:buFont typeface="Wingdings" pitchFamily="2" charset="2"/>
              <a:buNone/>
            </a:pPr>
            <a:r>
              <a:rPr lang="zh-CN" altLang="en-US" sz="2600" b="1" dirty="0" smtClean="0"/>
              <a:t>（</a:t>
            </a:r>
            <a:r>
              <a:rPr lang="en-US" altLang="zh-CN" sz="2600" b="1" dirty="0" smtClean="0"/>
              <a:t>1</a:t>
            </a:r>
            <a:r>
              <a:rPr lang="zh-CN" altLang="en-US" sz="2600" b="1" dirty="0" smtClean="0"/>
              <a:t>）引例</a:t>
            </a:r>
          </a:p>
          <a:p>
            <a:pPr eaLnBrk="1" hangingPunct="1">
              <a:buFont typeface="Wingdings" pitchFamily="2" charset="2"/>
              <a:buNone/>
            </a:pPr>
            <a:r>
              <a:rPr lang="zh-CN" altLang="en-US" sz="2600" b="1" dirty="0" smtClean="0"/>
              <a:t>    （</a:t>
            </a:r>
            <a:r>
              <a:rPr lang="en-US" altLang="zh-CN" sz="2600" b="1" dirty="0" smtClean="0"/>
              <a:t>a</a:t>
            </a:r>
            <a:r>
              <a:rPr lang="zh-CN" altLang="en-US" sz="2600" b="1" dirty="0" smtClean="0"/>
              <a:t>） </a:t>
            </a:r>
            <a:r>
              <a:rPr lang="en-US" altLang="zh-CN" sz="2600" b="1" dirty="0" smtClean="0"/>
              <a:t>{++x; s=0</a:t>
            </a:r>
            <a:r>
              <a:rPr lang="zh-CN" altLang="en-US" sz="2600" b="1" dirty="0" smtClean="0"/>
              <a:t>；</a:t>
            </a:r>
            <a:r>
              <a:rPr lang="en-US" altLang="zh-CN" sz="2600" b="1" dirty="0" smtClean="0"/>
              <a:t>} </a:t>
            </a:r>
          </a:p>
          <a:p>
            <a:pPr eaLnBrk="1" hangingPunct="1">
              <a:buFont typeface="Wingdings" pitchFamily="2" charset="2"/>
              <a:buNone/>
            </a:pPr>
            <a:r>
              <a:rPr lang="en-US" altLang="zh-CN" sz="2600" b="1" dirty="0" smtClean="0"/>
              <a:t>                    ++x </a:t>
            </a:r>
            <a:r>
              <a:rPr lang="zh-CN" altLang="en-US" sz="2600" b="1" dirty="0" smtClean="0"/>
              <a:t>的频度为</a:t>
            </a:r>
            <a:r>
              <a:rPr lang="en-US" altLang="zh-CN" sz="2600" b="1" dirty="0" smtClean="0"/>
              <a:t>1</a:t>
            </a:r>
          </a:p>
          <a:p>
            <a:pPr eaLnBrk="1" hangingPunct="1">
              <a:buFont typeface="Wingdings" pitchFamily="2" charset="2"/>
              <a:buNone/>
            </a:pPr>
            <a:endParaRPr lang="en-US" altLang="zh-CN" sz="2600" b="1" dirty="0" smtClean="0"/>
          </a:p>
          <a:p>
            <a:pPr eaLnBrk="1" hangingPunct="1">
              <a:buFont typeface="Wingdings" pitchFamily="2" charset="2"/>
              <a:buNone/>
            </a:pPr>
            <a:r>
              <a:rPr lang="en-US" altLang="zh-CN" sz="2600" b="1" dirty="0" smtClean="0"/>
              <a:t>    </a:t>
            </a:r>
            <a:r>
              <a:rPr lang="zh-CN" altLang="en-US" sz="2600" b="1" dirty="0" smtClean="0"/>
              <a:t>（</a:t>
            </a:r>
            <a:r>
              <a:rPr lang="en-US" altLang="zh-CN" sz="2600" b="1" dirty="0" smtClean="0"/>
              <a:t>b</a:t>
            </a:r>
            <a:r>
              <a:rPr lang="zh-CN" altLang="en-US" sz="2600" b="1" dirty="0" smtClean="0"/>
              <a:t>） </a:t>
            </a:r>
            <a:r>
              <a:rPr lang="en-US" altLang="zh-CN" sz="2600" b="1" dirty="0" smtClean="0"/>
              <a:t>for (</a:t>
            </a:r>
            <a:r>
              <a:rPr lang="en-US" altLang="zh-CN" sz="2600" b="1" dirty="0" err="1" smtClean="0"/>
              <a:t>i</a:t>
            </a:r>
            <a:r>
              <a:rPr lang="en-US" altLang="zh-CN" sz="2600" b="1" dirty="0" smtClean="0"/>
              <a:t>=1; </a:t>
            </a:r>
            <a:r>
              <a:rPr lang="en-US" altLang="zh-CN" sz="2600" b="1" dirty="0" err="1" smtClean="0"/>
              <a:t>i</a:t>
            </a:r>
            <a:r>
              <a:rPr lang="en-US" altLang="zh-CN" sz="2600" b="1" dirty="0" smtClean="0"/>
              <a:t>&lt;=n; ++</a:t>
            </a:r>
            <a:r>
              <a:rPr lang="en-US" altLang="zh-CN" sz="2600" b="1" dirty="0" err="1" smtClean="0"/>
              <a:t>i</a:t>
            </a:r>
            <a:r>
              <a:rPr lang="en-US" altLang="zh-CN" sz="2600" b="1" dirty="0" smtClean="0"/>
              <a:t>) {++x; s+=x;} </a:t>
            </a:r>
          </a:p>
          <a:p>
            <a:pPr eaLnBrk="1" hangingPunct="1">
              <a:buFont typeface="Wingdings" pitchFamily="2" charset="2"/>
              <a:buNone/>
            </a:pPr>
            <a:r>
              <a:rPr lang="en-US" altLang="zh-CN" sz="2600" b="1" dirty="0" smtClean="0"/>
              <a:t>                    ++x</a:t>
            </a:r>
            <a:r>
              <a:rPr lang="zh-CN" altLang="en-US" sz="2600" b="1" dirty="0" smtClean="0"/>
              <a:t>的频度为</a:t>
            </a:r>
            <a:r>
              <a:rPr lang="en-US" altLang="zh-CN" sz="2600" b="1" dirty="0" smtClean="0"/>
              <a:t>n</a:t>
            </a:r>
          </a:p>
          <a:p>
            <a:pPr eaLnBrk="1" hangingPunct="1">
              <a:buFont typeface="Wingdings" pitchFamily="2" charset="2"/>
              <a:buNone/>
            </a:pPr>
            <a:endParaRPr lang="en-US" altLang="zh-CN" sz="2600" b="1" dirty="0" smtClean="0"/>
          </a:p>
          <a:p>
            <a:pPr eaLnBrk="1" hangingPunct="1">
              <a:buFont typeface="Wingdings" pitchFamily="2" charset="2"/>
              <a:buNone/>
            </a:pPr>
            <a:r>
              <a:rPr lang="en-US" altLang="zh-CN" sz="2600" b="1" dirty="0" smtClean="0"/>
              <a:t>     </a:t>
            </a:r>
            <a:r>
              <a:rPr lang="zh-CN" altLang="en-US" sz="2600" b="1" dirty="0" smtClean="0"/>
              <a:t>（</a:t>
            </a:r>
            <a:r>
              <a:rPr lang="en-US" altLang="zh-CN" sz="2600" b="1" dirty="0" smtClean="0"/>
              <a:t>c</a:t>
            </a:r>
            <a:r>
              <a:rPr lang="zh-CN" altLang="en-US" sz="2600" b="1" dirty="0" smtClean="0"/>
              <a:t>） </a:t>
            </a:r>
            <a:r>
              <a:rPr lang="en-US" altLang="zh-CN" sz="2600" b="1" dirty="0" smtClean="0"/>
              <a:t>for (j=1;j&lt;=n;++j)</a:t>
            </a:r>
          </a:p>
          <a:p>
            <a:pPr eaLnBrk="1" hangingPunct="1">
              <a:buFont typeface="Wingdings" pitchFamily="2" charset="2"/>
              <a:buNone/>
            </a:pPr>
            <a:r>
              <a:rPr lang="en-US" altLang="zh-CN" sz="2600" b="1" dirty="0" smtClean="0"/>
              <a:t>                   for (k=1;k&lt;=n;++k) {++x; s+=x;} </a:t>
            </a:r>
          </a:p>
          <a:p>
            <a:pPr eaLnBrk="1" hangingPunct="1">
              <a:buFont typeface="Wingdings" pitchFamily="2" charset="2"/>
              <a:buNone/>
            </a:pPr>
            <a:r>
              <a:rPr lang="en-US" altLang="zh-CN" sz="2600" b="1" dirty="0" smtClean="0"/>
              <a:t>                     ++x</a:t>
            </a:r>
            <a:r>
              <a:rPr lang="zh-CN" altLang="en-US" sz="2600" b="1" dirty="0" smtClean="0"/>
              <a:t>的频度为</a:t>
            </a:r>
            <a:r>
              <a:rPr lang="en-US" altLang="zh-CN" sz="2600" b="1" dirty="0" smtClean="0">
                <a:latin typeface="Times New Roman" pitchFamily="18" charset="0"/>
              </a:rPr>
              <a:t>n</a:t>
            </a:r>
            <a:r>
              <a:rPr lang="en-US" altLang="zh-CN" sz="2600" b="1" baseline="30000" dirty="0" smtClean="0">
                <a:latin typeface="Times New Roman" pitchFamily="18" charset="0"/>
              </a:rPr>
              <a:t>2</a:t>
            </a:r>
            <a:r>
              <a:rPr lang="en-US" altLang="zh-CN" sz="2600" b="1" dirty="0" smtClean="0"/>
              <a:t>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 calcmode="lin" valueType="num">
                                      <p:cBhvr additive="base">
                                        <p:cTn id="7"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8">
                                            <p:txEl>
                                              <p:pRg st="1" end="1"/>
                                            </p:txEl>
                                          </p:spTgt>
                                        </p:tgtEl>
                                        <p:attrNameLst>
                                          <p:attrName>style.visibility</p:attrName>
                                        </p:attrNameLst>
                                      </p:cBhvr>
                                      <p:to>
                                        <p:strVal val="visible"/>
                                      </p:to>
                                    </p:set>
                                    <p:anim calcmode="lin" valueType="num">
                                      <p:cBhvr additive="base">
                                        <p:cTn id="13" dur="500" fill="hold"/>
                                        <p:tgtEl>
                                          <p:spTgt spid="624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8">
                                            <p:txEl>
                                              <p:pRg st="2" end="2"/>
                                            </p:txEl>
                                          </p:spTgt>
                                        </p:tgtEl>
                                        <p:attrNameLst>
                                          <p:attrName>style.visibility</p:attrName>
                                        </p:attrNameLst>
                                      </p:cBhvr>
                                      <p:to>
                                        <p:strVal val="visible"/>
                                      </p:to>
                                    </p:set>
                                    <p:anim calcmode="lin" valueType="num">
                                      <p:cBhvr additive="base">
                                        <p:cTn id="19" dur="500" fill="hold"/>
                                        <p:tgtEl>
                                          <p:spTgt spid="624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8">
                                            <p:txEl>
                                              <p:pRg st="4" end="4"/>
                                            </p:txEl>
                                          </p:spTgt>
                                        </p:tgtEl>
                                        <p:attrNameLst>
                                          <p:attrName>style.visibility</p:attrName>
                                        </p:attrNameLst>
                                      </p:cBhvr>
                                      <p:to>
                                        <p:strVal val="visible"/>
                                      </p:to>
                                    </p:set>
                                    <p:anim calcmode="lin" valueType="num">
                                      <p:cBhvr additive="base">
                                        <p:cTn id="25" dur="500" fill="hold"/>
                                        <p:tgtEl>
                                          <p:spTgt spid="6246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468">
                                            <p:txEl>
                                              <p:pRg st="5" end="5"/>
                                            </p:txEl>
                                          </p:spTgt>
                                        </p:tgtEl>
                                        <p:attrNameLst>
                                          <p:attrName>style.visibility</p:attrName>
                                        </p:attrNameLst>
                                      </p:cBhvr>
                                      <p:to>
                                        <p:strVal val="visible"/>
                                      </p:to>
                                    </p:set>
                                    <p:anim calcmode="lin" valueType="num">
                                      <p:cBhvr additive="base">
                                        <p:cTn id="31" dur="500" fill="hold"/>
                                        <p:tgtEl>
                                          <p:spTgt spid="6246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2468">
                                            <p:txEl>
                                              <p:pRg st="7" end="7"/>
                                            </p:txEl>
                                          </p:spTgt>
                                        </p:tgtEl>
                                        <p:attrNameLst>
                                          <p:attrName>style.visibility</p:attrName>
                                        </p:attrNameLst>
                                      </p:cBhvr>
                                      <p:to>
                                        <p:strVal val="visible"/>
                                      </p:to>
                                    </p:set>
                                    <p:anim calcmode="lin" valueType="num">
                                      <p:cBhvr additive="base">
                                        <p:cTn id="37" dur="500" fill="hold"/>
                                        <p:tgtEl>
                                          <p:spTgt spid="6246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2468">
                                            <p:txEl>
                                              <p:pRg st="8" end="8"/>
                                            </p:txEl>
                                          </p:spTgt>
                                        </p:tgtEl>
                                        <p:attrNameLst>
                                          <p:attrName>style.visibility</p:attrName>
                                        </p:attrNameLst>
                                      </p:cBhvr>
                                      <p:to>
                                        <p:strVal val="visible"/>
                                      </p:to>
                                    </p:set>
                                    <p:anim calcmode="lin" valueType="num">
                                      <p:cBhvr additive="base">
                                        <p:cTn id="43" dur="500" fill="hold"/>
                                        <p:tgtEl>
                                          <p:spTgt spid="6246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246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2468">
                                            <p:txEl>
                                              <p:pRg st="9" end="9"/>
                                            </p:txEl>
                                          </p:spTgt>
                                        </p:tgtEl>
                                        <p:attrNameLst>
                                          <p:attrName>style.visibility</p:attrName>
                                        </p:attrNameLst>
                                      </p:cBhvr>
                                      <p:to>
                                        <p:strVal val="visible"/>
                                      </p:to>
                                    </p:set>
                                    <p:anim calcmode="lin" valueType="num">
                                      <p:cBhvr additive="base">
                                        <p:cTn id="49" dur="500" fill="hold"/>
                                        <p:tgtEl>
                                          <p:spTgt spid="6246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246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1148629-4403-4EC7-BDCB-2A409499E4C3}" type="slidenum">
              <a:rPr lang="en-US" altLang="zh-CN"/>
              <a:pPr>
                <a:defRPr/>
              </a:pPr>
              <a:t>61</a:t>
            </a:fld>
            <a:endParaRPr lang="en-US" altLang="zh-CN"/>
          </a:p>
        </p:txBody>
      </p:sp>
      <p:sp>
        <p:nvSpPr>
          <p:cNvPr id="63491" name="Rectangle 1026"/>
          <p:cNvSpPr>
            <a:spLocks noGrp="1" noChangeArrowheads="1"/>
          </p:cNvSpPr>
          <p:nvPr>
            <p:ph type="title"/>
          </p:nvPr>
        </p:nvSpPr>
        <p:spPr>
          <a:xfrm>
            <a:off x="603250" y="260350"/>
            <a:ext cx="8540750" cy="838200"/>
          </a:xfrm>
        </p:spPr>
        <p:txBody>
          <a:bodyPr/>
          <a:lstStyle/>
          <a:p>
            <a:pPr eaLnBrk="1" hangingPunct="1"/>
            <a:r>
              <a:rPr lang="en-US" altLang="zh-CN" sz="3600" b="1" smtClean="0"/>
              <a:t>5 . </a:t>
            </a:r>
            <a:r>
              <a:rPr lang="zh-CN" altLang="en-US" sz="3600" b="1" smtClean="0"/>
              <a:t>时间复杂度</a:t>
            </a:r>
          </a:p>
        </p:txBody>
      </p:sp>
      <p:sp>
        <p:nvSpPr>
          <p:cNvPr id="63492" name="Rectangle 1027"/>
          <p:cNvSpPr>
            <a:spLocks noGrp="1" noChangeArrowheads="1"/>
          </p:cNvSpPr>
          <p:nvPr>
            <p:ph type="body" idx="1"/>
          </p:nvPr>
        </p:nvSpPr>
        <p:spPr>
          <a:xfrm>
            <a:off x="250825" y="1196975"/>
            <a:ext cx="8540750" cy="4922838"/>
          </a:xfrm>
        </p:spPr>
        <p:txBody>
          <a:bodyPr/>
          <a:lstStyle/>
          <a:p>
            <a:pPr eaLnBrk="1" hangingPunct="1">
              <a:lnSpc>
                <a:spcPct val="125000"/>
              </a:lnSpc>
              <a:buFont typeface="Wingdings" pitchFamily="2" charset="2"/>
              <a:buNone/>
            </a:pPr>
            <a:r>
              <a:rPr lang="zh-CN" altLang="en-US" sz="2800" b="1" dirty="0" smtClean="0">
                <a:latin typeface="宋体" pitchFamily="2" charset="-122"/>
              </a:rPr>
              <a:t>（</a:t>
            </a:r>
            <a:r>
              <a:rPr lang="en-US" altLang="zh-CN" sz="2800" b="1" dirty="0" smtClean="0">
                <a:latin typeface="宋体" pitchFamily="2" charset="-122"/>
              </a:rPr>
              <a:t>2</a:t>
            </a:r>
            <a:r>
              <a:rPr lang="zh-CN" altLang="en-US" sz="2800" b="1" dirty="0" smtClean="0">
                <a:latin typeface="宋体" pitchFamily="2" charset="-122"/>
              </a:rPr>
              <a:t>）定义：</a:t>
            </a:r>
          </a:p>
          <a:p>
            <a:pPr eaLnBrk="1" hangingPunct="1">
              <a:lnSpc>
                <a:spcPct val="125000"/>
              </a:lnSpc>
              <a:buFont typeface="Wingdings" pitchFamily="2" charset="2"/>
              <a:buNone/>
            </a:pPr>
            <a:r>
              <a:rPr lang="zh-CN" altLang="en-US" sz="2800" b="1" dirty="0" smtClean="0">
                <a:latin typeface="宋体" pitchFamily="2" charset="-122"/>
              </a:rPr>
              <a:t>    一般情况下，算法中</a:t>
            </a:r>
            <a:r>
              <a:rPr lang="zh-CN" altLang="en-US" sz="2800" b="1" i="1" u="sng" dirty="0" smtClean="0">
                <a:latin typeface="宋体" pitchFamily="2" charset="-122"/>
              </a:rPr>
              <a:t>基本操作</a:t>
            </a:r>
            <a:r>
              <a:rPr lang="zh-CN" altLang="en-US" sz="2800" b="1" i="1" dirty="0" smtClean="0">
                <a:latin typeface="宋体" pitchFamily="2" charset="-122"/>
              </a:rPr>
              <a:t>重复执行</a:t>
            </a:r>
            <a:r>
              <a:rPr lang="zh-CN" altLang="en-US" sz="2800" b="1" dirty="0" smtClean="0">
                <a:latin typeface="宋体" pitchFamily="2" charset="-122"/>
              </a:rPr>
              <a:t>的时间是问题规模</a:t>
            </a:r>
            <a:r>
              <a:rPr lang="en-US" altLang="zh-CN" sz="2800" b="1" dirty="0" smtClean="0">
                <a:latin typeface="宋体" pitchFamily="2" charset="-122"/>
              </a:rPr>
              <a:t>n</a:t>
            </a:r>
            <a:r>
              <a:rPr lang="zh-CN" altLang="en-US" sz="2800" b="1" dirty="0" smtClean="0">
                <a:latin typeface="宋体" pitchFamily="2" charset="-122"/>
              </a:rPr>
              <a:t>的某个函数</a:t>
            </a:r>
            <a:r>
              <a:rPr lang="en-US" altLang="zh-CN" sz="2800" b="1" dirty="0" smtClean="0">
                <a:latin typeface="宋体" pitchFamily="2" charset="-122"/>
              </a:rPr>
              <a:t>f(n)</a:t>
            </a:r>
            <a:r>
              <a:rPr lang="zh-CN" altLang="en-US" sz="2800" b="1" dirty="0" smtClean="0">
                <a:latin typeface="宋体" pitchFamily="2" charset="-122"/>
              </a:rPr>
              <a:t>，算法的时间量度记作</a:t>
            </a:r>
          </a:p>
          <a:p>
            <a:pPr algn="ctr" eaLnBrk="1" hangingPunct="1">
              <a:lnSpc>
                <a:spcPct val="125000"/>
              </a:lnSpc>
              <a:buFont typeface="Wingdings" pitchFamily="2" charset="2"/>
              <a:buNone/>
            </a:pPr>
            <a:r>
              <a:rPr lang="zh-CN" altLang="en-US" sz="2800" b="1" dirty="0" smtClean="0">
                <a:latin typeface="宋体" pitchFamily="2" charset="-122"/>
              </a:rPr>
              <a:t>    </a:t>
            </a:r>
            <a:r>
              <a:rPr lang="en-US" altLang="zh-CN" sz="2800" b="1" dirty="0" smtClean="0">
                <a:solidFill>
                  <a:srgbClr val="FF0000"/>
                </a:solidFill>
                <a:latin typeface="宋体" pitchFamily="2" charset="-122"/>
              </a:rPr>
              <a:t>T(n) = O(f(n))       “</a:t>
            </a:r>
            <a:r>
              <a:rPr lang="zh-CN" altLang="en-US" sz="2800" b="1" dirty="0" smtClean="0">
                <a:solidFill>
                  <a:srgbClr val="FF0000"/>
                </a:solidFill>
                <a:latin typeface="宋体" pitchFamily="2" charset="-122"/>
              </a:rPr>
              <a:t>大</a:t>
            </a:r>
            <a:r>
              <a:rPr lang="en-US" altLang="zh-CN" sz="2800" b="1" dirty="0" smtClean="0">
                <a:solidFill>
                  <a:srgbClr val="FF0000"/>
                </a:solidFill>
                <a:latin typeface="宋体" pitchFamily="2" charset="-122"/>
              </a:rPr>
              <a:t>O</a:t>
            </a:r>
            <a:r>
              <a:rPr lang="zh-CN" altLang="en-US" sz="2800" b="1" dirty="0" smtClean="0">
                <a:solidFill>
                  <a:srgbClr val="FF0000"/>
                </a:solidFill>
                <a:latin typeface="宋体" pitchFamily="2" charset="-122"/>
              </a:rPr>
              <a:t>记法” </a:t>
            </a:r>
          </a:p>
          <a:p>
            <a:pPr eaLnBrk="1" hangingPunct="1">
              <a:lnSpc>
                <a:spcPct val="125000"/>
              </a:lnSpc>
              <a:buFont typeface="Wingdings" pitchFamily="2" charset="2"/>
              <a:buNone/>
            </a:pPr>
            <a:r>
              <a:rPr lang="zh-CN" altLang="en-US" sz="2800" b="1" dirty="0" smtClean="0">
                <a:latin typeface="宋体" pitchFamily="2" charset="-122"/>
              </a:rPr>
              <a:t>      它表示随问题规模</a:t>
            </a:r>
            <a:r>
              <a:rPr lang="en-US" altLang="zh-CN" sz="2800" b="1" dirty="0" smtClean="0">
                <a:latin typeface="宋体" pitchFamily="2" charset="-122"/>
              </a:rPr>
              <a:t>n</a:t>
            </a:r>
            <a:r>
              <a:rPr lang="zh-CN" altLang="en-US" sz="2800" b="1" dirty="0" smtClean="0">
                <a:latin typeface="宋体" pitchFamily="2" charset="-122"/>
              </a:rPr>
              <a:t>的增大，算法执行时间的增长率和</a:t>
            </a:r>
            <a:r>
              <a:rPr lang="en-US" altLang="zh-CN" sz="2800" b="1" dirty="0" smtClean="0">
                <a:latin typeface="宋体" pitchFamily="2" charset="-122"/>
              </a:rPr>
              <a:t>f(n)</a:t>
            </a:r>
            <a:r>
              <a:rPr lang="zh-CN" altLang="en-US" sz="2800" b="1" dirty="0" smtClean="0">
                <a:latin typeface="宋体" pitchFamily="2" charset="-122"/>
              </a:rPr>
              <a:t>的增长率相同，称作算法的渐进时间复杂度，简称</a:t>
            </a:r>
            <a:r>
              <a:rPr lang="zh-CN" altLang="en-US" sz="2800" b="1" dirty="0" smtClean="0">
                <a:solidFill>
                  <a:srgbClr val="FF0000"/>
                </a:solidFill>
                <a:latin typeface="宋体" pitchFamily="2" charset="-122"/>
              </a:rPr>
              <a:t>时间复杂度</a:t>
            </a:r>
            <a:r>
              <a:rPr lang="zh-CN" altLang="en-US" sz="2800" b="1" dirty="0" smtClean="0">
                <a:latin typeface="宋体" pitchFamily="2" charset="-122"/>
              </a:rPr>
              <a:t>。</a:t>
            </a:r>
          </a:p>
          <a:p>
            <a:pPr eaLnBrk="1" hangingPunct="1">
              <a:lnSpc>
                <a:spcPct val="125000"/>
              </a:lnSpc>
            </a:pPr>
            <a:r>
              <a:rPr lang="zh-CN" altLang="en-US" sz="2800" b="1" dirty="0" smtClean="0">
                <a:latin typeface="宋体" pitchFamily="2" charset="-122"/>
              </a:rPr>
              <a:t>语句的频度：该语句重复执行的次数。</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 calcmode="lin" valueType="num">
                                      <p:cBhvr additive="base">
                                        <p:cTn id="7" dur="500" fill="hold"/>
                                        <p:tgtEl>
                                          <p:spTgt spid="63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anim calcmode="lin" valueType="num">
                                      <p:cBhvr additive="base">
                                        <p:cTn id="13" dur="500" fill="hold"/>
                                        <p:tgtEl>
                                          <p:spTgt spid="634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2">
                                            <p:txEl>
                                              <p:pRg st="2" end="2"/>
                                            </p:txEl>
                                          </p:spTgt>
                                        </p:tgtEl>
                                        <p:attrNameLst>
                                          <p:attrName>style.visibility</p:attrName>
                                        </p:attrNameLst>
                                      </p:cBhvr>
                                      <p:to>
                                        <p:strVal val="visible"/>
                                      </p:to>
                                    </p:set>
                                    <p:anim calcmode="lin" valueType="num">
                                      <p:cBhvr additive="base">
                                        <p:cTn id="19" dur="500" fill="hold"/>
                                        <p:tgtEl>
                                          <p:spTgt spid="634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492">
                                            <p:txEl>
                                              <p:pRg st="3" end="3"/>
                                            </p:txEl>
                                          </p:spTgt>
                                        </p:tgtEl>
                                        <p:attrNameLst>
                                          <p:attrName>style.visibility</p:attrName>
                                        </p:attrNameLst>
                                      </p:cBhvr>
                                      <p:to>
                                        <p:strVal val="visible"/>
                                      </p:to>
                                    </p:set>
                                    <p:anim calcmode="lin" valueType="num">
                                      <p:cBhvr additive="base">
                                        <p:cTn id="25" dur="500" fill="hold"/>
                                        <p:tgtEl>
                                          <p:spTgt spid="634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492">
                                            <p:txEl>
                                              <p:pRg st="4" end="4"/>
                                            </p:txEl>
                                          </p:spTgt>
                                        </p:tgtEl>
                                        <p:attrNameLst>
                                          <p:attrName>style.visibility</p:attrName>
                                        </p:attrNameLst>
                                      </p:cBhvr>
                                      <p:to>
                                        <p:strVal val="visible"/>
                                      </p:to>
                                    </p:set>
                                    <p:anim calcmode="lin" valueType="num">
                                      <p:cBhvr additive="base">
                                        <p:cTn id="31" dur="500" fill="hold"/>
                                        <p:tgtEl>
                                          <p:spTgt spid="634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12"/>
          </p:nvPr>
        </p:nvSpPr>
        <p:spPr/>
        <p:txBody>
          <a:bodyPr/>
          <a:lstStyle/>
          <a:p>
            <a:pPr>
              <a:defRPr/>
            </a:pPr>
            <a:fld id="{F499C50B-76E2-4952-A0BE-D35317063450}" type="slidenum">
              <a:rPr lang="en-US" altLang="zh-CN"/>
              <a:pPr>
                <a:defRPr/>
              </a:pPr>
              <a:t>62</a:t>
            </a:fld>
            <a:endParaRPr lang="en-US" altLang="zh-CN"/>
          </a:p>
        </p:txBody>
      </p:sp>
      <p:graphicFrame>
        <p:nvGraphicFramePr>
          <p:cNvPr id="55448" name="Group 152"/>
          <p:cNvGraphicFramePr>
            <a:graphicFrameLocks noGrp="1"/>
          </p:cNvGraphicFramePr>
          <p:nvPr>
            <p:ph idx="1"/>
          </p:nvPr>
        </p:nvGraphicFramePr>
        <p:xfrm>
          <a:off x="571442" y="714356"/>
          <a:ext cx="8429716" cy="4760088"/>
        </p:xfrm>
        <a:graphic>
          <a:graphicData uri="http://schemas.openxmlformats.org/drawingml/2006/table">
            <a:tbl>
              <a:tblPr/>
              <a:tblGrid>
                <a:gridCol w="670362"/>
                <a:gridCol w="871174"/>
                <a:gridCol w="739759"/>
                <a:gridCol w="1001112"/>
                <a:gridCol w="803252"/>
                <a:gridCol w="871174"/>
                <a:gridCol w="871174"/>
                <a:gridCol w="1004065"/>
                <a:gridCol w="1597644"/>
              </a:tblGrid>
              <a:tr h="1368425">
                <a:tc gridSpan="9">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600" b="0"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4000" b="0" i="0" u="none" strike="noStrike" cap="none" normalizeH="0" baseline="0" dirty="0" smtClean="0">
                          <a:ln>
                            <a:noFill/>
                          </a:ln>
                          <a:solidFill>
                            <a:schemeClr val="tx1"/>
                          </a:solidFill>
                          <a:effectLst/>
                          <a:latin typeface="Arial" charset="0"/>
                          <a:ea typeface="宋体" pitchFamily="2" charset="-122"/>
                        </a:rPr>
                        <a:t>时间复杂度和算法运行时间的关系表</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239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  T(n)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7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O(logn)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O(nlogn)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O(</a:t>
                      </a:r>
                      <a:r>
                        <a:rPr kumimoji="0" lang="en-US" altLang="zh-CN" sz="17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7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7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a:t>
                      </a:r>
                      <a:r>
                        <a:rPr kumimoji="0" lang="en-US" altLang="zh-CN" sz="1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1700" b="0"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a:t>
                      </a:r>
                      <a:r>
                        <a:rPr kumimoji="0" lang="en-US" altLang="zh-CN" sz="1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1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700" b="0"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a:t>
                      </a:r>
                      <a:r>
                        <a:rPr kumimoji="0" lang="en-US" altLang="zh-CN" sz="1700" b="0" i="0" u="none" strike="noStrike" cap="none" normalizeH="0" baseline="0" smtClean="0">
                          <a:ln>
                            <a:noFill/>
                          </a:ln>
                          <a:solidFill>
                            <a:schemeClr val="tx1"/>
                          </a:solidFill>
                          <a:effectLst/>
                          <a:latin typeface="宋体" pitchFamily="2" charset="-122"/>
                          <a:ea typeface="宋体" pitchFamily="2" charset="-122"/>
                        </a:rPr>
                        <a:t>2</a:t>
                      </a:r>
                      <a:r>
                        <a:rPr kumimoji="0" lang="en-US" altLang="zh-CN" sz="1700" b="0" i="0" u="none" strike="noStrike" cap="none" normalizeH="0" baseline="30000" smtClean="0">
                          <a:ln>
                            <a:noFill/>
                          </a:ln>
                          <a:solidFill>
                            <a:schemeClr val="tx1"/>
                          </a:solidFill>
                          <a:effectLst/>
                          <a:latin typeface="宋体" pitchFamily="2" charset="-122"/>
                          <a:ea typeface="宋体" pitchFamily="2" charset="-122"/>
                        </a:rPr>
                        <a:t>n</a:t>
                      </a:r>
                      <a:r>
                        <a:rPr kumimoji="0" lang="en-US" altLang="zh-CN" sz="1700" b="0"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4.3us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20us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86.4us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400us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8ms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3.2s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1.05s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771</a:t>
                      </a:r>
                      <a:r>
                        <a:rPr kumimoji="0" lang="zh-CN" altLang="en-US" sz="1700" b="0" i="0" u="none" strike="noStrike" cap="none" normalizeH="0" baseline="0" smtClean="0">
                          <a:ln>
                            <a:noFill/>
                          </a:ln>
                          <a:solidFill>
                            <a:schemeClr val="tx1"/>
                          </a:solidFill>
                          <a:effectLst/>
                          <a:latin typeface="Arial" charset="0"/>
                          <a:ea typeface="宋体" pitchFamily="2" charset="-122"/>
                        </a:rPr>
                        <a:t>世纪</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5.3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213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1600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64ms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1.7min</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12.7</a:t>
                      </a:r>
                      <a:r>
                        <a:rPr kumimoji="0" lang="zh-CN" altLang="en-US" sz="1700" b="0" i="0" u="none" strike="noStrike" cap="none" normalizeH="0" baseline="0" smtClean="0">
                          <a:ln>
                            <a:noFill/>
                          </a:ln>
                          <a:solidFill>
                            <a:schemeClr val="tx1"/>
                          </a:solidFill>
                          <a:effectLst/>
                          <a:latin typeface="Arial" charset="0"/>
                          <a:ea typeface="宋体" pitchFamily="2" charset="-122"/>
                        </a:rPr>
                        <a:t>天</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2.59*10</a:t>
                      </a:r>
                      <a:r>
                        <a:rPr kumimoji="0" lang="en-US" altLang="zh-CN" sz="17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32</a:t>
                      </a:r>
                      <a:r>
                        <a:rPr kumimoji="0" lang="zh-CN" altLang="en-US" sz="1700" b="0" i="0" u="none" strike="noStrike" cap="none" normalizeH="0" baseline="0" smtClean="0">
                          <a:ln>
                            <a:noFill/>
                          </a:ln>
                          <a:solidFill>
                            <a:schemeClr val="tx1"/>
                          </a:solidFill>
                          <a:effectLst/>
                          <a:latin typeface="Arial" charset="0"/>
                          <a:ea typeface="宋体" pitchFamily="2" charset="-122"/>
                        </a:rPr>
                        <a:t>世纪</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5.9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354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3600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216ms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13min</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366</a:t>
                      </a:r>
                      <a:r>
                        <a:rPr kumimoji="0" lang="zh-CN" altLang="en-US" sz="1700" b="0" i="0" u="none" strike="noStrike" cap="none" normalizeH="0" baseline="0" smtClean="0">
                          <a:ln>
                            <a:noFill/>
                          </a:ln>
                          <a:solidFill>
                            <a:schemeClr val="tx1"/>
                          </a:solidFill>
                          <a:effectLst/>
                          <a:latin typeface="Arial" charset="0"/>
                          <a:ea typeface="宋体" pitchFamily="2" charset="-122"/>
                        </a:rPr>
                        <a:t>世纪</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2.64*10</a:t>
                      </a:r>
                      <a:r>
                        <a:rPr kumimoji="0" lang="en-US" altLang="zh-CN" sz="17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66</a:t>
                      </a:r>
                      <a:r>
                        <a:rPr kumimoji="0" lang="zh-CN" altLang="en-US" sz="1700" b="0" i="0" u="none" strike="noStrike" cap="none" normalizeH="0" baseline="0" dirty="0" smtClean="0">
                          <a:ln>
                            <a:noFill/>
                          </a:ln>
                          <a:solidFill>
                            <a:schemeClr val="tx1"/>
                          </a:solidFill>
                          <a:effectLst/>
                          <a:latin typeface="Arial" charset="0"/>
                          <a:ea typeface="宋体" pitchFamily="2" charset="-122"/>
                        </a:rPr>
                        <a:t>世纪</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38981BA-EF4E-42FD-8CB9-F7A01AC3FCF3}" type="slidenum">
              <a:rPr lang="en-US" altLang="zh-CN"/>
              <a:pPr>
                <a:defRPr/>
              </a:pPr>
              <a:t>63</a:t>
            </a:fld>
            <a:endParaRPr lang="en-US" altLang="zh-CN"/>
          </a:p>
        </p:txBody>
      </p:sp>
      <p:sp>
        <p:nvSpPr>
          <p:cNvPr id="65539" name="Rectangle 2"/>
          <p:cNvSpPr>
            <a:spLocks noGrp="1" noChangeArrowheads="1"/>
          </p:cNvSpPr>
          <p:nvPr>
            <p:ph type="title"/>
          </p:nvPr>
        </p:nvSpPr>
        <p:spPr>
          <a:xfrm>
            <a:off x="428596" y="285728"/>
            <a:ext cx="8229600" cy="1139825"/>
          </a:xfrm>
        </p:spPr>
        <p:txBody>
          <a:bodyPr/>
          <a:lstStyle/>
          <a:p>
            <a:pPr eaLnBrk="1" hangingPunct="1"/>
            <a:r>
              <a:rPr lang="zh-CN" altLang="en-US" sz="3600" b="1" dirty="0" smtClean="0"/>
              <a:t>结论</a:t>
            </a:r>
          </a:p>
        </p:txBody>
      </p:sp>
      <p:sp>
        <p:nvSpPr>
          <p:cNvPr id="65540" name="Rectangle 3"/>
          <p:cNvSpPr>
            <a:spLocks noGrp="1" noChangeArrowheads="1"/>
          </p:cNvSpPr>
          <p:nvPr>
            <p:ph type="body" idx="1"/>
          </p:nvPr>
        </p:nvSpPr>
        <p:spPr>
          <a:xfrm>
            <a:off x="285720" y="1142984"/>
            <a:ext cx="8713788" cy="4648200"/>
          </a:xfrm>
        </p:spPr>
        <p:txBody>
          <a:bodyPr/>
          <a:lstStyle/>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）当</a:t>
            </a:r>
            <a:r>
              <a:rPr lang="en-US" altLang="zh-CN" sz="2800" b="1" dirty="0" smtClean="0">
                <a:latin typeface="楷体_GB2312" pitchFamily="49" charset="-122"/>
                <a:ea typeface="楷体_GB2312" pitchFamily="49" charset="-122"/>
              </a:rPr>
              <a:t>f(n)</a:t>
            </a:r>
            <a:r>
              <a:rPr lang="zh-CN" altLang="en-US" sz="2800" b="1" dirty="0" smtClean="0">
                <a:latin typeface="楷体_GB2312" pitchFamily="49" charset="-122"/>
                <a:ea typeface="楷体_GB2312" pitchFamily="49" charset="-122"/>
              </a:rPr>
              <a:t>为对数函数、幂函数、或它们的乘积时，算法的运行时间是</a:t>
            </a:r>
            <a:r>
              <a:rPr lang="zh-CN" altLang="en-US" sz="2800" b="1" dirty="0" smtClean="0">
                <a:solidFill>
                  <a:srgbClr val="CC3300"/>
                </a:solidFill>
                <a:latin typeface="楷体_GB2312" pitchFamily="49" charset="-122"/>
                <a:ea typeface="楷体_GB2312" pitchFamily="49" charset="-122"/>
              </a:rPr>
              <a:t>可以接受</a:t>
            </a:r>
            <a:r>
              <a:rPr lang="zh-CN" altLang="en-US" sz="2800" b="1" dirty="0" smtClean="0">
                <a:latin typeface="楷体_GB2312" pitchFamily="49" charset="-122"/>
                <a:ea typeface="楷体_GB2312" pitchFamily="49" charset="-122"/>
              </a:rPr>
              <a:t>的，称这些算法是有效算法；当</a:t>
            </a:r>
            <a:r>
              <a:rPr lang="en-US" altLang="zh-CN" sz="2800" b="1" dirty="0" smtClean="0">
                <a:latin typeface="楷体_GB2312" pitchFamily="49" charset="-122"/>
                <a:ea typeface="楷体_GB2312" pitchFamily="49" charset="-122"/>
              </a:rPr>
              <a:t>f(n)</a:t>
            </a:r>
            <a:r>
              <a:rPr lang="zh-CN" altLang="en-US" sz="2800" b="1" dirty="0" smtClean="0">
                <a:latin typeface="楷体_GB2312" pitchFamily="49" charset="-122"/>
                <a:ea typeface="楷体_GB2312" pitchFamily="49" charset="-122"/>
              </a:rPr>
              <a:t>为指数函数或阶乘函数时，算法的运行时间是</a:t>
            </a:r>
            <a:r>
              <a:rPr lang="zh-CN" altLang="en-US" sz="2800" b="1" dirty="0" smtClean="0">
                <a:solidFill>
                  <a:srgbClr val="CC3300"/>
                </a:solidFill>
                <a:latin typeface="楷体_GB2312" pitchFamily="49" charset="-122"/>
                <a:ea typeface="楷体_GB2312" pitchFamily="49" charset="-122"/>
              </a:rPr>
              <a:t>不可接受</a:t>
            </a:r>
            <a:r>
              <a:rPr lang="zh-CN" altLang="en-US" sz="2800" b="1" dirty="0" smtClean="0">
                <a:latin typeface="楷体_GB2312" pitchFamily="49" charset="-122"/>
                <a:ea typeface="楷体_GB2312" pitchFamily="49" charset="-122"/>
              </a:rPr>
              <a:t>的，称这些算法是无效的算法。</a:t>
            </a:r>
          </a:p>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）随着</a:t>
            </a:r>
            <a:r>
              <a:rPr lang="en-US" altLang="zh-CN" sz="2800" b="1" dirty="0" smtClean="0">
                <a:latin typeface="楷体_GB2312" pitchFamily="49" charset="-122"/>
                <a:ea typeface="楷体_GB2312" pitchFamily="49" charset="-122"/>
              </a:rPr>
              <a:t>n</a:t>
            </a:r>
            <a:r>
              <a:rPr lang="zh-CN" altLang="en-US" sz="2800" b="1" dirty="0" smtClean="0">
                <a:latin typeface="楷体_GB2312" pitchFamily="49" charset="-122"/>
                <a:ea typeface="楷体_GB2312" pitchFamily="49" charset="-122"/>
              </a:rPr>
              <a:t>值的增大，增长速度各不相同，</a:t>
            </a:r>
            <a:r>
              <a:rPr lang="en-US" altLang="zh-CN" sz="2800" b="1" dirty="0" smtClean="0">
                <a:latin typeface="楷体_GB2312" pitchFamily="49" charset="-122"/>
                <a:ea typeface="楷体_GB2312" pitchFamily="49" charset="-122"/>
              </a:rPr>
              <a:t>n</a:t>
            </a:r>
            <a:r>
              <a:rPr lang="zh-CN" altLang="en-US" sz="2800" b="1" dirty="0" smtClean="0">
                <a:latin typeface="楷体_GB2312" pitchFamily="49" charset="-122"/>
                <a:ea typeface="楷体_GB2312" pitchFamily="49" charset="-122"/>
              </a:rPr>
              <a:t>足够大时，存在下列关系：</a:t>
            </a:r>
          </a:p>
          <a:p>
            <a:pPr algn="ct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对数函数 </a:t>
            </a:r>
            <a:r>
              <a:rPr lang="en-US" altLang="zh-CN" sz="2800" b="1" dirty="0" smtClean="0">
                <a:latin typeface="楷体_GB2312" pitchFamily="49" charset="-122"/>
                <a:ea typeface="楷体_GB2312" pitchFamily="49" charset="-122"/>
              </a:rPr>
              <a:t>&lt; </a:t>
            </a:r>
            <a:r>
              <a:rPr lang="zh-CN" altLang="en-US" sz="2800" b="1" dirty="0" smtClean="0">
                <a:latin typeface="楷体_GB2312" pitchFamily="49" charset="-122"/>
                <a:ea typeface="楷体_GB2312" pitchFamily="49" charset="-122"/>
              </a:rPr>
              <a:t>幂函数 </a:t>
            </a:r>
            <a:r>
              <a:rPr lang="en-US" altLang="zh-CN" sz="2800" b="1" dirty="0" smtClean="0">
                <a:latin typeface="楷体_GB2312" pitchFamily="49" charset="-122"/>
                <a:ea typeface="楷体_GB2312" pitchFamily="49" charset="-122"/>
              </a:rPr>
              <a:t>&lt; </a:t>
            </a:r>
            <a:r>
              <a:rPr lang="zh-CN" altLang="en-US" sz="2800" b="1" dirty="0" smtClean="0">
                <a:latin typeface="楷体_GB2312" pitchFamily="49" charset="-122"/>
                <a:ea typeface="楷体_GB2312" pitchFamily="49" charset="-122"/>
              </a:rPr>
              <a:t>指数函数</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40">
                                            <p:txEl>
                                              <p:pRg st="1" end="1"/>
                                            </p:txEl>
                                          </p:spTgt>
                                        </p:tgtEl>
                                        <p:attrNameLst>
                                          <p:attrName>style.visibility</p:attrName>
                                        </p:attrNameLst>
                                      </p:cBhvr>
                                      <p:to>
                                        <p:strVal val="visible"/>
                                      </p:to>
                                    </p:set>
                                    <p:anim calcmode="lin" valueType="num">
                                      <p:cBhvr additive="base">
                                        <p:cTn id="13"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anim calcmode="lin" valueType="num">
                                      <p:cBhvr additive="base">
                                        <p:cTn id="19"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47D4264-7B4D-4A8E-9CE7-82F3F93C450C}" type="slidenum">
              <a:rPr lang="en-US" altLang="zh-CN"/>
              <a:pPr>
                <a:defRPr/>
              </a:pPr>
              <a:t>64</a:t>
            </a:fld>
            <a:endParaRPr lang="en-US" altLang="zh-CN"/>
          </a:p>
        </p:txBody>
      </p:sp>
      <p:sp>
        <p:nvSpPr>
          <p:cNvPr id="66563" name="Rectangle 2"/>
          <p:cNvSpPr>
            <a:spLocks noGrp="1" noChangeArrowheads="1"/>
          </p:cNvSpPr>
          <p:nvPr>
            <p:ph type="title"/>
          </p:nvPr>
        </p:nvSpPr>
        <p:spPr>
          <a:xfrm>
            <a:off x="460375" y="354013"/>
            <a:ext cx="8229600" cy="606425"/>
          </a:xfrm>
        </p:spPr>
        <p:txBody>
          <a:bodyPr/>
          <a:lstStyle/>
          <a:p>
            <a:pPr eaLnBrk="1" hangingPunct="1"/>
            <a:r>
              <a:rPr lang="zh-CN" altLang="en-US" sz="3600" b="1" dirty="0" smtClean="0"/>
              <a:t>常见函数的增长率</a:t>
            </a:r>
          </a:p>
        </p:txBody>
      </p:sp>
      <p:sp>
        <p:nvSpPr>
          <p:cNvPr id="66564" name="Rectangle 3"/>
          <p:cNvSpPr>
            <a:spLocks noGrp="1" noChangeArrowheads="1"/>
          </p:cNvSpPr>
          <p:nvPr>
            <p:ph type="body" idx="1"/>
          </p:nvPr>
        </p:nvSpPr>
        <p:spPr>
          <a:xfrm>
            <a:off x="285720" y="1142984"/>
            <a:ext cx="8540750" cy="4865687"/>
          </a:xfrm>
        </p:spPr>
        <p:txBody>
          <a:bodyPr/>
          <a:lstStyle/>
          <a:p>
            <a:pPr eaLnBrk="1" hangingPunct="1">
              <a:buFont typeface="Wingdings" pitchFamily="2" charset="2"/>
              <a:buNone/>
            </a:pPr>
            <a:r>
              <a:rPr lang="en-US" altLang="zh-CN" sz="2800" dirty="0" smtClean="0">
                <a:latin typeface="宋体" pitchFamily="2" charset="-122"/>
              </a:rPr>
              <a:t>    </a:t>
            </a:r>
            <a:r>
              <a:rPr lang="en-US" altLang="zh-CN" sz="2800" b="1" dirty="0" smtClean="0">
                <a:latin typeface="宋体" pitchFamily="2" charset="-122"/>
              </a:rPr>
              <a:t>O(1)         </a:t>
            </a:r>
            <a:r>
              <a:rPr lang="zh-CN" altLang="en-US" sz="2800" b="1" dirty="0" smtClean="0">
                <a:latin typeface="宋体" pitchFamily="2" charset="-122"/>
              </a:rPr>
              <a:t>常量阶，与</a:t>
            </a:r>
            <a:r>
              <a:rPr lang="en-US" altLang="zh-CN" sz="2800" b="1" dirty="0" smtClean="0">
                <a:latin typeface="宋体" pitchFamily="2" charset="-122"/>
              </a:rPr>
              <a:t>n</a:t>
            </a:r>
            <a:r>
              <a:rPr lang="zh-CN" altLang="en-US" sz="2800" b="1" dirty="0" smtClean="0">
                <a:latin typeface="宋体" pitchFamily="2" charset="-122"/>
              </a:rPr>
              <a:t>无关</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a:t>
            </a:r>
            <a:r>
              <a:rPr lang="en-US" altLang="zh-CN" sz="2800" b="1" dirty="0" err="1" smtClean="0">
                <a:latin typeface="宋体" pitchFamily="2" charset="-122"/>
              </a:rPr>
              <a:t>logn</a:t>
            </a:r>
            <a:r>
              <a:rPr lang="en-US" altLang="zh-CN" sz="2800" b="1" dirty="0" smtClean="0">
                <a:latin typeface="宋体" pitchFamily="2" charset="-122"/>
              </a:rPr>
              <a:t>)      </a:t>
            </a:r>
            <a:r>
              <a:rPr lang="en-US" altLang="zh-CN" sz="2800" b="1" dirty="0" err="1" smtClean="0">
                <a:latin typeface="宋体" pitchFamily="2" charset="-122"/>
              </a:rPr>
              <a:t>logn</a:t>
            </a:r>
            <a:r>
              <a:rPr lang="zh-CN" altLang="en-US" sz="2800" b="1" dirty="0" smtClean="0">
                <a:latin typeface="宋体" pitchFamily="2" charset="-122"/>
              </a:rPr>
              <a:t>阶</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O(n)         n</a:t>
            </a:r>
            <a:r>
              <a:rPr lang="zh-CN" altLang="en-US" sz="2800" b="1" dirty="0" smtClean="0">
                <a:latin typeface="宋体" pitchFamily="2" charset="-122"/>
              </a:rPr>
              <a:t>阶</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a:t>
            </a:r>
            <a:r>
              <a:rPr lang="en-US" altLang="zh-CN" sz="2800" b="1" dirty="0" err="1" smtClean="0">
                <a:latin typeface="宋体" pitchFamily="2" charset="-122"/>
              </a:rPr>
              <a:t>nlogn</a:t>
            </a:r>
            <a:r>
              <a:rPr lang="en-US" altLang="zh-CN" sz="2800" b="1" dirty="0" smtClean="0">
                <a:latin typeface="宋体" pitchFamily="2" charset="-122"/>
              </a:rPr>
              <a:t>)     </a:t>
            </a:r>
            <a:r>
              <a:rPr lang="en-US" altLang="zh-CN" sz="2800" b="1" dirty="0" err="1" smtClean="0">
                <a:latin typeface="宋体" pitchFamily="2" charset="-122"/>
              </a:rPr>
              <a:t>nlogn</a:t>
            </a:r>
            <a:r>
              <a:rPr lang="zh-CN" altLang="en-US" sz="2800" b="1" dirty="0" smtClean="0">
                <a:latin typeface="宋体" pitchFamily="2" charset="-122"/>
              </a:rPr>
              <a:t>阶</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O(n</a:t>
            </a:r>
            <a:r>
              <a:rPr lang="en-US" altLang="zh-CN" sz="2800" b="1" baseline="30000" dirty="0" smtClean="0">
                <a:latin typeface="宋体" pitchFamily="2" charset="-122"/>
              </a:rPr>
              <a:t>2</a:t>
            </a:r>
            <a:r>
              <a:rPr lang="en-US" altLang="zh-CN" sz="2800" b="1" dirty="0" smtClean="0">
                <a:latin typeface="宋体" pitchFamily="2" charset="-122"/>
              </a:rPr>
              <a:t>)        </a:t>
            </a:r>
            <a:r>
              <a:rPr lang="zh-CN" altLang="en-US" sz="2800" b="1" dirty="0" smtClean="0">
                <a:latin typeface="宋体" pitchFamily="2" charset="-122"/>
              </a:rPr>
              <a:t>平方阶</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O(n</a:t>
            </a:r>
            <a:r>
              <a:rPr lang="en-US" altLang="zh-CN" sz="2800" b="1" baseline="30000" dirty="0" smtClean="0">
                <a:latin typeface="宋体" pitchFamily="2" charset="-122"/>
              </a:rPr>
              <a:t>3</a:t>
            </a:r>
            <a:r>
              <a:rPr lang="en-US" altLang="zh-CN" sz="2800" b="1" dirty="0" smtClean="0">
                <a:latin typeface="宋体" pitchFamily="2" charset="-122"/>
              </a:rPr>
              <a:t>)        </a:t>
            </a:r>
            <a:r>
              <a:rPr lang="zh-CN" altLang="en-US" sz="2800" b="1" dirty="0" smtClean="0">
                <a:latin typeface="宋体" pitchFamily="2" charset="-122"/>
              </a:rPr>
              <a:t>立方阶</a:t>
            </a:r>
          </a:p>
          <a:p>
            <a:pPr eaLnBrk="1" hangingPunct="1">
              <a:buFont typeface="Wingdings" pitchFamily="2" charset="2"/>
              <a:buNone/>
            </a:pPr>
            <a:r>
              <a:rPr lang="zh-CN" altLang="en-US" sz="2800" b="1" dirty="0" smtClean="0">
                <a:latin typeface="宋体" pitchFamily="2" charset="-122"/>
              </a:rPr>
              <a:t>    </a:t>
            </a:r>
            <a:r>
              <a:rPr lang="en-US" altLang="zh-CN" sz="2800" b="1" dirty="0" smtClean="0">
                <a:latin typeface="宋体" pitchFamily="2" charset="-122"/>
              </a:rPr>
              <a:t>O(2</a:t>
            </a:r>
            <a:r>
              <a:rPr lang="en-US" altLang="zh-CN" sz="2800" b="1" baseline="30000" dirty="0" smtClean="0">
                <a:latin typeface="宋体" pitchFamily="2" charset="-122"/>
              </a:rPr>
              <a:t>n</a:t>
            </a:r>
            <a:r>
              <a:rPr lang="en-US" altLang="zh-CN" sz="2800" b="1" dirty="0" smtClean="0">
                <a:latin typeface="宋体" pitchFamily="2" charset="-122"/>
              </a:rPr>
              <a:t>)        </a:t>
            </a:r>
            <a:r>
              <a:rPr lang="zh-CN" altLang="en-US" sz="2800" b="1" dirty="0" smtClean="0">
                <a:latin typeface="宋体" pitchFamily="2" charset="-122"/>
              </a:rPr>
              <a:t>指数阶</a:t>
            </a:r>
          </a:p>
          <a:p>
            <a:pPr eaLnBrk="1" hangingPunct="1"/>
            <a:r>
              <a:rPr lang="zh-CN" altLang="en-US" sz="2800" b="1" dirty="0" smtClean="0">
                <a:latin typeface="宋体" pitchFamily="2" charset="-122"/>
              </a:rPr>
              <a:t>增长率由慢到快</a:t>
            </a:r>
          </a:p>
          <a:p>
            <a:pPr eaLnBrk="1" hangingPunct="1"/>
            <a:r>
              <a:rPr lang="zh-CN" altLang="en-US" sz="2800" b="1" dirty="0" smtClean="0">
                <a:latin typeface="宋体" pitchFamily="2" charset="-122"/>
              </a:rPr>
              <a:t>尽量少用指数阶的算法</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4">
                                            <p:txEl>
                                              <p:pRg st="1" end="1"/>
                                            </p:txEl>
                                          </p:spTgt>
                                        </p:tgtEl>
                                        <p:attrNameLst>
                                          <p:attrName>style.visibility</p:attrName>
                                        </p:attrNameLst>
                                      </p:cBhvr>
                                      <p:to>
                                        <p:strVal val="visible"/>
                                      </p:to>
                                    </p:set>
                                    <p:anim calcmode="lin" valueType="num">
                                      <p:cBhvr additive="base">
                                        <p:cTn id="13" dur="500" fill="hold"/>
                                        <p:tgtEl>
                                          <p:spTgt spid="665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4">
                                            <p:txEl>
                                              <p:pRg st="2" end="2"/>
                                            </p:txEl>
                                          </p:spTgt>
                                        </p:tgtEl>
                                        <p:attrNameLst>
                                          <p:attrName>style.visibility</p:attrName>
                                        </p:attrNameLst>
                                      </p:cBhvr>
                                      <p:to>
                                        <p:strVal val="visible"/>
                                      </p:to>
                                    </p:set>
                                    <p:anim calcmode="lin" valueType="num">
                                      <p:cBhvr additive="base">
                                        <p:cTn id="19" dur="500" fill="hold"/>
                                        <p:tgtEl>
                                          <p:spTgt spid="665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4">
                                            <p:txEl>
                                              <p:pRg st="3" end="3"/>
                                            </p:txEl>
                                          </p:spTgt>
                                        </p:tgtEl>
                                        <p:attrNameLst>
                                          <p:attrName>style.visibility</p:attrName>
                                        </p:attrNameLst>
                                      </p:cBhvr>
                                      <p:to>
                                        <p:strVal val="visible"/>
                                      </p:to>
                                    </p:set>
                                    <p:anim calcmode="lin" valueType="num">
                                      <p:cBhvr additive="base">
                                        <p:cTn id="25" dur="500" fill="hold"/>
                                        <p:tgtEl>
                                          <p:spTgt spid="665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564">
                                            <p:txEl>
                                              <p:pRg st="4" end="4"/>
                                            </p:txEl>
                                          </p:spTgt>
                                        </p:tgtEl>
                                        <p:attrNameLst>
                                          <p:attrName>style.visibility</p:attrName>
                                        </p:attrNameLst>
                                      </p:cBhvr>
                                      <p:to>
                                        <p:strVal val="visible"/>
                                      </p:to>
                                    </p:set>
                                    <p:anim calcmode="lin" valueType="num">
                                      <p:cBhvr additive="base">
                                        <p:cTn id="31" dur="500" fill="hold"/>
                                        <p:tgtEl>
                                          <p:spTgt spid="665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564">
                                            <p:txEl>
                                              <p:pRg st="5" end="5"/>
                                            </p:txEl>
                                          </p:spTgt>
                                        </p:tgtEl>
                                        <p:attrNameLst>
                                          <p:attrName>style.visibility</p:attrName>
                                        </p:attrNameLst>
                                      </p:cBhvr>
                                      <p:to>
                                        <p:strVal val="visible"/>
                                      </p:to>
                                    </p:set>
                                    <p:anim calcmode="lin" valueType="num">
                                      <p:cBhvr additive="base">
                                        <p:cTn id="37" dur="500" fill="hold"/>
                                        <p:tgtEl>
                                          <p:spTgt spid="665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6564">
                                            <p:txEl>
                                              <p:pRg st="6" end="6"/>
                                            </p:txEl>
                                          </p:spTgt>
                                        </p:tgtEl>
                                        <p:attrNameLst>
                                          <p:attrName>style.visibility</p:attrName>
                                        </p:attrNameLst>
                                      </p:cBhvr>
                                      <p:to>
                                        <p:strVal val="visible"/>
                                      </p:to>
                                    </p:set>
                                    <p:anim calcmode="lin" valueType="num">
                                      <p:cBhvr additive="base">
                                        <p:cTn id="43" dur="500" fill="hold"/>
                                        <p:tgtEl>
                                          <p:spTgt spid="665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6564">
                                            <p:txEl>
                                              <p:pRg st="7" end="7"/>
                                            </p:txEl>
                                          </p:spTgt>
                                        </p:tgtEl>
                                        <p:attrNameLst>
                                          <p:attrName>style.visibility</p:attrName>
                                        </p:attrNameLst>
                                      </p:cBhvr>
                                      <p:to>
                                        <p:strVal val="visible"/>
                                      </p:to>
                                    </p:set>
                                    <p:anim calcmode="lin" valueType="num">
                                      <p:cBhvr additive="base">
                                        <p:cTn id="49" dur="500" fill="hold"/>
                                        <p:tgtEl>
                                          <p:spTgt spid="6656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56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6564">
                                            <p:txEl>
                                              <p:pRg st="8" end="8"/>
                                            </p:txEl>
                                          </p:spTgt>
                                        </p:tgtEl>
                                        <p:attrNameLst>
                                          <p:attrName>style.visibility</p:attrName>
                                        </p:attrNameLst>
                                      </p:cBhvr>
                                      <p:to>
                                        <p:strVal val="visible"/>
                                      </p:to>
                                    </p:set>
                                    <p:anim calcmode="lin" valueType="num">
                                      <p:cBhvr additive="base">
                                        <p:cTn id="55" dur="500" fill="hold"/>
                                        <p:tgtEl>
                                          <p:spTgt spid="6656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656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2EBAC1D1-ECB1-45E0-B94A-EB64B12D7EF0}" type="slidenum">
              <a:rPr lang="en-US" altLang="zh-CN"/>
              <a:pPr>
                <a:defRPr/>
              </a:pPr>
              <a:t>65</a:t>
            </a:fld>
            <a:endParaRPr lang="en-US" altLang="zh-CN"/>
          </a:p>
        </p:txBody>
      </p:sp>
      <p:pic>
        <p:nvPicPr>
          <p:cNvPr id="67587" name="Picture 4"/>
          <p:cNvPicPr>
            <a:picLocks noChangeAspect="1" noChangeArrowheads="1"/>
          </p:cNvPicPr>
          <p:nvPr/>
        </p:nvPicPr>
        <p:blipFill>
          <a:blip r:embed="rId2" cstate="print"/>
          <a:srcRect/>
          <a:stretch>
            <a:fillRect/>
          </a:stretch>
        </p:blipFill>
        <p:spPr bwMode="auto">
          <a:xfrm>
            <a:off x="755650" y="333375"/>
            <a:ext cx="7775575" cy="6223000"/>
          </a:xfrm>
          <a:prstGeom prst="rect">
            <a:avLst/>
          </a:prstGeom>
          <a:noFill/>
          <a:ln w="12700">
            <a:noFill/>
            <a:miter lim="800000"/>
            <a:headEnd type="none" w="sm" len="sm"/>
            <a:tailEnd type="none" w="sm" len="sm"/>
          </a:ln>
        </p:spPr>
      </p:pic>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37BA974-329F-4F0F-9407-A0DFF6377A53}" type="slidenum">
              <a:rPr lang="en-US" altLang="zh-CN"/>
              <a:pPr>
                <a:defRPr/>
              </a:pPr>
              <a:t>66</a:t>
            </a:fld>
            <a:endParaRPr lang="en-US" altLang="zh-CN"/>
          </a:p>
        </p:txBody>
      </p:sp>
      <p:sp>
        <p:nvSpPr>
          <p:cNvPr id="68611" name="Rectangle 2"/>
          <p:cNvSpPr>
            <a:spLocks noGrp="1" noChangeArrowheads="1"/>
          </p:cNvSpPr>
          <p:nvPr>
            <p:ph type="title"/>
          </p:nvPr>
        </p:nvSpPr>
        <p:spPr/>
        <p:txBody>
          <a:bodyPr/>
          <a:lstStyle/>
          <a:p>
            <a:pPr eaLnBrk="1" hangingPunct="1"/>
            <a:r>
              <a:rPr lang="en-US" altLang="zh-CN" sz="3600" b="1" smtClean="0">
                <a:latin typeface="宋体" pitchFamily="2" charset="-122"/>
              </a:rPr>
              <a:t>6. </a:t>
            </a:r>
            <a:r>
              <a:rPr lang="zh-CN" altLang="en-US" sz="3600" b="1" smtClean="0">
                <a:latin typeface="宋体" pitchFamily="2" charset="-122"/>
              </a:rPr>
              <a:t>空间复杂度</a:t>
            </a:r>
          </a:p>
        </p:txBody>
      </p:sp>
      <p:sp>
        <p:nvSpPr>
          <p:cNvPr id="68612" name="Rectangle 3"/>
          <p:cNvSpPr>
            <a:spLocks noGrp="1" noChangeArrowheads="1"/>
          </p:cNvSpPr>
          <p:nvPr>
            <p:ph type="body" idx="1"/>
          </p:nvPr>
        </p:nvSpPr>
        <p:spPr>
          <a:xfrm>
            <a:off x="500034" y="1000108"/>
            <a:ext cx="8229600" cy="4298950"/>
          </a:xfrm>
        </p:spPr>
        <p:txBody>
          <a:bodyPr/>
          <a:lstStyle/>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）存储算法本身所占用的空间</a:t>
            </a:r>
          </a:p>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）算法的输入</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输出数据占用的空间</a:t>
            </a:r>
          </a:p>
          <a:p>
            <a:pPr eaLnBrk="1" hangingPunct="1">
              <a:lnSpc>
                <a:spcPct val="150000"/>
              </a:lnSpc>
              <a:buFont typeface="Wingdings" pitchFamily="2" charset="2"/>
              <a:buNone/>
            </a:pP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）算法在运行过程中临时占用的辅助空间</a:t>
            </a:r>
          </a:p>
          <a:p>
            <a:pPr eaLnBrk="1" hangingPunct="1">
              <a:lnSpc>
                <a:spcPct val="150000"/>
              </a:lnSpc>
            </a:pPr>
            <a:r>
              <a:rPr lang="zh-CN" altLang="en-US" sz="2800" b="1" dirty="0" smtClean="0">
                <a:latin typeface="楷体_GB2312" pitchFamily="49" charset="-122"/>
                <a:ea typeface="楷体_GB2312" pitchFamily="49" charset="-122"/>
              </a:rPr>
              <a:t>原地工作：若辅助空间相对于输入数据量是常数，则称此算法是原地工作。</a:t>
            </a:r>
          </a:p>
          <a:p>
            <a:pPr eaLnBrk="1" hangingPunct="1">
              <a:lnSpc>
                <a:spcPct val="150000"/>
              </a:lnSpc>
            </a:pPr>
            <a:r>
              <a:rPr lang="zh-CN" altLang="en-US" sz="2800" b="1" dirty="0" smtClean="0">
                <a:latin typeface="楷体_GB2312" pitchFamily="49" charset="-122"/>
                <a:ea typeface="楷体_GB2312" pitchFamily="49" charset="-122"/>
              </a:rPr>
              <a:t>若所占空间量依赖于特定的输入，按最坏情况来分析。</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anim calcmode="lin" valueType="num">
                                      <p:cBhvr additive="base">
                                        <p:cTn id="7" dur="500" fill="hold"/>
                                        <p:tgtEl>
                                          <p:spTgt spid="686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2">
                                            <p:txEl>
                                              <p:pRg st="1" end="1"/>
                                            </p:txEl>
                                          </p:spTgt>
                                        </p:tgtEl>
                                        <p:attrNameLst>
                                          <p:attrName>style.visibility</p:attrName>
                                        </p:attrNameLst>
                                      </p:cBhvr>
                                      <p:to>
                                        <p:strVal val="visible"/>
                                      </p:to>
                                    </p:set>
                                    <p:anim calcmode="lin" valueType="num">
                                      <p:cBhvr additive="base">
                                        <p:cTn id="13" dur="500" fill="hold"/>
                                        <p:tgtEl>
                                          <p:spTgt spid="686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2">
                                            <p:txEl>
                                              <p:pRg st="2" end="2"/>
                                            </p:txEl>
                                          </p:spTgt>
                                        </p:tgtEl>
                                        <p:attrNameLst>
                                          <p:attrName>style.visibility</p:attrName>
                                        </p:attrNameLst>
                                      </p:cBhvr>
                                      <p:to>
                                        <p:strVal val="visible"/>
                                      </p:to>
                                    </p:set>
                                    <p:anim calcmode="lin" valueType="num">
                                      <p:cBhvr additive="base">
                                        <p:cTn id="19" dur="500" fill="hold"/>
                                        <p:tgtEl>
                                          <p:spTgt spid="686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2">
                                            <p:txEl>
                                              <p:pRg st="3" end="3"/>
                                            </p:txEl>
                                          </p:spTgt>
                                        </p:tgtEl>
                                        <p:attrNameLst>
                                          <p:attrName>style.visibility</p:attrName>
                                        </p:attrNameLst>
                                      </p:cBhvr>
                                      <p:to>
                                        <p:strVal val="visible"/>
                                      </p:to>
                                    </p:set>
                                    <p:anim calcmode="lin" valueType="num">
                                      <p:cBhvr additive="base">
                                        <p:cTn id="25" dur="500" fill="hold"/>
                                        <p:tgtEl>
                                          <p:spTgt spid="686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612">
                                            <p:txEl>
                                              <p:pRg st="4" end="4"/>
                                            </p:txEl>
                                          </p:spTgt>
                                        </p:tgtEl>
                                        <p:attrNameLst>
                                          <p:attrName>style.visibility</p:attrName>
                                        </p:attrNameLst>
                                      </p:cBhvr>
                                      <p:to>
                                        <p:strVal val="visible"/>
                                      </p:to>
                                    </p:set>
                                    <p:anim calcmode="lin" valueType="num">
                                      <p:cBhvr additive="base">
                                        <p:cTn id="31" dur="500" fill="hold"/>
                                        <p:tgtEl>
                                          <p:spTgt spid="686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78E2E44C-E195-4049-B3B9-CFC29E8F7119}" type="slidenum">
              <a:rPr lang="en-US" altLang="zh-CN"/>
              <a:pPr>
                <a:defRPr/>
              </a:pPr>
              <a:t>67</a:t>
            </a:fld>
            <a:endParaRPr lang="en-US" altLang="zh-CN"/>
          </a:p>
        </p:txBody>
      </p:sp>
      <p:sp>
        <p:nvSpPr>
          <p:cNvPr id="69635" name="Rectangle 2"/>
          <p:cNvSpPr>
            <a:spLocks noGrp="1" noChangeArrowheads="1"/>
          </p:cNvSpPr>
          <p:nvPr>
            <p:ph type="title"/>
          </p:nvPr>
        </p:nvSpPr>
        <p:spPr>
          <a:xfrm>
            <a:off x="323850" y="404813"/>
            <a:ext cx="8540750" cy="1143000"/>
          </a:xfrm>
        </p:spPr>
        <p:txBody>
          <a:bodyPr/>
          <a:lstStyle/>
          <a:p>
            <a:pPr eaLnBrk="1" hangingPunct="1"/>
            <a:r>
              <a:rPr lang="zh-CN" altLang="en-US" sz="3600" b="1" dirty="0" smtClean="0"/>
              <a:t>简单例子</a:t>
            </a:r>
          </a:p>
        </p:txBody>
      </p:sp>
      <p:sp>
        <p:nvSpPr>
          <p:cNvPr id="69636" name="Rectangle 3"/>
          <p:cNvSpPr>
            <a:spLocks noGrp="1" noChangeArrowheads="1"/>
          </p:cNvSpPr>
          <p:nvPr>
            <p:ph type="body" idx="1"/>
          </p:nvPr>
        </p:nvSpPr>
        <p:spPr>
          <a:xfrm>
            <a:off x="214282" y="1071546"/>
            <a:ext cx="8353425" cy="4700588"/>
          </a:xfrm>
        </p:spPr>
        <p:txBody>
          <a:bodyPr/>
          <a:lstStyle/>
          <a:p>
            <a:pPr eaLnBrk="1" hangingPunct="1">
              <a:lnSpc>
                <a:spcPct val="125000"/>
              </a:lnSpc>
            </a:pPr>
            <a:r>
              <a:rPr lang="en-US" altLang="zh-CN" sz="2800" dirty="0" smtClean="0">
                <a:solidFill>
                  <a:srgbClr val="FF0000"/>
                </a:solidFill>
              </a:rPr>
              <a:t>O(1)</a:t>
            </a:r>
            <a:r>
              <a:rPr lang="en-US" altLang="zh-CN" sz="2800" dirty="0" smtClean="0"/>
              <a:t/>
            </a:r>
            <a:br>
              <a:rPr lang="en-US" altLang="zh-CN" sz="2800" dirty="0" smtClean="0"/>
            </a:br>
            <a:r>
              <a:rPr lang="en-US" altLang="zh-CN" sz="2800" dirty="0" smtClean="0"/>
              <a:t>Temp=</a:t>
            </a:r>
            <a:r>
              <a:rPr lang="en-US" altLang="zh-CN" sz="2800" dirty="0" err="1" smtClean="0"/>
              <a:t>i</a:t>
            </a:r>
            <a:r>
              <a:rPr lang="en-US" altLang="zh-CN" sz="2800" dirty="0" smtClean="0"/>
              <a:t>;  </a:t>
            </a:r>
            <a:r>
              <a:rPr lang="en-US" altLang="zh-CN" sz="2800" dirty="0" err="1" smtClean="0"/>
              <a:t>i</a:t>
            </a:r>
            <a:r>
              <a:rPr lang="en-US" altLang="zh-CN" sz="2800" dirty="0" smtClean="0"/>
              <a:t>=j;  j=temp;                 </a:t>
            </a:r>
            <a:br>
              <a:rPr lang="en-US" altLang="zh-CN" sz="2800" dirty="0" smtClean="0"/>
            </a:br>
            <a:r>
              <a:rPr lang="zh-CN" altLang="en-US" sz="2800" b="1" dirty="0" smtClean="0">
                <a:latin typeface="楷体_GB2312" pitchFamily="49" charset="-122"/>
                <a:ea typeface="楷体_GB2312" pitchFamily="49" charset="-122"/>
              </a:rPr>
              <a:t>以上三条单个语句的频度均为</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，该程序段的执行时间是一个与问题规模</a:t>
            </a:r>
            <a:r>
              <a:rPr lang="en-US" altLang="zh-CN" sz="2800" b="1" dirty="0" smtClean="0">
                <a:latin typeface="楷体_GB2312" pitchFamily="49" charset="-122"/>
                <a:ea typeface="楷体_GB2312" pitchFamily="49" charset="-122"/>
              </a:rPr>
              <a:t>n</a:t>
            </a:r>
            <a:r>
              <a:rPr lang="zh-CN" altLang="en-US" sz="2800" b="1" dirty="0" smtClean="0">
                <a:latin typeface="楷体_GB2312" pitchFamily="49" charset="-122"/>
                <a:ea typeface="楷体_GB2312" pitchFamily="49" charset="-122"/>
              </a:rPr>
              <a:t>无关的常数。</a:t>
            </a:r>
          </a:p>
          <a:p>
            <a:pPr eaLnBrk="1" hangingPunct="1">
              <a:lnSpc>
                <a:spcPct val="125000"/>
              </a:lnSpc>
            </a:pPr>
            <a:r>
              <a:rPr lang="zh-CN" altLang="en-US" sz="2800" b="1" dirty="0" smtClean="0">
                <a:latin typeface="楷体_GB2312" pitchFamily="49" charset="-122"/>
                <a:ea typeface="楷体_GB2312" pitchFamily="49" charset="-122"/>
              </a:rPr>
              <a:t>算法的时间复杂度为常数阶，记作</a:t>
            </a:r>
            <a:r>
              <a:rPr lang="en-US" altLang="zh-CN" sz="2800" b="1" dirty="0" smtClean="0">
                <a:latin typeface="楷体_GB2312" pitchFamily="49" charset="-122"/>
                <a:ea typeface="楷体_GB2312" pitchFamily="49" charset="-122"/>
              </a:rPr>
              <a:t>T(n)=</a:t>
            </a:r>
            <a:r>
              <a:rPr lang="en-US" altLang="zh-CN" sz="2800" b="1" dirty="0" smtClean="0">
                <a:ea typeface="楷体_GB2312" pitchFamily="49" charset="-122"/>
              </a:rPr>
              <a:t>o</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a:t>
            </a:r>
          </a:p>
          <a:p>
            <a:pPr eaLnBrk="1" hangingPunct="1">
              <a:lnSpc>
                <a:spcPct val="125000"/>
              </a:lnSpc>
            </a:pPr>
            <a:r>
              <a:rPr lang="zh-CN" altLang="en-US" sz="2800" b="1" dirty="0" smtClean="0">
                <a:latin typeface="楷体_GB2312" pitchFamily="49" charset="-122"/>
                <a:ea typeface="楷体_GB2312" pitchFamily="49" charset="-122"/>
              </a:rPr>
              <a:t>如果算法的执行时间不随着问题规模</a:t>
            </a:r>
            <a:r>
              <a:rPr lang="en-US" altLang="zh-CN" sz="2800" b="1" dirty="0" smtClean="0">
                <a:latin typeface="楷体_GB2312" pitchFamily="49" charset="-122"/>
                <a:ea typeface="楷体_GB2312" pitchFamily="49" charset="-122"/>
              </a:rPr>
              <a:t>n</a:t>
            </a:r>
            <a:r>
              <a:rPr lang="zh-CN" altLang="en-US" sz="2800" b="1" dirty="0" smtClean="0">
                <a:latin typeface="楷体_GB2312" pitchFamily="49" charset="-122"/>
                <a:ea typeface="楷体_GB2312" pitchFamily="49" charset="-122"/>
              </a:rPr>
              <a:t>的增加而增长，即使算法中有上千条语句，其执行时间也不过是一个较大的常数。此类算法的时间复杂度是</a:t>
            </a:r>
          </a:p>
          <a:p>
            <a:pPr eaLnBrk="1" hangingPunct="1">
              <a:lnSpc>
                <a:spcPct val="125000"/>
              </a:lnSpc>
              <a:buFont typeface="Wingdings" pitchFamily="2" charset="2"/>
              <a:buNone/>
            </a:pPr>
            <a:r>
              <a:rPr lang="zh-CN" altLang="en-US" sz="2800" b="1" dirty="0" smtClean="0">
                <a:ea typeface="楷体_GB2312" pitchFamily="49" charset="-122"/>
              </a:rPr>
              <a:t>    </a:t>
            </a:r>
            <a:r>
              <a:rPr lang="en-US" altLang="zh-CN" sz="2800" b="1" dirty="0" smtClean="0">
                <a:ea typeface="楷体_GB2312" pitchFamily="49" charset="-122"/>
              </a:rPr>
              <a:t>o</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6">
                                            <p:txEl>
                                              <p:pRg st="1" end="1"/>
                                            </p:txEl>
                                          </p:spTgt>
                                        </p:tgtEl>
                                        <p:attrNameLst>
                                          <p:attrName>style.visibility</p:attrName>
                                        </p:attrNameLst>
                                      </p:cBhvr>
                                      <p:to>
                                        <p:strVal val="visible"/>
                                      </p:to>
                                    </p:set>
                                    <p:anim calcmode="lin" valueType="num">
                                      <p:cBhvr additive="base">
                                        <p:cTn id="13" dur="500" fill="hold"/>
                                        <p:tgtEl>
                                          <p:spTgt spid="696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6">
                                            <p:txEl>
                                              <p:pRg st="2" end="2"/>
                                            </p:txEl>
                                          </p:spTgt>
                                        </p:tgtEl>
                                        <p:attrNameLst>
                                          <p:attrName>style.visibility</p:attrName>
                                        </p:attrNameLst>
                                      </p:cBhvr>
                                      <p:to>
                                        <p:strVal val="visible"/>
                                      </p:to>
                                    </p:set>
                                    <p:anim calcmode="lin" valueType="num">
                                      <p:cBhvr additive="base">
                                        <p:cTn id="19" dur="500" fill="hold"/>
                                        <p:tgtEl>
                                          <p:spTgt spid="696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36">
                                            <p:txEl>
                                              <p:pRg st="3" end="3"/>
                                            </p:txEl>
                                          </p:spTgt>
                                        </p:tgtEl>
                                        <p:attrNameLst>
                                          <p:attrName>style.visibility</p:attrName>
                                        </p:attrNameLst>
                                      </p:cBhvr>
                                      <p:to>
                                        <p:strVal val="visible"/>
                                      </p:to>
                                    </p:set>
                                    <p:anim calcmode="lin" valueType="num">
                                      <p:cBhvr additive="base">
                                        <p:cTn id="25" dur="500" fill="hold"/>
                                        <p:tgtEl>
                                          <p:spTgt spid="696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D4D9921-C88D-4381-99D1-768B81CF77A9}" type="slidenum">
              <a:rPr lang="en-US" altLang="zh-CN"/>
              <a:pPr>
                <a:defRPr/>
              </a:pPr>
              <a:t>68</a:t>
            </a:fld>
            <a:endParaRPr lang="en-US" altLang="zh-CN"/>
          </a:p>
        </p:txBody>
      </p:sp>
      <p:sp>
        <p:nvSpPr>
          <p:cNvPr id="70659" name="Rectangle 3"/>
          <p:cNvSpPr>
            <a:spLocks noGrp="1" noChangeArrowheads="1"/>
          </p:cNvSpPr>
          <p:nvPr>
            <p:ph type="body" idx="1"/>
          </p:nvPr>
        </p:nvSpPr>
        <p:spPr>
          <a:xfrm>
            <a:off x="323850" y="333375"/>
            <a:ext cx="5676910" cy="452419"/>
          </a:xfrm>
        </p:spPr>
        <p:txBody>
          <a:bodyPr/>
          <a:lstStyle/>
          <a:p>
            <a:pPr eaLnBrk="1" hangingPunct="1"/>
            <a:r>
              <a:rPr lang="en-US" altLang="zh-CN" sz="2800" dirty="0" smtClean="0">
                <a:solidFill>
                  <a:srgbClr val="FF0000"/>
                </a:solidFill>
              </a:rPr>
              <a:t>O(n^2)</a:t>
            </a:r>
          </a:p>
          <a:p>
            <a:pPr eaLnBrk="1" hangingPunct="1"/>
            <a:endParaRPr lang="en-US" altLang="zh-CN" sz="2800" dirty="0" smtClean="0">
              <a:solidFill>
                <a:srgbClr val="FF0000"/>
              </a:solidFill>
            </a:endParaRPr>
          </a:p>
          <a:p>
            <a:pPr eaLnBrk="1" hangingPunct="1">
              <a:lnSpc>
                <a:spcPct val="150000"/>
              </a:lnSpc>
            </a:pPr>
            <a:r>
              <a:rPr lang="zh-CN" altLang="en-US" sz="2500" dirty="0" smtClean="0"/>
              <a:t>   </a:t>
            </a:r>
            <a:r>
              <a:rPr lang="en-US" altLang="zh-CN" sz="2800" dirty="0" smtClean="0"/>
              <a:t>sum=0</a:t>
            </a:r>
            <a:r>
              <a:rPr lang="zh-CN" altLang="en-US" sz="2800" dirty="0" smtClean="0"/>
              <a:t>；                 （</a:t>
            </a:r>
            <a:r>
              <a:rPr lang="en-US" altLang="zh-CN" sz="2800" dirty="0" smtClean="0"/>
              <a:t>1</a:t>
            </a:r>
            <a:r>
              <a:rPr lang="zh-CN" altLang="en-US" sz="2800" dirty="0" smtClean="0"/>
              <a:t>次）</a:t>
            </a:r>
            <a:br>
              <a:rPr lang="zh-CN" altLang="en-US" sz="2800" dirty="0" smtClean="0"/>
            </a:br>
            <a:r>
              <a:rPr lang="zh-CN" altLang="en-US" sz="2800" dirty="0" smtClean="0"/>
              <a:t>     </a:t>
            </a:r>
            <a:r>
              <a:rPr lang="en-US" altLang="zh-CN" sz="2800" dirty="0" smtClean="0"/>
              <a:t>for(</a:t>
            </a:r>
            <a:r>
              <a:rPr lang="en-US" altLang="zh-CN" sz="2800" dirty="0" err="1" smtClean="0"/>
              <a:t>i</a:t>
            </a:r>
            <a:r>
              <a:rPr lang="en-US" altLang="zh-CN" sz="2800" dirty="0" smtClean="0"/>
              <a:t>=1;i&lt;=</a:t>
            </a:r>
            <a:r>
              <a:rPr lang="en-US" altLang="zh-CN" sz="2800" dirty="0" err="1" smtClean="0"/>
              <a:t>n;i</a:t>
            </a:r>
            <a:r>
              <a:rPr lang="en-US" altLang="zh-CN" sz="2800" dirty="0" smtClean="0"/>
              <a:t>++)       </a:t>
            </a:r>
            <a:r>
              <a:rPr lang="zh-CN" altLang="en-US" sz="2800" dirty="0" smtClean="0"/>
              <a:t>（</a:t>
            </a:r>
            <a:r>
              <a:rPr lang="en-US" altLang="zh-CN" sz="2800" dirty="0" smtClean="0"/>
              <a:t>n</a:t>
            </a:r>
            <a:r>
              <a:rPr lang="zh-CN" altLang="en-US" sz="2800" dirty="0" smtClean="0"/>
              <a:t>次 ）</a:t>
            </a:r>
            <a:br>
              <a:rPr lang="zh-CN" altLang="en-US" sz="2800" dirty="0" smtClean="0"/>
            </a:br>
            <a:r>
              <a:rPr lang="zh-CN" altLang="en-US" sz="2800" dirty="0" smtClean="0"/>
              <a:t>           </a:t>
            </a:r>
            <a:r>
              <a:rPr lang="en-US" altLang="zh-CN" sz="2800" dirty="0" smtClean="0"/>
              <a:t>for(j=1;j&lt;=</a:t>
            </a:r>
            <a:r>
              <a:rPr lang="en-US" altLang="zh-CN" sz="2800" dirty="0" err="1" smtClean="0"/>
              <a:t>n;j</a:t>
            </a:r>
            <a:r>
              <a:rPr lang="en-US" altLang="zh-CN" sz="2800" dirty="0" smtClean="0"/>
              <a:t>++) </a:t>
            </a:r>
            <a:br>
              <a:rPr lang="en-US" altLang="zh-CN" sz="2800" dirty="0" smtClean="0"/>
            </a:br>
            <a:r>
              <a:rPr lang="en-US" altLang="zh-CN" sz="2800" dirty="0" smtClean="0"/>
              <a:t>                sum++</a:t>
            </a:r>
            <a:r>
              <a:rPr lang="zh-CN" altLang="en-US" sz="2800" dirty="0" smtClean="0"/>
              <a:t>；       （</a:t>
            </a:r>
            <a:r>
              <a:rPr lang="en-US" altLang="zh-CN" sz="2800" dirty="0" smtClean="0"/>
              <a:t>n^2</a:t>
            </a:r>
            <a:r>
              <a:rPr lang="zh-CN" altLang="en-US" sz="2800" dirty="0" smtClean="0"/>
              <a:t>次）</a:t>
            </a:r>
            <a:br>
              <a:rPr lang="zh-CN" altLang="en-US" sz="2800" dirty="0" smtClean="0"/>
            </a:br>
            <a:r>
              <a:rPr lang="en-US" altLang="zh-CN" sz="2800" dirty="0" smtClean="0"/>
              <a:t/>
            </a:r>
            <a:br>
              <a:rPr lang="en-US" altLang="zh-CN" sz="2800" dirty="0" smtClean="0"/>
            </a:br>
            <a:r>
              <a:rPr lang="en-US" altLang="zh-CN" sz="2500" dirty="0" smtClean="0"/>
              <a:t>   </a:t>
            </a:r>
            <a:br>
              <a:rPr lang="en-US" altLang="zh-CN" sz="2500" dirty="0" smtClean="0"/>
            </a:br>
            <a:endParaRPr lang="en-US" altLang="zh-CN" sz="2500" dirty="0" smtClean="0"/>
          </a:p>
        </p:txBody>
      </p:sp>
      <p:sp>
        <p:nvSpPr>
          <p:cNvPr id="5" name="矩形 4"/>
          <p:cNvSpPr/>
          <p:nvPr/>
        </p:nvSpPr>
        <p:spPr>
          <a:xfrm>
            <a:off x="500034" y="4786322"/>
            <a:ext cx="4761240" cy="523220"/>
          </a:xfrm>
          <a:prstGeom prst="rect">
            <a:avLst/>
          </a:prstGeom>
        </p:spPr>
        <p:txBody>
          <a:bodyPr wrap="none">
            <a:spAutoFit/>
          </a:bodyPr>
          <a:lstStyle/>
          <a:p>
            <a:r>
              <a:rPr lang="zh-CN" altLang="en-US" sz="2800" b="1" dirty="0" smtClean="0"/>
              <a:t>解：</a:t>
            </a:r>
            <a:r>
              <a:rPr lang="en-US" altLang="zh-CN" sz="2800" dirty="0" smtClean="0"/>
              <a:t>T(n)=2n^2+n+1 =O(n^2)</a:t>
            </a:r>
            <a:endParaRPr lang="zh-CN" altLang="en-US" sz="28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5FF78EC-29CB-4654-B5FA-31F491F26962}" type="slidenum">
              <a:rPr lang="en-US" altLang="zh-CN" smtClean="0"/>
              <a:pPr>
                <a:defRPr/>
              </a:pPr>
              <a:t>69</a:t>
            </a:fld>
            <a:endParaRPr lang="en-US" altLang="zh-CN"/>
          </a:p>
        </p:txBody>
      </p:sp>
      <p:sp>
        <p:nvSpPr>
          <p:cNvPr id="5" name="矩形 4"/>
          <p:cNvSpPr/>
          <p:nvPr/>
        </p:nvSpPr>
        <p:spPr>
          <a:xfrm>
            <a:off x="428596" y="3643314"/>
            <a:ext cx="8143932" cy="2308324"/>
          </a:xfrm>
          <a:prstGeom prst="rect">
            <a:avLst/>
          </a:prstGeom>
        </p:spPr>
        <p:txBody>
          <a:bodyPr wrap="square">
            <a:spAutoFit/>
          </a:bodyPr>
          <a:lstStyle/>
          <a:p>
            <a:pPr>
              <a:lnSpc>
                <a:spcPct val="150000"/>
              </a:lnSpc>
            </a:pPr>
            <a:r>
              <a:rPr lang="zh-CN" altLang="en-US" sz="2400" b="1" dirty="0">
                <a:latin typeface="+mn-lt"/>
                <a:ea typeface="+mn-ea"/>
              </a:rPr>
              <a:t>解： </a:t>
            </a:r>
            <a:r>
              <a:rPr lang="zh-CN" altLang="en-US" sz="2400" dirty="0">
                <a:latin typeface="+mn-lt"/>
                <a:ea typeface="+mn-ea"/>
              </a:rPr>
              <a:t>语句</a:t>
            </a:r>
            <a:r>
              <a:rPr lang="en-US" altLang="zh-CN" sz="2400" dirty="0">
                <a:latin typeface="+mn-lt"/>
                <a:ea typeface="+mn-ea"/>
              </a:rPr>
              <a:t>1</a:t>
            </a:r>
            <a:r>
              <a:rPr lang="zh-CN" altLang="en-US" sz="2400" dirty="0">
                <a:latin typeface="+mn-lt"/>
                <a:ea typeface="+mn-ea"/>
              </a:rPr>
              <a:t>的频度是</a:t>
            </a:r>
            <a:r>
              <a:rPr lang="en-US" altLang="zh-CN" sz="2400" dirty="0">
                <a:latin typeface="+mn-lt"/>
                <a:ea typeface="+mn-ea"/>
              </a:rPr>
              <a:t>n-1</a:t>
            </a:r>
            <a:br>
              <a:rPr lang="en-US" altLang="zh-CN" sz="2400" dirty="0">
                <a:latin typeface="+mn-lt"/>
                <a:ea typeface="+mn-ea"/>
              </a:rPr>
            </a:br>
            <a:r>
              <a:rPr lang="en-US" altLang="zh-CN" sz="2400" dirty="0">
                <a:latin typeface="+mn-lt"/>
                <a:ea typeface="+mn-ea"/>
              </a:rPr>
              <a:t>        </a:t>
            </a:r>
            <a:r>
              <a:rPr lang="zh-CN" altLang="en-US" sz="2400" dirty="0" smtClean="0">
                <a:latin typeface="+mn-lt"/>
                <a:ea typeface="+mn-ea"/>
              </a:rPr>
              <a:t>语句</a:t>
            </a:r>
            <a:r>
              <a:rPr lang="en-US" altLang="zh-CN" sz="2400" dirty="0">
                <a:latin typeface="+mn-lt"/>
                <a:ea typeface="+mn-ea"/>
              </a:rPr>
              <a:t>2</a:t>
            </a:r>
            <a:r>
              <a:rPr lang="zh-CN" altLang="en-US" sz="2400" dirty="0">
                <a:latin typeface="+mn-lt"/>
                <a:ea typeface="+mn-ea"/>
              </a:rPr>
              <a:t>的频度是</a:t>
            </a:r>
            <a:r>
              <a:rPr lang="en-US" altLang="zh-CN" sz="2400" dirty="0">
                <a:latin typeface="+mn-lt"/>
                <a:ea typeface="+mn-ea"/>
              </a:rPr>
              <a:t>(n-1)*(2n+1)=2n^2-n-1</a:t>
            </a:r>
            <a:br>
              <a:rPr lang="en-US" altLang="zh-CN" sz="2400" dirty="0">
                <a:latin typeface="+mn-lt"/>
                <a:ea typeface="+mn-ea"/>
              </a:rPr>
            </a:br>
            <a:r>
              <a:rPr lang="en-US" altLang="zh-CN" sz="2400" dirty="0">
                <a:latin typeface="+mn-lt"/>
                <a:ea typeface="+mn-ea"/>
              </a:rPr>
              <a:t>        </a:t>
            </a:r>
            <a:r>
              <a:rPr lang="en-US" altLang="zh-CN" sz="2400" dirty="0" smtClean="0">
                <a:latin typeface="+mn-lt"/>
                <a:ea typeface="+mn-ea"/>
              </a:rPr>
              <a:t>f(n</a:t>
            </a:r>
            <a:r>
              <a:rPr lang="en-US" altLang="zh-CN" sz="2400" dirty="0">
                <a:latin typeface="+mn-lt"/>
                <a:ea typeface="+mn-ea"/>
              </a:rPr>
              <a:t>)=2n^2-n-1+(n-1)=2n^2-2</a:t>
            </a:r>
            <a:br>
              <a:rPr lang="en-US" altLang="zh-CN" sz="2400" dirty="0">
                <a:latin typeface="+mn-lt"/>
                <a:ea typeface="+mn-ea"/>
              </a:rPr>
            </a:br>
            <a:r>
              <a:rPr lang="en-US" altLang="zh-CN" sz="2400" dirty="0">
                <a:latin typeface="+mn-lt"/>
                <a:ea typeface="+mn-ea"/>
              </a:rPr>
              <a:t>        </a:t>
            </a:r>
            <a:r>
              <a:rPr lang="zh-CN" altLang="en-US" sz="2400" dirty="0" smtClean="0">
                <a:latin typeface="+mn-lt"/>
                <a:ea typeface="+mn-ea"/>
              </a:rPr>
              <a:t>该</a:t>
            </a:r>
            <a:r>
              <a:rPr lang="zh-CN" altLang="en-US" sz="2400" dirty="0">
                <a:latin typeface="+mn-lt"/>
                <a:ea typeface="+mn-ea"/>
              </a:rPr>
              <a:t>程序的时间复杂度</a:t>
            </a:r>
            <a:r>
              <a:rPr lang="en-US" altLang="zh-CN" sz="2400" dirty="0">
                <a:latin typeface="+mn-lt"/>
                <a:ea typeface="+mn-ea"/>
              </a:rPr>
              <a:t>T(n)=O(n^2).</a:t>
            </a:r>
            <a:endParaRPr lang="zh-CN" altLang="en-US" sz="2400" dirty="0">
              <a:latin typeface="+mn-lt"/>
              <a:ea typeface="+mn-ea"/>
            </a:endParaRPr>
          </a:p>
        </p:txBody>
      </p:sp>
      <p:sp>
        <p:nvSpPr>
          <p:cNvPr id="6" name="矩形 5"/>
          <p:cNvSpPr/>
          <p:nvPr/>
        </p:nvSpPr>
        <p:spPr>
          <a:xfrm>
            <a:off x="428596" y="857232"/>
            <a:ext cx="4572000" cy="2677656"/>
          </a:xfrm>
          <a:prstGeom prst="rect">
            <a:avLst/>
          </a:prstGeom>
        </p:spPr>
        <p:txBody>
          <a:bodyPr>
            <a:spAutoFit/>
          </a:bodyPr>
          <a:lstStyle/>
          <a:p>
            <a:r>
              <a:rPr lang="en-US" altLang="zh-CN" sz="2800" dirty="0" smtClean="0"/>
              <a:t> for (</a:t>
            </a:r>
            <a:r>
              <a:rPr lang="en-US" altLang="zh-CN" sz="2800" dirty="0" err="1" smtClean="0"/>
              <a:t>i</a:t>
            </a:r>
            <a:r>
              <a:rPr lang="en-US" altLang="zh-CN" sz="2800" dirty="0" smtClean="0"/>
              <a:t>=1;i&lt;</a:t>
            </a:r>
            <a:r>
              <a:rPr lang="en-US" altLang="zh-CN" sz="2800" dirty="0" err="1" smtClean="0"/>
              <a:t>n;i</a:t>
            </a:r>
            <a:r>
              <a:rPr lang="en-US" altLang="zh-CN" sz="2800" dirty="0" smtClean="0"/>
              <a:t>++)</a:t>
            </a:r>
            <a:r>
              <a:rPr lang="en-US" altLang="zh-CN" sz="2800" i="1" dirty="0" smtClean="0"/>
              <a:t/>
            </a:r>
            <a:br>
              <a:rPr lang="en-US" altLang="zh-CN" sz="2800" i="1" dirty="0" smtClean="0"/>
            </a:br>
            <a:r>
              <a:rPr lang="en-US" altLang="zh-CN" sz="2800" i="1" dirty="0" smtClean="0"/>
              <a:t>    { </a:t>
            </a:r>
            <a:r>
              <a:rPr lang="en-US" altLang="zh-CN" sz="2800" dirty="0" smtClean="0"/>
              <a:t/>
            </a:r>
            <a:br>
              <a:rPr lang="en-US" altLang="zh-CN" sz="2800" dirty="0" smtClean="0"/>
            </a:br>
            <a:r>
              <a:rPr lang="en-US" altLang="zh-CN" sz="2800" dirty="0" smtClean="0"/>
              <a:t>        y=y+1;         ①   </a:t>
            </a:r>
            <a:br>
              <a:rPr lang="en-US" altLang="zh-CN" sz="2800" dirty="0" smtClean="0"/>
            </a:br>
            <a:r>
              <a:rPr lang="en-US" altLang="zh-CN" sz="2800" dirty="0" smtClean="0"/>
              <a:t>        for (j=0;j&lt;=(2*n);j++)    </a:t>
            </a:r>
            <a:br>
              <a:rPr lang="en-US" altLang="zh-CN" sz="2800" dirty="0" smtClean="0"/>
            </a:br>
            <a:r>
              <a:rPr lang="en-US" altLang="zh-CN" sz="2800" dirty="0" smtClean="0"/>
              <a:t>           x++;        ②      </a:t>
            </a:r>
            <a:br>
              <a:rPr lang="en-US" altLang="zh-CN" sz="2800" dirty="0" smtClean="0"/>
            </a:br>
            <a:r>
              <a:rPr lang="en-US" altLang="zh-CN" sz="2800" dirty="0" smtClean="0"/>
              <a:t>    }          </a:t>
            </a:r>
            <a:endParaRPr lang="zh-CN" altLang="en-US" sz="2800" dirty="0"/>
          </a:p>
        </p:txBody>
      </p:sp>
      <p:sp>
        <p:nvSpPr>
          <p:cNvPr id="7" name="矩形 6"/>
          <p:cNvSpPr/>
          <p:nvPr/>
        </p:nvSpPr>
        <p:spPr>
          <a:xfrm>
            <a:off x="571472" y="357166"/>
            <a:ext cx="1273105" cy="523220"/>
          </a:xfrm>
          <a:prstGeom prst="rect">
            <a:avLst/>
          </a:prstGeom>
        </p:spPr>
        <p:txBody>
          <a:bodyPr wrap="none">
            <a:spAutoFit/>
          </a:bodyPr>
          <a:lstStyle/>
          <a:p>
            <a:pPr eaLnBrk="1" hangingPunct="1"/>
            <a:r>
              <a:rPr lang="en-US" altLang="zh-CN" sz="2800" dirty="0" smtClean="0">
                <a:solidFill>
                  <a:srgbClr val="FF0000"/>
                </a:solidFill>
              </a:rPr>
              <a:t>O(n^2)</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b="1" kern="1200" dirty="0" smtClean="0">
                <a:solidFill>
                  <a:srgbClr val="FF0000"/>
                </a:solidFill>
              </a:rPr>
              <a:t>程序</a:t>
            </a:r>
            <a:r>
              <a:rPr lang="en-US" altLang="zh-CN" b="1" kern="1200" dirty="0" smtClean="0">
                <a:solidFill>
                  <a:srgbClr val="FF0000"/>
                </a:solidFill>
              </a:rPr>
              <a:t>=</a:t>
            </a:r>
            <a:r>
              <a:rPr lang="zh-CN" altLang="en-US" b="1" kern="1200" dirty="0" smtClean="0">
                <a:solidFill>
                  <a:srgbClr val="FF0000"/>
                </a:solidFill>
              </a:rPr>
              <a:t>数据结构</a:t>
            </a:r>
            <a:r>
              <a:rPr lang="en-US" altLang="zh-CN" b="1" kern="1200" dirty="0" smtClean="0">
                <a:solidFill>
                  <a:srgbClr val="FF0000"/>
                </a:solidFill>
              </a:rPr>
              <a:t>+</a:t>
            </a:r>
            <a:r>
              <a:rPr lang="zh-CN" altLang="en-US" b="1" kern="1200" dirty="0" smtClean="0">
                <a:solidFill>
                  <a:srgbClr val="FF0000"/>
                </a:solidFill>
              </a:rPr>
              <a:t>算法（瑞士著名计算机科学家</a:t>
            </a:r>
            <a:r>
              <a:rPr lang="en-US" altLang="zh-CN" b="1" kern="1200" dirty="0" err="1" smtClean="0">
                <a:solidFill>
                  <a:srgbClr val="FF0000"/>
                </a:solidFill>
              </a:rPr>
              <a:t>N.Wirth</a:t>
            </a:r>
            <a:r>
              <a:rPr lang="zh-CN" altLang="en-US" b="1" kern="1200" dirty="0" smtClean="0">
                <a:solidFill>
                  <a:srgbClr val="FF0000"/>
                </a:solidFill>
              </a:rPr>
              <a:t>教授提出）。</a:t>
            </a:r>
            <a:endParaRPr lang="zh-CN" altLang="en-US" dirty="0"/>
          </a:p>
        </p:txBody>
      </p:sp>
      <p:sp>
        <p:nvSpPr>
          <p:cNvPr id="4" name="灯片编号占位符 3"/>
          <p:cNvSpPr>
            <a:spLocks noGrp="1"/>
          </p:cNvSpPr>
          <p:nvPr>
            <p:ph type="sldNum" sz="quarter" idx="12"/>
          </p:nvPr>
        </p:nvSpPr>
        <p:spPr/>
        <p:txBody>
          <a:bodyPr/>
          <a:lstStyle/>
          <a:p>
            <a:pPr>
              <a:defRPr/>
            </a:pPr>
            <a:fld id="{6539BD6C-4436-4A7B-9D07-A67B63D7D342}" type="slidenum">
              <a:rPr lang="en-US" altLang="zh-CN" smtClean="0"/>
              <a:pPr>
                <a:defRPr/>
              </a:pPr>
              <a:t>7</a:t>
            </a:fld>
            <a:endParaRPr lang="en-US" altLang="zh-CN"/>
          </a:p>
        </p:txBody>
      </p:sp>
      <p:sp>
        <p:nvSpPr>
          <p:cNvPr id="5" name="标题 1"/>
          <p:cNvSpPr>
            <a:spLocks noGrp="1"/>
          </p:cNvSpPr>
          <p:nvPr>
            <p:ph type="title"/>
          </p:nvPr>
        </p:nvSpPr>
        <p:spPr>
          <a:xfrm>
            <a:off x="457200" y="332656"/>
            <a:ext cx="8686800" cy="1139825"/>
          </a:xfrm>
        </p:spPr>
        <p:txBody>
          <a:bodyPr/>
          <a:lstStyle/>
          <a:p>
            <a:pPr>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br>
              <a:rPr kumimoji="1" lang="zh-CN" altLang="en-US" sz="4000" b="1" dirty="0" smtClean="0">
                <a:solidFill>
                  <a:srgbClr val="0000CC"/>
                </a:solidFill>
                <a:effectLst>
                  <a:outerShdw blurRad="38100" dist="38100" dir="2700000" algn="tl">
                    <a:srgbClr val="C0C0C0"/>
                  </a:outerShdw>
                </a:effectLst>
              </a:rPr>
            </a:br>
            <a:endParaRPr lang="zh-CN" altLang="en-US" sz="4000" dirty="0"/>
          </a:p>
        </p:txBody>
      </p:sp>
    </p:spTree>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B99B6217-BF88-4CA9-BF21-F4A14312D7C9}" type="slidenum">
              <a:rPr lang="en-US" altLang="zh-CN"/>
              <a:pPr>
                <a:defRPr/>
              </a:pPr>
              <a:t>70</a:t>
            </a:fld>
            <a:endParaRPr lang="en-US" altLang="zh-CN"/>
          </a:p>
        </p:txBody>
      </p:sp>
      <p:sp>
        <p:nvSpPr>
          <p:cNvPr id="71683" name="Rectangle 3"/>
          <p:cNvSpPr>
            <a:spLocks noGrp="1" noChangeArrowheads="1"/>
          </p:cNvSpPr>
          <p:nvPr>
            <p:ph type="body" idx="1"/>
          </p:nvPr>
        </p:nvSpPr>
        <p:spPr>
          <a:xfrm>
            <a:off x="0" y="214290"/>
            <a:ext cx="4071966" cy="4071966"/>
          </a:xfrm>
        </p:spPr>
        <p:txBody>
          <a:bodyPr/>
          <a:lstStyle/>
          <a:p>
            <a:pPr eaLnBrk="1" hangingPunct="1"/>
            <a:r>
              <a:rPr lang="en-US" altLang="zh-CN" sz="2800" dirty="0" smtClean="0">
                <a:solidFill>
                  <a:srgbClr val="FF0000"/>
                </a:solidFill>
              </a:rPr>
              <a:t>O(n)</a:t>
            </a:r>
            <a:r>
              <a:rPr lang="en-US" altLang="zh-CN" sz="2800" dirty="0" smtClean="0"/>
              <a:t>  </a:t>
            </a:r>
            <a:r>
              <a:rPr lang="en-US" altLang="zh-CN" sz="2600" dirty="0" smtClean="0"/>
              <a:t>    </a:t>
            </a:r>
            <a:br>
              <a:rPr lang="en-US" altLang="zh-CN" sz="2600" dirty="0" smtClean="0"/>
            </a:br>
            <a:r>
              <a:rPr lang="en-US" altLang="zh-CN" sz="2600" dirty="0" smtClean="0"/>
              <a:t>    a=0;</a:t>
            </a:r>
            <a:br>
              <a:rPr lang="en-US" altLang="zh-CN" sz="2600" dirty="0" smtClean="0"/>
            </a:br>
            <a:r>
              <a:rPr lang="en-US" altLang="zh-CN" sz="2600" dirty="0" smtClean="0"/>
              <a:t>    b=1;                     ①</a:t>
            </a:r>
            <a:br>
              <a:rPr lang="en-US" altLang="zh-CN" sz="2600" dirty="0" smtClean="0"/>
            </a:br>
            <a:r>
              <a:rPr lang="en-US" altLang="zh-CN" sz="2600" dirty="0" smtClean="0"/>
              <a:t>    for (</a:t>
            </a:r>
            <a:r>
              <a:rPr lang="en-US" altLang="zh-CN" sz="2600" dirty="0" err="1" smtClean="0"/>
              <a:t>i</a:t>
            </a:r>
            <a:r>
              <a:rPr lang="en-US" altLang="zh-CN" sz="2600" dirty="0" smtClean="0"/>
              <a:t>=1;i&lt;=</a:t>
            </a:r>
            <a:r>
              <a:rPr lang="en-US" altLang="zh-CN" sz="2600" dirty="0" err="1" smtClean="0"/>
              <a:t>n;i</a:t>
            </a:r>
            <a:r>
              <a:rPr lang="en-US" altLang="zh-CN" sz="2600" dirty="0" smtClean="0"/>
              <a:t>++)  ②</a:t>
            </a:r>
            <a:br>
              <a:rPr lang="en-US" altLang="zh-CN" sz="2600" dirty="0" smtClean="0"/>
            </a:br>
            <a:r>
              <a:rPr lang="en-US" altLang="zh-CN" sz="2600" dirty="0" smtClean="0"/>
              <a:t>    {  </a:t>
            </a:r>
            <a:br>
              <a:rPr lang="en-US" altLang="zh-CN" sz="2600" dirty="0" smtClean="0"/>
            </a:br>
            <a:r>
              <a:rPr lang="en-US" altLang="zh-CN" sz="2600" dirty="0" smtClean="0"/>
              <a:t>       s=</a:t>
            </a:r>
            <a:r>
              <a:rPr lang="en-US" altLang="zh-CN" sz="2600" dirty="0" err="1" smtClean="0"/>
              <a:t>a+b</a:t>
            </a:r>
            <a:r>
              <a:rPr lang="en-US" altLang="zh-CN" sz="2600" dirty="0" smtClean="0"/>
              <a:t>;</a:t>
            </a:r>
            <a:r>
              <a:rPr lang="zh-CN" altLang="en-US" sz="2600" dirty="0" smtClean="0"/>
              <a:t>　　　    ③</a:t>
            </a:r>
            <a:br>
              <a:rPr lang="zh-CN" altLang="en-US" sz="2600" dirty="0" smtClean="0"/>
            </a:br>
            <a:r>
              <a:rPr lang="zh-CN" altLang="en-US" sz="2600" dirty="0" smtClean="0"/>
              <a:t>       </a:t>
            </a:r>
            <a:r>
              <a:rPr lang="en-US" altLang="zh-CN" sz="2600" dirty="0" smtClean="0"/>
              <a:t>b=a;   </a:t>
            </a:r>
            <a:r>
              <a:rPr lang="zh-CN" altLang="en-US" sz="2600" dirty="0" smtClean="0"/>
              <a:t>　　　　 ④  </a:t>
            </a:r>
            <a:br>
              <a:rPr lang="zh-CN" altLang="en-US" sz="2600" dirty="0" smtClean="0"/>
            </a:br>
            <a:r>
              <a:rPr lang="zh-CN" altLang="en-US" sz="2600" dirty="0" smtClean="0"/>
              <a:t>       </a:t>
            </a:r>
            <a:r>
              <a:rPr lang="en-US" altLang="zh-CN" sz="2600" dirty="0" smtClean="0"/>
              <a:t>a=s;</a:t>
            </a:r>
            <a:r>
              <a:rPr lang="zh-CN" altLang="en-US" sz="2600" dirty="0" smtClean="0"/>
              <a:t>　　　　    ⑤</a:t>
            </a:r>
            <a:br>
              <a:rPr lang="zh-CN" altLang="en-US" sz="2600" dirty="0" smtClean="0"/>
            </a:br>
            <a:r>
              <a:rPr lang="zh-CN" altLang="en-US" sz="2600" dirty="0" smtClean="0"/>
              <a:t>    </a:t>
            </a:r>
            <a:r>
              <a:rPr lang="en-US" altLang="zh-CN" sz="2600" dirty="0" smtClean="0"/>
              <a:t>}</a:t>
            </a:r>
            <a:br>
              <a:rPr lang="en-US" altLang="zh-CN" sz="2600" dirty="0" smtClean="0"/>
            </a:br>
            <a:endParaRPr lang="en-US" altLang="zh-CN" sz="2600" dirty="0" smtClean="0"/>
          </a:p>
        </p:txBody>
      </p:sp>
      <p:sp>
        <p:nvSpPr>
          <p:cNvPr id="5" name="矩形 4"/>
          <p:cNvSpPr/>
          <p:nvPr/>
        </p:nvSpPr>
        <p:spPr>
          <a:xfrm>
            <a:off x="4071934" y="2571744"/>
            <a:ext cx="5072066" cy="3416320"/>
          </a:xfrm>
          <a:prstGeom prst="rect">
            <a:avLst/>
          </a:prstGeom>
        </p:spPr>
        <p:txBody>
          <a:bodyPr wrap="square">
            <a:spAutoFit/>
          </a:bodyPr>
          <a:lstStyle/>
          <a:p>
            <a:pPr>
              <a:lnSpc>
                <a:spcPct val="150000"/>
              </a:lnSpc>
            </a:pPr>
            <a:r>
              <a:rPr lang="zh-CN" altLang="en-US" sz="2400" dirty="0" smtClean="0"/>
              <a:t>解： 语句</a:t>
            </a:r>
            <a:r>
              <a:rPr lang="en-US" altLang="zh-CN" sz="2400" dirty="0" smtClean="0"/>
              <a:t>1</a:t>
            </a:r>
            <a:r>
              <a:rPr lang="zh-CN" altLang="en-US" sz="2400" dirty="0" smtClean="0"/>
              <a:t>的频度：</a:t>
            </a:r>
            <a:r>
              <a:rPr lang="en-US" altLang="zh-CN" sz="2400" dirty="0" smtClean="0"/>
              <a:t>2,        </a:t>
            </a:r>
            <a:br>
              <a:rPr lang="en-US" altLang="zh-CN" sz="2400" dirty="0" smtClean="0"/>
            </a:br>
            <a:r>
              <a:rPr lang="en-US" altLang="zh-CN" sz="2400" dirty="0" smtClean="0"/>
              <a:t>        </a:t>
            </a:r>
            <a:r>
              <a:rPr lang="zh-CN" altLang="en-US" sz="2400" dirty="0" smtClean="0"/>
              <a:t>语句</a:t>
            </a:r>
            <a:r>
              <a:rPr lang="en-US" altLang="zh-CN" sz="2400" dirty="0" smtClean="0"/>
              <a:t>2</a:t>
            </a:r>
            <a:r>
              <a:rPr lang="zh-CN" altLang="en-US" sz="2400" dirty="0" smtClean="0"/>
              <a:t>的频度： </a:t>
            </a:r>
            <a:r>
              <a:rPr lang="en-US" altLang="zh-CN" sz="2400" dirty="0" smtClean="0"/>
              <a:t>n,        </a:t>
            </a:r>
            <a:br>
              <a:rPr lang="en-US" altLang="zh-CN" sz="2400" dirty="0" smtClean="0"/>
            </a:br>
            <a:r>
              <a:rPr lang="en-US" altLang="zh-CN" sz="2400" dirty="0" smtClean="0"/>
              <a:t>        </a:t>
            </a:r>
            <a:r>
              <a:rPr lang="zh-CN" altLang="en-US" sz="2400" dirty="0" smtClean="0"/>
              <a:t>语句</a:t>
            </a:r>
            <a:r>
              <a:rPr lang="en-US" altLang="zh-CN" sz="2400" dirty="0" smtClean="0"/>
              <a:t>3</a:t>
            </a:r>
            <a:r>
              <a:rPr lang="zh-CN" altLang="en-US" sz="2400" dirty="0" smtClean="0"/>
              <a:t>的频度： </a:t>
            </a:r>
            <a:r>
              <a:rPr lang="en-US" altLang="zh-CN" sz="2400" dirty="0" smtClean="0"/>
              <a:t>n,        </a:t>
            </a:r>
            <a:br>
              <a:rPr lang="en-US" altLang="zh-CN" sz="2400" dirty="0" smtClean="0"/>
            </a:br>
            <a:r>
              <a:rPr lang="en-US" altLang="zh-CN" sz="2400" dirty="0" smtClean="0"/>
              <a:t>        </a:t>
            </a:r>
            <a:r>
              <a:rPr lang="zh-CN" altLang="en-US" sz="2400" dirty="0" smtClean="0"/>
              <a:t>语句</a:t>
            </a:r>
            <a:r>
              <a:rPr lang="en-US" altLang="zh-CN" sz="2400" dirty="0" smtClean="0"/>
              <a:t>4</a:t>
            </a:r>
            <a:r>
              <a:rPr lang="zh-CN" altLang="en-US" sz="2400" dirty="0" smtClean="0"/>
              <a:t>的频度：</a:t>
            </a:r>
            <a:r>
              <a:rPr lang="en-US" altLang="zh-CN" sz="2400" dirty="0" smtClean="0"/>
              <a:t>n,    </a:t>
            </a:r>
            <a:br>
              <a:rPr lang="en-US" altLang="zh-CN" sz="2400" dirty="0" smtClean="0"/>
            </a:br>
            <a:r>
              <a:rPr lang="en-US" altLang="zh-CN" sz="2400" dirty="0" smtClean="0"/>
              <a:t>        </a:t>
            </a:r>
            <a:r>
              <a:rPr lang="zh-CN" altLang="en-US" sz="2400" dirty="0" smtClean="0"/>
              <a:t>语句</a:t>
            </a:r>
            <a:r>
              <a:rPr lang="en-US" altLang="zh-CN" sz="2400" dirty="0" smtClean="0"/>
              <a:t>5</a:t>
            </a:r>
            <a:r>
              <a:rPr lang="zh-CN" altLang="en-US" sz="2400" dirty="0" smtClean="0"/>
              <a:t>的频度：</a:t>
            </a:r>
            <a:r>
              <a:rPr lang="en-US" altLang="zh-CN" sz="2400" dirty="0" smtClean="0"/>
              <a:t>n                       </a:t>
            </a:r>
            <a:br>
              <a:rPr lang="en-US" altLang="zh-CN" sz="2400" dirty="0" smtClean="0"/>
            </a:br>
            <a:r>
              <a:rPr lang="en-US" altLang="zh-CN" sz="2400" dirty="0" smtClean="0"/>
              <a:t>        T(n)=2+n+3*n=4n+2=O(n). </a:t>
            </a:r>
            <a:endParaRPr lang="zh-CN" altLang="en-US" sz="2400" dirty="0"/>
          </a:p>
        </p:txBody>
      </p:sp>
      <p:sp>
        <p:nvSpPr>
          <p:cNvPr id="8" name="圆角右箭头 7"/>
          <p:cNvSpPr/>
          <p:nvPr/>
        </p:nvSpPr>
        <p:spPr bwMode="auto">
          <a:xfrm rot="5400000">
            <a:off x="4607720" y="892952"/>
            <a:ext cx="1143006" cy="2071702"/>
          </a:xfrm>
          <a:prstGeom prst="ben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5" grpId="0"/>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3013EEA-5624-4CDF-9165-DA1A734B6D11}" type="slidenum">
              <a:rPr lang="en-US" altLang="zh-CN"/>
              <a:pPr>
                <a:defRPr/>
              </a:pPr>
              <a:t>71</a:t>
            </a:fld>
            <a:endParaRPr lang="en-US" altLang="zh-CN"/>
          </a:p>
        </p:txBody>
      </p:sp>
      <p:sp>
        <p:nvSpPr>
          <p:cNvPr id="72707" name="Rectangle 3"/>
          <p:cNvSpPr>
            <a:spLocks noGrp="1" noChangeArrowheads="1"/>
          </p:cNvSpPr>
          <p:nvPr>
            <p:ph type="body" idx="1"/>
          </p:nvPr>
        </p:nvSpPr>
        <p:spPr>
          <a:xfrm>
            <a:off x="301625" y="474663"/>
            <a:ext cx="3270243" cy="2954337"/>
          </a:xfrm>
        </p:spPr>
        <p:txBody>
          <a:bodyPr/>
          <a:lstStyle/>
          <a:p>
            <a:pPr eaLnBrk="1" hangingPunct="1">
              <a:lnSpc>
                <a:spcPct val="150000"/>
              </a:lnSpc>
            </a:pPr>
            <a:r>
              <a:rPr lang="en-US" altLang="zh-CN" dirty="0" smtClean="0">
                <a:solidFill>
                  <a:srgbClr val="FF0000"/>
                </a:solidFill>
              </a:rPr>
              <a:t>O(log</a:t>
            </a:r>
            <a:r>
              <a:rPr lang="en-US" altLang="zh-CN" baseline="-25000" dirty="0" smtClean="0">
                <a:solidFill>
                  <a:srgbClr val="FF0000"/>
                </a:solidFill>
              </a:rPr>
              <a:t>2</a:t>
            </a:r>
            <a:r>
              <a:rPr lang="en-US" altLang="zh-CN" dirty="0" smtClean="0">
                <a:solidFill>
                  <a:srgbClr val="FF0000"/>
                </a:solidFill>
              </a:rPr>
              <a:t>n )</a:t>
            </a:r>
          </a:p>
          <a:p>
            <a:pPr eaLnBrk="1" hangingPunct="1">
              <a:lnSpc>
                <a:spcPct val="150000"/>
              </a:lnSpc>
            </a:pPr>
            <a:r>
              <a:rPr lang="en-US" altLang="zh-CN" dirty="0" smtClean="0"/>
              <a:t>       </a:t>
            </a:r>
            <a:r>
              <a:rPr lang="en-US" altLang="zh-CN" dirty="0" err="1" smtClean="0"/>
              <a:t>i</a:t>
            </a:r>
            <a:r>
              <a:rPr lang="en-US" altLang="zh-CN" dirty="0" smtClean="0"/>
              <a:t>=1;       ①</a:t>
            </a:r>
            <a:br>
              <a:rPr lang="en-US" altLang="zh-CN" dirty="0" smtClean="0"/>
            </a:br>
            <a:r>
              <a:rPr lang="en-US" altLang="zh-CN" dirty="0" smtClean="0"/>
              <a:t>      while (</a:t>
            </a:r>
            <a:r>
              <a:rPr lang="en-US" altLang="zh-CN" dirty="0" err="1" smtClean="0"/>
              <a:t>i</a:t>
            </a:r>
            <a:r>
              <a:rPr lang="en-US" altLang="zh-CN" dirty="0" smtClean="0"/>
              <a:t>&lt;=n)</a:t>
            </a:r>
            <a:br>
              <a:rPr lang="en-US" altLang="zh-CN" dirty="0" smtClean="0"/>
            </a:br>
            <a:r>
              <a:rPr lang="en-US" altLang="zh-CN" dirty="0" smtClean="0"/>
              <a:t>           </a:t>
            </a:r>
            <a:r>
              <a:rPr lang="en-US" altLang="zh-CN" dirty="0" err="1" smtClean="0"/>
              <a:t>i</a:t>
            </a:r>
            <a:r>
              <a:rPr lang="en-US" altLang="zh-CN" dirty="0" smtClean="0"/>
              <a:t>=</a:t>
            </a:r>
            <a:r>
              <a:rPr lang="en-US" altLang="zh-CN" dirty="0" err="1" smtClean="0"/>
              <a:t>i</a:t>
            </a:r>
            <a:r>
              <a:rPr lang="en-US" altLang="zh-CN" dirty="0" smtClean="0"/>
              <a:t>*2; ②</a:t>
            </a:r>
            <a:br>
              <a:rPr lang="en-US" altLang="zh-CN" dirty="0" smtClean="0"/>
            </a:br>
            <a:endParaRPr lang="en-US" altLang="zh-CN" sz="2800" dirty="0" smtClean="0"/>
          </a:p>
        </p:txBody>
      </p:sp>
      <p:sp>
        <p:nvSpPr>
          <p:cNvPr id="5" name="矩形 4"/>
          <p:cNvSpPr/>
          <p:nvPr/>
        </p:nvSpPr>
        <p:spPr>
          <a:xfrm>
            <a:off x="3929026" y="2857496"/>
            <a:ext cx="5214974" cy="3323987"/>
          </a:xfrm>
          <a:prstGeom prst="rect">
            <a:avLst/>
          </a:prstGeom>
        </p:spPr>
        <p:txBody>
          <a:bodyPr wrap="square">
            <a:spAutoFit/>
          </a:bodyPr>
          <a:lstStyle/>
          <a:p>
            <a:pPr eaLnBrk="1" hangingPunct="1">
              <a:lnSpc>
                <a:spcPct val="150000"/>
              </a:lnSpc>
            </a:pPr>
            <a:r>
              <a:rPr lang="zh-CN" altLang="en-US" sz="2800" b="1" dirty="0" smtClean="0"/>
              <a:t>解： </a:t>
            </a:r>
            <a:r>
              <a:rPr lang="zh-CN" altLang="en-US" sz="2800" dirty="0" smtClean="0"/>
              <a:t>语句</a:t>
            </a:r>
            <a:r>
              <a:rPr lang="en-US" altLang="zh-CN" sz="2800" dirty="0" smtClean="0"/>
              <a:t>1</a:t>
            </a:r>
            <a:r>
              <a:rPr lang="zh-CN" altLang="en-US" sz="2800" dirty="0" smtClean="0"/>
              <a:t>的频度是</a:t>
            </a:r>
            <a:r>
              <a:rPr lang="en-US" altLang="zh-CN" sz="2800" dirty="0" smtClean="0"/>
              <a:t>1,  </a:t>
            </a:r>
            <a:br>
              <a:rPr lang="en-US" altLang="zh-CN" sz="2800" dirty="0" smtClean="0"/>
            </a:br>
            <a:r>
              <a:rPr lang="en-US" altLang="zh-CN" sz="2800" dirty="0" smtClean="0"/>
              <a:t>        </a:t>
            </a:r>
            <a:r>
              <a:rPr lang="zh-CN" altLang="en-US" sz="2800" dirty="0" smtClean="0"/>
              <a:t>设语句</a:t>
            </a:r>
            <a:r>
              <a:rPr lang="en-US" altLang="zh-CN" sz="2800" dirty="0" smtClean="0"/>
              <a:t>2</a:t>
            </a:r>
            <a:r>
              <a:rPr lang="zh-CN" altLang="en-US" sz="2800" dirty="0" smtClean="0"/>
              <a:t>的频度是</a:t>
            </a:r>
            <a:r>
              <a:rPr lang="en-US" altLang="zh-CN" sz="2800" dirty="0" smtClean="0"/>
              <a:t>f(n),   </a:t>
            </a:r>
            <a:r>
              <a:rPr lang="zh-CN" altLang="en-US" sz="2800" dirty="0" smtClean="0"/>
              <a:t>则：     </a:t>
            </a:r>
          </a:p>
          <a:p>
            <a:pPr eaLnBrk="1" hangingPunct="1">
              <a:lnSpc>
                <a:spcPct val="150000"/>
              </a:lnSpc>
              <a:buFont typeface="Wingdings" pitchFamily="2" charset="2"/>
              <a:buNone/>
            </a:pPr>
            <a:r>
              <a:rPr lang="zh-CN" altLang="en-US" sz="2800" dirty="0" smtClean="0"/>
              <a:t>         </a:t>
            </a:r>
            <a:r>
              <a:rPr lang="en-US" altLang="zh-CN" sz="2800" dirty="0" smtClean="0"/>
              <a:t>2^f(n)&lt;=</a:t>
            </a:r>
            <a:r>
              <a:rPr lang="en-US" altLang="zh-CN" sz="2800" dirty="0" err="1" smtClean="0"/>
              <a:t>n;f</a:t>
            </a:r>
            <a:r>
              <a:rPr lang="en-US" altLang="zh-CN" sz="2800" dirty="0" smtClean="0"/>
              <a:t>(n)&lt;=log</a:t>
            </a:r>
            <a:r>
              <a:rPr lang="en-US" altLang="zh-CN" sz="2800" baseline="-25000" dirty="0" smtClean="0">
                <a:solidFill>
                  <a:srgbClr val="FF0000"/>
                </a:solidFill>
              </a:rPr>
              <a:t>2</a:t>
            </a:r>
            <a:r>
              <a:rPr lang="en-US" altLang="zh-CN" sz="2800" dirty="0" smtClean="0"/>
              <a:t>n    </a:t>
            </a:r>
            <a:br>
              <a:rPr lang="en-US" altLang="zh-CN" sz="2800" dirty="0" smtClean="0"/>
            </a:br>
            <a:r>
              <a:rPr lang="en-US" altLang="zh-CN" sz="2800" dirty="0" smtClean="0"/>
              <a:t>         </a:t>
            </a:r>
            <a:r>
              <a:rPr lang="zh-CN" altLang="en-US" sz="2800" dirty="0" smtClean="0"/>
              <a:t>取最大值</a:t>
            </a:r>
            <a:r>
              <a:rPr lang="en-US" altLang="zh-CN" sz="2800" dirty="0" smtClean="0"/>
              <a:t>f(n)= log</a:t>
            </a:r>
            <a:r>
              <a:rPr lang="en-US" altLang="zh-CN" sz="2800" baseline="-25000" dirty="0" smtClean="0">
                <a:solidFill>
                  <a:srgbClr val="FF0000"/>
                </a:solidFill>
              </a:rPr>
              <a:t>2</a:t>
            </a:r>
            <a:r>
              <a:rPr lang="en-US" altLang="zh-CN" sz="2800" dirty="0" smtClean="0"/>
              <a:t>n,</a:t>
            </a:r>
            <a:br>
              <a:rPr lang="en-US" altLang="zh-CN" sz="2800" dirty="0" smtClean="0"/>
            </a:br>
            <a:r>
              <a:rPr lang="en-US" altLang="zh-CN" sz="2800" dirty="0" smtClean="0"/>
              <a:t>         T(n)=O(log</a:t>
            </a:r>
            <a:r>
              <a:rPr lang="en-US" altLang="zh-CN" sz="2800" baseline="-25000" dirty="0" smtClean="0">
                <a:solidFill>
                  <a:srgbClr val="FF0000"/>
                </a:solidFill>
              </a:rPr>
              <a:t>2</a:t>
            </a:r>
            <a:r>
              <a:rPr lang="en-US" altLang="zh-CN" sz="2800" dirty="0" smtClean="0"/>
              <a:t>n )</a:t>
            </a:r>
          </a:p>
        </p:txBody>
      </p:sp>
      <p:sp>
        <p:nvSpPr>
          <p:cNvPr id="6" name="直角上箭头 5"/>
          <p:cNvSpPr/>
          <p:nvPr/>
        </p:nvSpPr>
        <p:spPr bwMode="auto">
          <a:xfrm rot="5400000">
            <a:off x="2285984" y="3143248"/>
            <a:ext cx="1643074" cy="2357454"/>
          </a:xfrm>
          <a:prstGeom prst="ben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5"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F40C802-0667-4932-B615-BCA5C9EF4B9E}" type="slidenum">
              <a:rPr lang="en-US" altLang="zh-CN"/>
              <a:pPr>
                <a:defRPr/>
              </a:pPr>
              <a:t>72</a:t>
            </a:fld>
            <a:endParaRPr lang="en-US" altLang="zh-CN"/>
          </a:p>
        </p:txBody>
      </p:sp>
      <p:sp>
        <p:nvSpPr>
          <p:cNvPr id="195586" name="Rectangle 2"/>
          <p:cNvSpPr>
            <a:spLocks noGrp="1" noChangeArrowheads="1"/>
          </p:cNvSpPr>
          <p:nvPr>
            <p:ph type="title"/>
          </p:nvPr>
        </p:nvSpPr>
        <p:spPr/>
        <p:txBody>
          <a:bodyPr/>
          <a:lstStyle/>
          <a:p>
            <a:pPr eaLnBrk="1" hangingPunct="1">
              <a:defRPr/>
            </a:pPr>
            <a:r>
              <a:rPr kumimoji="1" lang="zh-CN" altLang="en-US" sz="2900" b="1" dirty="0" smtClean="0">
                <a:solidFill>
                  <a:srgbClr val="FF0000"/>
                </a:solidFill>
                <a:effectLst>
                  <a:outerShdw blurRad="38100" dist="38100" dir="2700000" algn="tl">
                    <a:srgbClr val="C0C0C0"/>
                  </a:outerShdw>
                </a:effectLst>
              </a:rPr>
              <a:t>例：编程求 </a:t>
            </a:r>
            <a:r>
              <a:rPr kumimoji="1" lang="en-US" altLang="zh-CN" sz="2900" b="1" dirty="0" smtClean="0">
                <a:solidFill>
                  <a:srgbClr val="FF0000"/>
                </a:solidFill>
                <a:effectLst>
                  <a:outerShdw blurRad="38100" dist="38100" dir="2700000" algn="tl">
                    <a:srgbClr val="C0C0C0"/>
                  </a:outerShdw>
                </a:effectLst>
              </a:rPr>
              <a:t>1!+2!+3!+4!+  </a:t>
            </a:r>
            <a:r>
              <a:rPr kumimoji="1" lang="en-US" altLang="zh-CN" sz="2900" b="1" dirty="0" smtClean="0">
                <a:solidFill>
                  <a:srgbClr val="FF0000"/>
                </a:solidFill>
                <a:effectLst>
                  <a:outerShdw blurRad="38100" dist="38100" dir="2700000" algn="tl">
                    <a:srgbClr val="C0C0C0"/>
                  </a:outerShdw>
                </a:effectLst>
                <a:latin typeface="Arial"/>
              </a:rPr>
              <a:t>…</a:t>
            </a:r>
            <a:r>
              <a:rPr kumimoji="1" lang="en-US" altLang="zh-CN" sz="2900" b="1" dirty="0" smtClean="0">
                <a:solidFill>
                  <a:srgbClr val="FF0000"/>
                </a:solidFill>
                <a:effectLst>
                  <a:outerShdw blurRad="38100" dist="38100" dir="2700000" algn="tl">
                    <a:srgbClr val="C0C0C0"/>
                  </a:outerShdw>
                </a:effectLst>
              </a:rPr>
              <a:t>   +n!</a:t>
            </a:r>
          </a:p>
        </p:txBody>
      </p:sp>
      <p:sp>
        <p:nvSpPr>
          <p:cNvPr id="195587" name="Text Box 3"/>
          <p:cNvSpPr txBox="1">
            <a:spLocks noChangeArrowheads="1"/>
          </p:cNvSpPr>
          <p:nvPr/>
        </p:nvSpPr>
        <p:spPr bwMode="auto">
          <a:xfrm>
            <a:off x="4643438" y="928670"/>
            <a:ext cx="4221163" cy="5129609"/>
          </a:xfrm>
          <a:prstGeom prst="rect">
            <a:avLst/>
          </a:prstGeom>
          <a:noFill/>
          <a:ln w="28575">
            <a:noFill/>
            <a:miter lim="800000"/>
            <a:headEnd/>
            <a:tailEnd/>
          </a:ln>
          <a:effectLst/>
        </p:spPr>
        <p:txBody>
          <a:bodyPr>
            <a:spAutoFit/>
          </a:bodyPr>
          <a:lstStyle/>
          <a:p>
            <a:pPr algn="just" eaLnBrk="0" hangingPunct="0">
              <a:spcBef>
                <a:spcPct val="50000"/>
              </a:spcBef>
              <a:defRPr/>
            </a:pPr>
            <a:r>
              <a:rPr kumimoji="1" lang="zh-CN" altLang="en-US" sz="2000" b="1" dirty="0">
                <a:solidFill>
                  <a:schemeClr val="accent6">
                    <a:lumMod val="75000"/>
                  </a:schemeClr>
                </a:solidFill>
                <a:latin typeface="Times New Roman" pitchFamily="18" charset="0"/>
              </a:rPr>
              <a:t>方法二：</a:t>
            </a:r>
            <a:r>
              <a:rPr kumimoji="1" lang="zh-CN" altLang="en-US" sz="2800" b="1" baseline="30000" dirty="0">
                <a:solidFill>
                  <a:schemeClr val="accent6">
                    <a:lumMod val="75000"/>
                  </a:schemeClr>
                </a:solidFill>
                <a:latin typeface="Times New Roman" pitchFamily="18" charset="0"/>
              </a:rPr>
              <a:t> </a:t>
            </a:r>
          </a:p>
          <a:p>
            <a:pPr algn="just" eaLnBrk="0" hangingPunct="0">
              <a:spcBef>
                <a:spcPct val="30000"/>
              </a:spcBef>
              <a:defRPr/>
            </a:pPr>
            <a:r>
              <a:rPr kumimoji="1" lang="en-US" altLang="zh-CN" sz="3200" b="1" baseline="30000" dirty="0" err="1" smtClean="0">
                <a:solidFill>
                  <a:schemeClr val="accent6">
                    <a:lumMod val="75000"/>
                  </a:schemeClr>
                </a:solidFill>
                <a:latin typeface="Times New Roman" pitchFamily="18" charset="0"/>
              </a:rPr>
              <a:t>int</a:t>
            </a:r>
            <a:r>
              <a:rPr kumimoji="1" lang="en-US" altLang="zh-CN" sz="3200" b="1" baseline="30000" dirty="0" smtClean="0">
                <a:solidFill>
                  <a:schemeClr val="accent6">
                    <a:lumMod val="75000"/>
                  </a:schemeClr>
                </a:solidFill>
                <a:latin typeface="Times New Roman" pitchFamily="18" charset="0"/>
              </a:rPr>
              <a:t> </a:t>
            </a:r>
            <a:r>
              <a:rPr kumimoji="1" lang="en-US" altLang="zh-CN" sz="3200" b="1" baseline="30000" dirty="0">
                <a:solidFill>
                  <a:schemeClr val="accent6">
                    <a:lumMod val="75000"/>
                  </a:schemeClr>
                </a:solidFill>
                <a:latin typeface="Times New Roman" pitchFamily="18" charset="0"/>
              </a:rPr>
              <a:t>sum2(</a:t>
            </a:r>
            <a:r>
              <a:rPr kumimoji="1" lang="en-US" altLang="zh-CN" sz="3200" b="1" baseline="30000" dirty="0" err="1">
                <a:solidFill>
                  <a:schemeClr val="accent6">
                    <a:lumMod val="75000"/>
                  </a:schemeClr>
                </a:solidFill>
                <a:latin typeface="Times New Roman" pitchFamily="18" charset="0"/>
              </a:rPr>
              <a:t>int</a:t>
            </a:r>
            <a:r>
              <a:rPr kumimoji="1" lang="en-US" altLang="zh-CN" sz="3200" b="1" baseline="30000" dirty="0">
                <a:solidFill>
                  <a:schemeClr val="accent6">
                    <a:lumMod val="75000"/>
                  </a:schemeClr>
                </a:solidFill>
                <a:latin typeface="Times New Roman" pitchFamily="18" charset="0"/>
              </a:rPr>
              <a:t> n)</a:t>
            </a:r>
          </a:p>
          <a:p>
            <a:pPr algn="just" eaLnBrk="0" hangingPunct="0">
              <a:spcBef>
                <a:spcPct val="30000"/>
              </a:spcBef>
              <a:defRPr/>
            </a:pPr>
            <a:r>
              <a:rPr kumimoji="1" lang="en-US" altLang="zh-CN" sz="3200" b="1" baseline="30000" dirty="0">
                <a:solidFill>
                  <a:schemeClr val="accent6">
                    <a:lumMod val="75000"/>
                  </a:schemeClr>
                </a:solidFill>
                <a:latin typeface="Times New Roman" pitchFamily="18" charset="0"/>
              </a:rPr>
              <a:t>{</a:t>
            </a:r>
            <a:endParaRPr lang="en-US" altLang="zh-CN" sz="2000" b="1" dirty="0">
              <a:solidFill>
                <a:schemeClr val="accent6">
                  <a:lumMod val="75000"/>
                </a:schemeClr>
              </a:solidFill>
              <a:latin typeface="Times New Roman" pitchFamily="18" charset="0"/>
            </a:endParaRPr>
          </a:p>
          <a:p>
            <a:pPr algn="just" eaLnBrk="0" hangingPunct="0">
              <a:spcBef>
                <a:spcPct val="30000"/>
              </a:spcBef>
              <a:defRPr/>
            </a:pPr>
            <a:r>
              <a:rPr lang="en-US" altLang="zh-CN" sz="2000" b="1"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p=1, s=0;</a:t>
            </a:r>
          </a:p>
          <a:p>
            <a:pPr algn="just" eaLnBrk="0" hangingPunct="0">
              <a:spcBef>
                <a:spcPct val="30000"/>
              </a:spcBef>
              <a:defRPr/>
            </a:pPr>
            <a:r>
              <a:rPr lang="en-US" altLang="zh-CN" sz="2000" b="1" dirty="0">
                <a:solidFill>
                  <a:schemeClr val="accent6">
                    <a:lumMod val="75000"/>
                  </a:schemeClr>
                </a:solidFill>
                <a:latin typeface="Times New Roman" pitchFamily="18" charset="0"/>
              </a:rPr>
              <a:t>      for(</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=1;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&lt;=n;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a:t>
            </a:r>
          </a:p>
          <a:p>
            <a:pPr algn="just" eaLnBrk="0" hangingPunct="0">
              <a:spcBef>
                <a:spcPct val="30000"/>
              </a:spcBef>
              <a:defRPr/>
            </a:pPr>
            <a:r>
              <a:rPr lang="en-US" altLang="zh-CN" sz="2000" b="1" dirty="0">
                <a:solidFill>
                  <a:schemeClr val="accent6">
                    <a:lumMod val="75000"/>
                  </a:schemeClr>
                </a:solidFill>
                <a:latin typeface="Times New Roman" pitchFamily="18" charset="0"/>
              </a:rPr>
              <a:t>	{</a:t>
            </a:r>
          </a:p>
          <a:p>
            <a:pPr algn="just" eaLnBrk="0" hangingPunct="0">
              <a:spcBef>
                <a:spcPct val="30000"/>
              </a:spcBef>
              <a:defRPr/>
            </a:pPr>
            <a:r>
              <a:rPr lang="en-US" altLang="zh-CN" sz="2000" b="1" dirty="0">
                <a:solidFill>
                  <a:schemeClr val="accent6">
                    <a:lumMod val="75000"/>
                  </a:schemeClr>
                </a:solidFill>
                <a:latin typeface="Times New Roman" pitchFamily="18" charset="0"/>
              </a:rPr>
              <a:t>	     p*=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a:t>
            </a:r>
          </a:p>
          <a:p>
            <a:pPr algn="just" eaLnBrk="0" hangingPunct="0">
              <a:spcBef>
                <a:spcPct val="30000"/>
              </a:spcBef>
              <a:defRPr/>
            </a:pPr>
            <a:r>
              <a:rPr lang="en-US" altLang="zh-CN" sz="2000" b="1" dirty="0">
                <a:solidFill>
                  <a:schemeClr val="accent6">
                    <a:lumMod val="75000"/>
                  </a:schemeClr>
                </a:solidFill>
                <a:latin typeface="Times New Roman" pitchFamily="18" charset="0"/>
              </a:rPr>
              <a:t>	     s+=p;    </a:t>
            </a:r>
          </a:p>
          <a:p>
            <a:pPr algn="just" eaLnBrk="0" hangingPunct="0">
              <a:spcBef>
                <a:spcPct val="30000"/>
              </a:spcBef>
              <a:defRPr/>
            </a:pPr>
            <a:r>
              <a:rPr lang="en-US" altLang="zh-CN" sz="2000" b="1" dirty="0">
                <a:solidFill>
                  <a:schemeClr val="accent6">
                    <a:lumMod val="75000"/>
                  </a:schemeClr>
                </a:solidFill>
                <a:latin typeface="Times New Roman" pitchFamily="18" charset="0"/>
              </a:rPr>
              <a:t>	}</a:t>
            </a:r>
          </a:p>
          <a:p>
            <a:pPr algn="just" eaLnBrk="0" hangingPunct="0">
              <a:spcBef>
                <a:spcPct val="30000"/>
              </a:spcBef>
              <a:defRPr/>
            </a:pPr>
            <a:r>
              <a:rPr lang="en-US" altLang="zh-CN" sz="2000" b="1" dirty="0">
                <a:solidFill>
                  <a:schemeClr val="accent6">
                    <a:lumMod val="75000"/>
                  </a:schemeClr>
                </a:solidFill>
                <a:latin typeface="Times New Roman" pitchFamily="18" charset="0"/>
              </a:rPr>
              <a:t>	return s;</a:t>
            </a:r>
          </a:p>
          <a:p>
            <a:pPr algn="just" eaLnBrk="0" hangingPunct="0">
              <a:spcBef>
                <a:spcPct val="30000"/>
              </a:spcBef>
              <a:defRPr/>
            </a:pPr>
            <a:r>
              <a:rPr lang="en-US" altLang="zh-CN" sz="2000" b="1" dirty="0">
                <a:solidFill>
                  <a:schemeClr val="accent6">
                    <a:lumMod val="75000"/>
                  </a:schemeClr>
                </a:solidFill>
                <a:latin typeface="Times New Roman" pitchFamily="18" charset="0"/>
              </a:rPr>
              <a:t>}</a:t>
            </a:r>
          </a:p>
          <a:p>
            <a:pPr algn="just" eaLnBrk="0" hangingPunct="0">
              <a:spcBef>
                <a:spcPct val="50000"/>
              </a:spcBef>
              <a:defRPr/>
            </a:pPr>
            <a:r>
              <a:rPr kumimoji="1" lang="zh-CN" altLang="en-US" sz="2000" b="1" dirty="0">
                <a:solidFill>
                  <a:schemeClr val="accent6">
                    <a:lumMod val="75000"/>
                  </a:schemeClr>
                </a:solidFill>
                <a:latin typeface="Times New Roman" pitchFamily="18" charset="0"/>
              </a:rPr>
              <a:t>分析：单循环，时间复杂度：</a:t>
            </a:r>
            <a:r>
              <a:rPr kumimoji="1" lang="en-US" altLang="zh-CN" sz="2000" b="1" dirty="0">
                <a:solidFill>
                  <a:schemeClr val="accent6">
                    <a:lumMod val="75000"/>
                  </a:schemeClr>
                </a:solidFill>
                <a:latin typeface="Times New Roman" pitchFamily="18" charset="0"/>
              </a:rPr>
              <a:t>O(n)</a:t>
            </a:r>
          </a:p>
        </p:txBody>
      </p:sp>
      <p:sp>
        <p:nvSpPr>
          <p:cNvPr id="195588" name="Text Box 4"/>
          <p:cNvSpPr txBox="1">
            <a:spLocks noChangeArrowheads="1"/>
          </p:cNvSpPr>
          <p:nvPr/>
        </p:nvSpPr>
        <p:spPr bwMode="auto">
          <a:xfrm>
            <a:off x="500034" y="1000108"/>
            <a:ext cx="3789362" cy="5416868"/>
          </a:xfrm>
          <a:prstGeom prst="rect">
            <a:avLst/>
          </a:prstGeom>
          <a:noFill/>
          <a:ln w="28575">
            <a:noFill/>
            <a:miter lim="800000"/>
            <a:headEnd/>
            <a:tailEnd/>
          </a:ln>
          <a:effectLst/>
        </p:spPr>
        <p:txBody>
          <a:bodyPr wrap="square">
            <a:spAutoFit/>
          </a:bodyPr>
          <a:lstStyle/>
          <a:p>
            <a:pPr eaLnBrk="0" hangingPunct="0">
              <a:lnSpc>
                <a:spcPct val="80000"/>
              </a:lnSpc>
              <a:spcBef>
                <a:spcPct val="100000"/>
              </a:spcBef>
              <a:defRPr/>
            </a:pPr>
            <a:r>
              <a:rPr kumimoji="1" lang="zh-CN" altLang="en-US" sz="2000" b="1" dirty="0">
                <a:solidFill>
                  <a:schemeClr val="accent6">
                    <a:lumMod val="75000"/>
                  </a:schemeClr>
                </a:solidFill>
                <a:latin typeface="Times New Roman" pitchFamily="18" charset="0"/>
              </a:rPr>
              <a:t>方法一：</a:t>
            </a:r>
          </a:p>
          <a:p>
            <a:pPr eaLnBrk="0" hangingPunct="0">
              <a:lnSpc>
                <a:spcPct val="80000"/>
              </a:lnSpc>
              <a:spcBef>
                <a:spcPct val="30000"/>
              </a:spcBef>
              <a:defRPr/>
            </a:pPr>
            <a:r>
              <a:rPr lang="zh-CN" altLang="en-US" sz="2000"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sum(</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n)</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s = 0;</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for(</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=1;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&lt;=n;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p=1;</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for(</a:t>
            </a:r>
            <a:r>
              <a:rPr lang="en-US" altLang="zh-CN" sz="2000" b="1" dirty="0" err="1">
                <a:solidFill>
                  <a:schemeClr val="accent6">
                    <a:lumMod val="75000"/>
                  </a:schemeClr>
                </a:solidFill>
                <a:latin typeface="Times New Roman" pitchFamily="18" charset="0"/>
              </a:rPr>
              <a:t>int</a:t>
            </a:r>
            <a:r>
              <a:rPr lang="en-US" altLang="zh-CN" sz="2000" b="1" dirty="0">
                <a:solidFill>
                  <a:schemeClr val="accent6">
                    <a:lumMod val="75000"/>
                  </a:schemeClr>
                </a:solidFill>
                <a:latin typeface="Times New Roman" pitchFamily="18" charset="0"/>
              </a:rPr>
              <a:t> j =1; j &lt;= </a:t>
            </a:r>
            <a:r>
              <a:rPr lang="en-US" altLang="zh-CN" sz="2000" b="1" dirty="0" err="1">
                <a:solidFill>
                  <a:schemeClr val="accent6">
                    <a:lumMod val="75000"/>
                  </a:schemeClr>
                </a:solidFill>
                <a:latin typeface="Times New Roman" pitchFamily="18" charset="0"/>
              </a:rPr>
              <a:t>i</a:t>
            </a:r>
            <a:r>
              <a:rPr lang="en-US" altLang="zh-CN" sz="2000" b="1" dirty="0">
                <a:solidFill>
                  <a:schemeClr val="accent6">
                    <a:lumMod val="75000"/>
                  </a:schemeClr>
                </a:solidFill>
                <a:latin typeface="Times New Roman" pitchFamily="18" charset="0"/>
              </a:rPr>
              <a:t>; j ++)</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p* =j;</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s+=p;</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  return s;</a:t>
            </a:r>
          </a:p>
          <a:p>
            <a:pPr eaLnBrk="0" hangingPunct="0">
              <a:lnSpc>
                <a:spcPct val="80000"/>
              </a:lnSpc>
              <a:spcBef>
                <a:spcPct val="30000"/>
              </a:spcBef>
              <a:defRPr/>
            </a:pPr>
            <a:r>
              <a:rPr lang="en-US" altLang="zh-CN" sz="2000" b="1" dirty="0">
                <a:solidFill>
                  <a:schemeClr val="accent6">
                    <a:lumMod val="75000"/>
                  </a:schemeClr>
                </a:solidFill>
                <a:latin typeface="Times New Roman" pitchFamily="18" charset="0"/>
              </a:rPr>
              <a:t>}</a:t>
            </a:r>
          </a:p>
          <a:p>
            <a:pPr algn="just" eaLnBrk="0" hangingPunct="0">
              <a:spcBef>
                <a:spcPct val="50000"/>
              </a:spcBef>
              <a:defRPr/>
            </a:pPr>
            <a:r>
              <a:rPr kumimoji="1" lang="zh-CN" altLang="en-US" sz="2000" b="1" dirty="0">
                <a:solidFill>
                  <a:schemeClr val="accent6">
                    <a:lumMod val="75000"/>
                  </a:schemeClr>
                </a:solidFill>
                <a:latin typeface="Times New Roman" pitchFamily="18" charset="0"/>
              </a:rPr>
              <a:t>分析：双重循环，时间复杂度：</a:t>
            </a:r>
            <a:r>
              <a:rPr kumimoji="1" lang="en-US" altLang="zh-CN" sz="2000" b="1" dirty="0">
                <a:solidFill>
                  <a:schemeClr val="accent6">
                    <a:lumMod val="75000"/>
                  </a:schemeClr>
                </a:solidFill>
                <a:latin typeface="Times New Roman" pitchFamily="18" charset="0"/>
              </a:rPr>
              <a:t>O(n</a:t>
            </a:r>
            <a:r>
              <a:rPr kumimoji="1" lang="en-US" altLang="zh-CN" sz="2000" b="1" baseline="30000" dirty="0">
                <a:solidFill>
                  <a:schemeClr val="accent6">
                    <a:lumMod val="75000"/>
                  </a:schemeClr>
                </a:solidFill>
                <a:latin typeface="Times New Roman" pitchFamily="18" charset="0"/>
              </a:rPr>
              <a:t>2</a:t>
            </a:r>
            <a:r>
              <a:rPr kumimoji="1" lang="en-US" altLang="zh-CN" sz="2000" b="1" dirty="0">
                <a:solidFill>
                  <a:schemeClr val="accent6">
                    <a:lumMod val="75000"/>
                  </a:schemeClr>
                </a:solidFill>
                <a:latin typeface="Times New Roman" pitchFamily="18" charset="0"/>
              </a:rPr>
              <a:t>)</a:t>
            </a:r>
            <a:r>
              <a:rPr kumimoji="1" lang="en-US" altLang="zh-CN" sz="2000" b="1" dirty="0">
                <a:solidFill>
                  <a:schemeClr val="accent6">
                    <a:lumMod val="75000"/>
                  </a:schemeClr>
                </a:solidFill>
                <a:latin typeface="Times New Roman" pitchFamily="18" charset="0"/>
                <a:ea typeface="仿宋_GB2312" pitchFamily="49" charset="-122"/>
              </a:rPr>
              <a:t> </a:t>
            </a:r>
            <a:endParaRPr lang="en-US" altLang="zh-CN" sz="2000" dirty="0">
              <a:solidFill>
                <a:schemeClr val="accent6">
                  <a:lumMod val="75000"/>
                </a:schemeClr>
              </a:solidFill>
              <a:latin typeface="Times New Roman" pitchFamily="18" charset="0"/>
            </a:endParaRPr>
          </a:p>
          <a:p>
            <a:pPr eaLnBrk="0" hangingPunct="0">
              <a:lnSpc>
                <a:spcPct val="50000"/>
              </a:lnSpc>
              <a:spcBef>
                <a:spcPct val="30000"/>
              </a:spcBef>
              <a:defRPr/>
            </a:pPr>
            <a:endParaRPr lang="en-US" altLang="zh-CN" sz="2000" b="1" dirty="0">
              <a:solidFill>
                <a:schemeClr val="accent6">
                  <a:lumMod val="75000"/>
                </a:schemeClr>
              </a:solidFill>
              <a:latin typeface="Times New Roman"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 calcmode="lin" valueType="num">
                                      <p:cBhvr additive="base">
                                        <p:cTn id="7" dur="500" fill="hold"/>
                                        <p:tgtEl>
                                          <p:spTgt spid="1955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5588">
                                            <p:txEl>
                                              <p:pRg st="1" end="1"/>
                                            </p:txEl>
                                          </p:spTgt>
                                        </p:tgtEl>
                                        <p:attrNameLst>
                                          <p:attrName>style.visibility</p:attrName>
                                        </p:attrNameLst>
                                      </p:cBhvr>
                                      <p:to>
                                        <p:strVal val="visible"/>
                                      </p:to>
                                    </p:set>
                                    <p:anim calcmode="lin" valueType="num">
                                      <p:cBhvr additive="base">
                                        <p:cTn id="11" dur="500" fill="hold"/>
                                        <p:tgtEl>
                                          <p:spTgt spid="19558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558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5588">
                                            <p:txEl>
                                              <p:pRg st="2" end="2"/>
                                            </p:txEl>
                                          </p:spTgt>
                                        </p:tgtEl>
                                        <p:attrNameLst>
                                          <p:attrName>style.visibility</p:attrName>
                                        </p:attrNameLst>
                                      </p:cBhvr>
                                      <p:to>
                                        <p:strVal val="visible"/>
                                      </p:to>
                                    </p:set>
                                    <p:anim calcmode="lin" valueType="num">
                                      <p:cBhvr additive="base">
                                        <p:cTn id="15" dur="500" fill="hold"/>
                                        <p:tgtEl>
                                          <p:spTgt spid="19558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558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5588">
                                            <p:txEl>
                                              <p:pRg st="3" end="3"/>
                                            </p:txEl>
                                          </p:spTgt>
                                        </p:tgtEl>
                                        <p:attrNameLst>
                                          <p:attrName>style.visibility</p:attrName>
                                        </p:attrNameLst>
                                      </p:cBhvr>
                                      <p:to>
                                        <p:strVal val="visible"/>
                                      </p:to>
                                    </p:set>
                                    <p:anim calcmode="lin" valueType="num">
                                      <p:cBhvr additive="base">
                                        <p:cTn id="19" dur="500" fill="hold"/>
                                        <p:tgtEl>
                                          <p:spTgt spid="19558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58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5588">
                                            <p:txEl>
                                              <p:pRg st="4" end="4"/>
                                            </p:txEl>
                                          </p:spTgt>
                                        </p:tgtEl>
                                        <p:attrNameLst>
                                          <p:attrName>style.visibility</p:attrName>
                                        </p:attrNameLst>
                                      </p:cBhvr>
                                      <p:to>
                                        <p:strVal val="visible"/>
                                      </p:to>
                                    </p:set>
                                    <p:anim calcmode="lin" valueType="num">
                                      <p:cBhvr additive="base">
                                        <p:cTn id="23" dur="500" fill="hold"/>
                                        <p:tgtEl>
                                          <p:spTgt spid="19558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558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5588">
                                            <p:txEl>
                                              <p:pRg st="5" end="5"/>
                                            </p:txEl>
                                          </p:spTgt>
                                        </p:tgtEl>
                                        <p:attrNameLst>
                                          <p:attrName>style.visibility</p:attrName>
                                        </p:attrNameLst>
                                      </p:cBhvr>
                                      <p:to>
                                        <p:strVal val="visible"/>
                                      </p:to>
                                    </p:set>
                                    <p:anim calcmode="lin" valueType="num">
                                      <p:cBhvr additive="base">
                                        <p:cTn id="27" dur="500" fill="hold"/>
                                        <p:tgtEl>
                                          <p:spTgt spid="19558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558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95588">
                                            <p:txEl>
                                              <p:pRg st="6" end="6"/>
                                            </p:txEl>
                                          </p:spTgt>
                                        </p:tgtEl>
                                        <p:attrNameLst>
                                          <p:attrName>style.visibility</p:attrName>
                                        </p:attrNameLst>
                                      </p:cBhvr>
                                      <p:to>
                                        <p:strVal val="visible"/>
                                      </p:to>
                                    </p:set>
                                    <p:anim calcmode="lin" valueType="num">
                                      <p:cBhvr additive="base">
                                        <p:cTn id="31" dur="500" fill="hold"/>
                                        <p:tgtEl>
                                          <p:spTgt spid="19558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5588">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5588">
                                            <p:txEl>
                                              <p:pRg st="7" end="7"/>
                                            </p:txEl>
                                          </p:spTgt>
                                        </p:tgtEl>
                                        <p:attrNameLst>
                                          <p:attrName>style.visibility</p:attrName>
                                        </p:attrNameLst>
                                      </p:cBhvr>
                                      <p:to>
                                        <p:strVal val="visible"/>
                                      </p:to>
                                    </p:set>
                                    <p:anim calcmode="lin" valueType="num">
                                      <p:cBhvr additive="base">
                                        <p:cTn id="35" dur="500" fill="hold"/>
                                        <p:tgtEl>
                                          <p:spTgt spid="195588">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5588">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5588">
                                            <p:txEl>
                                              <p:pRg st="8" end="8"/>
                                            </p:txEl>
                                          </p:spTgt>
                                        </p:tgtEl>
                                        <p:attrNameLst>
                                          <p:attrName>style.visibility</p:attrName>
                                        </p:attrNameLst>
                                      </p:cBhvr>
                                      <p:to>
                                        <p:strVal val="visible"/>
                                      </p:to>
                                    </p:set>
                                    <p:anim calcmode="lin" valueType="num">
                                      <p:cBhvr additive="base">
                                        <p:cTn id="39" dur="500" fill="hold"/>
                                        <p:tgtEl>
                                          <p:spTgt spid="195588">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5588">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5588">
                                            <p:txEl>
                                              <p:pRg st="9" end="9"/>
                                            </p:txEl>
                                          </p:spTgt>
                                        </p:tgtEl>
                                        <p:attrNameLst>
                                          <p:attrName>style.visibility</p:attrName>
                                        </p:attrNameLst>
                                      </p:cBhvr>
                                      <p:to>
                                        <p:strVal val="visible"/>
                                      </p:to>
                                    </p:set>
                                    <p:anim calcmode="lin" valueType="num">
                                      <p:cBhvr additive="base">
                                        <p:cTn id="43" dur="500" fill="hold"/>
                                        <p:tgtEl>
                                          <p:spTgt spid="195588">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5588">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5588">
                                            <p:txEl>
                                              <p:pRg st="10" end="10"/>
                                            </p:txEl>
                                          </p:spTgt>
                                        </p:tgtEl>
                                        <p:attrNameLst>
                                          <p:attrName>style.visibility</p:attrName>
                                        </p:attrNameLst>
                                      </p:cBhvr>
                                      <p:to>
                                        <p:strVal val="visible"/>
                                      </p:to>
                                    </p:set>
                                    <p:anim calcmode="lin" valueType="num">
                                      <p:cBhvr additive="base">
                                        <p:cTn id="47" dur="500" fill="hold"/>
                                        <p:tgtEl>
                                          <p:spTgt spid="195588">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5588">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95588">
                                            <p:txEl>
                                              <p:pRg st="11" end="11"/>
                                            </p:txEl>
                                          </p:spTgt>
                                        </p:tgtEl>
                                        <p:attrNameLst>
                                          <p:attrName>style.visibility</p:attrName>
                                        </p:attrNameLst>
                                      </p:cBhvr>
                                      <p:to>
                                        <p:strVal val="visible"/>
                                      </p:to>
                                    </p:set>
                                    <p:anim calcmode="lin" valueType="num">
                                      <p:cBhvr additive="base">
                                        <p:cTn id="51" dur="500" fill="hold"/>
                                        <p:tgtEl>
                                          <p:spTgt spid="195588">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5588">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95588">
                                            <p:txEl>
                                              <p:pRg st="12" end="12"/>
                                            </p:txEl>
                                          </p:spTgt>
                                        </p:tgtEl>
                                        <p:attrNameLst>
                                          <p:attrName>style.visibility</p:attrName>
                                        </p:attrNameLst>
                                      </p:cBhvr>
                                      <p:to>
                                        <p:strVal val="visible"/>
                                      </p:to>
                                    </p:set>
                                    <p:anim calcmode="lin" valueType="num">
                                      <p:cBhvr additive="base">
                                        <p:cTn id="55" dur="500" fill="hold"/>
                                        <p:tgtEl>
                                          <p:spTgt spid="195588">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5588">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95588">
                                            <p:txEl>
                                              <p:pRg st="13" end="13"/>
                                            </p:txEl>
                                          </p:spTgt>
                                        </p:tgtEl>
                                        <p:attrNameLst>
                                          <p:attrName>style.visibility</p:attrName>
                                        </p:attrNameLst>
                                      </p:cBhvr>
                                      <p:to>
                                        <p:strVal val="visible"/>
                                      </p:to>
                                    </p:set>
                                    <p:anim calcmode="lin" valueType="num">
                                      <p:cBhvr additive="base">
                                        <p:cTn id="59" dur="500" fill="hold"/>
                                        <p:tgtEl>
                                          <p:spTgt spid="195588">
                                            <p:txEl>
                                              <p:pRg st="13" end="1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9558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95587">
                                            <p:txEl>
                                              <p:pRg st="0" end="0"/>
                                            </p:txEl>
                                          </p:spTgt>
                                        </p:tgtEl>
                                        <p:attrNameLst>
                                          <p:attrName>style.visibility</p:attrName>
                                        </p:attrNameLst>
                                      </p:cBhvr>
                                      <p:to>
                                        <p:strVal val="visible"/>
                                      </p:to>
                                    </p:set>
                                    <p:anim calcmode="lin" valueType="num">
                                      <p:cBhvr additive="base">
                                        <p:cTn id="65" dur="500" fill="hold"/>
                                        <p:tgtEl>
                                          <p:spTgt spid="195587">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95587">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95587">
                                            <p:txEl>
                                              <p:pRg st="1" end="1"/>
                                            </p:txEl>
                                          </p:spTgt>
                                        </p:tgtEl>
                                        <p:attrNameLst>
                                          <p:attrName>style.visibility</p:attrName>
                                        </p:attrNameLst>
                                      </p:cBhvr>
                                      <p:to>
                                        <p:strVal val="visible"/>
                                      </p:to>
                                    </p:set>
                                    <p:anim calcmode="lin" valueType="num">
                                      <p:cBhvr additive="base">
                                        <p:cTn id="69" dur="500" fill="hold"/>
                                        <p:tgtEl>
                                          <p:spTgt spid="195587">
                                            <p:txEl>
                                              <p:pRg st="1" end="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95587">
                                            <p:txEl>
                                              <p:pRg st="1" end="1"/>
                                            </p:tx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95587">
                                            <p:txEl>
                                              <p:pRg st="2" end="2"/>
                                            </p:txEl>
                                          </p:spTgt>
                                        </p:tgtEl>
                                        <p:attrNameLst>
                                          <p:attrName>style.visibility</p:attrName>
                                        </p:attrNameLst>
                                      </p:cBhvr>
                                      <p:to>
                                        <p:strVal val="visible"/>
                                      </p:to>
                                    </p:set>
                                    <p:anim calcmode="lin" valueType="num">
                                      <p:cBhvr additive="base">
                                        <p:cTn id="73" dur="500" fill="hold"/>
                                        <p:tgtEl>
                                          <p:spTgt spid="195587">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95587">
                                            <p:txEl>
                                              <p:pRg st="2" end="2"/>
                                            </p:tx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95587">
                                            <p:txEl>
                                              <p:pRg st="3" end="3"/>
                                            </p:txEl>
                                          </p:spTgt>
                                        </p:tgtEl>
                                        <p:attrNameLst>
                                          <p:attrName>style.visibility</p:attrName>
                                        </p:attrNameLst>
                                      </p:cBhvr>
                                      <p:to>
                                        <p:strVal val="visible"/>
                                      </p:to>
                                    </p:set>
                                    <p:anim calcmode="lin" valueType="num">
                                      <p:cBhvr additive="base">
                                        <p:cTn id="77" dur="500" fill="hold"/>
                                        <p:tgtEl>
                                          <p:spTgt spid="195587">
                                            <p:txEl>
                                              <p:pRg st="3" end="3"/>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95587">
                                            <p:txEl>
                                              <p:pRg st="3" end="3"/>
                                            </p:txEl>
                                          </p:spTgt>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95587">
                                            <p:txEl>
                                              <p:pRg st="4" end="4"/>
                                            </p:txEl>
                                          </p:spTgt>
                                        </p:tgtEl>
                                        <p:attrNameLst>
                                          <p:attrName>style.visibility</p:attrName>
                                        </p:attrNameLst>
                                      </p:cBhvr>
                                      <p:to>
                                        <p:strVal val="visible"/>
                                      </p:to>
                                    </p:set>
                                    <p:anim calcmode="lin" valueType="num">
                                      <p:cBhvr additive="base">
                                        <p:cTn id="81" dur="500" fill="hold"/>
                                        <p:tgtEl>
                                          <p:spTgt spid="195587">
                                            <p:txEl>
                                              <p:pRg st="4" end="4"/>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195587">
                                            <p:txEl>
                                              <p:pRg st="4" end="4"/>
                                            </p:txEl>
                                          </p:spTgt>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95587">
                                            <p:txEl>
                                              <p:pRg st="5" end="5"/>
                                            </p:txEl>
                                          </p:spTgt>
                                        </p:tgtEl>
                                        <p:attrNameLst>
                                          <p:attrName>style.visibility</p:attrName>
                                        </p:attrNameLst>
                                      </p:cBhvr>
                                      <p:to>
                                        <p:strVal val="visible"/>
                                      </p:to>
                                    </p:set>
                                    <p:anim calcmode="lin" valueType="num">
                                      <p:cBhvr additive="base">
                                        <p:cTn id="85" dur="500" fill="hold"/>
                                        <p:tgtEl>
                                          <p:spTgt spid="195587">
                                            <p:txEl>
                                              <p:pRg st="5" end="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95587">
                                            <p:txEl>
                                              <p:pRg st="5" end="5"/>
                                            </p:txEl>
                                          </p:spTgt>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95587">
                                            <p:txEl>
                                              <p:pRg st="6" end="6"/>
                                            </p:txEl>
                                          </p:spTgt>
                                        </p:tgtEl>
                                        <p:attrNameLst>
                                          <p:attrName>style.visibility</p:attrName>
                                        </p:attrNameLst>
                                      </p:cBhvr>
                                      <p:to>
                                        <p:strVal val="visible"/>
                                      </p:to>
                                    </p:set>
                                    <p:anim calcmode="lin" valueType="num">
                                      <p:cBhvr additive="base">
                                        <p:cTn id="89" dur="500" fill="hold"/>
                                        <p:tgtEl>
                                          <p:spTgt spid="195587">
                                            <p:txEl>
                                              <p:pRg st="6" end="6"/>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195587">
                                            <p:txEl>
                                              <p:pRg st="6" end="6"/>
                                            </p:txEl>
                                          </p:spTgt>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95587">
                                            <p:txEl>
                                              <p:pRg st="7" end="7"/>
                                            </p:txEl>
                                          </p:spTgt>
                                        </p:tgtEl>
                                        <p:attrNameLst>
                                          <p:attrName>style.visibility</p:attrName>
                                        </p:attrNameLst>
                                      </p:cBhvr>
                                      <p:to>
                                        <p:strVal val="visible"/>
                                      </p:to>
                                    </p:set>
                                    <p:anim calcmode="lin" valueType="num">
                                      <p:cBhvr additive="base">
                                        <p:cTn id="93" dur="500" fill="hold"/>
                                        <p:tgtEl>
                                          <p:spTgt spid="195587">
                                            <p:txEl>
                                              <p:pRg st="7" end="7"/>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195587">
                                            <p:txEl>
                                              <p:pRg st="7" end="7"/>
                                            </p:txEl>
                                          </p:spTgt>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95587">
                                            <p:txEl>
                                              <p:pRg st="8" end="8"/>
                                            </p:txEl>
                                          </p:spTgt>
                                        </p:tgtEl>
                                        <p:attrNameLst>
                                          <p:attrName>style.visibility</p:attrName>
                                        </p:attrNameLst>
                                      </p:cBhvr>
                                      <p:to>
                                        <p:strVal val="visible"/>
                                      </p:to>
                                    </p:set>
                                    <p:anim calcmode="lin" valueType="num">
                                      <p:cBhvr additive="base">
                                        <p:cTn id="97" dur="500" fill="hold"/>
                                        <p:tgtEl>
                                          <p:spTgt spid="195587">
                                            <p:txEl>
                                              <p:pRg st="8" end="8"/>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95587">
                                            <p:txEl>
                                              <p:pRg st="8" end="8"/>
                                            </p:txEl>
                                          </p:spTgt>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95587">
                                            <p:txEl>
                                              <p:pRg st="9" end="9"/>
                                            </p:txEl>
                                          </p:spTgt>
                                        </p:tgtEl>
                                        <p:attrNameLst>
                                          <p:attrName>style.visibility</p:attrName>
                                        </p:attrNameLst>
                                      </p:cBhvr>
                                      <p:to>
                                        <p:strVal val="visible"/>
                                      </p:to>
                                    </p:set>
                                    <p:anim calcmode="lin" valueType="num">
                                      <p:cBhvr additive="base">
                                        <p:cTn id="101" dur="500" fill="hold"/>
                                        <p:tgtEl>
                                          <p:spTgt spid="195587">
                                            <p:txEl>
                                              <p:pRg st="9" end="9"/>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95587">
                                            <p:txEl>
                                              <p:pRg st="9" end="9"/>
                                            </p:txEl>
                                          </p:spTgt>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95587">
                                            <p:txEl>
                                              <p:pRg st="10" end="10"/>
                                            </p:txEl>
                                          </p:spTgt>
                                        </p:tgtEl>
                                        <p:attrNameLst>
                                          <p:attrName>style.visibility</p:attrName>
                                        </p:attrNameLst>
                                      </p:cBhvr>
                                      <p:to>
                                        <p:strVal val="visible"/>
                                      </p:to>
                                    </p:set>
                                    <p:anim calcmode="lin" valueType="num">
                                      <p:cBhvr additive="base">
                                        <p:cTn id="105" dur="500" fill="hold"/>
                                        <p:tgtEl>
                                          <p:spTgt spid="195587">
                                            <p:txEl>
                                              <p:pRg st="10" end="10"/>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195587">
                                            <p:txEl>
                                              <p:pRg st="10" end="10"/>
                                            </p:txEl>
                                          </p:spTgt>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95587">
                                            <p:txEl>
                                              <p:pRg st="11" end="11"/>
                                            </p:txEl>
                                          </p:spTgt>
                                        </p:tgtEl>
                                        <p:attrNameLst>
                                          <p:attrName>style.visibility</p:attrName>
                                        </p:attrNameLst>
                                      </p:cBhvr>
                                      <p:to>
                                        <p:strVal val="visible"/>
                                      </p:to>
                                    </p:set>
                                    <p:anim calcmode="lin" valueType="num">
                                      <p:cBhvr additive="base">
                                        <p:cTn id="109" dur="500" fill="hold"/>
                                        <p:tgtEl>
                                          <p:spTgt spid="195587">
                                            <p:txEl>
                                              <p:p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19558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allAtOnce" autoUpdateAnimBg="0"/>
      <p:bldP spid="195588" grpId="0" build="allAtOnce"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428596" y="214290"/>
            <a:ext cx="8229600" cy="793750"/>
          </a:xfrm>
        </p:spPr>
        <p:txBody>
          <a:bodyPr/>
          <a:lstStyle/>
          <a:p>
            <a:r>
              <a:rPr lang="zh-CN" altLang="en-US" sz="3200" b="1" dirty="0" smtClean="0"/>
              <a:t>运行时间估计</a:t>
            </a:r>
          </a:p>
        </p:txBody>
      </p:sp>
      <p:sp>
        <p:nvSpPr>
          <p:cNvPr id="75779" name="内容占位符 2"/>
          <p:cNvSpPr>
            <a:spLocks noGrp="1"/>
          </p:cNvSpPr>
          <p:nvPr>
            <p:ph idx="1"/>
          </p:nvPr>
        </p:nvSpPr>
        <p:spPr>
          <a:xfrm>
            <a:off x="428596" y="714356"/>
            <a:ext cx="8229600" cy="5130800"/>
          </a:xfrm>
        </p:spPr>
        <p:txBody>
          <a:bodyPr/>
          <a:lstStyle/>
          <a:p>
            <a:pPr>
              <a:lnSpc>
                <a:spcPct val="150000"/>
              </a:lnSpc>
              <a:buNone/>
            </a:pPr>
            <a:r>
              <a:rPr lang="zh-CN" altLang="en-US" sz="2800" b="1" dirty="0" smtClean="0"/>
              <a:t>例：</a:t>
            </a:r>
            <a:r>
              <a:rPr lang="zh-CN" altLang="en-US" sz="2800" dirty="0" smtClean="0"/>
              <a:t>假设</a:t>
            </a:r>
            <a:r>
              <a:rPr lang="en-US" altLang="zh-CN" sz="2800" b="1" dirty="0" smtClean="0"/>
              <a:t>CPU</a:t>
            </a:r>
            <a:r>
              <a:rPr lang="zh-CN" altLang="en-US" sz="2800" b="1" dirty="0" smtClean="0"/>
              <a:t>每秒处理</a:t>
            </a:r>
            <a:r>
              <a:rPr lang="en-US" altLang="zh-CN" sz="2800" b="1" dirty="0" smtClean="0">
                <a:solidFill>
                  <a:srgbClr val="FF0000"/>
                </a:solidFill>
              </a:rPr>
              <a:t>10</a:t>
            </a:r>
            <a:r>
              <a:rPr lang="en-US" altLang="zh-CN" sz="2800" b="1" baseline="30000" dirty="0" smtClean="0">
                <a:solidFill>
                  <a:srgbClr val="FF0000"/>
                </a:solidFill>
              </a:rPr>
              <a:t>6</a:t>
            </a:r>
            <a:r>
              <a:rPr lang="en-US" altLang="zh-CN" sz="2800" b="1" dirty="0" smtClean="0">
                <a:solidFill>
                  <a:srgbClr val="FF0000"/>
                </a:solidFill>
              </a:rPr>
              <a:t> </a:t>
            </a:r>
            <a:r>
              <a:rPr lang="zh-CN" altLang="en-US" sz="2800" b="1" dirty="0" smtClean="0"/>
              <a:t>个指令，对于</a:t>
            </a:r>
            <a:r>
              <a:rPr lang="zh-CN" altLang="en-US" sz="2800" dirty="0" smtClean="0"/>
              <a:t>输入规模为</a:t>
            </a:r>
            <a:r>
              <a:rPr lang="en-US" altLang="zh-CN" sz="2800" b="1" dirty="0" smtClean="0">
                <a:solidFill>
                  <a:srgbClr val="FF0000"/>
                </a:solidFill>
              </a:rPr>
              <a:t>10</a:t>
            </a:r>
            <a:r>
              <a:rPr lang="en-US" altLang="zh-CN" sz="2800" b="1" baseline="30000" dirty="0" smtClean="0">
                <a:solidFill>
                  <a:srgbClr val="FF0000"/>
                </a:solidFill>
              </a:rPr>
              <a:t>8</a:t>
            </a:r>
            <a:r>
              <a:rPr lang="zh-CN" altLang="en-US" sz="2800" b="1" dirty="0" smtClean="0"/>
              <a:t>的问题，时间代价为</a:t>
            </a:r>
            <a:r>
              <a:rPr lang="en-US" altLang="zh-CN" sz="2800" b="1" dirty="0" smtClean="0">
                <a:solidFill>
                  <a:srgbClr val="FF0000"/>
                </a:solidFill>
              </a:rPr>
              <a:t>T(n)=2n</a:t>
            </a:r>
            <a:r>
              <a:rPr lang="en-US" altLang="zh-CN" sz="2800" b="1" baseline="30000" dirty="0" smtClean="0">
                <a:solidFill>
                  <a:srgbClr val="FF0000"/>
                </a:solidFill>
              </a:rPr>
              <a:t>2</a:t>
            </a:r>
            <a:r>
              <a:rPr lang="zh-CN" altLang="en-US" sz="2800" b="1" dirty="0" smtClean="0"/>
              <a:t>的算法要运行多长时间？</a:t>
            </a:r>
          </a:p>
          <a:p>
            <a:pPr>
              <a:lnSpc>
                <a:spcPct val="150000"/>
              </a:lnSpc>
              <a:buNone/>
            </a:pPr>
            <a:r>
              <a:rPr lang="zh-CN" altLang="en-US" sz="2800" b="1" dirty="0" smtClean="0"/>
              <a:t>解：</a:t>
            </a:r>
            <a:r>
              <a:rPr lang="zh-CN" altLang="en-US" sz="2800" dirty="0" smtClean="0"/>
              <a:t> 操作次数为</a:t>
            </a:r>
          </a:p>
          <a:p>
            <a:pPr>
              <a:lnSpc>
                <a:spcPct val="150000"/>
              </a:lnSpc>
              <a:buNone/>
            </a:pPr>
            <a:r>
              <a:rPr lang="en-US" altLang="zh-CN" sz="2800" b="1" dirty="0" smtClean="0"/>
              <a:t>        T(n)=T(10</a:t>
            </a:r>
            <a:r>
              <a:rPr lang="en-US" altLang="zh-CN" sz="2800" b="1" baseline="30000" dirty="0" smtClean="0"/>
              <a:t>8</a:t>
            </a:r>
            <a:r>
              <a:rPr lang="en-US" altLang="zh-CN" sz="2800" b="1" dirty="0" smtClean="0"/>
              <a:t>)=2×(10</a:t>
            </a:r>
            <a:r>
              <a:rPr lang="en-US" altLang="zh-CN" sz="2800" b="1" baseline="30000" dirty="0" smtClean="0"/>
              <a:t>8</a:t>
            </a:r>
            <a:r>
              <a:rPr lang="en-US" altLang="zh-CN" sz="2800" b="1" dirty="0" smtClean="0"/>
              <a:t>)</a:t>
            </a:r>
            <a:r>
              <a:rPr lang="en-US" altLang="zh-CN" sz="2800" b="1" baseline="30000" dirty="0" smtClean="0"/>
              <a:t>2</a:t>
            </a:r>
            <a:r>
              <a:rPr lang="en-US" altLang="zh-CN" sz="2800" b="1" dirty="0" smtClean="0"/>
              <a:t>=2×10</a:t>
            </a:r>
            <a:r>
              <a:rPr lang="en-US" altLang="zh-CN" sz="2800" b="1" baseline="30000" dirty="0" smtClean="0"/>
              <a:t>16</a:t>
            </a:r>
          </a:p>
          <a:p>
            <a:pPr>
              <a:lnSpc>
                <a:spcPct val="150000"/>
              </a:lnSpc>
              <a:buNone/>
            </a:pPr>
            <a:r>
              <a:rPr lang="zh-CN" altLang="en-US" sz="2800" dirty="0" smtClean="0"/>
              <a:t>􀂄 运行时间为</a:t>
            </a:r>
            <a:r>
              <a:rPr lang="en-US" altLang="zh-CN" sz="2800" b="1" dirty="0" smtClean="0"/>
              <a:t>2×10</a:t>
            </a:r>
            <a:r>
              <a:rPr lang="en-US" altLang="zh-CN" sz="2800" b="1" baseline="30000" dirty="0" smtClean="0"/>
              <a:t>16</a:t>
            </a:r>
            <a:r>
              <a:rPr lang="en-US" altLang="zh-CN" sz="2800" b="1" dirty="0" smtClean="0"/>
              <a:t>/10</a:t>
            </a:r>
            <a:r>
              <a:rPr lang="en-US" altLang="zh-CN" sz="2800" b="1" baseline="30000" dirty="0" smtClean="0"/>
              <a:t>6 </a:t>
            </a:r>
            <a:r>
              <a:rPr lang="en-US" altLang="zh-CN" sz="2800" b="1" dirty="0" smtClean="0"/>
              <a:t>= 2×10</a:t>
            </a:r>
            <a:r>
              <a:rPr lang="en-US" altLang="zh-CN" sz="2800" b="1" baseline="30000" dirty="0" smtClean="0"/>
              <a:t>10</a:t>
            </a:r>
            <a:r>
              <a:rPr lang="zh-CN" altLang="en-US" sz="2800" b="1" dirty="0" smtClean="0"/>
              <a:t>秒</a:t>
            </a:r>
          </a:p>
          <a:p>
            <a:pPr>
              <a:lnSpc>
                <a:spcPct val="150000"/>
              </a:lnSpc>
              <a:buNone/>
            </a:pPr>
            <a:r>
              <a:rPr lang="zh-CN" altLang="en-US" sz="2800" dirty="0" smtClean="0"/>
              <a:t>􀂄 每天有</a:t>
            </a:r>
            <a:r>
              <a:rPr lang="en-US" altLang="zh-CN" sz="2800" b="1" dirty="0" smtClean="0"/>
              <a:t>86,400</a:t>
            </a:r>
            <a:r>
              <a:rPr lang="zh-CN" altLang="en-US" sz="2800" b="1" dirty="0" smtClean="0"/>
              <a:t>秒，因此需要</a:t>
            </a:r>
            <a:r>
              <a:rPr lang="en-US" altLang="zh-CN" sz="2800" b="1" dirty="0" smtClean="0"/>
              <a:t>231,480 </a:t>
            </a:r>
            <a:r>
              <a:rPr lang="zh-CN" altLang="en-US" sz="2800" b="1" dirty="0" smtClean="0"/>
              <a:t>天</a:t>
            </a:r>
          </a:p>
          <a:p>
            <a:pPr>
              <a:lnSpc>
                <a:spcPct val="150000"/>
              </a:lnSpc>
              <a:buNone/>
            </a:pPr>
            <a:r>
              <a:rPr lang="en-US" altLang="zh-CN" sz="2800" b="1" dirty="0" smtClean="0"/>
              <a:t>        (634 </a:t>
            </a:r>
            <a:r>
              <a:rPr lang="zh-CN" altLang="en-US" sz="2800" b="1" dirty="0" smtClean="0"/>
              <a:t>年</a:t>
            </a:r>
            <a:r>
              <a:rPr lang="en-US" altLang="zh-CN" sz="2800" b="1" dirty="0" smtClean="0"/>
              <a:t>)</a:t>
            </a:r>
            <a:endParaRPr lang="zh-CN" altLang="en-US" sz="2800" dirty="0" smtClean="0"/>
          </a:p>
        </p:txBody>
      </p:sp>
      <p:sp>
        <p:nvSpPr>
          <p:cNvPr id="4" name="灯片编号占位符 3"/>
          <p:cNvSpPr>
            <a:spLocks noGrp="1"/>
          </p:cNvSpPr>
          <p:nvPr>
            <p:ph type="sldNum" sz="quarter" idx="12"/>
          </p:nvPr>
        </p:nvSpPr>
        <p:spPr/>
        <p:txBody>
          <a:bodyPr/>
          <a:lstStyle/>
          <a:p>
            <a:pPr>
              <a:defRPr/>
            </a:pPr>
            <a:fld id="{AB5EA331-D35F-4FE7-8EF7-DF7F6B7228BC}" type="slidenum">
              <a:rPr lang="en-US" altLang="zh-CN" smtClean="0"/>
              <a:pPr>
                <a:defRPr/>
              </a:pPr>
              <a:t>73</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 calcmode="lin" valueType="num">
                                      <p:cBhvr additive="base">
                                        <p:cTn id="31"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 calcmode="lin" valueType="num">
                                      <p:cBhvr additive="base">
                                        <p:cTn id="37"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969F6B7-3EB3-44E5-B76A-3B9BBBC62AA0}" type="slidenum">
              <a:rPr lang="en-US" altLang="zh-CN"/>
              <a:pPr>
                <a:defRPr/>
              </a:pPr>
              <a:t>74</a:t>
            </a:fld>
            <a:endParaRPr lang="en-US" altLang="zh-CN" dirty="0"/>
          </a:p>
        </p:txBody>
      </p:sp>
      <p:sp>
        <p:nvSpPr>
          <p:cNvPr id="26627" name="Rectangle 2"/>
          <p:cNvSpPr>
            <a:spLocks noGrp="1" noChangeArrowheads="1"/>
          </p:cNvSpPr>
          <p:nvPr>
            <p:ph type="title"/>
          </p:nvPr>
        </p:nvSpPr>
        <p:spPr>
          <a:xfrm>
            <a:off x="428596" y="428604"/>
            <a:ext cx="8229600" cy="836612"/>
          </a:xfrm>
        </p:spPr>
        <p:txBody>
          <a:bodyPr/>
          <a:lstStyle/>
          <a:p>
            <a:pPr eaLnBrk="1" hangingPunct="1"/>
            <a:r>
              <a:rPr lang="zh-CN" altLang="en-US" sz="3600" b="1" dirty="0" smtClean="0">
                <a:solidFill>
                  <a:srgbClr val="FF0000"/>
                </a:solidFill>
                <a:latin typeface="华文楷体" pitchFamily="2" charset="-122"/>
                <a:ea typeface="华文楷体" pitchFamily="2" charset="-122"/>
              </a:rPr>
              <a:t>本章总结：</a:t>
            </a:r>
          </a:p>
        </p:txBody>
      </p:sp>
      <p:sp>
        <p:nvSpPr>
          <p:cNvPr id="26628" name="Rectangle 3"/>
          <p:cNvSpPr>
            <a:spLocks noGrp="1" noChangeArrowheads="1"/>
          </p:cNvSpPr>
          <p:nvPr>
            <p:ph type="body" idx="1"/>
          </p:nvPr>
        </p:nvSpPr>
        <p:spPr>
          <a:xfrm>
            <a:off x="642910" y="1071546"/>
            <a:ext cx="8105775" cy="1428750"/>
          </a:xfrm>
        </p:spPr>
        <p:txBody>
          <a:bodyPr/>
          <a:lstStyle/>
          <a:p>
            <a:pPr eaLnBrk="1" hangingPunct="1">
              <a:lnSpc>
                <a:spcPct val="130000"/>
              </a:lnSpc>
              <a:buFont typeface="Wingdings" pitchFamily="2" charset="2"/>
              <a:buNone/>
            </a:pPr>
            <a:r>
              <a:rPr lang="en-US" altLang="zh-CN" sz="2400" b="1" dirty="0" smtClean="0">
                <a:solidFill>
                  <a:schemeClr val="tx2"/>
                </a:solidFill>
                <a:latin typeface="楷体_GB2312" pitchFamily="49" charset="-122"/>
                <a:ea typeface="楷体_GB2312" pitchFamily="49" charset="-122"/>
              </a:rPr>
              <a:t>1</a:t>
            </a:r>
            <a:r>
              <a:rPr lang="zh-CN" altLang="en-US" sz="2400" b="1" dirty="0" smtClean="0">
                <a:solidFill>
                  <a:schemeClr val="tx2"/>
                </a:solidFill>
                <a:latin typeface="楷体_GB2312" pitchFamily="49" charset="-122"/>
                <a:ea typeface="楷体_GB2312" pitchFamily="49" charset="-122"/>
              </a:rPr>
              <a:t>、数据</a:t>
            </a:r>
            <a:r>
              <a:rPr lang="zh-CN" altLang="en-US" sz="2400" b="1" dirty="0" smtClean="0">
                <a:latin typeface="楷体_GB2312" pitchFamily="49" charset="-122"/>
                <a:ea typeface="楷体_GB2312" pitchFamily="49" charset="-122"/>
              </a:rPr>
              <a:t>：描述客观事物的</a:t>
            </a:r>
            <a:r>
              <a:rPr lang="zh-CN" altLang="en-US" sz="2400" b="1" dirty="0" smtClean="0">
                <a:solidFill>
                  <a:srgbClr val="CC3300"/>
                </a:solidFill>
                <a:latin typeface="楷体_GB2312" pitchFamily="49" charset="-122"/>
                <a:ea typeface="楷体_GB2312" pitchFamily="49" charset="-122"/>
              </a:rPr>
              <a:t>数字</a:t>
            </a:r>
            <a:r>
              <a:rPr lang="zh-CN" altLang="en-US" sz="2400" b="1" dirty="0" smtClean="0">
                <a:latin typeface="楷体_GB2312" pitchFamily="49" charset="-122"/>
                <a:ea typeface="楷体_GB2312" pitchFamily="49" charset="-122"/>
              </a:rPr>
              <a:t>、</a:t>
            </a:r>
            <a:r>
              <a:rPr lang="zh-CN" altLang="en-US" sz="2400" b="1" dirty="0" smtClean="0">
                <a:solidFill>
                  <a:srgbClr val="CC3300"/>
                </a:solidFill>
                <a:latin typeface="楷体_GB2312" pitchFamily="49" charset="-122"/>
                <a:ea typeface="楷体_GB2312" pitchFamily="49" charset="-122"/>
              </a:rPr>
              <a:t>字符</a:t>
            </a:r>
            <a:r>
              <a:rPr lang="zh-CN" altLang="en-US" sz="2400" b="1" dirty="0" smtClean="0">
                <a:latin typeface="楷体_GB2312" pitchFamily="49" charset="-122"/>
                <a:ea typeface="楷体_GB2312" pitchFamily="49" charset="-122"/>
              </a:rPr>
              <a:t>以及所有能输入到计算机中并被计算机程序处理的</a:t>
            </a:r>
            <a:r>
              <a:rPr lang="zh-CN" altLang="en-US" sz="2400" b="1" dirty="0" smtClean="0">
                <a:solidFill>
                  <a:srgbClr val="CC3300"/>
                </a:solidFill>
                <a:latin typeface="楷体_GB2312" pitchFamily="49" charset="-122"/>
                <a:ea typeface="楷体_GB2312" pitchFamily="49" charset="-122"/>
              </a:rPr>
              <a:t>符号</a:t>
            </a:r>
            <a:r>
              <a:rPr lang="zh-CN" altLang="en-US" sz="2400" b="1" dirty="0" smtClean="0">
                <a:latin typeface="楷体_GB2312" pitchFamily="49" charset="-122"/>
                <a:ea typeface="楷体_GB2312" pitchFamily="49" charset="-122"/>
              </a:rPr>
              <a:t>的集合。（数字、字符、声音、图形、图像等等）</a:t>
            </a:r>
          </a:p>
          <a:p>
            <a:pPr eaLnBrk="1" hangingPunct="1">
              <a:buFont typeface="Wingdings" pitchFamily="2" charset="2"/>
              <a:buNone/>
            </a:pPr>
            <a:endParaRPr lang="en-US" altLang="zh-CN" sz="2400" b="1" dirty="0" smtClean="0">
              <a:latin typeface="楷体_GB2312" pitchFamily="49" charset="-122"/>
              <a:ea typeface="楷体_GB2312" pitchFamily="49" charset="-122"/>
            </a:endParaRPr>
          </a:p>
        </p:txBody>
      </p:sp>
      <p:sp>
        <p:nvSpPr>
          <p:cNvPr id="6" name="矩形 5"/>
          <p:cNvSpPr>
            <a:spLocks noChangeArrowheads="1"/>
          </p:cNvSpPr>
          <p:nvPr/>
        </p:nvSpPr>
        <p:spPr bwMode="auto">
          <a:xfrm>
            <a:off x="642910" y="2500306"/>
            <a:ext cx="8001000" cy="2012950"/>
          </a:xfrm>
          <a:prstGeom prst="rect">
            <a:avLst/>
          </a:prstGeom>
          <a:noFill/>
          <a:ln w="9525">
            <a:noFill/>
            <a:miter lim="800000"/>
            <a:headEnd/>
            <a:tailEnd/>
          </a:ln>
        </p:spPr>
        <p:txBody>
          <a:bodyPr>
            <a:spAutoFit/>
          </a:bodyPr>
          <a:lstStyle/>
          <a:p>
            <a:pPr marL="342900" indent="-342900">
              <a:lnSpc>
                <a:spcPct val="130000"/>
              </a:lnSpc>
              <a:spcBef>
                <a:spcPct val="20000"/>
              </a:spcBef>
              <a:buClr>
                <a:schemeClr val="accent1"/>
              </a:buClr>
              <a:buSzPct val="65000"/>
            </a:pPr>
            <a:r>
              <a:rPr lang="en-US" altLang="zh-CN" sz="2400" b="1" dirty="0">
                <a:solidFill>
                  <a:schemeClr val="tx2"/>
                </a:solidFill>
                <a:latin typeface="楷体_GB2312" pitchFamily="49" charset="-122"/>
                <a:ea typeface="楷体_GB2312" pitchFamily="49" charset="-122"/>
              </a:rPr>
              <a:t>2</a:t>
            </a:r>
            <a:r>
              <a:rPr lang="zh-CN" altLang="en-US" sz="2400" b="1" dirty="0">
                <a:solidFill>
                  <a:schemeClr val="tx2"/>
                </a:solidFill>
                <a:latin typeface="楷体_GB2312" pitchFamily="49" charset="-122"/>
                <a:ea typeface="楷体_GB2312" pitchFamily="49" charset="-122"/>
              </a:rPr>
              <a:t>、数据元素：数据的基本单位，在计算机程序中常常作为一个整体进行考虑和处理，可以小到一个字符，也可以大到一本书或一张地图。对于较大的数据元素，还可以进一步分成若干个“数据项”。</a:t>
            </a:r>
          </a:p>
        </p:txBody>
      </p:sp>
      <p:sp>
        <p:nvSpPr>
          <p:cNvPr id="7" name="矩形 6"/>
          <p:cNvSpPr>
            <a:spLocks noChangeArrowheads="1"/>
          </p:cNvSpPr>
          <p:nvPr/>
        </p:nvSpPr>
        <p:spPr bwMode="auto">
          <a:xfrm>
            <a:off x="714348" y="4429132"/>
            <a:ext cx="5929313" cy="573087"/>
          </a:xfrm>
          <a:prstGeom prst="rect">
            <a:avLst/>
          </a:prstGeom>
          <a:noFill/>
          <a:ln w="9525">
            <a:noFill/>
            <a:miter lim="800000"/>
            <a:headEnd/>
            <a:tailEnd/>
          </a:ln>
        </p:spPr>
        <p:txBody>
          <a:bodyPr>
            <a:spAutoFit/>
          </a:bodyPr>
          <a:lstStyle/>
          <a:p>
            <a:pPr marL="342900" indent="-342900">
              <a:lnSpc>
                <a:spcPct val="130000"/>
              </a:lnSpc>
              <a:spcBef>
                <a:spcPct val="20000"/>
              </a:spcBef>
              <a:buClr>
                <a:schemeClr val="accent1"/>
              </a:buClr>
              <a:buSzPct val="65000"/>
              <a:buFont typeface="Wingdings" pitchFamily="2" charset="2"/>
              <a:buNone/>
            </a:pPr>
            <a:r>
              <a:rPr lang="en-US" altLang="zh-CN" sz="2400" b="1" dirty="0">
                <a:solidFill>
                  <a:schemeClr val="tx2"/>
                </a:solidFill>
                <a:latin typeface="楷体_GB2312" pitchFamily="49" charset="-122"/>
                <a:ea typeface="楷体_GB2312" pitchFamily="49" charset="-122"/>
              </a:rPr>
              <a:t>3</a:t>
            </a:r>
            <a:r>
              <a:rPr lang="zh-CN" altLang="en-US" sz="2400" b="1" dirty="0">
                <a:solidFill>
                  <a:schemeClr val="tx2"/>
                </a:solidFill>
                <a:latin typeface="楷体_GB2312" pitchFamily="49" charset="-122"/>
                <a:ea typeface="楷体_GB2312" pitchFamily="49" charset="-122"/>
              </a:rPr>
              <a:t>、数据项：数据的不可分割的最小单位。</a:t>
            </a:r>
          </a:p>
        </p:txBody>
      </p:sp>
      <p:sp>
        <p:nvSpPr>
          <p:cNvPr id="76807" name="矩形 7"/>
          <p:cNvSpPr>
            <a:spLocks noChangeArrowheads="1"/>
          </p:cNvSpPr>
          <p:nvPr/>
        </p:nvSpPr>
        <p:spPr bwMode="auto">
          <a:xfrm>
            <a:off x="714348" y="5000636"/>
            <a:ext cx="8143875" cy="1052512"/>
          </a:xfrm>
          <a:prstGeom prst="rect">
            <a:avLst/>
          </a:prstGeom>
          <a:noFill/>
          <a:ln w="9525">
            <a:noFill/>
            <a:miter lim="800000"/>
            <a:headEnd/>
            <a:tailEnd/>
          </a:ln>
        </p:spPr>
        <p:txBody>
          <a:bodyPr>
            <a:spAutoFit/>
          </a:bodyPr>
          <a:lstStyle/>
          <a:p>
            <a:pPr>
              <a:lnSpc>
                <a:spcPct val="130000"/>
              </a:lnSpc>
              <a:buFont typeface="Wingdings" pitchFamily="2" charset="2"/>
              <a:buNone/>
            </a:pPr>
            <a:r>
              <a:rPr lang="en-US" altLang="zh-CN" sz="2400" b="1" dirty="0">
                <a:solidFill>
                  <a:schemeClr val="tx2"/>
                </a:solidFill>
                <a:latin typeface="楷体_GB2312" pitchFamily="49" charset="-122"/>
                <a:ea typeface="楷体_GB2312" pitchFamily="49" charset="-122"/>
              </a:rPr>
              <a:t>4</a:t>
            </a:r>
            <a:r>
              <a:rPr lang="zh-CN" altLang="en-US" sz="2400" b="1" dirty="0">
                <a:solidFill>
                  <a:schemeClr val="tx2"/>
                </a:solidFill>
                <a:latin typeface="楷体_GB2312" pitchFamily="49" charset="-122"/>
                <a:ea typeface="楷体_GB2312" pitchFamily="49" charset="-122"/>
              </a:rPr>
              <a:t>、数据对象：性质相同的数据元素的集合，是数据的一个子集。如：全体整数的集合</a:t>
            </a:r>
            <a:r>
              <a:rPr lang="en-US" altLang="zh-CN" sz="2400" b="1" dirty="0">
                <a:solidFill>
                  <a:schemeClr val="tx2"/>
                </a:solidFill>
                <a:latin typeface="楷体_GB2312" pitchFamily="49" charset="-122"/>
                <a:ea typeface="楷体_GB2312" pitchFamily="49" charset="-122"/>
              </a:rPr>
              <a:t>Z={0</a:t>
            </a:r>
            <a:r>
              <a:rPr lang="zh-CN" altLang="en-US" sz="2400" b="1" dirty="0">
                <a:solidFill>
                  <a:schemeClr val="tx2"/>
                </a:solidFill>
                <a:latin typeface="楷体_GB2312" pitchFamily="49" charset="-122"/>
                <a:ea typeface="楷体_GB2312" pitchFamily="49" charset="-122"/>
              </a:rPr>
              <a:t>，</a:t>
            </a:r>
            <a:r>
              <a:rPr lang="en-US" altLang="zh-CN" sz="2400" b="1" dirty="0">
                <a:solidFill>
                  <a:schemeClr val="tx2"/>
                </a:solidFill>
                <a:latin typeface="楷体_GB2312" pitchFamily="49" charset="-122"/>
                <a:ea typeface="楷体_GB2312" pitchFamily="49" charset="-122"/>
              </a:rPr>
              <a:t>+1</a:t>
            </a:r>
            <a:r>
              <a:rPr lang="zh-CN" altLang="en-US" sz="2400" b="1" dirty="0">
                <a:solidFill>
                  <a:schemeClr val="tx2"/>
                </a:solidFill>
                <a:latin typeface="楷体_GB2312" pitchFamily="49" charset="-122"/>
                <a:ea typeface="楷体_GB2312" pitchFamily="49" charset="-122"/>
              </a:rPr>
              <a:t>，</a:t>
            </a:r>
            <a:r>
              <a:rPr lang="en-US" altLang="zh-CN" sz="2400" b="1" dirty="0">
                <a:solidFill>
                  <a:schemeClr val="tx2"/>
                </a:solidFill>
                <a:latin typeface="楷体_GB2312" pitchFamily="49" charset="-122"/>
                <a:ea typeface="楷体_GB2312" pitchFamily="49" charset="-122"/>
              </a:rPr>
              <a:t>+2…}</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pRg st="0" end="0"/>
                                            </p:txEl>
                                          </p:spTgt>
                                        </p:tgtEl>
                                        <p:attrNameLst>
                                          <p:attrName>style.visibility</p:attrName>
                                        </p:attrNameLst>
                                      </p:cBhvr>
                                      <p:to>
                                        <p:strVal val="visible"/>
                                      </p:to>
                                    </p:set>
                                    <p:anim calcmode="lin" valueType="num">
                                      <p:cBhvr additive="base">
                                        <p:cTn id="13"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7"/>
                                        </p:tgtEl>
                                        <p:attrNameLst>
                                          <p:attrName>style.visibility</p:attrName>
                                        </p:attrNameLst>
                                      </p:cBhvr>
                                      <p:to>
                                        <p:strVal val="visible"/>
                                      </p:to>
                                    </p:set>
                                    <p:anim calcmode="lin" valueType="num">
                                      <p:cBhvr additive="base">
                                        <p:cTn id="31" dur="500" fill="hold"/>
                                        <p:tgtEl>
                                          <p:spTgt spid="76807"/>
                                        </p:tgtEl>
                                        <p:attrNameLst>
                                          <p:attrName>ppt_x</p:attrName>
                                        </p:attrNameLst>
                                      </p:cBhvr>
                                      <p:tavLst>
                                        <p:tav tm="0">
                                          <p:val>
                                            <p:strVal val="#ppt_x"/>
                                          </p:val>
                                        </p:tav>
                                        <p:tav tm="100000">
                                          <p:val>
                                            <p:strVal val="#ppt_x"/>
                                          </p:val>
                                        </p:tav>
                                      </p:tavLst>
                                    </p:anim>
                                    <p:anim calcmode="lin" valueType="num">
                                      <p:cBhvr additive="base">
                                        <p:cTn id="32"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build="p"/>
      <p:bldP spid="6" grpId="0"/>
      <p:bldP spid="7" grpId="0"/>
      <p:bldP spid="7680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071678"/>
            <a:ext cx="8858280" cy="4530725"/>
          </a:xfrm>
        </p:spPr>
        <p:txBody>
          <a:bodyPr/>
          <a:lstStyle/>
          <a:p>
            <a:pPr>
              <a:lnSpc>
                <a:spcPct val="150000"/>
              </a:lnSpc>
              <a:buNone/>
            </a:pPr>
            <a:r>
              <a:rPr lang="en-US" altLang="zh-CN" sz="2400" b="1" kern="1200" dirty="0" smtClean="0">
                <a:solidFill>
                  <a:schemeClr val="tx2"/>
                </a:solidFill>
                <a:latin typeface="楷体_GB2312" pitchFamily="49" charset="-122"/>
                <a:ea typeface="楷体_GB2312" pitchFamily="49" charset="-122"/>
              </a:rPr>
              <a:t> 6</a:t>
            </a:r>
            <a:r>
              <a:rPr lang="zh-CN" altLang="en-US" sz="2400" b="1" kern="1200" dirty="0" smtClean="0">
                <a:solidFill>
                  <a:schemeClr val="tx2"/>
                </a:solidFill>
                <a:latin typeface="楷体_GB2312" pitchFamily="49" charset="-122"/>
                <a:ea typeface="楷体_GB2312" pitchFamily="49" charset="-122"/>
              </a:rPr>
              <a:t>、数据的逻辑结构：数据元素之间的逻辑关系。</a:t>
            </a:r>
            <a:r>
              <a:rPr lang="en-US" altLang="en-US" sz="2400" b="1" kern="1200" dirty="0" smtClean="0">
                <a:solidFill>
                  <a:schemeClr val="tx2"/>
                </a:solidFill>
                <a:latin typeface="楷体_GB2312" pitchFamily="49" charset="-122"/>
                <a:ea typeface="楷体_GB2312" pitchFamily="49" charset="-122"/>
              </a:rPr>
              <a:t> </a:t>
            </a:r>
            <a:r>
              <a:rPr lang="zh-CN" altLang="en-US" sz="2400" b="1" kern="1200" dirty="0" smtClean="0">
                <a:solidFill>
                  <a:schemeClr val="tx2"/>
                </a:solidFill>
                <a:latin typeface="楷体_GB2312" pitchFamily="49" charset="-122"/>
                <a:ea typeface="楷体_GB2312" pitchFamily="49" charset="-122"/>
              </a:rPr>
              <a:t>四种逻辑结构的特点：</a:t>
            </a:r>
          </a:p>
          <a:p>
            <a:pPr>
              <a:lnSpc>
                <a:spcPct val="150000"/>
              </a:lnSpc>
              <a:buNone/>
            </a:pPr>
            <a:r>
              <a:rPr lang="zh-CN" altLang="en-US" sz="2400" b="1" kern="1200" dirty="0" smtClean="0">
                <a:solidFill>
                  <a:schemeClr val="tx2"/>
                </a:solidFill>
                <a:latin typeface="楷体_GB2312" pitchFamily="49" charset="-122"/>
                <a:ea typeface="楷体_GB2312" pitchFamily="49" charset="-122"/>
              </a:rPr>
              <a:t> ①集合中任何两个结点之间都没有逻辑关系，组织结构松散</a:t>
            </a:r>
            <a:endParaRPr lang="en-US" altLang="zh-CN" sz="2400" b="1" kern="1200" dirty="0" smtClean="0">
              <a:solidFill>
                <a:schemeClr val="tx2"/>
              </a:solidFill>
              <a:latin typeface="楷体_GB2312" pitchFamily="49" charset="-122"/>
              <a:ea typeface="楷体_GB2312" pitchFamily="49" charset="-122"/>
            </a:endParaRPr>
          </a:p>
          <a:p>
            <a:pPr>
              <a:lnSpc>
                <a:spcPct val="150000"/>
              </a:lnSpc>
              <a:buNone/>
            </a:pPr>
            <a:r>
              <a:rPr lang="en-US" altLang="zh-CN" sz="2400" b="1" kern="1200" dirty="0" smtClean="0">
                <a:solidFill>
                  <a:schemeClr val="tx2"/>
                </a:solidFill>
                <a:latin typeface="楷体_GB2312" pitchFamily="49" charset="-122"/>
                <a:ea typeface="楷体_GB2312" pitchFamily="49" charset="-122"/>
              </a:rPr>
              <a:t> </a:t>
            </a:r>
            <a:r>
              <a:rPr lang="zh-CN" altLang="en-US" sz="2400" b="1" kern="1200" dirty="0" smtClean="0">
                <a:solidFill>
                  <a:schemeClr val="tx2"/>
                </a:solidFill>
                <a:latin typeface="楷体_GB2312" pitchFamily="49" charset="-122"/>
                <a:ea typeface="楷体_GB2312" pitchFamily="49" charset="-122"/>
              </a:rPr>
              <a:t>②线性结构中结点按逻辑关系依次排列成一条“锁链”。</a:t>
            </a:r>
            <a:endParaRPr lang="en-US" altLang="zh-CN" sz="2400" b="1" kern="1200" dirty="0" smtClean="0">
              <a:solidFill>
                <a:schemeClr val="tx2"/>
              </a:solidFill>
              <a:latin typeface="楷体_GB2312" pitchFamily="49" charset="-122"/>
              <a:ea typeface="楷体_GB2312" pitchFamily="49" charset="-122"/>
            </a:endParaRPr>
          </a:p>
          <a:p>
            <a:pPr>
              <a:lnSpc>
                <a:spcPct val="150000"/>
              </a:lnSpc>
              <a:buNone/>
            </a:pPr>
            <a:r>
              <a:rPr lang="zh-CN" altLang="en-US" sz="2400" b="1" kern="1200" dirty="0" smtClean="0">
                <a:solidFill>
                  <a:schemeClr val="tx2"/>
                </a:solidFill>
                <a:latin typeface="楷体_GB2312" pitchFamily="49" charset="-122"/>
                <a:ea typeface="楷体_GB2312" pitchFamily="49" charset="-122"/>
              </a:rPr>
              <a:t> ③树型结构具有分支、层次特性，形态像自然界中的树。</a:t>
            </a:r>
            <a:endParaRPr lang="en-US" altLang="zh-CN" sz="2400" b="1" kern="1200" dirty="0" smtClean="0">
              <a:solidFill>
                <a:schemeClr val="tx2"/>
              </a:solidFill>
              <a:latin typeface="楷体_GB2312" pitchFamily="49" charset="-122"/>
              <a:ea typeface="楷体_GB2312" pitchFamily="49" charset="-122"/>
            </a:endParaRPr>
          </a:p>
          <a:p>
            <a:pPr>
              <a:lnSpc>
                <a:spcPct val="150000"/>
              </a:lnSpc>
              <a:buNone/>
            </a:pPr>
            <a:r>
              <a:rPr lang="en-US" altLang="zh-CN" sz="2400" b="1" kern="1200" dirty="0" smtClean="0">
                <a:solidFill>
                  <a:schemeClr val="tx2"/>
                </a:solidFill>
                <a:latin typeface="楷体_GB2312" pitchFamily="49" charset="-122"/>
                <a:ea typeface="楷体_GB2312" pitchFamily="49" charset="-122"/>
              </a:rPr>
              <a:t> </a:t>
            </a:r>
            <a:r>
              <a:rPr lang="zh-CN" altLang="en-US" sz="2400" b="1" kern="1200" dirty="0" smtClean="0">
                <a:solidFill>
                  <a:schemeClr val="tx2"/>
                </a:solidFill>
                <a:latin typeface="楷体_GB2312" pitchFamily="49" charset="-122"/>
                <a:ea typeface="楷体_GB2312" pitchFamily="49" charset="-122"/>
              </a:rPr>
              <a:t>④图状结构最复杂，其中的各个结点按逻辑关系互相缠绕，任何两个结点都可以邻接。</a:t>
            </a:r>
          </a:p>
          <a:p>
            <a:pPr>
              <a:buNone/>
            </a:pPr>
            <a:endParaRPr lang="zh-CN" altLang="en-US" dirty="0"/>
          </a:p>
        </p:txBody>
      </p:sp>
      <p:sp>
        <p:nvSpPr>
          <p:cNvPr id="4" name="灯片编号占位符 3"/>
          <p:cNvSpPr>
            <a:spLocks noGrp="1"/>
          </p:cNvSpPr>
          <p:nvPr>
            <p:ph type="sldNum" sz="quarter" idx="12"/>
          </p:nvPr>
        </p:nvSpPr>
        <p:spPr/>
        <p:txBody>
          <a:bodyPr/>
          <a:lstStyle/>
          <a:p>
            <a:pPr>
              <a:defRPr/>
            </a:pPr>
            <a:fld id="{15FF78EC-29CB-4654-B5FA-31F491F26962}" type="slidenum">
              <a:rPr lang="en-US" altLang="zh-CN" smtClean="0"/>
              <a:pPr>
                <a:defRPr/>
              </a:pPr>
              <a:t>75</a:t>
            </a:fld>
            <a:endParaRPr lang="en-US" altLang="zh-CN"/>
          </a:p>
        </p:txBody>
      </p:sp>
      <p:sp>
        <p:nvSpPr>
          <p:cNvPr id="5" name="矩形 4"/>
          <p:cNvSpPr/>
          <p:nvPr/>
        </p:nvSpPr>
        <p:spPr>
          <a:xfrm>
            <a:off x="428596" y="1000108"/>
            <a:ext cx="8429684" cy="1200329"/>
          </a:xfrm>
          <a:prstGeom prst="rect">
            <a:avLst/>
          </a:prstGeom>
        </p:spPr>
        <p:txBody>
          <a:bodyPr wrap="square">
            <a:spAutoFit/>
          </a:bodyPr>
          <a:lstStyle/>
          <a:p>
            <a:pPr>
              <a:lnSpc>
                <a:spcPct val="150000"/>
              </a:lnSpc>
              <a:spcBef>
                <a:spcPct val="50000"/>
              </a:spcBef>
            </a:pPr>
            <a:r>
              <a:rPr lang="en-US" altLang="zh-CN" sz="2400" b="1" dirty="0" smtClean="0">
                <a:solidFill>
                  <a:schemeClr val="tx2"/>
                </a:solidFill>
                <a:latin typeface="楷体_GB2312" pitchFamily="49" charset="-122"/>
                <a:ea typeface="楷体_GB2312" pitchFamily="49" charset="-122"/>
              </a:rPr>
              <a:t>5</a:t>
            </a:r>
            <a:r>
              <a:rPr lang="zh-CN" altLang="en-US" sz="2400" b="1" dirty="0" smtClean="0">
                <a:solidFill>
                  <a:schemeClr val="tx2"/>
                </a:solidFill>
                <a:latin typeface="楷体_GB2312" pitchFamily="49" charset="-122"/>
                <a:ea typeface="楷体_GB2312" pitchFamily="49" charset="-122"/>
              </a:rPr>
              <a:t> 、数据结构：相互</a:t>
            </a:r>
            <a:r>
              <a:rPr lang="zh-CN" altLang="en-US" sz="2400" b="1" dirty="0">
                <a:solidFill>
                  <a:schemeClr val="tx2"/>
                </a:solidFill>
                <a:latin typeface="楷体_GB2312" pitchFamily="49" charset="-122"/>
                <a:ea typeface="楷体_GB2312" pitchFamily="49" charset="-122"/>
              </a:rPr>
              <a:t>之间存在一种或多种特定关系的数据元素的集合。</a:t>
            </a:r>
          </a:p>
        </p:txBody>
      </p:sp>
      <p:sp>
        <p:nvSpPr>
          <p:cNvPr id="6" name="Rectangle 2"/>
          <p:cNvSpPr>
            <a:spLocks noGrp="1" noChangeArrowheads="1"/>
          </p:cNvSpPr>
          <p:nvPr>
            <p:ph type="title"/>
          </p:nvPr>
        </p:nvSpPr>
        <p:spPr>
          <a:xfrm>
            <a:off x="457200" y="277813"/>
            <a:ext cx="8229600" cy="722295"/>
          </a:xfrm>
        </p:spPr>
        <p:txBody>
          <a:bodyPr/>
          <a:lstStyle/>
          <a:p>
            <a:pPr eaLnBrk="1" hangingPunct="1"/>
            <a:r>
              <a:rPr lang="zh-CN" altLang="en-US" sz="3600" b="1" dirty="0" smtClean="0">
                <a:solidFill>
                  <a:srgbClr val="FF0000"/>
                </a:solidFill>
                <a:latin typeface="华文楷体" pitchFamily="2" charset="-122"/>
                <a:ea typeface="华文楷体" pitchFamily="2" charset="-122"/>
              </a:rPr>
              <a:t>本章总结：</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5FF78EC-29CB-4654-B5FA-31F491F26962}" type="slidenum">
              <a:rPr lang="en-US" altLang="zh-CN" smtClean="0"/>
              <a:pPr>
                <a:defRPr/>
              </a:pPr>
              <a:t>76</a:t>
            </a:fld>
            <a:endParaRPr lang="en-US" altLang="zh-CN"/>
          </a:p>
        </p:txBody>
      </p:sp>
      <p:sp>
        <p:nvSpPr>
          <p:cNvPr id="5" name="Rectangle 2"/>
          <p:cNvSpPr>
            <a:spLocks noGrp="1" noChangeArrowheads="1"/>
          </p:cNvSpPr>
          <p:nvPr>
            <p:ph type="title"/>
          </p:nvPr>
        </p:nvSpPr>
        <p:spPr>
          <a:xfrm>
            <a:off x="457200" y="277813"/>
            <a:ext cx="8229600" cy="722295"/>
          </a:xfrm>
        </p:spPr>
        <p:txBody>
          <a:bodyPr/>
          <a:lstStyle/>
          <a:p>
            <a:pPr eaLnBrk="1" hangingPunct="1"/>
            <a:r>
              <a:rPr lang="zh-CN" altLang="en-US" sz="3600" b="1" dirty="0" smtClean="0">
                <a:solidFill>
                  <a:srgbClr val="FF0000"/>
                </a:solidFill>
                <a:latin typeface="华文楷体" pitchFamily="2" charset="-122"/>
                <a:ea typeface="华文楷体" pitchFamily="2" charset="-122"/>
              </a:rPr>
              <a:t>本章总结：</a:t>
            </a:r>
          </a:p>
        </p:txBody>
      </p:sp>
      <p:sp>
        <p:nvSpPr>
          <p:cNvPr id="112641" name="Rectangle 1"/>
          <p:cNvSpPr>
            <a:spLocks noChangeArrowheads="1"/>
          </p:cNvSpPr>
          <p:nvPr/>
        </p:nvSpPr>
        <p:spPr bwMode="auto">
          <a:xfrm>
            <a:off x="357158" y="857232"/>
            <a:ext cx="8572559" cy="5402633"/>
          </a:xfrm>
          <a:prstGeom prst="rect">
            <a:avLst/>
          </a:prstGeom>
          <a:noFill/>
          <a:ln w="12700" cap="flat" cmpd="sng">
            <a:noFill/>
            <a:prstDash val="solid"/>
            <a:miter lim="800000"/>
            <a:headEnd type="none" w="sm" len="sm"/>
            <a:tailEnd type="none" w="sm" len="sm"/>
          </a:ln>
          <a:effectLst/>
        </p:spPr>
        <p:txBody>
          <a:bodyPr vert="horz" wrap="square" lIns="91440" tIns="45720" rIns="91440" bIns="45720" numCol="1" anchor="ctr" anchorCtr="0" compatLnSpc="1">
            <a:prstTxWarp prst="textNoShape">
              <a:avLst/>
            </a:prstTxWarp>
            <a:spAutoFit/>
          </a:bodyPr>
          <a:lstStyle/>
          <a:p>
            <a:pPr eaLnBrk="0" hangingPunct="0">
              <a:lnSpc>
                <a:spcPct val="145000"/>
              </a:lnSpc>
              <a:spcBef>
                <a:spcPct val="50000"/>
              </a:spcBef>
            </a:pPr>
            <a:r>
              <a:rPr lang="en-US" altLang="zh-CN" sz="2400" b="1" dirty="0" smtClean="0">
                <a:solidFill>
                  <a:schemeClr val="tx2"/>
                </a:solidFill>
                <a:latin typeface="楷体_GB2312" pitchFamily="49" charset="-122"/>
                <a:ea typeface="楷体_GB2312" pitchFamily="49" charset="-122"/>
              </a:rPr>
              <a:t>7</a:t>
            </a:r>
            <a:r>
              <a:rPr lang="zh-CN" altLang="en-US" sz="2400" b="1" dirty="0" smtClean="0">
                <a:solidFill>
                  <a:schemeClr val="tx2"/>
                </a:solidFill>
                <a:latin typeface="楷体_GB2312" pitchFamily="49" charset="-122"/>
                <a:ea typeface="楷体_GB2312" pitchFamily="49" charset="-122"/>
              </a:rPr>
              <a:t>、数据</a:t>
            </a:r>
            <a:r>
              <a:rPr lang="zh-CN" altLang="en-US" sz="2400" b="1" dirty="0">
                <a:solidFill>
                  <a:schemeClr val="tx2"/>
                </a:solidFill>
                <a:latin typeface="楷体_GB2312" pitchFamily="49" charset="-122"/>
                <a:ea typeface="楷体_GB2312" pitchFamily="49" charset="-122"/>
              </a:rPr>
              <a:t>的存储结构</a:t>
            </a:r>
            <a:r>
              <a:rPr lang="zh-CN" altLang="en-US" sz="2400" b="1" dirty="0" smtClean="0">
                <a:solidFill>
                  <a:schemeClr val="tx2"/>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是逻辑结构到存储器的一个映射，即</a:t>
            </a:r>
          </a:p>
          <a:p>
            <a:pPr marL="0" marR="0" lvl="0" indent="0" defTabSz="914400" eaLnBrk="0" latinLnBrk="0" hangingPunct="0">
              <a:lnSpc>
                <a:spcPct val="145000"/>
              </a:lnSpc>
              <a:spcBef>
                <a:spcPct val="50000"/>
              </a:spcBef>
              <a:buClrTx/>
              <a:buSzTx/>
              <a:buFontTx/>
              <a:buNone/>
              <a:tabLst/>
            </a:pPr>
            <a:r>
              <a:rPr lang="zh-CN" altLang="en-US" sz="2400" b="1" dirty="0" smtClean="0">
                <a:solidFill>
                  <a:schemeClr val="tx2"/>
                </a:solidFill>
                <a:latin typeface="楷体_GB2312" pitchFamily="49" charset="-122"/>
                <a:ea typeface="楷体_GB2312" pitchFamily="49" charset="-122"/>
              </a:rPr>
              <a:t>数据在计算机内的表示。两种存储方式的特点：</a:t>
            </a:r>
            <a:endParaRPr lang="zh-CN" altLang="en-US" sz="2400" b="1" dirty="0">
              <a:solidFill>
                <a:schemeClr val="tx2"/>
              </a:solidFill>
              <a:latin typeface="楷体_GB2312" pitchFamily="49" charset="-122"/>
              <a:ea typeface="楷体_GB2312" pitchFamily="49" charset="-122"/>
            </a:endParaRPr>
          </a:p>
          <a:p>
            <a:pPr marL="0" marR="0" lvl="0" indent="0" defTabSz="914400" eaLnBrk="0" latinLnBrk="0" hangingPunct="0">
              <a:lnSpc>
                <a:spcPct val="145000"/>
              </a:lnSpc>
              <a:spcBef>
                <a:spcPct val="50000"/>
              </a:spcBef>
              <a:buClrTx/>
              <a:buSzTx/>
              <a:buFontTx/>
              <a:buNone/>
              <a:tabLst/>
            </a:pPr>
            <a:r>
              <a:rPr lang="zh-CN" altLang="en-US" sz="2400" b="1" dirty="0">
                <a:solidFill>
                  <a:schemeClr val="tx2"/>
                </a:solidFill>
                <a:latin typeface="楷体_GB2312" pitchFamily="49" charset="-122"/>
                <a:ea typeface="楷体_GB2312" pitchFamily="49" charset="-122"/>
              </a:rPr>
              <a:t>①顺序存储方式：每个存储结点只含一个数据元素，所有</a:t>
            </a:r>
            <a:r>
              <a:rPr lang="zh-CN" altLang="en-US" sz="2400" b="1" dirty="0" smtClean="0">
                <a:solidFill>
                  <a:schemeClr val="tx2"/>
                </a:solidFill>
                <a:latin typeface="楷体_GB2312" pitchFamily="49" charset="-122"/>
                <a:ea typeface="楷体_GB2312" pitchFamily="49" charset="-122"/>
              </a:rPr>
              <a:t>存储</a:t>
            </a:r>
            <a:endParaRPr lang="en-US" altLang="zh-CN" sz="2400" b="1" dirty="0" smtClean="0">
              <a:solidFill>
                <a:schemeClr val="tx2"/>
              </a:solidFill>
              <a:latin typeface="楷体_GB2312" pitchFamily="49" charset="-122"/>
              <a:ea typeface="楷体_GB2312" pitchFamily="49" charset="-122"/>
            </a:endParaRPr>
          </a:p>
          <a:p>
            <a:pPr marL="0" marR="0" lvl="0" indent="0" defTabSz="914400" eaLnBrk="0" latinLnBrk="0" hangingPunct="0">
              <a:lnSpc>
                <a:spcPct val="145000"/>
              </a:lnSpc>
              <a:spcBef>
                <a:spcPct val="50000"/>
              </a:spcBef>
              <a:buClrTx/>
              <a:buSzTx/>
              <a:buFontTx/>
              <a:buNone/>
              <a:tabLst/>
            </a:pPr>
            <a:r>
              <a:rPr lang="zh-CN" altLang="en-US" sz="2400" b="1" dirty="0" smtClean="0">
                <a:solidFill>
                  <a:schemeClr val="tx2"/>
                </a:solidFill>
                <a:latin typeface="楷体_GB2312" pitchFamily="49" charset="-122"/>
                <a:ea typeface="楷体_GB2312" pitchFamily="49" charset="-122"/>
              </a:rPr>
              <a:t>结点</a:t>
            </a:r>
            <a:r>
              <a:rPr lang="zh-CN" altLang="en-US" sz="2400" b="1" dirty="0">
                <a:solidFill>
                  <a:schemeClr val="tx2"/>
                </a:solidFill>
                <a:latin typeface="楷体_GB2312" pitchFamily="49" charset="-122"/>
                <a:ea typeface="楷体_GB2312" pitchFamily="49" charset="-122"/>
              </a:rPr>
              <a:t>存放在一块连续的存储区里，用存储结点的位置关系</a:t>
            </a:r>
            <a:r>
              <a:rPr lang="zh-CN" altLang="en-US" sz="2400" b="1" dirty="0" smtClean="0">
                <a:solidFill>
                  <a:schemeClr val="tx2"/>
                </a:solidFill>
                <a:latin typeface="楷体_GB2312" pitchFamily="49" charset="-122"/>
                <a:ea typeface="楷体_GB2312" pitchFamily="49" charset="-122"/>
              </a:rPr>
              <a:t>表示</a:t>
            </a:r>
            <a:endParaRPr lang="en-US" altLang="zh-CN" sz="2400" b="1" dirty="0" smtClean="0">
              <a:solidFill>
                <a:schemeClr val="tx2"/>
              </a:solidFill>
              <a:latin typeface="楷体_GB2312" pitchFamily="49" charset="-122"/>
              <a:ea typeface="楷体_GB2312" pitchFamily="49" charset="-122"/>
            </a:endParaRPr>
          </a:p>
          <a:p>
            <a:pPr marL="0" marR="0" lvl="0" indent="0" defTabSz="914400" eaLnBrk="0" latinLnBrk="0" hangingPunct="0">
              <a:lnSpc>
                <a:spcPct val="145000"/>
              </a:lnSpc>
              <a:spcBef>
                <a:spcPct val="50000"/>
              </a:spcBef>
              <a:buClrTx/>
              <a:buSzTx/>
              <a:buFontTx/>
              <a:buNone/>
              <a:tabLst/>
            </a:pPr>
            <a:r>
              <a:rPr lang="zh-CN" altLang="en-US" sz="2400" b="1" dirty="0" smtClean="0">
                <a:solidFill>
                  <a:schemeClr val="tx2"/>
                </a:solidFill>
                <a:latin typeface="楷体_GB2312" pitchFamily="49" charset="-122"/>
                <a:ea typeface="楷体_GB2312" pitchFamily="49" charset="-122"/>
              </a:rPr>
              <a:t>数据</a:t>
            </a:r>
            <a:r>
              <a:rPr lang="zh-CN" altLang="en-US" sz="2400" b="1" dirty="0">
                <a:solidFill>
                  <a:schemeClr val="tx2"/>
                </a:solidFill>
                <a:latin typeface="楷体_GB2312" pitchFamily="49" charset="-122"/>
                <a:ea typeface="楷体_GB2312" pitchFamily="49" charset="-122"/>
              </a:rPr>
              <a:t>元素之间的逻辑关系</a:t>
            </a:r>
            <a:r>
              <a:rPr lang="zh-CN" altLang="en-US" sz="2400" b="1" dirty="0" smtClean="0">
                <a:solidFill>
                  <a:schemeClr val="tx2"/>
                </a:solidFill>
                <a:latin typeface="楷体_GB2312" pitchFamily="49" charset="-122"/>
                <a:ea typeface="楷体_GB2312" pitchFamily="49" charset="-122"/>
              </a:rPr>
              <a:t>。</a:t>
            </a:r>
            <a:endParaRPr lang="en-US" altLang="zh-CN" sz="2400" b="1" dirty="0" smtClean="0">
              <a:solidFill>
                <a:schemeClr val="tx2"/>
              </a:solidFill>
              <a:latin typeface="楷体_GB2312" pitchFamily="49" charset="-122"/>
              <a:ea typeface="楷体_GB2312" pitchFamily="49" charset="-122"/>
            </a:endParaRPr>
          </a:p>
          <a:p>
            <a:pPr marL="0" marR="0" lvl="0" indent="0" defTabSz="914400" eaLnBrk="0" latinLnBrk="0" hangingPunct="0">
              <a:lnSpc>
                <a:spcPct val="145000"/>
              </a:lnSpc>
              <a:spcBef>
                <a:spcPct val="50000"/>
              </a:spcBef>
              <a:buClrTx/>
              <a:buSzTx/>
              <a:buFontTx/>
              <a:buNone/>
              <a:tabLst/>
            </a:pPr>
            <a:r>
              <a:rPr lang="zh-CN" altLang="en-US" sz="2400" b="1" dirty="0" smtClean="0">
                <a:solidFill>
                  <a:schemeClr val="tx2"/>
                </a:solidFill>
                <a:latin typeface="楷体_GB2312" pitchFamily="49" charset="-122"/>
                <a:ea typeface="楷体_GB2312" pitchFamily="49" charset="-122"/>
              </a:rPr>
              <a:t>②</a:t>
            </a:r>
            <a:r>
              <a:rPr lang="zh-CN" altLang="en-US" sz="2400" b="1" dirty="0">
                <a:solidFill>
                  <a:schemeClr val="tx2"/>
                </a:solidFill>
                <a:latin typeface="楷体_GB2312" pitchFamily="49" charset="-122"/>
                <a:ea typeface="楷体_GB2312" pitchFamily="49" charset="-122"/>
              </a:rPr>
              <a:t>链式存储方式：每个存储结点不仅含有一个数据元素，还</a:t>
            </a:r>
            <a:r>
              <a:rPr lang="zh-CN" altLang="en-US" sz="2400" b="1" dirty="0" smtClean="0">
                <a:solidFill>
                  <a:schemeClr val="tx2"/>
                </a:solidFill>
                <a:latin typeface="楷体_GB2312" pitchFamily="49" charset="-122"/>
                <a:ea typeface="楷体_GB2312" pitchFamily="49" charset="-122"/>
              </a:rPr>
              <a:t>包</a:t>
            </a:r>
            <a:endParaRPr lang="en-US" altLang="zh-CN" sz="2400" b="1" dirty="0" smtClean="0">
              <a:solidFill>
                <a:schemeClr val="tx2"/>
              </a:solidFill>
              <a:latin typeface="楷体_GB2312" pitchFamily="49" charset="-122"/>
              <a:ea typeface="楷体_GB2312" pitchFamily="49" charset="-122"/>
            </a:endParaRPr>
          </a:p>
          <a:p>
            <a:pPr marL="0" marR="0" lvl="0" indent="0" defTabSz="914400" eaLnBrk="0" latinLnBrk="0" hangingPunct="0">
              <a:lnSpc>
                <a:spcPct val="145000"/>
              </a:lnSpc>
              <a:spcBef>
                <a:spcPct val="50000"/>
              </a:spcBef>
              <a:buClrTx/>
              <a:buSzTx/>
              <a:buFontTx/>
              <a:buNone/>
              <a:tabLst/>
            </a:pPr>
            <a:r>
              <a:rPr lang="zh-CN" altLang="en-US" sz="2400" b="1" dirty="0" smtClean="0">
                <a:solidFill>
                  <a:schemeClr val="tx2"/>
                </a:solidFill>
                <a:latin typeface="楷体_GB2312" pitchFamily="49" charset="-122"/>
                <a:ea typeface="楷体_GB2312" pitchFamily="49" charset="-122"/>
              </a:rPr>
              <a:t>含</a:t>
            </a:r>
            <a:r>
              <a:rPr lang="zh-CN" altLang="en-US" sz="2400" b="1" dirty="0">
                <a:solidFill>
                  <a:schemeClr val="tx2"/>
                </a:solidFill>
                <a:latin typeface="楷体_GB2312" pitchFamily="49" charset="-122"/>
                <a:ea typeface="楷体_GB2312" pitchFamily="49" charset="-122"/>
              </a:rPr>
              <a:t>一个指针，每个指针指向一个与本结点有逻辑关系的结点，即用附加的指针表示逻辑关系。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41">
                                            <p:txEl>
                                              <p:pRg st="0" end="0"/>
                                            </p:txEl>
                                          </p:spTgt>
                                        </p:tgtEl>
                                        <p:attrNameLst>
                                          <p:attrName>style.visibility</p:attrName>
                                        </p:attrNameLst>
                                      </p:cBhvr>
                                      <p:to>
                                        <p:strVal val="visible"/>
                                      </p:to>
                                    </p:set>
                                    <p:anim calcmode="lin" valueType="num">
                                      <p:cBhvr additive="base">
                                        <p:cTn id="13" dur="500" fill="hold"/>
                                        <p:tgtEl>
                                          <p:spTgt spid="1126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41">
                                            <p:txEl>
                                              <p:pRg st="1" end="1"/>
                                            </p:txEl>
                                          </p:spTgt>
                                        </p:tgtEl>
                                        <p:attrNameLst>
                                          <p:attrName>style.visibility</p:attrName>
                                        </p:attrNameLst>
                                      </p:cBhvr>
                                      <p:to>
                                        <p:strVal val="visible"/>
                                      </p:to>
                                    </p:set>
                                    <p:anim calcmode="lin" valueType="num">
                                      <p:cBhvr additive="base">
                                        <p:cTn id="19" dur="500" fill="hold"/>
                                        <p:tgtEl>
                                          <p:spTgt spid="11264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41">
                                            <p:txEl>
                                              <p:pRg st="2" end="2"/>
                                            </p:txEl>
                                          </p:spTgt>
                                        </p:tgtEl>
                                        <p:attrNameLst>
                                          <p:attrName>style.visibility</p:attrName>
                                        </p:attrNameLst>
                                      </p:cBhvr>
                                      <p:to>
                                        <p:strVal val="visible"/>
                                      </p:to>
                                    </p:set>
                                    <p:anim calcmode="lin" valueType="num">
                                      <p:cBhvr additive="base">
                                        <p:cTn id="25" dur="500" fill="hold"/>
                                        <p:tgtEl>
                                          <p:spTgt spid="11264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41">
                                            <p:txEl>
                                              <p:pRg st="3" end="3"/>
                                            </p:txEl>
                                          </p:spTgt>
                                        </p:tgtEl>
                                        <p:attrNameLst>
                                          <p:attrName>style.visibility</p:attrName>
                                        </p:attrNameLst>
                                      </p:cBhvr>
                                      <p:to>
                                        <p:strVal val="visible"/>
                                      </p:to>
                                    </p:set>
                                    <p:anim calcmode="lin" valueType="num">
                                      <p:cBhvr additive="base">
                                        <p:cTn id="31" dur="500" fill="hold"/>
                                        <p:tgtEl>
                                          <p:spTgt spid="11264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41">
                                            <p:txEl>
                                              <p:pRg st="4" end="4"/>
                                            </p:txEl>
                                          </p:spTgt>
                                        </p:tgtEl>
                                        <p:attrNameLst>
                                          <p:attrName>style.visibility</p:attrName>
                                        </p:attrNameLst>
                                      </p:cBhvr>
                                      <p:to>
                                        <p:strVal val="visible"/>
                                      </p:to>
                                    </p:set>
                                    <p:anim calcmode="lin" valueType="num">
                                      <p:cBhvr additive="base">
                                        <p:cTn id="37" dur="500" fill="hold"/>
                                        <p:tgtEl>
                                          <p:spTgt spid="11264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2641">
                                            <p:txEl>
                                              <p:pRg st="5" end="5"/>
                                            </p:txEl>
                                          </p:spTgt>
                                        </p:tgtEl>
                                        <p:attrNameLst>
                                          <p:attrName>style.visibility</p:attrName>
                                        </p:attrNameLst>
                                      </p:cBhvr>
                                      <p:to>
                                        <p:strVal val="visible"/>
                                      </p:to>
                                    </p:set>
                                    <p:anim calcmode="lin" valueType="num">
                                      <p:cBhvr additive="base">
                                        <p:cTn id="43" dur="500" fill="hold"/>
                                        <p:tgtEl>
                                          <p:spTgt spid="11264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2641">
                                            <p:txEl>
                                              <p:pRg st="6" end="6"/>
                                            </p:txEl>
                                          </p:spTgt>
                                        </p:tgtEl>
                                        <p:attrNameLst>
                                          <p:attrName>style.visibility</p:attrName>
                                        </p:attrNameLst>
                                      </p:cBhvr>
                                      <p:to>
                                        <p:strVal val="visible"/>
                                      </p:to>
                                    </p:set>
                                    <p:anim calcmode="lin" valueType="num">
                                      <p:cBhvr additive="base">
                                        <p:cTn id="49" dur="500" fill="hold"/>
                                        <p:tgtEl>
                                          <p:spTgt spid="11264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4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28670"/>
            <a:ext cx="8229600" cy="4530725"/>
          </a:xfrm>
        </p:spPr>
        <p:txBody>
          <a:bodyPr/>
          <a:lstStyle/>
          <a:p>
            <a:pPr eaLnBrk="1" hangingPunct="1">
              <a:lnSpc>
                <a:spcPct val="150000"/>
              </a:lnSpc>
              <a:buNone/>
            </a:pPr>
            <a:r>
              <a:rPr lang="en-US" altLang="zh-CN" sz="2400" b="1" kern="1200" dirty="0" smtClean="0">
                <a:solidFill>
                  <a:schemeClr val="tx2"/>
                </a:solidFill>
                <a:latin typeface="楷体_GB2312" pitchFamily="49" charset="-122"/>
                <a:ea typeface="楷体_GB2312" pitchFamily="49" charset="-122"/>
              </a:rPr>
              <a:t>8</a:t>
            </a:r>
            <a:r>
              <a:rPr lang="zh-CN" altLang="en-US" sz="2400" b="1" kern="1200" dirty="0" smtClean="0">
                <a:solidFill>
                  <a:schemeClr val="tx2"/>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抽象数据类型的形式表示：可以用三元组 </a:t>
            </a:r>
            <a:r>
              <a:rPr lang="en-US" altLang="zh-CN" sz="2400" b="1" dirty="0" smtClean="0">
                <a:latin typeface="楷体_GB2312" pitchFamily="49" charset="-122"/>
                <a:ea typeface="楷体_GB2312" pitchFamily="49" charset="-122"/>
              </a:rPr>
              <a:t>(D,S,P)</a:t>
            </a:r>
            <a:r>
              <a:rPr lang="zh-CN" altLang="en-US" sz="2400" b="1" dirty="0" smtClean="0">
                <a:latin typeface="楷体_GB2312" pitchFamily="49" charset="-122"/>
                <a:ea typeface="楷体_GB2312" pitchFamily="49" charset="-122"/>
              </a:rPr>
              <a:t>表示，其中</a:t>
            </a:r>
            <a:r>
              <a:rPr lang="en-US" altLang="zh-CN" sz="2400" b="1" dirty="0" smtClean="0">
                <a:solidFill>
                  <a:schemeClr val="tx2"/>
                </a:solidFill>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是数据元素的</a:t>
            </a:r>
            <a:r>
              <a:rPr lang="zh-CN" altLang="en-US" sz="2400" b="1" dirty="0" smtClean="0">
                <a:solidFill>
                  <a:schemeClr val="tx2"/>
                </a:solidFill>
                <a:latin typeface="楷体_GB2312" pitchFamily="49" charset="-122"/>
                <a:ea typeface="楷体_GB2312" pitchFamily="49" charset="-122"/>
              </a:rPr>
              <a:t>有限集</a:t>
            </a:r>
            <a:r>
              <a:rPr lang="zh-CN" altLang="en-US" sz="2400" b="1" dirty="0" smtClean="0">
                <a:latin typeface="楷体_GB2312" pitchFamily="49" charset="-122"/>
                <a:ea typeface="楷体_GB2312" pitchFamily="49" charset="-122"/>
              </a:rPr>
              <a:t>，</a:t>
            </a:r>
            <a:r>
              <a:rPr lang="en-US" altLang="zh-CN" sz="2400" b="1" dirty="0" smtClean="0">
                <a:solidFill>
                  <a:srgbClr val="CC3300"/>
                </a:solidFill>
                <a:latin typeface="楷体_GB2312" pitchFamily="49" charset="-122"/>
                <a:ea typeface="楷体_GB2312" pitchFamily="49" charset="-122"/>
              </a:rPr>
              <a:t>S</a:t>
            </a:r>
            <a:r>
              <a:rPr lang="zh-CN" altLang="en-US" sz="2400" b="1" dirty="0" smtClean="0">
                <a:latin typeface="楷体_GB2312" pitchFamily="49" charset="-122"/>
                <a:ea typeface="楷体_GB2312" pitchFamily="49" charset="-122"/>
              </a:rPr>
              <a:t>是</a:t>
            </a:r>
            <a:r>
              <a:rPr lang="en-US" altLang="zh-CN" sz="2400" b="1" dirty="0" smtClean="0">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上</a:t>
            </a:r>
            <a:r>
              <a:rPr lang="zh-CN" altLang="en-US" sz="2400" b="1" dirty="0" smtClean="0">
                <a:solidFill>
                  <a:srgbClr val="CC3300"/>
                </a:solidFill>
                <a:latin typeface="楷体_GB2312" pitchFamily="49" charset="-122"/>
                <a:ea typeface="楷体_GB2312" pitchFamily="49" charset="-122"/>
              </a:rPr>
              <a:t>关系</a:t>
            </a:r>
            <a:r>
              <a:rPr lang="zh-CN" altLang="en-US" sz="2400" b="1" dirty="0" smtClean="0">
                <a:latin typeface="楷体_GB2312" pitchFamily="49" charset="-122"/>
                <a:ea typeface="楷体_GB2312" pitchFamily="49" charset="-122"/>
              </a:rPr>
              <a:t>的有限集</a:t>
            </a:r>
            <a:r>
              <a:rPr lang="en-US" altLang="zh-CN" sz="2400" b="1" dirty="0" smtClean="0">
                <a:latin typeface="楷体_GB2312" pitchFamily="49" charset="-122"/>
                <a:ea typeface="楷体_GB2312" pitchFamily="49" charset="-122"/>
              </a:rPr>
              <a:t>,P</a:t>
            </a:r>
            <a:r>
              <a:rPr lang="zh-CN" altLang="en-US" sz="2400" b="1" dirty="0" smtClean="0">
                <a:latin typeface="楷体_GB2312" pitchFamily="49" charset="-122"/>
                <a:ea typeface="楷体_GB2312" pitchFamily="49" charset="-122"/>
              </a:rPr>
              <a:t>是对</a:t>
            </a:r>
            <a:r>
              <a:rPr lang="en-US" altLang="zh-CN" sz="2400" b="1" dirty="0" smtClean="0">
                <a:latin typeface="楷体_GB2312" pitchFamily="49" charset="-122"/>
                <a:ea typeface="楷体_GB2312" pitchFamily="49" charset="-122"/>
              </a:rPr>
              <a:t>D</a:t>
            </a:r>
            <a:r>
              <a:rPr lang="zh-CN" altLang="en-US" sz="2400" b="1" dirty="0" smtClean="0">
                <a:latin typeface="楷体_GB2312" pitchFamily="49" charset="-122"/>
                <a:ea typeface="楷体_GB2312" pitchFamily="49" charset="-122"/>
              </a:rPr>
              <a:t>的基本操作集。</a:t>
            </a:r>
          </a:p>
          <a:p>
            <a:pPr>
              <a:lnSpc>
                <a:spcPct val="150000"/>
              </a:lnSpc>
              <a:buNone/>
            </a:pPr>
            <a:r>
              <a:rPr lang="en-US" altLang="zh-CN" sz="2400" b="1" kern="1200" dirty="0" smtClean="0">
                <a:solidFill>
                  <a:schemeClr val="tx2"/>
                </a:solidFill>
                <a:latin typeface="楷体_GB2312" pitchFamily="49" charset="-122"/>
                <a:ea typeface="楷体_GB2312" pitchFamily="49" charset="-122"/>
              </a:rPr>
              <a:t>9</a:t>
            </a:r>
            <a:r>
              <a:rPr lang="zh-CN" altLang="en-US" sz="2400" b="1" kern="1200" dirty="0" smtClean="0">
                <a:solidFill>
                  <a:schemeClr val="tx2"/>
                </a:solidFill>
                <a:latin typeface="楷体_GB2312" pitchFamily="49" charset="-122"/>
                <a:ea typeface="楷体_GB2312" pitchFamily="49" charset="-122"/>
              </a:rPr>
              <a:t>、算法：对特定问题求解步骤的一种描述，是指令的有限序列。一个算法具有以下</a:t>
            </a:r>
            <a:r>
              <a:rPr lang="en-US" altLang="en-US" sz="2400" b="1" kern="1200" dirty="0" smtClean="0">
                <a:solidFill>
                  <a:schemeClr val="tx2"/>
                </a:solidFill>
                <a:latin typeface="楷体_GB2312" pitchFamily="49" charset="-122"/>
                <a:ea typeface="楷体_GB2312" pitchFamily="49" charset="-122"/>
              </a:rPr>
              <a:t>5</a:t>
            </a:r>
            <a:r>
              <a:rPr lang="zh-CN" altLang="en-US" sz="2400" b="1" kern="1200" dirty="0" smtClean="0">
                <a:solidFill>
                  <a:schemeClr val="tx2"/>
                </a:solidFill>
                <a:latin typeface="楷体_GB2312" pitchFamily="49" charset="-122"/>
                <a:ea typeface="楷体_GB2312" pitchFamily="49" charset="-122"/>
              </a:rPr>
              <a:t>个特性：</a:t>
            </a:r>
            <a:endParaRPr lang="en-US" altLang="zh-CN" sz="2400" b="1" kern="1200" dirty="0" smtClean="0">
              <a:solidFill>
                <a:schemeClr val="tx2"/>
              </a:solidFill>
              <a:latin typeface="楷体_GB2312" pitchFamily="49" charset="-122"/>
              <a:ea typeface="楷体_GB2312" pitchFamily="49" charset="-122"/>
            </a:endParaRPr>
          </a:p>
          <a:p>
            <a:pPr>
              <a:lnSpc>
                <a:spcPct val="150000"/>
              </a:lnSpc>
              <a:buNone/>
            </a:pPr>
            <a:r>
              <a:rPr lang="zh-CN" altLang="en-US" sz="2400" b="1" kern="1200" dirty="0" smtClean="0">
                <a:solidFill>
                  <a:schemeClr val="tx2"/>
                </a:solidFill>
                <a:latin typeface="楷体_GB2312" pitchFamily="49" charset="-122"/>
                <a:ea typeface="楷体_GB2312" pitchFamily="49" charset="-122"/>
              </a:rPr>
              <a:t>①有穷性②确定性③可行性④有</a:t>
            </a:r>
            <a:r>
              <a:rPr lang="en-US" altLang="en-US" sz="2400" b="1" kern="1200" dirty="0" smtClean="0">
                <a:solidFill>
                  <a:schemeClr val="tx2"/>
                </a:solidFill>
                <a:latin typeface="楷体_GB2312" pitchFamily="49" charset="-122"/>
                <a:ea typeface="楷体_GB2312" pitchFamily="49" charset="-122"/>
              </a:rPr>
              <a:t>0</a:t>
            </a:r>
            <a:r>
              <a:rPr lang="zh-CN" altLang="en-US" sz="2400" b="1" kern="1200" dirty="0" smtClean="0">
                <a:solidFill>
                  <a:schemeClr val="tx2"/>
                </a:solidFill>
                <a:latin typeface="楷体_GB2312" pitchFamily="49" charset="-122"/>
                <a:ea typeface="楷体_GB2312" pitchFamily="49" charset="-122"/>
              </a:rPr>
              <a:t>个或多个输入</a:t>
            </a:r>
            <a:endParaRPr lang="en-US" altLang="zh-CN" sz="2400" b="1" kern="1200" dirty="0" smtClean="0">
              <a:solidFill>
                <a:schemeClr val="tx2"/>
              </a:solidFill>
              <a:latin typeface="楷体_GB2312" pitchFamily="49" charset="-122"/>
              <a:ea typeface="楷体_GB2312" pitchFamily="49" charset="-122"/>
            </a:endParaRPr>
          </a:p>
          <a:p>
            <a:pPr>
              <a:lnSpc>
                <a:spcPct val="150000"/>
              </a:lnSpc>
              <a:buNone/>
            </a:pPr>
            <a:r>
              <a:rPr lang="zh-CN" altLang="en-US" sz="2400" b="1" kern="1200" dirty="0" smtClean="0">
                <a:solidFill>
                  <a:schemeClr val="tx2"/>
                </a:solidFill>
                <a:latin typeface="楷体_GB2312" pitchFamily="49" charset="-122"/>
                <a:ea typeface="楷体_GB2312" pitchFamily="49" charset="-122"/>
              </a:rPr>
              <a:t>⑤有一个或多个输出。</a:t>
            </a:r>
            <a:endParaRPr lang="en-US" altLang="zh-CN" sz="2400" b="1" kern="1200" dirty="0" smtClean="0">
              <a:solidFill>
                <a:schemeClr val="tx2"/>
              </a:solidFill>
              <a:latin typeface="楷体_GB2312" pitchFamily="49" charset="-122"/>
              <a:ea typeface="楷体_GB2312" pitchFamily="49" charset="-122"/>
            </a:endParaRPr>
          </a:p>
          <a:p>
            <a:pPr eaLnBrk="1" hangingPunct="1">
              <a:lnSpc>
                <a:spcPct val="150000"/>
              </a:lnSpc>
              <a:buNone/>
            </a:pPr>
            <a:r>
              <a:rPr lang="en-US" altLang="zh-CN" sz="2400" b="1" kern="1200" dirty="0" smtClean="0">
                <a:solidFill>
                  <a:schemeClr val="tx2"/>
                </a:solidFill>
                <a:latin typeface="楷体_GB2312" pitchFamily="49" charset="-122"/>
                <a:ea typeface="楷体_GB2312" pitchFamily="49" charset="-122"/>
              </a:rPr>
              <a:t>10</a:t>
            </a:r>
            <a:r>
              <a:rPr lang="zh-CN" altLang="en-US" sz="2400" b="1" kern="1200" dirty="0" smtClean="0">
                <a:solidFill>
                  <a:schemeClr val="tx2"/>
                </a:solidFill>
                <a:latin typeface="楷体_GB2312" pitchFamily="49" charset="-122"/>
                <a:ea typeface="楷体_GB2312" pitchFamily="49" charset="-122"/>
              </a:rPr>
              <a:t>、算法的时间复杂度：算法中基本操作重复执行的时间是问题规模</a:t>
            </a:r>
            <a:r>
              <a:rPr lang="en-US" altLang="zh-CN" sz="2400" b="1" kern="1200" dirty="0" smtClean="0">
                <a:solidFill>
                  <a:schemeClr val="tx2"/>
                </a:solidFill>
                <a:latin typeface="楷体_GB2312" pitchFamily="49" charset="-122"/>
                <a:ea typeface="楷体_GB2312" pitchFamily="49" charset="-122"/>
              </a:rPr>
              <a:t>n</a:t>
            </a:r>
            <a:r>
              <a:rPr lang="zh-CN" altLang="en-US" sz="2400" b="1" kern="1200" dirty="0" smtClean="0">
                <a:solidFill>
                  <a:schemeClr val="tx2"/>
                </a:solidFill>
                <a:latin typeface="楷体_GB2312" pitchFamily="49" charset="-122"/>
                <a:ea typeface="楷体_GB2312" pitchFamily="49" charset="-122"/>
              </a:rPr>
              <a:t>的某个函数</a:t>
            </a:r>
            <a:r>
              <a:rPr lang="en-US" altLang="zh-CN" sz="2400" b="1" kern="1200" dirty="0" smtClean="0">
                <a:solidFill>
                  <a:schemeClr val="tx2"/>
                </a:solidFill>
                <a:latin typeface="楷体_GB2312" pitchFamily="49" charset="-122"/>
                <a:ea typeface="楷体_GB2312" pitchFamily="49" charset="-122"/>
              </a:rPr>
              <a:t>f(n)</a:t>
            </a:r>
            <a:r>
              <a:rPr lang="zh-CN" altLang="en-US" sz="2400" b="1" kern="1200" dirty="0" smtClean="0">
                <a:solidFill>
                  <a:schemeClr val="tx2"/>
                </a:solidFill>
                <a:latin typeface="楷体_GB2312" pitchFamily="49" charset="-122"/>
                <a:ea typeface="楷体_GB2312" pitchFamily="49" charset="-122"/>
              </a:rPr>
              <a:t>，记作：</a:t>
            </a:r>
            <a:r>
              <a:rPr lang="zh-CN" altLang="en-US" sz="2400" b="1" dirty="0" smtClean="0">
                <a:latin typeface="宋体" pitchFamily="2" charset="-122"/>
              </a:rPr>
              <a:t> </a:t>
            </a:r>
            <a:r>
              <a:rPr lang="en-US" altLang="zh-CN" sz="2400" b="1" dirty="0" smtClean="0">
                <a:solidFill>
                  <a:srgbClr val="FF0000"/>
                </a:solidFill>
                <a:latin typeface="宋体" pitchFamily="2" charset="-122"/>
              </a:rPr>
              <a:t>T(n) = O(f(n))</a:t>
            </a:r>
            <a:endParaRPr lang="zh-CN" altLang="en-US" sz="2400" b="1" dirty="0" smtClean="0">
              <a:solidFill>
                <a:srgbClr val="FF0000"/>
              </a:solidFill>
              <a:latin typeface="宋体" pitchFamily="2" charset="-122"/>
            </a:endParaRPr>
          </a:p>
          <a:p>
            <a:pPr>
              <a:buNone/>
            </a:pPr>
            <a:endParaRPr lang="en-US" altLang="zh-CN" sz="2400" b="1" kern="1200" dirty="0" smtClean="0">
              <a:solidFill>
                <a:schemeClr val="tx2"/>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pPr>
              <a:defRPr/>
            </a:pPr>
            <a:fld id="{15FF78EC-29CB-4654-B5FA-31F491F26962}" type="slidenum">
              <a:rPr lang="en-US" altLang="zh-CN" smtClean="0"/>
              <a:pPr>
                <a:defRPr/>
              </a:pPr>
              <a:t>77</a:t>
            </a:fld>
            <a:endParaRPr lang="en-US" altLang="zh-CN" dirty="0"/>
          </a:p>
        </p:txBody>
      </p:sp>
      <p:sp>
        <p:nvSpPr>
          <p:cNvPr id="5" name="Rectangle 2"/>
          <p:cNvSpPr>
            <a:spLocks noGrp="1" noChangeArrowheads="1"/>
          </p:cNvSpPr>
          <p:nvPr>
            <p:ph type="title"/>
          </p:nvPr>
        </p:nvSpPr>
        <p:spPr>
          <a:xfrm>
            <a:off x="457200" y="277813"/>
            <a:ext cx="8229600" cy="579419"/>
          </a:xfrm>
        </p:spPr>
        <p:txBody>
          <a:bodyPr/>
          <a:lstStyle/>
          <a:p>
            <a:pPr eaLnBrk="1" hangingPunct="1"/>
            <a:r>
              <a:rPr lang="zh-CN" altLang="en-US" sz="3600" b="1" dirty="0" smtClean="0">
                <a:solidFill>
                  <a:srgbClr val="FF0000"/>
                </a:solidFill>
                <a:latin typeface="华文楷体" pitchFamily="2" charset="-122"/>
                <a:ea typeface="华文楷体" pitchFamily="2" charset="-122"/>
              </a:rPr>
              <a:t>本章总结：</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24AAB79-2970-4F3B-A737-4FF517F1F084}" type="slidenum">
              <a:rPr lang="en-US" altLang="zh-CN"/>
              <a:pPr>
                <a:defRPr/>
              </a:pPr>
              <a:t>78</a:t>
            </a:fld>
            <a:endParaRPr lang="en-US" altLang="zh-CN"/>
          </a:p>
        </p:txBody>
      </p:sp>
      <p:sp>
        <p:nvSpPr>
          <p:cNvPr id="77827" name="Text Box 4"/>
          <p:cNvSpPr txBox="1">
            <a:spLocks noChangeArrowheads="1"/>
          </p:cNvSpPr>
          <p:nvPr/>
        </p:nvSpPr>
        <p:spPr bwMode="auto">
          <a:xfrm>
            <a:off x="358775" y="214290"/>
            <a:ext cx="8785225" cy="4647426"/>
          </a:xfrm>
          <a:prstGeom prst="rect">
            <a:avLst/>
          </a:prstGeom>
          <a:noFill/>
          <a:ln w="12700">
            <a:noFill/>
            <a:miter lim="800000"/>
            <a:headEnd type="none" w="sm" len="sm"/>
            <a:tailEnd type="none" w="sm" len="sm"/>
          </a:ln>
        </p:spPr>
        <p:txBody>
          <a:bodyPr>
            <a:spAutoFit/>
          </a:bodyPr>
          <a:lstStyle/>
          <a:p>
            <a:pPr>
              <a:spcBef>
                <a:spcPct val="50000"/>
              </a:spcBef>
            </a:pPr>
            <a:r>
              <a:rPr lang="zh-CN" altLang="en-US" sz="3200" b="1" dirty="0" smtClean="0"/>
              <a:t>思考题：</a:t>
            </a:r>
            <a:endParaRPr lang="zh-CN" altLang="en-US" sz="3200" b="1" dirty="0"/>
          </a:p>
          <a:p>
            <a:pPr eaLnBrk="0" hangingPunct="0">
              <a:spcBef>
                <a:spcPct val="50000"/>
              </a:spcBef>
            </a:pPr>
            <a:r>
              <a:rPr lang="en-US" altLang="zh-CN" sz="2400" b="1" dirty="0">
                <a:solidFill>
                  <a:schemeClr val="tx1">
                    <a:lumMod val="95000"/>
                    <a:lumOff val="5000"/>
                  </a:schemeClr>
                </a:solidFill>
                <a:latin typeface="楷体_GB2312" pitchFamily="49" charset="-122"/>
                <a:ea typeface="楷体_GB2312" pitchFamily="49" charset="-122"/>
              </a:rPr>
              <a:t>1</a:t>
            </a:r>
            <a:r>
              <a:rPr lang="zh-CN" altLang="en-US" sz="2400" b="1" dirty="0">
                <a:solidFill>
                  <a:schemeClr val="tx1">
                    <a:lumMod val="95000"/>
                    <a:lumOff val="5000"/>
                  </a:schemeClr>
                </a:solidFill>
                <a:latin typeface="楷体_GB2312" pitchFamily="49" charset="-122"/>
                <a:ea typeface="楷体_GB2312" pitchFamily="49" charset="-122"/>
              </a:rPr>
              <a:t>、名词解释：数据、数据元素、数据项、数据对象、数据结构</a:t>
            </a:r>
          </a:p>
          <a:p>
            <a:pPr eaLnBrk="0" hangingPunct="0">
              <a:spcBef>
                <a:spcPct val="50000"/>
              </a:spcBef>
            </a:pPr>
            <a:r>
              <a:rPr lang="en-US" altLang="zh-CN" sz="2400" b="1" dirty="0">
                <a:solidFill>
                  <a:schemeClr val="tx1">
                    <a:lumMod val="95000"/>
                    <a:lumOff val="5000"/>
                  </a:schemeClr>
                </a:solidFill>
                <a:latin typeface="楷体_GB2312" pitchFamily="49" charset="-122"/>
                <a:ea typeface="楷体_GB2312" pitchFamily="49" charset="-122"/>
              </a:rPr>
              <a:t>2</a:t>
            </a:r>
            <a:r>
              <a:rPr lang="zh-CN" altLang="en-US" sz="2400" b="1" dirty="0">
                <a:solidFill>
                  <a:schemeClr val="tx1">
                    <a:lumMod val="95000"/>
                    <a:lumOff val="5000"/>
                  </a:schemeClr>
                </a:solidFill>
                <a:latin typeface="楷体_GB2312" pitchFamily="49" charset="-122"/>
                <a:ea typeface="楷体_GB2312" pitchFamily="49" charset="-122"/>
              </a:rPr>
              <a:t>、用文字带图形的方式简述数据逻辑结构的四种基本形态 。</a:t>
            </a:r>
            <a:endParaRPr lang="en-US" altLang="zh-CN" sz="2400" b="1" dirty="0">
              <a:solidFill>
                <a:schemeClr val="tx1">
                  <a:lumMod val="95000"/>
                  <a:lumOff val="5000"/>
                </a:schemeClr>
              </a:solidFill>
              <a:latin typeface="楷体_GB2312" pitchFamily="49" charset="-122"/>
              <a:ea typeface="楷体_GB2312" pitchFamily="49" charset="-122"/>
            </a:endParaRPr>
          </a:p>
          <a:p>
            <a:pPr eaLnBrk="0" hangingPunct="0">
              <a:spcBef>
                <a:spcPct val="50000"/>
              </a:spcBef>
            </a:pPr>
            <a:r>
              <a:rPr lang="en-US" altLang="zh-CN" sz="2400" b="1" dirty="0">
                <a:solidFill>
                  <a:schemeClr val="tx1">
                    <a:lumMod val="95000"/>
                    <a:lumOff val="5000"/>
                  </a:schemeClr>
                </a:solidFill>
                <a:latin typeface="楷体_GB2312" pitchFamily="49" charset="-122"/>
                <a:ea typeface="楷体_GB2312" pitchFamily="49" charset="-122"/>
              </a:rPr>
              <a:t>3</a:t>
            </a:r>
            <a:r>
              <a:rPr lang="zh-CN" altLang="en-US" sz="2400" b="1" dirty="0">
                <a:solidFill>
                  <a:schemeClr val="tx1">
                    <a:lumMod val="95000"/>
                    <a:lumOff val="5000"/>
                  </a:schemeClr>
                </a:solidFill>
                <a:latin typeface="楷体_GB2312" pitchFamily="49" charset="-122"/>
                <a:ea typeface="楷体_GB2312" pitchFamily="49" charset="-122"/>
              </a:rPr>
              <a:t>、简述数据的两种基本存储类型。并举例说明。</a:t>
            </a:r>
          </a:p>
          <a:p>
            <a:pPr eaLnBrk="0" hangingPunct="0">
              <a:spcBef>
                <a:spcPct val="50000"/>
              </a:spcBef>
            </a:pPr>
            <a:r>
              <a:rPr lang="en-US" altLang="zh-CN" sz="2400" b="1" dirty="0" smtClean="0">
                <a:solidFill>
                  <a:schemeClr val="tx1">
                    <a:lumMod val="95000"/>
                    <a:lumOff val="5000"/>
                  </a:schemeClr>
                </a:solidFill>
                <a:latin typeface="楷体_GB2312" pitchFamily="49" charset="-122"/>
                <a:ea typeface="楷体_GB2312" pitchFamily="49" charset="-122"/>
              </a:rPr>
              <a:t>4</a:t>
            </a:r>
            <a:r>
              <a:rPr lang="zh-CN" altLang="en-US" sz="2400" b="1" dirty="0" smtClean="0">
                <a:solidFill>
                  <a:schemeClr val="tx1">
                    <a:lumMod val="95000"/>
                    <a:lumOff val="5000"/>
                  </a:schemeClr>
                </a:solidFill>
                <a:latin typeface="楷体_GB2312" pitchFamily="49" charset="-122"/>
                <a:ea typeface="楷体_GB2312" pitchFamily="49" charset="-122"/>
              </a:rPr>
              <a:t>、</a:t>
            </a:r>
            <a:r>
              <a:rPr lang="zh-CN" altLang="en-US" sz="2400" b="1" dirty="0">
                <a:solidFill>
                  <a:schemeClr val="tx1">
                    <a:lumMod val="95000"/>
                    <a:lumOff val="5000"/>
                  </a:schemeClr>
                </a:solidFill>
                <a:latin typeface="楷体_GB2312" pitchFamily="49" charset="-122"/>
                <a:ea typeface="楷体_GB2312" pitchFamily="49" charset="-122"/>
              </a:rPr>
              <a:t>求下列程序段的时间复杂度。</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1</a:t>
            </a:r>
            <a:r>
              <a:rPr lang="zh-CN" altLang="en-US" sz="2000" b="1" dirty="0">
                <a:solidFill>
                  <a:schemeClr val="tx1">
                    <a:lumMod val="95000"/>
                    <a:lumOff val="5000"/>
                  </a:schemeClr>
                </a:solidFill>
                <a:latin typeface="楷体_GB2312" pitchFamily="49" charset="-122"/>
                <a:ea typeface="楷体_GB2312" pitchFamily="49" charset="-122"/>
              </a:rPr>
              <a:t>） </a:t>
            </a:r>
            <a:r>
              <a:rPr lang="en-US" altLang="zh-CN" sz="2000" b="1" dirty="0">
                <a:solidFill>
                  <a:schemeClr val="tx1">
                    <a:lumMod val="95000"/>
                    <a:lumOff val="5000"/>
                  </a:schemeClr>
                </a:solidFill>
                <a:latin typeface="楷体_GB2312" pitchFamily="49" charset="-122"/>
                <a:ea typeface="楷体_GB2312" pitchFamily="49" charset="-122"/>
              </a:rPr>
              <a:t>x=0;</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for(</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=1; </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&lt;n; </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for(j=1; j&lt;=n-</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 j++)</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x++;</a:t>
            </a:r>
          </a:p>
        </p:txBody>
      </p:sp>
      <p:sp>
        <p:nvSpPr>
          <p:cNvPr id="5" name="矩形 4"/>
          <p:cNvSpPr/>
          <p:nvPr/>
        </p:nvSpPr>
        <p:spPr>
          <a:xfrm>
            <a:off x="4214810" y="3000372"/>
            <a:ext cx="5572164" cy="3170099"/>
          </a:xfrm>
          <a:prstGeom prst="rect">
            <a:avLst/>
          </a:prstGeom>
        </p:spPr>
        <p:txBody>
          <a:bodyPr wrap="square">
            <a:spAutoFit/>
          </a:bodyPr>
          <a:lstStyle/>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2</a:t>
            </a:r>
            <a:r>
              <a:rPr lang="zh-CN" altLang="en-US" sz="2000" b="1" dirty="0">
                <a:solidFill>
                  <a:schemeClr val="tx1">
                    <a:lumMod val="95000"/>
                    <a:lumOff val="5000"/>
                  </a:schemeClr>
                </a:solidFill>
                <a:latin typeface="楷体_GB2312" pitchFamily="49" charset="-122"/>
                <a:ea typeface="楷体_GB2312" pitchFamily="49" charset="-122"/>
              </a:rPr>
              <a:t>） </a:t>
            </a:r>
            <a:r>
              <a:rPr lang="en-US" altLang="zh-CN" sz="2000" b="1" dirty="0" err="1">
                <a:solidFill>
                  <a:schemeClr val="tx1">
                    <a:lumMod val="95000"/>
                    <a:lumOff val="5000"/>
                  </a:schemeClr>
                </a:solidFill>
                <a:latin typeface="楷体_GB2312" pitchFamily="49" charset="-122"/>
                <a:ea typeface="楷体_GB2312" pitchFamily="49" charset="-122"/>
              </a:rPr>
              <a:t>int</a:t>
            </a: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 j, k;</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for(</a:t>
            </a:r>
            <a:r>
              <a:rPr lang="en-US" altLang="zh-CN" sz="2000" b="1" dirty="0" err="1" smtClean="0">
                <a:solidFill>
                  <a:schemeClr val="tx1">
                    <a:lumMod val="95000"/>
                    <a:lumOff val="5000"/>
                  </a:schemeClr>
                </a:solidFill>
                <a:latin typeface="楷体_GB2312" pitchFamily="49" charset="-122"/>
                <a:ea typeface="楷体_GB2312" pitchFamily="49" charset="-122"/>
              </a:rPr>
              <a:t>i</a:t>
            </a:r>
            <a:r>
              <a:rPr lang="en-US" altLang="zh-CN" sz="2000" b="1" dirty="0" smtClean="0">
                <a:solidFill>
                  <a:schemeClr val="tx1">
                    <a:lumMod val="95000"/>
                    <a:lumOff val="5000"/>
                  </a:schemeClr>
                </a:solidFill>
                <a:latin typeface="楷体_GB2312" pitchFamily="49" charset="-122"/>
                <a:ea typeface="楷体_GB2312" pitchFamily="49" charset="-122"/>
              </a:rPr>
              <a:t>=0</a:t>
            </a: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&lt;n; </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for(j=0</a:t>
            </a:r>
            <a:r>
              <a:rPr lang="en-US" altLang="zh-CN" sz="2000" b="1" dirty="0">
                <a:solidFill>
                  <a:schemeClr val="tx1">
                    <a:lumMod val="95000"/>
                    <a:lumOff val="5000"/>
                  </a:schemeClr>
                </a:solidFill>
                <a:latin typeface="楷体_GB2312" pitchFamily="49" charset="-122"/>
                <a:ea typeface="楷体_GB2312" pitchFamily="49" charset="-122"/>
              </a:rPr>
              <a:t>; j&lt;=n; j++)</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  </a:t>
            </a:r>
            <a:r>
              <a:rPr lang="en-US" altLang="zh-CN" sz="2000" b="1" dirty="0">
                <a:solidFill>
                  <a:schemeClr val="tx1">
                    <a:lumMod val="95000"/>
                    <a:lumOff val="5000"/>
                  </a:schemeClr>
                </a:solidFill>
                <a:latin typeface="楷体_GB2312" pitchFamily="49" charset="-122"/>
                <a:ea typeface="楷体_GB2312" pitchFamily="49" charset="-122"/>
              </a:rPr>
              <a:t>c[</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][j] = 0;</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 </a:t>
            </a:r>
            <a:r>
              <a:rPr lang="en-US" altLang="zh-CN" sz="2000" b="1" dirty="0">
                <a:solidFill>
                  <a:schemeClr val="tx1">
                    <a:lumMod val="95000"/>
                    <a:lumOff val="5000"/>
                  </a:schemeClr>
                </a:solidFill>
                <a:latin typeface="楷体_GB2312" pitchFamily="49" charset="-122"/>
                <a:ea typeface="楷体_GB2312" pitchFamily="49" charset="-122"/>
              </a:rPr>
              <a:t>for(k=0; k&lt;n; k++)</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c[</a:t>
            </a:r>
            <a:r>
              <a:rPr lang="en-US" altLang="zh-CN" sz="2000" b="1" dirty="0" err="1" smtClean="0">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][j] = a[</a:t>
            </a:r>
            <a:r>
              <a:rPr lang="en-US" altLang="zh-CN" sz="2000" b="1" dirty="0" err="1">
                <a:solidFill>
                  <a:schemeClr val="tx1">
                    <a:lumMod val="95000"/>
                    <a:lumOff val="5000"/>
                  </a:schemeClr>
                </a:solidFill>
                <a:latin typeface="楷体_GB2312" pitchFamily="49" charset="-122"/>
                <a:ea typeface="楷体_GB2312" pitchFamily="49" charset="-122"/>
              </a:rPr>
              <a:t>i</a:t>
            </a:r>
            <a:r>
              <a:rPr lang="en-US" altLang="zh-CN" sz="2000" b="1" dirty="0">
                <a:solidFill>
                  <a:schemeClr val="tx1">
                    <a:lumMod val="95000"/>
                    <a:lumOff val="5000"/>
                  </a:schemeClr>
                </a:solidFill>
                <a:latin typeface="楷体_GB2312" pitchFamily="49" charset="-122"/>
                <a:ea typeface="楷体_GB2312" pitchFamily="49" charset="-122"/>
              </a:rPr>
              <a:t>][k] * b[k][j]</a:t>
            </a:r>
          </a:p>
          <a:p>
            <a:pPr eaLnBrk="0" hangingPunct="0">
              <a:spcBef>
                <a:spcPct val="50000"/>
              </a:spcBef>
            </a:pPr>
            <a:r>
              <a:rPr lang="en-US" altLang="zh-CN" sz="2000" b="1" dirty="0">
                <a:solidFill>
                  <a:schemeClr val="tx1">
                    <a:lumMod val="95000"/>
                    <a:lumOff val="5000"/>
                  </a:schemeClr>
                </a:solidFill>
                <a:latin typeface="楷体_GB2312" pitchFamily="49" charset="-122"/>
                <a:ea typeface="楷体_GB2312" pitchFamily="49" charset="-122"/>
              </a:rPr>
              <a:t>     </a:t>
            </a:r>
            <a:r>
              <a:rPr lang="en-US" altLang="zh-CN" sz="2000" b="1" dirty="0" smtClean="0">
                <a:solidFill>
                  <a:schemeClr val="tx1">
                    <a:lumMod val="95000"/>
                    <a:lumOff val="5000"/>
                  </a:schemeClr>
                </a:solidFill>
                <a:latin typeface="楷体_GB2312" pitchFamily="49" charset="-122"/>
                <a:ea typeface="楷体_GB2312" pitchFamily="49" charset="-122"/>
              </a:rPr>
              <a:t>}</a:t>
            </a:r>
            <a:endParaRPr lang="en-US" altLang="zh-CN" sz="2000" b="1" dirty="0">
              <a:solidFill>
                <a:schemeClr val="tx1">
                  <a:lumMod val="95000"/>
                  <a:lumOff val="5000"/>
                </a:schemeClr>
              </a:solidFill>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BB26089C-3858-43C2-AEF7-0EF87CFEB628}" type="slidenum">
              <a:rPr lang="en-US" altLang="zh-CN"/>
              <a:pPr>
                <a:defRPr/>
              </a:pPr>
              <a:t>79</a:t>
            </a:fld>
            <a:endParaRPr lang="en-US" altLang="zh-CN"/>
          </a:p>
        </p:txBody>
      </p:sp>
      <p:sp>
        <p:nvSpPr>
          <p:cNvPr id="78851" name="Text Box 2"/>
          <p:cNvSpPr txBox="1">
            <a:spLocks noChangeArrowheads="1"/>
          </p:cNvSpPr>
          <p:nvPr/>
        </p:nvSpPr>
        <p:spPr bwMode="auto">
          <a:xfrm>
            <a:off x="358775" y="260350"/>
            <a:ext cx="8389938" cy="3908762"/>
          </a:xfrm>
          <a:prstGeom prst="rect">
            <a:avLst/>
          </a:prstGeom>
          <a:noFill/>
          <a:ln w="12700">
            <a:noFill/>
            <a:miter lim="800000"/>
            <a:headEnd type="none" w="sm" len="sm"/>
            <a:tailEnd type="none" w="sm" len="sm"/>
          </a:ln>
        </p:spPr>
        <p:txBody>
          <a:bodyPr>
            <a:spAutoFit/>
          </a:bodyPr>
          <a:lstStyle/>
          <a:p>
            <a:pPr>
              <a:spcBef>
                <a:spcPct val="50000"/>
              </a:spcBef>
            </a:pPr>
            <a:r>
              <a:rPr lang="zh-CN" altLang="en-US" sz="3200" dirty="0"/>
              <a:t>思考题：</a:t>
            </a:r>
          </a:p>
          <a:p>
            <a:pPr eaLnBrk="0" hangingPunct="0">
              <a:lnSpc>
                <a:spcPct val="150000"/>
              </a:lnSpc>
              <a:spcBef>
                <a:spcPct val="50000"/>
              </a:spcBef>
            </a:pPr>
            <a:r>
              <a:rPr lang="en-US" altLang="zh-CN" sz="2400" b="1" dirty="0">
                <a:solidFill>
                  <a:schemeClr val="tx1">
                    <a:lumMod val="95000"/>
                    <a:lumOff val="5000"/>
                  </a:schemeClr>
                </a:solidFill>
                <a:latin typeface="楷体_GB2312" pitchFamily="49" charset="-122"/>
                <a:ea typeface="楷体_GB2312" pitchFamily="49" charset="-122"/>
              </a:rPr>
              <a:t>5</a:t>
            </a:r>
            <a:r>
              <a:rPr lang="zh-CN" altLang="en-US" sz="2400" b="1" dirty="0">
                <a:solidFill>
                  <a:schemeClr val="tx1">
                    <a:lumMod val="95000"/>
                    <a:lumOff val="5000"/>
                  </a:schemeClr>
                </a:solidFill>
                <a:latin typeface="楷体_GB2312" pitchFamily="49" charset="-122"/>
                <a:ea typeface="楷体_GB2312" pitchFamily="49" charset="-122"/>
              </a:rPr>
              <a:t>、设计一个算法有何要求。</a:t>
            </a:r>
          </a:p>
          <a:p>
            <a:pPr eaLnBrk="0" hangingPunct="0">
              <a:lnSpc>
                <a:spcPct val="150000"/>
              </a:lnSpc>
              <a:spcBef>
                <a:spcPct val="50000"/>
              </a:spcBef>
            </a:pPr>
            <a:r>
              <a:rPr lang="en-US" altLang="zh-CN" sz="2400" b="1" dirty="0">
                <a:solidFill>
                  <a:schemeClr val="tx1">
                    <a:lumMod val="95000"/>
                    <a:lumOff val="5000"/>
                  </a:schemeClr>
                </a:solidFill>
                <a:latin typeface="楷体_GB2312" pitchFamily="49" charset="-122"/>
                <a:ea typeface="楷体_GB2312" pitchFamily="49" charset="-122"/>
              </a:rPr>
              <a:t>6</a:t>
            </a:r>
            <a:r>
              <a:rPr lang="zh-CN" altLang="en-US" sz="2400" b="1" dirty="0">
                <a:solidFill>
                  <a:schemeClr val="tx1">
                    <a:lumMod val="95000"/>
                    <a:lumOff val="5000"/>
                  </a:schemeClr>
                </a:solidFill>
                <a:latin typeface="楷体_GB2312" pitchFamily="49" charset="-122"/>
                <a:ea typeface="楷体_GB2312" pitchFamily="49" charset="-122"/>
              </a:rPr>
              <a:t>、简述算法的</a:t>
            </a:r>
            <a:r>
              <a:rPr lang="en-US" altLang="zh-CN" sz="2400" b="1" dirty="0">
                <a:solidFill>
                  <a:schemeClr val="tx1">
                    <a:lumMod val="95000"/>
                    <a:lumOff val="5000"/>
                  </a:schemeClr>
                </a:solidFill>
                <a:latin typeface="楷体_GB2312" pitchFamily="49" charset="-122"/>
                <a:ea typeface="楷体_GB2312" pitchFamily="49" charset="-122"/>
              </a:rPr>
              <a:t>5</a:t>
            </a:r>
            <a:r>
              <a:rPr lang="zh-CN" altLang="en-US" sz="2400" b="1" dirty="0">
                <a:solidFill>
                  <a:schemeClr val="tx1">
                    <a:lumMod val="95000"/>
                    <a:lumOff val="5000"/>
                  </a:schemeClr>
                </a:solidFill>
                <a:latin typeface="楷体_GB2312" pitchFamily="49" charset="-122"/>
                <a:ea typeface="楷体_GB2312" pitchFamily="49" charset="-122"/>
              </a:rPr>
              <a:t>个要素。</a:t>
            </a:r>
          </a:p>
          <a:p>
            <a:pPr eaLnBrk="0" hangingPunct="0">
              <a:lnSpc>
                <a:spcPct val="150000"/>
              </a:lnSpc>
              <a:spcBef>
                <a:spcPct val="50000"/>
              </a:spcBef>
            </a:pPr>
            <a:r>
              <a:rPr lang="en-US" altLang="zh-CN" sz="2400" b="1" dirty="0" smtClean="0">
                <a:solidFill>
                  <a:schemeClr val="tx1">
                    <a:lumMod val="95000"/>
                    <a:lumOff val="5000"/>
                  </a:schemeClr>
                </a:solidFill>
                <a:latin typeface="楷体_GB2312" pitchFamily="49" charset="-122"/>
                <a:ea typeface="楷体_GB2312" pitchFamily="49" charset="-122"/>
              </a:rPr>
              <a:t>7</a:t>
            </a:r>
            <a:r>
              <a:rPr lang="zh-CN" altLang="en-US" sz="2400" b="1" dirty="0" smtClean="0">
                <a:solidFill>
                  <a:schemeClr val="tx1">
                    <a:lumMod val="95000"/>
                    <a:lumOff val="5000"/>
                  </a:schemeClr>
                </a:solidFill>
                <a:latin typeface="楷体_GB2312" pitchFamily="49" charset="-122"/>
                <a:ea typeface="楷体_GB2312" pitchFamily="49" charset="-122"/>
              </a:rPr>
              <a:t>、</a:t>
            </a:r>
            <a:r>
              <a:rPr lang="zh-CN" altLang="en-US" sz="2400" b="1" dirty="0">
                <a:solidFill>
                  <a:schemeClr val="tx1">
                    <a:lumMod val="95000"/>
                    <a:lumOff val="5000"/>
                  </a:schemeClr>
                </a:solidFill>
                <a:latin typeface="楷体_GB2312" pitchFamily="49" charset="-122"/>
                <a:ea typeface="楷体_GB2312" pitchFamily="49" charset="-122"/>
              </a:rPr>
              <a:t>为什么说算法时间复杂度是为对数阶、幂函数阶时，算法的运行时间是可以接受的，称这些算法是有效算法；当为指数阶或阶乘阶时，是无效的算法？</a:t>
            </a: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0237E90-51E9-4366-BD35-D74DBC9A566A}" type="slidenum">
              <a:rPr lang="en-US" altLang="zh-CN"/>
              <a:pPr>
                <a:defRPr/>
              </a:pPr>
              <a:t>8</a:t>
            </a:fld>
            <a:endParaRPr lang="en-US" altLang="zh-CN"/>
          </a:p>
        </p:txBody>
      </p:sp>
      <p:sp>
        <p:nvSpPr>
          <p:cNvPr id="179203" name="Rectangle 3"/>
          <p:cNvSpPr>
            <a:spLocks noGrp="1" noChangeArrowheads="1"/>
          </p:cNvSpPr>
          <p:nvPr>
            <p:ph type="body" idx="1"/>
          </p:nvPr>
        </p:nvSpPr>
        <p:spPr>
          <a:xfrm>
            <a:off x="428625" y="1428750"/>
            <a:ext cx="8229600" cy="642938"/>
          </a:xfrm>
        </p:spPr>
        <p:txBody>
          <a:bodyPr/>
          <a:lstStyle/>
          <a:p>
            <a:pPr lvl="1">
              <a:buFont typeface="Wingdings" pitchFamily="2" charset="2"/>
              <a:buNone/>
            </a:pPr>
            <a:r>
              <a:rPr lang="zh-CN" altLang="en-US" b="1" smtClean="0">
                <a:latin typeface="幼圆" pitchFamily="49" charset="-122"/>
                <a:ea typeface="幼圆" pitchFamily="49" charset="-122"/>
              </a:rPr>
              <a:t>例</a:t>
            </a:r>
            <a:r>
              <a:rPr lang="en-US" altLang="zh-CN" b="1" smtClean="0">
                <a:latin typeface="幼圆" pitchFamily="49" charset="-122"/>
                <a:ea typeface="幼圆" pitchFamily="49" charset="-122"/>
              </a:rPr>
              <a:t>1 </a:t>
            </a:r>
            <a:r>
              <a:rPr lang="zh-CN" altLang="en-US" b="1" smtClean="0">
                <a:latin typeface="幼圆" pitchFamily="49" charset="-122"/>
                <a:ea typeface="幼圆" pitchFamily="49" charset="-122"/>
              </a:rPr>
              <a:t>求两个学生某门课成绩之和。 </a:t>
            </a:r>
          </a:p>
        </p:txBody>
      </p:sp>
      <p:sp>
        <p:nvSpPr>
          <p:cNvPr id="8" name="标题 1"/>
          <p:cNvSpPr>
            <a:spLocks noGrp="1"/>
          </p:cNvSpPr>
          <p:nvPr>
            <p:ph type="title"/>
          </p:nvPr>
        </p:nvSpPr>
        <p:spPr>
          <a:xfrm>
            <a:off x="457200" y="277813"/>
            <a:ext cx="8686800" cy="1139825"/>
          </a:xfrm>
        </p:spPr>
        <p:txBody>
          <a:bodyPr/>
          <a:lstStyle/>
          <a:p>
            <a:pPr>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br>
              <a:rPr kumimoji="1" lang="zh-CN" altLang="en-US" sz="4000" b="1" dirty="0" smtClean="0">
                <a:solidFill>
                  <a:srgbClr val="0000CC"/>
                </a:solidFill>
                <a:effectLst>
                  <a:outerShdw blurRad="38100" dist="38100" dir="2700000" algn="tl">
                    <a:srgbClr val="C0C0C0"/>
                  </a:outerShdw>
                </a:effectLst>
              </a:rPr>
            </a:br>
            <a:endParaRPr lang="zh-CN" altLang="en-US" sz="4000" dirty="0"/>
          </a:p>
        </p:txBody>
      </p:sp>
      <p:sp>
        <p:nvSpPr>
          <p:cNvPr id="6" name="矩形 5"/>
          <p:cNvSpPr/>
          <p:nvPr/>
        </p:nvSpPr>
        <p:spPr>
          <a:xfrm>
            <a:off x="1071563" y="2214563"/>
            <a:ext cx="5929312" cy="461962"/>
          </a:xfrm>
          <a:prstGeom prst="rect">
            <a:avLst/>
          </a:prstGeom>
        </p:spPr>
        <p:txBody>
          <a:bodyPr>
            <a:spAutoFit/>
          </a:bodyPr>
          <a:lstStyle/>
          <a:p>
            <a:pPr lvl="1">
              <a:defRPr/>
            </a:pPr>
            <a:r>
              <a:rPr lang="zh-CN" altLang="en-US" sz="2400" b="1" dirty="0">
                <a:solidFill>
                  <a:srgbClr val="FF0000"/>
                </a:solidFill>
                <a:effectLst>
                  <a:outerShdw blurRad="38100" dist="38100" dir="2700000" algn="tl">
                    <a:srgbClr val="C0C0C0"/>
                  </a:outerShdw>
                </a:effectLst>
              </a:rPr>
              <a:t>实现：定义两个普通变量，并求和。</a:t>
            </a:r>
          </a:p>
        </p:txBody>
      </p:sp>
      <p:sp>
        <p:nvSpPr>
          <p:cNvPr id="7" name="矩形 6"/>
          <p:cNvSpPr>
            <a:spLocks noChangeArrowheads="1"/>
          </p:cNvSpPr>
          <p:nvPr/>
        </p:nvSpPr>
        <p:spPr bwMode="auto">
          <a:xfrm>
            <a:off x="428625" y="2857500"/>
            <a:ext cx="7643813" cy="492125"/>
          </a:xfrm>
          <a:prstGeom prst="rect">
            <a:avLst/>
          </a:prstGeom>
          <a:noFill/>
          <a:ln w="9525">
            <a:noFill/>
            <a:miter lim="800000"/>
            <a:headEnd/>
            <a:tailEnd/>
          </a:ln>
        </p:spPr>
        <p:txBody>
          <a:bodyPr>
            <a:spAutoFit/>
          </a:bodyPr>
          <a:lstStyle/>
          <a:p>
            <a:pPr marL="669925" lvl="1" indent="-325438" eaLnBrk="0" hangingPunct="0">
              <a:spcBef>
                <a:spcPct val="20000"/>
              </a:spcBef>
              <a:buClr>
                <a:schemeClr val="accent2"/>
              </a:buClr>
              <a:buSzPct val="60000"/>
            </a:pPr>
            <a:r>
              <a:rPr lang="zh-CN" altLang="en-US" sz="2600" b="1">
                <a:latin typeface="幼圆" pitchFamily="49" charset="-122"/>
                <a:ea typeface="幼圆" pitchFamily="49" charset="-122"/>
              </a:rPr>
              <a:t>例</a:t>
            </a:r>
            <a:r>
              <a:rPr lang="en-US" altLang="zh-CN" sz="2600" b="1">
                <a:latin typeface="幼圆" pitchFamily="49" charset="-122"/>
                <a:ea typeface="幼圆" pitchFamily="49" charset="-122"/>
              </a:rPr>
              <a:t>2 </a:t>
            </a:r>
            <a:r>
              <a:rPr lang="zh-CN" altLang="en-US" sz="2600" b="1">
                <a:latin typeface="幼圆" pitchFamily="49" charset="-122"/>
                <a:ea typeface="幼圆" pitchFamily="49" charset="-122"/>
              </a:rPr>
              <a:t>某班某一门课程成绩统计。 </a:t>
            </a:r>
          </a:p>
        </p:txBody>
      </p:sp>
      <p:sp>
        <p:nvSpPr>
          <p:cNvPr id="9" name="矩形 8"/>
          <p:cNvSpPr/>
          <p:nvPr/>
        </p:nvSpPr>
        <p:spPr>
          <a:xfrm>
            <a:off x="1071563" y="3571875"/>
            <a:ext cx="6429375" cy="461963"/>
          </a:xfrm>
          <a:prstGeom prst="rect">
            <a:avLst/>
          </a:prstGeom>
        </p:spPr>
        <p:txBody>
          <a:bodyPr>
            <a:spAutoFit/>
          </a:bodyPr>
          <a:lstStyle/>
          <a:p>
            <a:pPr lvl="1">
              <a:defRPr/>
            </a:pPr>
            <a:r>
              <a:rPr lang="zh-CN" altLang="en-US" sz="2400" b="1" dirty="0">
                <a:solidFill>
                  <a:srgbClr val="FF0000"/>
                </a:solidFill>
                <a:effectLst>
                  <a:outerShdw blurRad="38100" dist="38100" dir="2700000" algn="tl">
                    <a:srgbClr val="C0C0C0"/>
                  </a:outerShdw>
                </a:effectLst>
              </a:rPr>
              <a:t>实现：定义数组，并用循环完成操作。 </a:t>
            </a:r>
          </a:p>
        </p:txBody>
      </p:sp>
      <p:sp>
        <p:nvSpPr>
          <p:cNvPr id="10" name="矩形 9"/>
          <p:cNvSpPr>
            <a:spLocks noChangeArrowheads="1"/>
          </p:cNvSpPr>
          <p:nvPr/>
        </p:nvSpPr>
        <p:spPr bwMode="auto">
          <a:xfrm>
            <a:off x="500063" y="4214813"/>
            <a:ext cx="7000875" cy="492125"/>
          </a:xfrm>
          <a:prstGeom prst="rect">
            <a:avLst/>
          </a:prstGeom>
          <a:noFill/>
          <a:ln w="9525">
            <a:noFill/>
            <a:miter lim="800000"/>
            <a:headEnd/>
            <a:tailEnd/>
          </a:ln>
        </p:spPr>
        <p:txBody>
          <a:bodyPr>
            <a:spAutoFit/>
          </a:bodyPr>
          <a:lstStyle/>
          <a:p>
            <a:pPr marL="669925" lvl="1" indent="-325438" eaLnBrk="0" hangingPunct="0">
              <a:spcBef>
                <a:spcPct val="20000"/>
              </a:spcBef>
              <a:buClr>
                <a:schemeClr val="accent2"/>
              </a:buClr>
              <a:buSzPct val="60000"/>
            </a:pPr>
            <a:r>
              <a:rPr lang="zh-CN" altLang="en-US" sz="2600" b="1">
                <a:latin typeface="幼圆" pitchFamily="49" charset="-122"/>
                <a:ea typeface="幼圆" pitchFamily="49" charset="-122"/>
              </a:rPr>
              <a:t>例</a:t>
            </a:r>
            <a:r>
              <a:rPr lang="en-US" altLang="zh-CN" sz="2600" b="1">
                <a:latin typeface="幼圆" pitchFamily="49" charset="-122"/>
                <a:ea typeface="幼圆" pitchFamily="49" charset="-122"/>
              </a:rPr>
              <a:t>3 </a:t>
            </a:r>
            <a:r>
              <a:rPr lang="zh-CN" altLang="en-US" sz="2600" b="1">
                <a:latin typeface="幼圆" pitchFamily="49" charset="-122"/>
                <a:ea typeface="幼圆" pitchFamily="49" charset="-122"/>
              </a:rPr>
              <a:t>某班某几门课程成绩统计。</a:t>
            </a:r>
          </a:p>
        </p:txBody>
      </p:sp>
      <p:sp>
        <p:nvSpPr>
          <p:cNvPr id="11" name="矩形 10"/>
          <p:cNvSpPr/>
          <p:nvPr/>
        </p:nvSpPr>
        <p:spPr>
          <a:xfrm>
            <a:off x="1071563" y="4929188"/>
            <a:ext cx="7643812" cy="461962"/>
          </a:xfrm>
          <a:prstGeom prst="rect">
            <a:avLst/>
          </a:prstGeom>
        </p:spPr>
        <p:txBody>
          <a:bodyPr>
            <a:spAutoFit/>
          </a:bodyPr>
          <a:lstStyle/>
          <a:p>
            <a:pPr lvl="1">
              <a:defRPr/>
            </a:pPr>
            <a:r>
              <a:rPr lang="zh-CN" altLang="en-US" sz="2400" b="1" dirty="0">
                <a:solidFill>
                  <a:srgbClr val="FF0000"/>
                </a:solidFill>
                <a:effectLst>
                  <a:outerShdw blurRad="38100" dist="38100" dir="2700000" algn="tl">
                    <a:srgbClr val="C0C0C0"/>
                  </a:outerShdw>
                </a:effectLst>
              </a:rPr>
              <a:t>实现：定义二维数组，并用双重循环完成操作。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9203">
                                            <p:txEl>
                                              <p:pRg st="0" end="0"/>
                                            </p:txEl>
                                          </p:spTgt>
                                        </p:tgtEl>
                                        <p:attrNameLst>
                                          <p:attrName>style.visibility</p:attrName>
                                        </p:attrNameLst>
                                      </p:cBhvr>
                                      <p:to>
                                        <p:strVal val="visible"/>
                                      </p:to>
                                    </p:set>
                                    <p:anim calcmode="lin" valueType="num">
                                      <p:cBhvr additive="base">
                                        <p:cTn id="13" dur="500" fill="hold"/>
                                        <p:tgtEl>
                                          <p:spTgt spid="1792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9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P spid="8" grpId="0"/>
      <p:bldP spid="6" grpId="0"/>
      <p:bldP spid="7" grpId="0"/>
      <p:bldP spid="9" grpId="0"/>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277813"/>
            <a:ext cx="8229600" cy="579437"/>
          </a:xfrm>
        </p:spPr>
        <p:txBody>
          <a:bodyPr/>
          <a:lstStyle/>
          <a:p>
            <a:r>
              <a:rPr lang="zh-CN" altLang="en-US" sz="3200" b="1" dirty="0" smtClean="0"/>
              <a:t>上机作业：</a:t>
            </a:r>
          </a:p>
        </p:txBody>
      </p:sp>
      <p:sp>
        <p:nvSpPr>
          <p:cNvPr id="39939" name="内容占位符 2"/>
          <p:cNvSpPr>
            <a:spLocks noGrp="1"/>
          </p:cNvSpPr>
          <p:nvPr>
            <p:ph idx="1"/>
          </p:nvPr>
        </p:nvSpPr>
        <p:spPr>
          <a:xfrm>
            <a:off x="0" y="714356"/>
            <a:ext cx="9144000" cy="5429250"/>
          </a:xfrm>
        </p:spPr>
        <p:txBody>
          <a:bodyPr/>
          <a:lstStyle/>
          <a:p>
            <a:pPr>
              <a:lnSpc>
                <a:spcPct val="125000"/>
              </a:lnSpc>
              <a:buFont typeface="Wingdings" pitchFamily="2" charset="2"/>
              <a:buNone/>
            </a:pPr>
            <a:r>
              <a:rPr lang="zh-CN" altLang="en-US" dirty="0" smtClean="0"/>
              <a:t>        </a:t>
            </a:r>
            <a:r>
              <a:rPr lang="zh-CN" altLang="en-US" sz="2400" dirty="0" smtClean="0"/>
              <a:t>设计实现抽象数据类型“三元组</a:t>
            </a:r>
            <a:r>
              <a:rPr lang="en-US" sz="2400" dirty="0" smtClean="0"/>
              <a:t> </a:t>
            </a:r>
            <a:r>
              <a:rPr lang="zh-CN" altLang="en-US" sz="2400" dirty="0" smtClean="0"/>
              <a:t>（</a:t>
            </a:r>
            <a:r>
              <a:rPr lang="en-US" altLang="zh-CN" sz="2400" dirty="0" smtClean="0"/>
              <a:t>Triplet</a:t>
            </a:r>
            <a:r>
              <a:rPr lang="zh-CN" altLang="en-US" sz="2400" dirty="0" smtClean="0"/>
              <a:t>）”</a:t>
            </a:r>
            <a:r>
              <a:rPr lang="en-US" sz="2400" dirty="0" smtClean="0"/>
              <a:t> </a:t>
            </a:r>
            <a:r>
              <a:rPr lang="zh-CN" altLang="en-US" sz="2400" dirty="0" smtClean="0"/>
              <a:t>。每个三元组由任意三个实数的序列构成，基本操作包括：创建一个三元组，取三元组的任意一个分量，置三元组的任意一个分量，求三元组的最大分量、最小分量，显示三元组，销毁三元组等。</a:t>
            </a:r>
            <a:endParaRPr lang="en-US" altLang="zh-CN" sz="2400" dirty="0" smtClean="0"/>
          </a:p>
          <a:p>
            <a:pPr>
              <a:lnSpc>
                <a:spcPct val="125000"/>
              </a:lnSpc>
              <a:buNone/>
            </a:pPr>
            <a:r>
              <a:rPr lang="zh-CN" altLang="en-US" sz="2400" dirty="0" smtClean="0"/>
              <a:t>    要求：（</a:t>
            </a:r>
            <a:r>
              <a:rPr lang="en-US" altLang="zh-CN" sz="2400" dirty="0" smtClean="0"/>
              <a:t>1</a:t>
            </a:r>
            <a:r>
              <a:rPr lang="zh-CN" altLang="en-US" sz="2400" dirty="0" smtClean="0"/>
              <a:t>）写出“三元组</a:t>
            </a:r>
            <a:r>
              <a:rPr lang="en-US" sz="2400" dirty="0" smtClean="0"/>
              <a:t> </a:t>
            </a:r>
            <a:r>
              <a:rPr lang="zh-CN" altLang="en-US" sz="2400" dirty="0" smtClean="0"/>
              <a:t>（</a:t>
            </a:r>
            <a:r>
              <a:rPr lang="en-US" altLang="zh-CN" sz="2400" dirty="0" smtClean="0"/>
              <a:t>Triplet</a:t>
            </a:r>
            <a:r>
              <a:rPr lang="zh-CN" altLang="en-US" sz="2400" dirty="0" smtClean="0"/>
              <a:t>）”抽象数据类型的定义，即数据对象、数据关系、基本操作</a:t>
            </a:r>
            <a:endParaRPr lang="en-US" altLang="zh-CN" sz="2400" dirty="0" smtClean="0"/>
          </a:p>
          <a:p>
            <a:pPr>
              <a:lnSpc>
                <a:spcPct val="125000"/>
              </a:lnSpc>
              <a:buNone/>
            </a:pPr>
            <a:r>
              <a:rPr lang="zh-CN" altLang="en-US" sz="2400" dirty="0" smtClean="0"/>
              <a:t>（</a:t>
            </a:r>
            <a:r>
              <a:rPr lang="en-US" altLang="zh-CN" sz="2400" dirty="0" smtClean="0"/>
              <a:t>2</a:t>
            </a:r>
            <a:r>
              <a:rPr lang="zh-CN" altLang="en-US" sz="2400" dirty="0" smtClean="0"/>
              <a:t>）练习抽象数据类型的表示和实现。</a:t>
            </a:r>
            <a:endParaRPr lang="en-US" altLang="zh-CN" sz="2400" dirty="0" smtClean="0"/>
          </a:p>
          <a:p>
            <a:pPr>
              <a:lnSpc>
                <a:spcPct val="125000"/>
              </a:lnSpc>
              <a:buNone/>
            </a:pPr>
            <a:r>
              <a:rPr lang="en-US" altLang="zh-CN" sz="2400" dirty="0" smtClean="0"/>
              <a:t>    </a:t>
            </a:r>
            <a:r>
              <a:rPr lang="zh-CN" altLang="en-US" sz="2400" dirty="0" smtClean="0"/>
              <a:t>方法</a:t>
            </a:r>
            <a:r>
              <a:rPr lang="en-US" altLang="zh-CN" sz="2400" dirty="0" smtClean="0"/>
              <a:t>1</a:t>
            </a:r>
            <a:r>
              <a:rPr lang="zh-CN" altLang="en-US" sz="2400" dirty="0" smtClean="0"/>
              <a:t>：用结构体封装需要定义的数据类型，如定义三元组</a:t>
            </a:r>
            <a:r>
              <a:rPr lang="en-US" altLang="zh-CN" sz="2400" dirty="0" smtClean="0"/>
              <a:t>ADT</a:t>
            </a:r>
            <a:r>
              <a:rPr lang="zh-CN" altLang="en-US" sz="2400" dirty="0" smtClean="0"/>
              <a:t>时，首先用结构体封装“三元组”的三个分量。并利用</a:t>
            </a:r>
            <a:r>
              <a:rPr lang="en-US" altLang="zh-CN" sz="2400" dirty="0" err="1" smtClean="0"/>
              <a:t>typedef</a:t>
            </a:r>
            <a:r>
              <a:rPr lang="zh-CN" altLang="en-US" sz="2400" dirty="0" smtClean="0"/>
              <a:t>对结构体重新命名。</a:t>
            </a:r>
            <a:endParaRPr lang="en-US" altLang="zh-CN" sz="2400" dirty="0" smtClean="0"/>
          </a:p>
          <a:p>
            <a:pPr>
              <a:lnSpc>
                <a:spcPct val="125000"/>
              </a:lnSpc>
              <a:buFont typeface="Wingdings" pitchFamily="2" charset="2"/>
              <a:buNone/>
            </a:pPr>
            <a:r>
              <a:rPr lang="zh-CN" altLang="en-US" sz="2400" dirty="0" smtClean="0"/>
              <a:t>   方法</a:t>
            </a:r>
            <a:r>
              <a:rPr lang="en-US" altLang="zh-CN" sz="2400" dirty="0" smtClean="0"/>
              <a:t>2</a:t>
            </a:r>
            <a:r>
              <a:rPr lang="zh-CN" altLang="en-US" sz="2400" dirty="0" smtClean="0"/>
              <a:t>：用指针描述“三元组”，要求：动态分配内存。</a:t>
            </a:r>
            <a:endParaRPr lang="en-US" altLang="zh-CN" sz="2400" dirty="0" smtClean="0"/>
          </a:p>
          <a:p>
            <a:pPr>
              <a:lnSpc>
                <a:spcPct val="125000"/>
              </a:lnSpc>
              <a:buFont typeface="Wingdings" pitchFamily="2" charset="2"/>
              <a:buNone/>
            </a:pPr>
            <a:r>
              <a:rPr lang="zh-CN" altLang="en-US" sz="2400" dirty="0" smtClean="0"/>
              <a:t>（</a:t>
            </a:r>
            <a:r>
              <a:rPr lang="en-US" altLang="zh-CN" sz="2400" dirty="0" smtClean="0"/>
              <a:t>3</a:t>
            </a:r>
            <a:r>
              <a:rPr lang="zh-CN" altLang="en-US" sz="2400" dirty="0" smtClean="0"/>
              <a:t>）完成所有基本操作的</a:t>
            </a:r>
            <a:r>
              <a:rPr lang="en-US" altLang="zh-CN" sz="2400" dirty="0" smtClean="0"/>
              <a:t>C</a:t>
            </a:r>
            <a:r>
              <a:rPr lang="zh-CN" altLang="en-US" sz="2400" dirty="0" smtClean="0"/>
              <a:t>语言实现与调用，并写测试程序。</a:t>
            </a:r>
          </a:p>
          <a:p>
            <a:pPr>
              <a:buFont typeface="Wingdings" pitchFamily="2" charset="2"/>
              <a:buNone/>
            </a:pPr>
            <a:endParaRPr lang="zh-CN" altLang="en-US" dirty="0" smtClean="0"/>
          </a:p>
        </p:txBody>
      </p:sp>
      <p:sp>
        <p:nvSpPr>
          <p:cNvPr id="4" name="灯片编号占位符 3"/>
          <p:cNvSpPr>
            <a:spLocks noGrp="1"/>
          </p:cNvSpPr>
          <p:nvPr>
            <p:ph type="sldNum" sz="quarter" idx="12"/>
          </p:nvPr>
        </p:nvSpPr>
        <p:spPr>
          <a:xfrm>
            <a:off x="8358214" y="6243638"/>
            <a:ext cx="328586" cy="457200"/>
          </a:xfrm>
        </p:spPr>
        <p:txBody>
          <a:bodyPr/>
          <a:lstStyle/>
          <a:p>
            <a:pPr>
              <a:defRPr/>
            </a:pPr>
            <a:fld id="{D9AEB907-7297-439C-9063-FA965CC53CE9}" type="slidenum">
              <a:rPr lang="en-US" altLang="zh-CN" smtClean="0"/>
              <a:pPr>
                <a:defRPr/>
              </a:pPr>
              <a:t>80</a:t>
            </a:fld>
            <a:endParaRPr lang="en-US" altLang="zh-CN"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39">
                                            <p:txEl>
                                              <p:pRg st="4" end="4"/>
                                            </p:txEl>
                                          </p:spTgt>
                                        </p:tgtEl>
                                        <p:attrNameLst>
                                          <p:attrName>style.visibility</p:attrName>
                                        </p:attrNameLst>
                                      </p:cBhvr>
                                      <p:to>
                                        <p:strVal val="visible"/>
                                      </p:to>
                                    </p:set>
                                    <p:anim calcmode="lin" valueType="num">
                                      <p:cBhvr additive="base">
                                        <p:cTn id="31"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939">
                                            <p:txEl>
                                              <p:pRg st="5" end="5"/>
                                            </p:txEl>
                                          </p:spTgt>
                                        </p:tgtEl>
                                        <p:attrNameLst>
                                          <p:attrName>style.visibility</p:attrName>
                                        </p:attrNameLst>
                                      </p:cBhvr>
                                      <p:to>
                                        <p:strVal val="visible"/>
                                      </p:to>
                                    </p:set>
                                    <p:anim calcmode="lin" valueType="num">
                                      <p:cBhvr additive="base">
                                        <p:cTn id="3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8" name="Rectangle 6"/>
          <p:cNvSpPr>
            <a:spLocks noChangeArrowheads="1"/>
          </p:cNvSpPr>
          <p:nvPr/>
        </p:nvSpPr>
        <p:spPr bwMode="auto">
          <a:xfrm>
            <a:off x="0" y="0"/>
            <a:ext cx="9144000" cy="6858000"/>
          </a:xfrm>
          <a:prstGeom prst="rect">
            <a:avLst/>
          </a:prstGeom>
          <a:solidFill>
            <a:srgbClr val="FFFFFF"/>
          </a:solidFill>
          <a:ln w="9525">
            <a:noFill/>
            <a:miter lim="800000"/>
            <a:headEnd/>
            <a:tailEnd/>
          </a:ln>
          <a:effectLst/>
        </p:spPr>
        <p:txBody>
          <a:bodyPr wrap="none" anchor="ctr"/>
          <a:lstStyle/>
          <a:p>
            <a:pPr algn="ctr" eaLnBrk="0" hangingPunct="0">
              <a:lnSpc>
                <a:spcPct val="100000"/>
              </a:lnSpc>
            </a:pPr>
            <a:endParaRPr lang="zh-CN" altLang="zh-CN" sz="2000" b="0" i="0">
              <a:solidFill>
                <a:schemeClr val="folHlink"/>
              </a:solidFill>
              <a:effectLst/>
              <a:latin typeface="Times New Roman" pitchFamily="18" charset="0"/>
              <a:ea typeface="隶书" pitchFamily="49" charset="-122"/>
            </a:endParaRPr>
          </a:p>
        </p:txBody>
      </p:sp>
      <p:pic>
        <p:nvPicPr>
          <p:cNvPr id="269319" name="Picture 7" descr="rose"/>
          <p:cNvPicPr>
            <a:picLocks noChangeAspect="1" noChangeArrowheads="1"/>
          </p:cNvPicPr>
          <p:nvPr/>
        </p:nvPicPr>
        <p:blipFill>
          <a:blip r:embed="rId2" cstate="print"/>
          <a:srcRect/>
          <a:stretch>
            <a:fillRect/>
          </a:stretch>
        </p:blipFill>
        <p:spPr bwMode="auto">
          <a:xfrm>
            <a:off x="669925" y="0"/>
            <a:ext cx="7764463" cy="5180013"/>
          </a:xfrm>
          <a:prstGeom prst="rect">
            <a:avLst/>
          </a:prstGeom>
          <a:noFill/>
        </p:spPr>
      </p:pic>
      <p:sp>
        <p:nvSpPr>
          <p:cNvPr id="269314" name="Rectangle 2"/>
          <p:cNvSpPr>
            <a:spLocks noGrp="1" noChangeArrowheads="1"/>
          </p:cNvSpPr>
          <p:nvPr>
            <p:ph type="title"/>
          </p:nvPr>
        </p:nvSpPr>
        <p:spPr>
          <a:xfrm>
            <a:off x="450850" y="4302125"/>
            <a:ext cx="10391775" cy="1143000"/>
          </a:xfrm>
        </p:spPr>
        <p:txBody>
          <a:bodyPr/>
          <a:lstStyle/>
          <a:p>
            <a:r>
              <a:rPr lang="zh-CN" altLang="en-US" sz="6600" i="1">
                <a:solidFill>
                  <a:srgbClr val="FF9999"/>
                </a:solidFill>
                <a:effectLst>
                  <a:outerShdw blurRad="38100" dist="38100" dir="2700000" algn="tl">
                    <a:srgbClr val="000000"/>
                  </a:outerShdw>
                </a:effectLst>
                <a:ea typeface="方正舒体" pitchFamily="2" charset="-122"/>
              </a:rPr>
              <a:t>第一章内容到此结束</a:t>
            </a:r>
            <a:r>
              <a:rPr lang="en-US" altLang="zh-CN" sz="6600" i="1">
                <a:solidFill>
                  <a:srgbClr val="FF9999"/>
                </a:solidFill>
                <a:effectLst>
                  <a:outerShdw blurRad="38100" dist="38100" dir="2700000" algn="tl">
                    <a:srgbClr val="000000"/>
                  </a:outerShdw>
                </a:effectLst>
                <a:latin typeface="Arial"/>
                <a:ea typeface="方正舒体" pitchFamily="2" charset="-122"/>
              </a:rPr>
              <a:t>…</a:t>
            </a:r>
            <a:endParaRPr lang="en-US" altLang="zh-CN" sz="6600" i="1">
              <a:solidFill>
                <a:srgbClr val="FF9999"/>
              </a:solidFill>
              <a:effectLst>
                <a:outerShdw blurRad="38100" dist="38100" dir="2700000" algn="tl">
                  <a:srgbClr val="000000"/>
                </a:outerShdw>
              </a:effectLst>
              <a:ea typeface="方正舒体" pitchFamily="2" charset="-122"/>
            </a:endParaRP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14CEB44-B820-4181-9C4B-6549826789F8}" type="slidenum">
              <a:rPr lang="en-US" altLang="zh-CN"/>
              <a:pPr>
                <a:defRPr/>
              </a:pPr>
              <a:t>9</a:t>
            </a:fld>
            <a:endParaRPr lang="en-US" altLang="zh-CN"/>
          </a:p>
        </p:txBody>
      </p:sp>
      <p:sp>
        <p:nvSpPr>
          <p:cNvPr id="180227" name="Rectangle 3"/>
          <p:cNvSpPr>
            <a:spLocks noGrp="1" noChangeArrowheads="1"/>
          </p:cNvSpPr>
          <p:nvPr>
            <p:ph type="body" idx="1"/>
          </p:nvPr>
        </p:nvSpPr>
        <p:spPr>
          <a:xfrm>
            <a:off x="457200" y="1600200"/>
            <a:ext cx="8229600" cy="1257300"/>
          </a:xfrm>
        </p:spPr>
        <p:txBody>
          <a:bodyPr/>
          <a:lstStyle/>
          <a:p>
            <a:pPr eaLnBrk="1" hangingPunct="1">
              <a:lnSpc>
                <a:spcPct val="150000"/>
              </a:lnSpc>
              <a:buFont typeface="Wingdings" pitchFamily="2" charset="2"/>
              <a:buNone/>
            </a:pPr>
            <a:r>
              <a:rPr lang="zh-CN" altLang="en-US" sz="2600" b="1" smtClean="0">
                <a:latin typeface="幼圆" pitchFamily="49" charset="-122"/>
                <a:ea typeface="幼圆" pitchFamily="49" charset="-122"/>
              </a:rPr>
              <a:t>  例</a:t>
            </a:r>
            <a:r>
              <a:rPr lang="en-US" altLang="zh-CN" sz="2600" b="1" smtClean="0">
                <a:latin typeface="幼圆" pitchFamily="49" charset="-122"/>
                <a:ea typeface="幼圆" pitchFamily="49" charset="-122"/>
              </a:rPr>
              <a:t>4  </a:t>
            </a:r>
            <a:r>
              <a:rPr lang="zh-CN" altLang="en-US" sz="2600" b="1" smtClean="0">
                <a:latin typeface="幼圆" pitchFamily="49" charset="-122"/>
                <a:ea typeface="幼圆" pitchFamily="49" charset="-122"/>
              </a:rPr>
              <a:t>某班学生信息处理。学生信息包括：学号、姓名、成绩</a:t>
            </a:r>
            <a:r>
              <a:rPr lang="en-US" altLang="zh-CN" sz="2600" b="1" smtClean="0">
                <a:latin typeface="幼圆" pitchFamily="49" charset="-122"/>
                <a:ea typeface="幼圆" pitchFamily="49" charset="-122"/>
              </a:rPr>
              <a:t>1</a:t>
            </a:r>
            <a:r>
              <a:rPr lang="zh-CN" altLang="en-US" sz="2600" b="1" smtClean="0">
                <a:latin typeface="幼圆" pitchFamily="49" charset="-122"/>
                <a:ea typeface="幼圆" pitchFamily="49" charset="-122"/>
              </a:rPr>
              <a:t>、成绩</a:t>
            </a:r>
            <a:r>
              <a:rPr lang="en-US" altLang="zh-CN" sz="2600" b="1" smtClean="0">
                <a:latin typeface="幼圆" pitchFamily="49" charset="-122"/>
                <a:ea typeface="幼圆" pitchFamily="49" charset="-122"/>
              </a:rPr>
              <a:t>2</a:t>
            </a:r>
            <a:r>
              <a:rPr lang="zh-CN" altLang="en-US" sz="2600" b="1" smtClean="0">
                <a:latin typeface="幼圆" pitchFamily="49" charset="-122"/>
                <a:ea typeface="幼圆" pitchFamily="49" charset="-122"/>
              </a:rPr>
              <a:t>等。</a:t>
            </a:r>
          </a:p>
        </p:txBody>
      </p:sp>
      <p:sp>
        <p:nvSpPr>
          <p:cNvPr id="7" name="标题 1"/>
          <p:cNvSpPr>
            <a:spLocks noGrp="1"/>
          </p:cNvSpPr>
          <p:nvPr>
            <p:ph type="title"/>
          </p:nvPr>
        </p:nvSpPr>
        <p:spPr>
          <a:xfrm>
            <a:off x="457200" y="277813"/>
            <a:ext cx="8686800" cy="1139825"/>
          </a:xfrm>
        </p:spPr>
        <p:txBody>
          <a:bodyPr/>
          <a:lstStyle/>
          <a:p>
            <a:pPr>
              <a:defRPr/>
            </a:pPr>
            <a:r>
              <a:rPr kumimoji="1" lang="en-US" altLang="zh-CN" sz="4000" b="1" dirty="0" smtClean="0">
                <a:solidFill>
                  <a:srgbClr val="0000CC"/>
                </a:solidFill>
                <a:effectLst>
                  <a:outerShdw blurRad="38100" dist="38100" dir="2700000" algn="tl">
                    <a:srgbClr val="C0C0C0"/>
                  </a:outerShdw>
                </a:effectLst>
              </a:rPr>
              <a:t>Why</a:t>
            </a:r>
            <a:r>
              <a:rPr kumimoji="1" lang="zh-CN" altLang="en-US" sz="4000" b="1" dirty="0" smtClean="0">
                <a:solidFill>
                  <a:srgbClr val="0000CC"/>
                </a:solidFill>
                <a:effectLst>
                  <a:outerShdw blurRad="38100" dist="38100" dir="2700000" algn="tl">
                    <a:srgbClr val="C0C0C0"/>
                  </a:outerShdw>
                </a:effectLst>
              </a:rPr>
              <a:t>：为什么学习</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数据结构</a:t>
            </a:r>
            <a:r>
              <a:rPr kumimoji="1" lang="en-US" altLang="zh-CN" sz="4000" b="1" dirty="0" smtClean="0">
                <a:solidFill>
                  <a:srgbClr val="0000CC"/>
                </a:solidFill>
                <a:effectLst>
                  <a:outerShdw blurRad="38100" dist="38100" dir="2700000" algn="tl">
                    <a:srgbClr val="C0C0C0"/>
                  </a:outerShdw>
                </a:effectLst>
              </a:rPr>
              <a:t>》</a:t>
            </a:r>
            <a:r>
              <a:rPr kumimoji="1" lang="zh-CN" altLang="en-US" sz="4000" b="1" dirty="0" smtClean="0">
                <a:solidFill>
                  <a:srgbClr val="0000CC"/>
                </a:solidFill>
                <a:effectLst>
                  <a:outerShdw blurRad="38100" dist="38100" dir="2700000" algn="tl">
                    <a:srgbClr val="C0C0C0"/>
                  </a:outerShdw>
                </a:effectLst>
              </a:rPr>
              <a:t>？</a:t>
            </a:r>
            <a:br>
              <a:rPr kumimoji="1" lang="zh-CN" altLang="en-US" sz="4000" b="1" dirty="0" smtClean="0">
                <a:solidFill>
                  <a:srgbClr val="0000CC"/>
                </a:solidFill>
                <a:effectLst>
                  <a:outerShdw blurRad="38100" dist="38100" dir="2700000" algn="tl">
                    <a:srgbClr val="C0C0C0"/>
                  </a:outerShdw>
                </a:effectLst>
              </a:rPr>
            </a:br>
            <a:endParaRPr lang="zh-CN" altLang="en-US" sz="4000" dirty="0"/>
          </a:p>
        </p:txBody>
      </p:sp>
      <p:sp>
        <p:nvSpPr>
          <p:cNvPr id="6" name="矩形 5"/>
          <p:cNvSpPr/>
          <p:nvPr/>
        </p:nvSpPr>
        <p:spPr>
          <a:xfrm>
            <a:off x="500063" y="3071813"/>
            <a:ext cx="8286750" cy="1754187"/>
          </a:xfrm>
          <a:prstGeom prst="rect">
            <a:avLst/>
          </a:prstGeom>
        </p:spPr>
        <p:txBody>
          <a:bodyPr>
            <a:spAutoFit/>
          </a:bodyPr>
          <a:lstStyle/>
          <a:p>
            <a:pPr lvl="1">
              <a:lnSpc>
                <a:spcPct val="150000"/>
              </a:lnSpc>
              <a:defRPr/>
            </a:pPr>
            <a:r>
              <a:rPr lang="zh-CN" altLang="en-US" sz="2400" b="1" dirty="0">
                <a:solidFill>
                  <a:srgbClr val="FF0000"/>
                </a:solidFill>
                <a:effectLst>
                  <a:outerShdw blurRad="38100" dist="38100" dir="2700000" algn="tl">
                    <a:srgbClr val="C0C0C0"/>
                  </a:outerShdw>
                </a:effectLst>
              </a:rPr>
              <a:t>定义结构体数组存储学生信息。</a:t>
            </a:r>
          </a:p>
          <a:p>
            <a:pPr lvl="1">
              <a:lnSpc>
                <a:spcPct val="150000"/>
              </a:lnSpc>
              <a:defRPr/>
            </a:pPr>
            <a:r>
              <a:rPr lang="zh-CN" altLang="en-US" sz="2400" b="1" dirty="0">
                <a:solidFill>
                  <a:srgbClr val="FF0000"/>
                </a:solidFill>
                <a:effectLst>
                  <a:outerShdw blurRad="38100" dist="38100" dir="2700000" algn="tl">
                    <a:srgbClr val="C0C0C0"/>
                  </a:outerShdw>
                </a:effectLst>
              </a:rPr>
              <a:t>按照某种算法编写相关程序，实现对学生信息进行查询、排序等处理操作。</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227">
                                            <p:txEl>
                                              <p:pRg st="0" end="0"/>
                                            </p:txEl>
                                          </p:spTgt>
                                        </p:tgtEl>
                                        <p:attrNameLst>
                                          <p:attrName>style.visibility</p:attrName>
                                        </p:attrNameLst>
                                      </p:cBhvr>
                                      <p:to>
                                        <p:strVal val="visible"/>
                                      </p:to>
                                    </p:set>
                                    <p:anim calcmode="lin" valueType="num">
                                      <p:cBhvr additive="base">
                                        <p:cTn id="13" dur="500" fill="hold"/>
                                        <p:tgtEl>
                                          <p:spTgt spid="1802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P spid="7" grpId="0"/>
      <p:bldP spid="6"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
  <TotalTime>5356</TotalTime>
  <Words>7497</Words>
  <Application>Microsoft Office PowerPoint</Application>
  <PresentationFormat>全屏显示(4:3)</PresentationFormat>
  <Paragraphs>798</Paragraphs>
  <Slides>81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84" baseType="lpstr">
      <vt:lpstr>Edge</vt:lpstr>
      <vt:lpstr>Visio</vt:lpstr>
      <vt:lpstr>文档</vt:lpstr>
      <vt:lpstr>数据结构</vt:lpstr>
      <vt:lpstr>幻灯片 2</vt:lpstr>
      <vt:lpstr>了解该课程：</vt:lpstr>
      <vt:lpstr>“数据结构”所处的地位</vt:lpstr>
      <vt:lpstr>幻灯片 5</vt:lpstr>
      <vt:lpstr>Why：为什么学习《数据结构》？ </vt:lpstr>
      <vt:lpstr>Why：为什么学习《数据结构》？ </vt:lpstr>
      <vt:lpstr>Why：为什么学习《数据结构》？ </vt:lpstr>
      <vt:lpstr>Why：为什么学习《数据结构》？ </vt:lpstr>
      <vt:lpstr>幻灯片 10</vt:lpstr>
      <vt:lpstr>幻灯片 11</vt:lpstr>
      <vt:lpstr>幻灯片 12</vt:lpstr>
      <vt:lpstr>幻灯片 13</vt:lpstr>
      <vt:lpstr>幻灯片 14</vt:lpstr>
      <vt:lpstr>Why：为什么学习《数据结构》？ </vt:lpstr>
      <vt:lpstr>What：《数据结构》研究什么？ </vt:lpstr>
      <vt:lpstr>How：如何学？ </vt:lpstr>
      <vt:lpstr>第1章  绪论</vt:lpstr>
      <vt:lpstr>1.1  数据结构的基本概念和术语</vt:lpstr>
      <vt:lpstr>幻灯片 20</vt:lpstr>
      <vt:lpstr>幻灯片 21</vt:lpstr>
      <vt:lpstr>幻灯片 22</vt:lpstr>
      <vt:lpstr>例：有一张学生成绩表如下：</vt:lpstr>
      <vt:lpstr>1.2 什么是数据结构</vt:lpstr>
      <vt:lpstr>幻灯片 25</vt:lpstr>
      <vt:lpstr>幻灯片 26</vt:lpstr>
      <vt:lpstr>例：在计算机科学中，复数可取如下定义： </vt:lpstr>
      <vt:lpstr>幻灯片 28</vt:lpstr>
      <vt:lpstr>幻灯片 29</vt:lpstr>
      <vt:lpstr>练习:</vt:lpstr>
      <vt:lpstr>幻灯片 31</vt:lpstr>
      <vt:lpstr>幻灯片 32</vt:lpstr>
      <vt:lpstr>幻灯片 33</vt:lpstr>
      <vt:lpstr>幻灯片 34</vt:lpstr>
      <vt:lpstr>1.4 抽象数据类型的表示与实现</vt:lpstr>
      <vt:lpstr>1.4 抽象数据类型的表示与实现</vt:lpstr>
      <vt:lpstr>抽象数据类型的定义格式： </vt:lpstr>
      <vt:lpstr>例题：</vt:lpstr>
      <vt:lpstr>三元组Triplet的定义</vt:lpstr>
      <vt:lpstr>三元组Triplet的定义</vt:lpstr>
      <vt:lpstr>三元组Triplet的定义</vt:lpstr>
      <vt:lpstr>三元组Triplet的定义</vt:lpstr>
      <vt:lpstr>三元组Triplet的表示和实现</vt:lpstr>
      <vt:lpstr>三元组Triplet的表示和实现</vt:lpstr>
      <vt:lpstr>三元组Triplet的表示和实现</vt:lpstr>
      <vt:lpstr>三元组Triplet的表示和实现</vt:lpstr>
      <vt:lpstr>三元组Triplet的表示和实现</vt:lpstr>
      <vt:lpstr>三元组Triplet的表示和实现</vt:lpstr>
      <vt:lpstr>三元组Triplet的表示和实现</vt:lpstr>
      <vt:lpstr>三元组Triplet的表示和实现</vt:lpstr>
      <vt:lpstr>三元组Triplet的表示和实现</vt:lpstr>
      <vt:lpstr>三元组Triplet的表示和实现</vt:lpstr>
      <vt:lpstr>1.4 算法和算法分析</vt:lpstr>
      <vt:lpstr>2. 算法与数据结构的关系</vt:lpstr>
      <vt:lpstr>算法与数据结构关系举例</vt:lpstr>
      <vt:lpstr>3. 算法设计的要求</vt:lpstr>
      <vt:lpstr>算法的效率</vt:lpstr>
      <vt:lpstr>4 . 算法的分析 ——算法性能的评价</vt:lpstr>
      <vt:lpstr>幻灯片 59</vt:lpstr>
      <vt:lpstr>5 . 时间复杂度</vt:lpstr>
      <vt:lpstr>5 . 时间复杂度</vt:lpstr>
      <vt:lpstr>幻灯片 62</vt:lpstr>
      <vt:lpstr>结论</vt:lpstr>
      <vt:lpstr>常见函数的增长率</vt:lpstr>
      <vt:lpstr>幻灯片 65</vt:lpstr>
      <vt:lpstr>6. 空间复杂度</vt:lpstr>
      <vt:lpstr>简单例子</vt:lpstr>
      <vt:lpstr>幻灯片 68</vt:lpstr>
      <vt:lpstr>幻灯片 69</vt:lpstr>
      <vt:lpstr>幻灯片 70</vt:lpstr>
      <vt:lpstr>幻灯片 71</vt:lpstr>
      <vt:lpstr>例：编程求 1!+2!+3!+4!+  …   +n!</vt:lpstr>
      <vt:lpstr>运行时间估计</vt:lpstr>
      <vt:lpstr>本章总结：</vt:lpstr>
      <vt:lpstr>本章总结：</vt:lpstr>
      <vt:lpstr>本章总结：</vt:lpstr>
      <vt:lpstr>本章总结：</vt:lpstr>
      <vt:lpstr>幻灯片 78</vt:lpstr>
      <vt:lpstr>幻灯片 79</vt:lpstr>
      <vt:lpstr>上机作业：</vt:lpstr>
      <vt:lpstr>第一章内容到此结束…</vt:lpstr>
    </vt:vector>
  </TitlesOfParts>
  <Company>Mary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wxg</dc:creator>
  <cp:lastModifiedBy>Administrator</cp:lastModifiedBy>
  <cp:revision>278</cp:revision>
  <dcterms:created xsi:type="dcterms:W3CDTF">2004-02-14T02:35:42Z</dcterms:created>
  <dcterms:modified xsi:type="dcterms:W3CDTF">2014-08-31T03:50:06Z</dcterms:modified>
</cp:coreProperties>
</file>