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56" r:id="rId6"/>
    <p:sldId id="288" r:id="rId7"/>
    <p:sldId id="295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86" r:id="rId16"/>
    <p:sldId id="287" r:id="rId17"/>
    <p:sldId id="281" r:id="rId18"/>
    <p:sldId id="277" r:id="rId19"/>
    <p:sldId id="278" r:id="rId20"/>
    <p:sldId id="279" r:id="rId21"/>
    <p:sldId id="282" r:id="rId22"/>
    <p:sldId id="283" r:id="rId23"/>
    <p:sldId id="285" r:id="rId24"/>
    <p:sldId id="280" r:id="rId25"/>
    <p:sldId id="284" r:id="rId26"/>
    <p:sldId id="259" r:id="rId27"/>
    <p:sldId id="262" r:id="rId28"/>
    <p:sldId id="271" r:id="rId29"/>
  </p:sldIdLst>
  <p:sldSz cx="9144000" cy="5143500" type="screen16x9"/>
  <p:notesSz cx="6797675" cy="9926638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2618">
          <p15:clr>
            <a:srgbClr val="A4A3A4"/>
          </p15:clr>
        </p15:guide>
        <p15:guide id="6" orient="horz" pos="2527">
          <p15:clr>
            <a:srgbClr val="A4A3A4"/>
          </p15:clr>
        </p15:guide>
        <p15:guide id="7" orient="horz" pos="2119">
          <p15:clr>
            <a:srgbClr val="A4A3A4"/>
          </p15:clr>
        </p15:guide>
        <p15:guide id="8" orient="horz" pos="2028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1529">
          <p15:clr>
            <a:srgbClr val="A4A3A4"/>
          </p15:clr>
        </p15:guide>
        <p15:guide id="11" orient="horz" pos="1121">
          <p15:clr>
            <a:srgbClr val="A4A3A4"/>
          </p15:clr>
        </p15:guide>
        <p15:guide id="12" orient="horz" pos="1030">
          <p15:clr>
            <a:srgbClr val="A4A3A4"/>
          </p15:clr>
        </p15:guide>
        <p15:guide id="13" orient="horz" pos="486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orient="horz" pos="123">
          <p15:clr>
            <a:srgbClr val="A4A3A4"/>
          </p15:clr>
        </p15:guide>
        <p15:guide id="16" orient="horz" pos="894">
          <p15:clr>
            <a:srgbClr val="A4A3A4"/>
          </p15:clr>
        </p15:guide>
        <p15:guide id="17" pos="2835">
          <p15:clr>
            <a:srgbClr val="A4A3A4"/>
          </p15:clr>
        </p15:guide>
        <p15:guide id="18" pos="2925">
          <p15:clr>
            <a:srgbClr val="A4A3A4"/>
          </p15:clr>
        </p15:guide>
        <p15:guide id="19" pos="3742">
          <p15:clr>
            <a:srgbClr val="A4A3A4"/>
          </p15:clr>
        </p15:guide>
        <p15:guide id="20" pos="3833">
          <p15:clr>
            <a:srgbClr val="A4A3A4"/>
          </p15:clr>
        </p15:guide>
        <p15:guide id="21" pos="4649">
          <p15:clr>
            <a:srgbClr val="A4A3A4"/>
          </p15:clr>
        </p15:guide>
        <p15:guide id="22" pos="4740">
          <p15:clr>
            <a:srgbClr val="A4A3A4"/>
          </p15:clr>
        </p15:guide>
        <p15:guide id="23" pos="2018">
          <p15:clr>
            <a:srgbClr val="A4A3A4"/>
          </p15:clr>
        </p15:guide>
        <p15:guide id="24" pos="1927">
          <p15:clr>
            <a:srgbClr val="A4A3A4"/>
          </p15:clr>
        </p15:guide>
        <p15:guide id="25" pos="1111">
          <p15:clr>
            <a:srgbClr val="A4A3A4"/>
          </p15:clr>
        </p15:guide>
        <p15:guide id="26" pos="1020">
          <p15:clr>
            <a:srgbClr val="A4A3A4"/>
          </p15:clr>
        </p15:guide>
        <p15:guide id="27" pos="204">
          <p15:clr>
            <a:srgbClr val="A4A3A4"/>
          </p15:clr>
        </p15:guide>
        <p15:guide id="28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938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pos="281">
          <p15:clr>
            <a:srgbClr val="A4A3A4"/>
          </p15:clr>
        </p15:guide>
        <p15:guide id="4" pos="40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15FB49-3FBE-41CF-8DFC-A938FE5134F0}">
  <a:tblStyle styleId="{C115FB49-3FBE-41CF-8DFC-A938FE5134F0}" styleName="GfK Group Tabe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lt2"/>
              </a:solidFill>
              <a:prstDash val="dash"/>
            </a:ln>
          </a:top>
          <a:bottom>
            <a:ln w="6350" cmpd="sng">
              <a:solidFill>
                <a:schemeClr val="lt2"/>
              </a:solidFill>
              <a:prstDash val="dash"/>
            </a:ln>
          </a:bottom>
          <a:insideH>
            <a:ln w="6350" cmpd="sng">
              <a:solidFill>
                <a:schemeClr val="lt2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V>
      <a:tcStyle>
        <a:tcBdr/>
        <a:fill>
          <a:solidFill>
            <a:srgbClr val="E8E7E6"/>
          </a:solidFill>
        </a:fill>
      </a:tcStyle>
    </a:band1V>
    <a:lastCol>
      <a:tcStyle>
        <a:tcBdr/>
        <a:fill>
          <a:solidFill>
            <a:srgbClr val="E8E7E6"/>
          </a:solidFill>
        </a:fill>
      </a:tcStyle>
    </a:lastCol>
    <a:firstCol>
      <a:tcStyle>
        <a:tcBdr/>
        <a:fill>
          <a:solidFill>
            <a:srgbClr val="E8E7E6"/>
          </a:solidFill>
        </a:fill>
      </a:tcStyle>
    </a:firstCol>
    <a:lastRow>
      <a:tcTxStyle b="on"/>
      <a:tcStyle>
        <a:tcBdr>
          <a:top>
            <a:ln w="9525" cmpd="sng">
              <a:solidFill>
                <a:schemeClr val="dk1"/>
              </a:solidFill>
            </a:ln>
          </a:top>
          <a:bottom>
            <a:ln w="9525" cmpd="sng">
              <a:solidFill>
                <a:schemeClr val="dk1"/>
              </a:solidFill>
            </a:ln>
          </a:bottom>
        </a:tcBdr>
      </a:tcStyle>
    </a:lastRow>
    <a:firstRow>
      <a:tcTxStyle b="on"/>
      <a:tcStyle>
        <a:tcBdr>
          <a:top>
            <a:ln>
              <a:noFill/>
            </a:ln>
          </a:top>
          <a:bottom>
            <a:ln w="952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87" autoAdjust="0"/>
  </p:normalViewPr>
  <p:slideViewPr>
    <p:cSldViewPr showGuides="1">
      <p:cViewPr>
        <p:scale>
          <a:sx n="120" d="100"/>
          <a:sy n="120" d="100"/>
        </p:scale>
        <p:origin x="768" y="474"/>
      </p:cViewPr>
      <p:guideLst>
        <p:guide orient="horz" pos="2981"/>
        <p:guide orient="horz" pos="3026"/>
        <p:guide orient="horz" pos="3117"/>
        <p:guide orient="horz" pos="577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orient="horz" pos="804"/>
        <p:guide orient="horz" pos="123"/>
        <p:guide orient="horz" pos="894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3258" y="258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</a:t>
            </a:r>
            <a:fld id="{C8998D9E-49B2-4097-B552-57EEB9E5A717}" type="datetime4">
              <a:rPr lang="en-US" smtClean="0"/>
              <a:t>October 9, 2017</a:t>
            </a:fld>
            <a:r>
              <a:rPr lang="en-US" dirty="0"/>
              <a:t> | Title of presentation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703157" y="9427939"/>
            <a:ext cx="648090" cy="288040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lvl="0" algn="r"/>
            <a:fld id="{CA005866-F985-470A-86CC-2BB4A48D5BA8}" type="slidenum">
              <a:rPr lang="de-DE" sz="800" smtClean="0">
                <a:solidFill>
                  <a:schemeClr val="bg2"/>
                </a:solidFill>
              </a:rPr>
              <a:pPr lvl="0" algn="r"/>
              <a:t>‹#›</a:t>
            </a:fld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6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</a:t>
            </a:r>
            <a:fld id="{0B798607-B8D6-44E8-B6BA-DA2D673578FB}" type="datetime4">
              <a:rPr lang="en-US" smtClean="0"/>
              <a:t>October 9, 2017</a:t>
            </a:fld>
            <a:r>
              <a:rPr lang="en-US" dirty="0"/>
              <a:t> | Title of presentation</a:t>
            </a:r>
          </a:p>
        </p:txBody>
      </p:sp>
      <p:sp>
        <p:nvSpPr>
          <p:cNvPr id="2" name="Rectangle 1"/>
          <p:cNvSpPr/>
          <p:nvPr/>
        </p:nvSpPr>
        <p:spPr bwMode="gray">
          <a:xfrm>
            <a:off x="5703157" y="9427939"/>
            <a:ext cx="648090" cy="288040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lvl="0" algn="r"/>
            <a:fld id="{CA005866-F985-470A-86CC-2BB4A48D5BA8}" type="slidenum">
              <a:rPr lang="de-DE" sz="800" smtClean="0">
                <a:solidFill>
                  <a:schemeClr val="bg2"/>
                </a:solidFill>
              </a:rPr>
              <a:pPr lvl="0" algn="r"/>
              <a:t>‹#›</a:t>
            </a:fld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300"/>
      </a:spcBef>
      <a:spcAft>
        <a:spcPts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600" b="0" cap="none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50" y="4588060"/>
            <a:ext cx="849630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Dimitri Liakhovitski, NYC Data Science Academy </a:t>
            </a:r>
            <a:r>
              <a:rPr lang="en-US" noProof="0" dirty="0" err="1" smtClean="0"/>
              <a:t>Bootcamp</a:t>
            </a:r>
            <a:r>
              <a:rPr lang="en-US" noProof="0" dirty="0" smtClean="0"/>
              <a:t> – Fall 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20"/>
            <a:ext cx="8497180" cy="2880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0" y="1275570"/>
            <a:ext cx="2735703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3203809" y="1276350"/>
            <a:ext cx="2736381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6084210" y="1276350"/>
            <a:ext cx="2736380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63765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323411" y="1275570"/>
            <a:ext cx="20162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2483711" y="1275570"/>
            <a:ext cx="2016279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4644010" y="1275570"/>
            <a:ext cx="2016280" cy="345520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804310" y="1275570"/>
            <a:ext cx="2016280" cy="345442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127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1" y="127557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644010" y="127557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3411" y="307582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44010" y="307582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594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15989"/>
            <a:ext cx="8496299" cy="2014226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and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15989"/>
            <a:ext cx="8496299" cy="2016126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15988"/>
            <a:ext cx="8496300" cy="2016125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915566"/>
            <a:ext cx="849630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1275607"/>
            <a:ext cx="1296144" cy="1656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127635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127635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127682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307599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307599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1275607"/>
            <a:ext cx="1296144" cy="1656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127635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915566"/>
            <a:ext cx="849630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127635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127682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1763688" y="307582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084888" y="307629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600" cap="none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23410" y="987530"/>
            <a:ext cx="8496740" cy="3960707"/>
          </a:xfrm>
        </p:spPr>
        <p:txBody>
          <a:bodyPr/>
          <a:lstStyle/>
          <a:p>
            <a:r>
              <a:rPr lang="en-US" dirty="0"/>
              <a:t>Click to the symbol to add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588030"/>
            <a:ext cx="820914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23410" y="2571750"/>
            <a:ext cx="8497180" cy="21603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410" y="915520"/>
            <a:ext cx="8497180" cy="1008140"/>
          </a:xfrm>
        </p:spPr>
        <p:txBody>
          <a:bodyPr anchor="b"/>
          <a:lstStyle>
            <a:lvl1pPr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410" y="1995670"/>
            <a:ext cx="8497180" cy="432060"/>
          </a:xfrm>
        </p:spPr>
        <p:txBody>
          <a:bodyPr tIns="0"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0"/>
            <a:ext cx="8496622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24300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>
                <a:tab pos="8496000" algn="r"/>
              </a:tabLst>
              <a:defRPr sz="1800">
                <a:solidFill>
                  <a:schemeClr val="tx1"/>
                </a:solidFill>
              </a:defRPr>
            </a:lvl1pPr>
            <a:lvl2pPr marL="358775" indent="0"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None/>
              <a:tabLst>
                <a:tab pos="8280000" algn="r"/>
              </a:tabLst>
              <a:defRPr sz="1800">
                <a:solidFill>
                  <a:schemeClr val="bg2"/>
                </a:solidFill>
              </a:defRPr>
            </a:lvl2pPr>
            <a:lvl3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Click to add agenda</a:t>
            </a:r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410" y="1779662"/>
            <a:ext cx="8497180" cy="143981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 for divider slide</a:t>
            </a: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35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74"/>
            <a:ext cx="9144000" cy="16350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410" y="1779588"/>
            <a:ext cx="8496418" cy="1439862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 for divider slide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323410" y="1779662"/>
            <a:ext cx="8497134" cy="72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323410" y="3147814"/>
            <a:ext cx="8496118" cy="72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5637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323410" y="1275570"/>
            <a:ext cx="849674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410" y="915521"/>
            <a:ext cx="8497180" cy="288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4803552"/>
            <a:ext cx="8496418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1" y="1275570"/>
            <a:ext cx="41765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44010" y="1275570"/>
            <a:ext cx="41765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467236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think-cell Slide" r:id="rId25" imgW="353" imgH="353" progId="TCLayout.ActiveDocument.1">
                  <p:embed/>
                </p:oleObj>
              </mc:Choice>
              <mc:Fallback>
                <p:oleObj name="think-cell Slide" r:id="rId2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411" y="195420"/>
            <a:ext cx="6408889" cy="5760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 bwMode="gray">
          <a:xfrm>
            <a:off x="323410" y="915521"/>
            <a:ext cx="8497180" cy="381653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6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grpSp>
        <p:nvGrpSpPr>
          <p:cNvPr id="15" name="Gruppieren 14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 userDrawn="1"/>
        </p:nvGrpSpPr>
        <p:grpSpPr bwMode="gray">
          <a:xfrm>
            <a:off x="9252514" y="195486"/>
            <a:ext cx="216166" cy="4752594"/>
            <a:chOff x="9252514" y="195486"/>
            <a:chExt cx="216166" cy="4752594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>
              <a:off x="9252514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9252520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9252650" y="1419225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/>
          <p:cNvGrpSpPr/>
          <p:nvPr/>
        </p:nvGrpSpPr>
        <p:grpSpPr bwMode="gray">
          <a:xfrm>
            <a:off x="-324680" y="195486"/>
            <a:ext cx="216166" cy="4752594"/>
            <a:chOff x="9252650" y="195486"/>
            <a:chExt cx="216166" cy="4752594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>
              <a:off x="9252786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9252786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9252786" y="1413738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>
                <a:solidFill>
                  <a:schemeClr val="bg2"/>
                </a:solidFill>
                <a:latin typeface="Arial" pitchFamily="34" charset="0"/>
              </a:rPr>
              <a:t>© GfK </a:t>
            </a:r>
            <a:fld id="{C5F468E3-E2B5-4048-B5A0-A2E0E1BF2E6A}" type="datetime4">
              <a:rPr lang="en-US" sz="800" noProof="0" smtClean="0">
                <a:solidFill>
                  <a:schemeClr val="bg2"/>
                </a:solidFill>
                <a:latin typeface="Arial" pitchFamily="34" charset="0"/>
              </a:rPr>
              <a:t>October 9, 2017</a:t>
            </a:fld>
            <a:r>
              <a:rPr lang="en-US" sz="800" noProof="0" dirty="0">
                <a:solidFill>
                  <a:schemeClr val="bg2"/>
                </a:solidFill>
                <a:latin typeface="Arial" pitchFamily="34" charset="0"/>
              </a:rPr>
              <a:t> |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Increasing Your Country’s Happiness</a:t>
            </a:r>
            <a:endParaRPr lang="en-US" sz="800" noProof="0" dirty="0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pic>
        <p:nvPicPr>
          <p:cNvPr id="80" name="Grafik 7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4190" y="195420"/>
            <a:ext cx="577597" cy="576000"/>
          </a:xfrm>
          <a:prstGeom prst="rect">
            <a:avLst/>
          </a:prstGeom>
        </p:spPr>
      </p:pic>
      <p:sp>
        <p:nvSpPr>
          <p:cNvPr id="4" name="VCT_Marker_ID_4" hidden="1"/>
          <p:cNvSpPr/>
          <p:nvPr userDrawn="1">
            <p:custDataLst>
              <p:tags r:id="rId24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4" r:id="rId3"/>
    <p:sldLayoutId id="2147483659" r:id="rId4"/>
    <p:sldLayoutId id="2147483675" r:id="rId5"/>
    <p:sldLayoutId id="2147483677" r:id="rId6"/>
    <p:sldLayoutId id="2147483654" r:id="rId7"/>
    <p:sldLayoutId id="2147483650" r:id="rId8"/>
    <p:sldLayoutId id="2147483652" r:id="rId9"/>
    <p:sldLayoutId id="2147483678" r:id="rId10"/>
    <p:sldLayoutId id="2147483685" r:id="rId11"/>
    <p:sldLayoutId id="2147483686" r:id="rId12"/>
    <p:sldLayoutId id="2147483680" r:id="rId13"/>
    <p:sldLayoutId id="2147483664" r:id="rId14"/>
    <p:sldLayoutId id="2147483673" r:id="rId15"/>
    <p:sldLayoutId id="2147483665" r:id="rId16"/>
    <p:sldLayoutId id="2147483668" r:id="rId17"/>
    <p:sldLayoutId id="2147483670" r:id="rId18"/>
    <p:sldLayoutId id="2147483671" r:id="rId1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0000" marR="0" indent="-18000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2" Type="http://schemas.openxmlformats.org/officeDocument/2006/relationships/tags" Target="../tags/tag11.xml"/><Relationship Id="rId16" Type="http://schemas.openxmlformats.org/officeDocument/2006/relationships/image" Target="../media/image11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image" Target="../media/image24.png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2" Type="http://schemas.openxmlformats.org/officeDocument/2006/relationships/tags" Target="../tags/tag23.xml"/><Relationship Id="rId16" Type="http://schemas.openxmlformats.org/officeDocument/2006/relationships/image" Target="../media/image11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26.png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2" Type="http://schemas.openxmlformats.org/officeDocument/2006/relationships/tags" Target="../tags/tag35.xml"/><Relationship Id="rId16" Type="http://schemas.openxmlformats.org/officeDocument/2006/relationships/image" Target="../media/image11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image" Target="../media/image28.png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9" Type="http://schemas.openxmlformats.org/officeDocument/2006/relationships/image" Target="../media/image30.png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34" Type="http://schemas.openxmlformats.org/officeDocument/2006/relationships/tags" Target="../tags/tag79.xml"/><Relationship Id="rId42" Type="http://schemas.openxmlformats.org/officeDocument/2006/relationships/image" Target="../media/image33.png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33" Type="http://schemas.openxmlformats.org/officeDocument/2006/relationships/tags" Target="../tags/tag78.xml"/><Relationship Id="rId38" Type="http://schemas.openxmlformats.org/officeDocument/2006/relationships/image" Target="../media/image29.png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tags" Target="../tags/tag74.xml"/><Relationship Id="rId41" Type="http://schemas.openxmlformats.org/officeDocument/2006/relationships/image" Target="../media/image32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32" Type="http://schemas.openxmlformats.org/officeDocument/2006/relationships/tags" Target="../tags/tag77.xml"/><Relationship Id="rId37" Type="http://schemas.openxmlformats.org/officeDocument/2006/relationships/slideLayout" Target="../slideLayouts/slideLayout7.xml"/><Relationship Id="rId40" Type="http://schemas.openxmlformats.org/officeDocument/2006/relationships/image" Target="../media/image31.png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36" Type="http://schemas.openxmlformats.org/officeDocument/2006/relationships/tags" Target="../tags/tag81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tags" Target="../tags/tag76.xml"/><Relationship Id="rId44" Type="http://schemas.openxmlformats.org/officeDocument/2006/relationships/image" Target="../media/image1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tags" Target="../tags/tag75.xml"/><Relationship Id="rId35" Type="http://schemas.openxmlformats.org/officeDocument/2006/relationships/tags" Target="../tags/tag80.xml"/><Relationship Id="rId43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image" Target="../media/image11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178667/gallup-world-poll-work.aspx" TargetMode="External"/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kaggle.com/benhamner/indicators-in-data/data" TargetMode="External"/><Relationship Id="rId5" Type="http://schemas.openxmlformats.org/officeDocument/2006/relationships/hyperlink" Target="https://data.worldbank.org/data-catalog/world-development-indicators" TargetMode="External"/><Relationship Id="rId4" Type="http://schemas.openxmlformats.org/officeDocument/2006/relationships/hyperlink" Target="https://www.kaggle.com/unsdsn/world-happiness/dat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Increasing Your Country’s Happiness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app that facilitates fundamental policy decisions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Fictitious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410" y="2055110"/>
            <a:ext cx="8497180" cy="1050040"/>
          </a:xfrm>
        </p:spPr>
        <p:txBody>
          <a:bodyPr/>
          <a:lstStyle/>
          <a:p>
            <a:pPr algn="ctr"/>
            <a:r>
              <a:rPr lang="en-US" sz="2000" dirty="0"/>
              <a:t>Government of Bangladesh is interested in increasing </a:t>
            </a:r>
            <a:r>
              <a:rPr lang="en-US" sz="2000" dirty="0" smtClean="0"/>
              <a:t>Happiness of </a:t>
            </a:r>
            <a:r>
              <a:rPr lang="en-US" sz="2000" dirty="0"/>
              <a:t>their </a:t>
            </a:r>
            <a:r>
              <a:rPr lang="en-US" sz="2000" dirty="0" smtClean="0"/>
              <a:t>people.</a:t>
            </a:r>
          </a:p>
          <a:p>
            <a:pPr algn="ctr"/>
            <a:r>
              <a:rPr lang="en-US" sz="2000" dirty="0" smtClean="0"/>
              <a:t>But how to approach it?</a:t>
            </a:r>
          </a:p>
          <a:p>
            <a:pPr algn="ctr"/>
            <a:endParaRPr lang="en-US" sz="2000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410" y="1352550"/>
            <a:ext cx="8497180" cy="2514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Fortunately, </a:t>
            </a:r>
            <a:r>
              <a:rPr lang="en-US" dirty="0" smtClean="0"/>
              <a:t>the government officials hav</a:t>
            </a:r>
            <a:r>
              <a:rPr lang="en-US" dirty="0" smtClean="0"/>
              <a:t>e </a:t>
            </a:r>
            <a:r>
              <a:rPr lang="en-US" dirty="0" smtClean="0"/>
              <a:t>heard of </a:t>
            </a:r>
            <a:r>
              <a:rPr lang="en-US" dirty="0" smtClean="0"/>
              <a:t>a </a:t>
            </a:r>
            <a:r>
              <a:rPr lang="en-US" dirty="0" smtClean="0"/>
              <a:t>nifty online Machine Learning App </a:t>
            </a:r>
            <a:r>
              <a:rPr lang="en-US" dirty="0" smtClean="0"/>
              <a:t>that uses: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Country Happiness scores from Gallup’s World Happiness survey,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World Bank’s World Development Indicators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Not so well! Our color is pale, our Happiness score is just 4.7 – a lot of room for improvement!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Maybe people of Bangladesh are already happy? How </a:t>
            </a:r>
            <a:r>
              <a:rPr lang="en-US" sz="1600" dirty="0" smtClean="0"/>
              <a:t>do we compare </a:t>
            </a:r>
            <a:r>
              <a:rPr lang="en-US" sz="1600" dirty="0" smtClean="0"/>
              <a:t>to </a:t>
            </a:r>
            <a:r>
              <a:rPr lang="en-US" sz="1600" dirty="0" smtClean="0"/>
              <a:t>others on </a:t>
            </a:r>
            <a:r>
              <a:rPr lang="en-US" sz="1600" dirty="0" smtClean="0"/>
              <a:t>Happiness?</a:t>
            </a:r>
            <a:endParaRPr lang="en-US" sz="1600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59862" y="180509"/>
            <a:ext cx="1056987" cy="588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1370458"/>
            <a:ext cx="7244108" cy="3266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gray">
          <a:xfrm>
            <a:off x="7867972" y="1370458"/>
            <a:ext cx="1047428" cy="900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1: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Country Happiness Score</a:t>
            </a:r>
            <a:endParaRPr lang="en-US" sz="1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23410" y="1347582"/>
            <a:ext cx="5927620" cy="3455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Their </a:t>
            </a:r>
            <a:r>
              <a:rPr lang="en-US" dirty="0" smtClean="0"/>
              <a:t>model has 74 socio-economic indicators. </a:t>
            </a:r>
            <a:r>
              <a:rPr lang="en-US" dirty="0" smtClean="0"/>
              <a:t>How </a:t>
            </a:r>
            <a:r>
              <a:rPr lang="en-US" dirty="0" smtClean="0"/>
              <a:t>well do those </a:t>
            </a:r>
            <a:r>
              <a:rPr lang="en-US" dirty="0"/>
              <a:t>– as a </a:t>
            </a:r>
            <a:r>
              <a:rPr lang="en-US" dirty="0" smtClean="0"/>
              <a:t>group – predict Happiness?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Wow, quite well: an R</a:t>
            </a:r>
            <a:r>
              <a:rPr lang="en-US" baseline="30000" dirty="0" smtClean="0"/>
              <a:t>2</a:t>
            </a:r>
            <a:r>
              <a:rPr lang="en-US" dirty="0" smtClean="0"/>
              <a:t> of 0.77 is very impressive!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886200" y="1879511"/>
            <a:ext cx="1454239" cy="3048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7791772" y="1200150"/>
            <a:ext cx="1047428" cy="684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2a: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Predicting Happiness</a:t>
            </a:r>
            <a:endParaRPr lang="en-US" sz="1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32720" y="1276350"/>
            <a:ext cx="6084115" cy="3455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can’t focus on all indicators, but are ready to consider 13. How well do those </a:t>
            </a:r>
            <a:r>
              <a:rPr lang="en-US" dirty="0" smtClean="0"/>
              <a:t>13 predict </a:t>
            </a:r>
            <a:r>
              <a:rPr lang="en-US" dirty="0" smtClean="0"/>
              <a:t>Happiness?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Very well! </a:t>
            </a:r>
            <a:r>
              <a:rPr lang="en-US" sz="1600" dirty="0"/>
              <a:t>An R</a:t>
            </a:r>
            <a:r>
              <a:rPr lang="en-US" sz="1600" baseline="30000" dirty="0"/>
              <a:t>2</a:t>
            </a:r>
            <a:r>
              <a:rPr lang="en-US" sz="1600" dirty="0"/>
              <a:t> of </a:t>
            </a:r>
            <a:r>
              <a:rPr lang="en-US" sz="1600" dirty="0" smtClean="0"/>
              <a:t>0.69! And the RMSE decreased from 0.57 to just 0.65!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3990900" y="1782410"/>
            <a:ext cx="1454239" cy="3048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6477000" y="1657350"/>
            <a:ext cx="1066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were </a:t>
            </a:r>
            <a:r>
              <a:rPr lang="en-US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very smart </a:t>
            </a:r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 select those few indicators</a:t>
            </a:r>
            <a:r>
              <a:rPr lang="en-US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!!!</a:t>
            </a:r>
            <a:endParaRPr lang="en-US" sz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6477000" y="2852976"/>
            <a:ext cx="161951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</a:t>
            </a: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can see the most important predictors of Happiness! </a:t>
            </a:r>
            <a:endParaRPr lang="en-US" sz="1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324600" y="2800350"/>
            <a:ext cx="304800" cy="990600"/>
          </a:xfrm>
          <a:prstGeom prst="rightBrace">
            <a:avLst/>
          </a:prstGeom>
          <a:noFill/>
          <a:ln w="12700">
            <a:solidFill>
              <a:srgbClr val="E55A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gray">
          <a:xfrm>
            <a:off x="7924800" y="1215324"/>
            <a:ext cx="1047428" cy="684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2b: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Predictor Importance</a:t>
            </a:r>
            <a:endParaRPr lang="en-US" sz="1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Some </a:t>
            </a:r>
            <a:r>
              <a:rPr lang="en-US" sz="1600" dirty="0" smtClean="0"/>
              <a:t>of them are related positively and </a:t>
            </a:r>
            <a:r>
              <a:rPr lang="en-US" sz="1600" dirty="0" smtClean="0"/>
              <a:t>some </a:t>
            </a:r>
            <a:r>
              <a:rPr lang="en-US" sz="1600" dirty="0"/>
              <a:t>inversely; </a:t>
            </a:r>
            <a:r>
              <a:rPr lang="en-US" sz="1600" dirty="0" smtClean="0"/>
              <a:t>impressive correlations</a:t>
            </a:r>
            <a:r>
              <a:rPr lang="en-US" sz="1600" dirty="0"/>
              <a:t>!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exactly do the </a:t>
            </a:r>
            <a:r>
              <a:rPr lang="en-US" dirty="0" smtClean="0"/>
              <a:t>most important predictors </a:t>
            </a:r>
            <a:r>
              <a:rPr lang="en-US" dirty="0" smtClean="0"/>
              <a:t>relate </a:t>
            </a:r>
            <a:r>
              <a:rPr lang="en-US" dirty="0" smtClean="0"/>
              <a:t>to Happiness?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" y="1347886"/>
            <a:ext cx="3250321" cy="1681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10" y="1347886"/>
            <a:ext cx="3276634" cy="1670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1" y="3058584"/>
            <a:ext cx="3243859" cy="1660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910" y="3058396"/>
            <a:ext cx="3276634" cy="16627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512" y="4489628"/>
            <a:ext cx="1093253" cy="197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478" y="4483189"/>
            <a:ext cx="1008849" cy="1997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802" y="2801540"/>
            <a:ext cx="1124085" cy="1873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7034" y="2781119"/>
            <a:ext cx="1047483" cy="190948"/>
          </a:xfrm>
          <a:prstGeom prst="rect">
            <a:avLst/>
          </a:prstGeom>
        </p:spPr>
      </p:pic>
      <p:pic>
        <p:nvPicPr>
          <p:cNvPr id="13" name="Content Placeholder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gray">
          <a:xfrm>
            <a:off x="7848600" y="1352550"/>
            <a:ext cx="1123628" cy="684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3: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Happiness vs. Indicators</a:t>
            </a:r>
            <a:endParaRPr lang="en-US" sz="1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Not so great on Internet Usage; still quite high incidence of tuberculosis.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</a:t>
            </a:r>
            <a:r>
              <a:rPr lang="en-US" dirty="0" smtClean="0"/>
              <a:t>those important </a:t>
            </a:r>
            <a:r>
              <a:rPr lang="en-US" dirty="0"/>
              <a:t>indicators compared to </a:t>
            </a:r>
            <a:r>
              <a:rPr lang="en-US" dirty="0" smtClean="0"/>
              <a:t>others in </a:t>
            </a:r>
            <a:r>
              <a:rPr lang="en-US" dirty="0"/>
              <a:t>the </a:t>
            </a:r>
            <a:r>
              <a:rPr lang="en-US" dirty="0" smtClean="0"/>
              <a:t>world/region?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410" y="1652435"/>
            <a:ext cx="3410390" cy="2520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Internet Users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4963" y="1652434"/>
            <a:ext cx="3457437" cy="2539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Incidence of Tuberculosis (per 100,000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gray">
          <a:xfrm>
            <a:off x="8001000" y="1657350"/>
            <a:ext cx="1066800" cy="900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4: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Standing on important indicators</a:t>
            </a:r>
            <a:endParaRPr lang="en-US" sz="1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96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810000" y="3519309"/>
            <a:ext cx="290649" cy="648000"/>
            <a:chOff x="2312" y="2931"/>
            <a:chExt cx="183" cy="408"/>
          </a:xfrm>
        </p:grpSpPr>
        <p:sp>
          <p:nvSpPr>
            <p:cNvPr id="13" name="AutoShape 7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4" name="AutoShape 7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Oval 8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Oval 8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Oval 9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18" name="Group 9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7830947" y="3519309"/>
            <a:ext cx="290649" cy="648000"/>
            <a:chOff x="2312" y="2931"/>
            <a:chExt cx="183" cy="408"/>
          </a:xfrm>
        </p:grpSpPr>
        <p:sp>
          <p:nvSpPr>
            <p:cNvPr id="19" name="AutoShape 7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0" name="AutoShape 7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Oval 9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Relatively high infant mortality rate; very low number of fixed phone subscriptions.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those important indicators compared to others in the world/region</a:t>
            </a:r>
            <a:r>
              <a:rPr lang="en-US" dirty="0" smtClean="0"/>
              <a:t>? (</a:t>
            </a:r>
            <a:r>
              <a:rPr lang="en-US" dirty="0" smtClean="0"/>
              <a:t>cont’d 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Infant mortality rate ( per 1,000 live births)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Fixed telephone subscriptions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10392" y="1771203"/>
            <a:ext cx="3555460" cy="26000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4800" y="1769992"/>
            <a:ext cx="3505200" cy="2586311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gray">
          <a:xfrm>
            <a:off x="8001000" y="1781256"/>
            <a:ext cx="1066800" cy="900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4: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Standing on important indicators</a:t>
            </a:r>
            <a:endParaRPr lang="en-US" sz="1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96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865658" y="3694207"/>
            <a:ext cx="290649" cy="648000"/>
            <a:chOff x="2312" y="2931"/>
            <a:chExt cx="183" cy="408"/>
          </a:xfrm>
        </p:grpSpPr>
        <p:sp>
          <p:nvSpPr>
            <p:cNvPr id="16" name="AutoShape 7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" name="AutoShape 7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Oval 8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Oval 8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Oval 9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1" name="Group 9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7931000" y="3694207"/>
            <a:ext cx="290649" cy="648000"/>
            <a:chOff x="2312" y="2931"/>
            <a:chExt cx="183" cy="408"/>
          </a:xfrm>
        </p:grpSpPr>
        <p:sp>
          <p:nvSpPr>
            <p:cNvPr id="22" name="AutoShape 7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3" name="AutoShape 7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Oval 8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Oval 8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Oval 9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9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Relative success on improved sanitation facilities and on cellular subscriptions.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those important indicators compared to others in the world/region</a:t>
            </a:r>
            <a:r>
              <a:rPr lang="en-US" dirty="0" smtClean="0"/>
              <a:t>? (</a:t>
            </a:r>
            <a:r>
              <a:rPr lang="en-US" dirty="0" smtClean="0"/>
              <a:t>cont’d 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Improved sanitation facilities (% of population)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Mobile cellular subscriptions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410" y="1733550"/>
            <a:ext cx="3452592" cy="2538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43400" y="1752854"/>
            <a:ext cx="3487158" cy="2519066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gray">
          <a:xfrm>
            <a:off x="8001000" y="1757403"/>
            <a:ext cx="1066800" cy="900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4: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Standing on important indicators</a:t>
            </a:r>
            <a:endParaRPr lang="en-US" sz="1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9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824151" y="3594154"/>
            <a:ext cx="290649" cy="648000"/>
            <a:chOff x="2312" y="2931"/>
            <a:chExt cx="183" cy="408"/>
          </a:xfrm>
        </p:grpSpPr>
        <p:sp>
          <p:nvSpPr>
            <p:cNvPr id="14" name="AutoShape 9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" name="AutoShape 9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Oval 10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Oval 10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Oval 10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19" name="Group 97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7900947" y="3602105"/>
            <a:ext cx="290649" cy="648000"/>
            <a:chOff x="2312" y="2931"/>
            <a:chExt cx="183" cy="408"/>
          </a:xfrm>
        </p:grpSpPr>
        <p:sp>
          <p:nvSpPr>
            <p:cNvPr id="20" name="AutoShape 9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1" name="AutoShape 9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Oval 10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Oval 10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Oval 10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8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Present an R-Shiny app that helps </a:t>
            </a:r>
            <a:r>
              <a:rPr lang="en-US" sz="1600" dirty="0" smtClean="0"/>
              <a:t>country officials facilitate </a:t>
            </a:r>
            <a:r>
              <a:rPr lang="en-US" sz="1600" dirty="0" smtClean="0"/>
              <a:t>policy decisions </a:t>
            </a:r>
            <a:r>
              <a:rPr lang="en-US" sz="1600" dirty="0" smtClean="0"/>
              <a:t>related to happiness of their people.</a:t>
            </a:r>
            <a:endParaRPr lang="en-US" sz="1600" dirty="0" smtClean="0"/>
          </a:p>
          <a:p>
            <a:r>
              <a:rPr lang="en-US" sz="1600" dirty="0" smtClean="0"/>
              <a:t>Illustrate the use of the app with a fictitious “case study”.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34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/>
              <a:t>Improvements in Internet use, access to sanitation, &amp; mobile phone usage; falling mortality rates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dirty="0" smtClean="0"/>
              <a:t> </a:t>
            </a:r>
            <a:r>
              <a:rPr lang="en-US" dirty="0" smtClean="0"/>
              <a:t>trends over time? Little improvement in tuberculosis incidence and number of fixed phone subscriptions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75976" y="1211344"/>
            <a:ext cx="3354789" cy="12842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75976" y="2492322"/>
            <a:ext cx="3354789" cy="1298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08866" y="3803286"/>
            <a:ext cx="3319573" cy="1283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365876" y="1206644"/>
            <a:ext cx="3352800" cy="12927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365876" y="2488331"/>
            <a:ext cx="3352800" cy="1302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365876" y="3792990"/>
            <a:ext cx="3406524" cy="1315488"/>
          </a:xfrm>
          <a:prstGeom prst="rect">
            <a:avLst/>
          </a:prstGeom>
        </p:spPr>
      </p:pic>
      <p:grpSp>
        <p:nvGrpSpPr>
          <p:cNvPr id="16" name="Group 10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643653" y="1535231"/>
            <a:ext cx="290649" cy="648000"/>
            <a:chOff x="2312" y="2931"/>
            <a:chExt cx="183" cy="408"/>
          </a:xfrm>
        </p:grpSpPr>
        <p:sp>
          <p:nvSpPr>
            <p:cNvPr id="17" name="AutoShape 10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8" name="AutoShape 10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Oval 10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Oval 107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Oval 10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2" name="Group 9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3657671" y="2817412"/>
            <a:ext cx="290649" cy="648000"/>
            <a:chOff x="2312" y="2931"/>
            <a:chExt cx="183" cy="408"/>
          </a:xfrm>
        </p:grpSpPr>
        <p:sp>
          <p:nvSpPr>
            <p:cNvPr id="23" name="AutoShape 7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AutoShape 7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Oval 8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Oval 8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Oval 9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4" name="Group 96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gray">
          <a:xfrm>
            <a:off x="7877040" y="1535231"/>
            <a:ext cx="290649" cy="648000"/>
            <a:chOff x="2312" y="2931"/>
            <a:chExt cx="183" cy="408"/>
          </a:xfrm>
        </p:grpSpPr>
        <p:sp>
          <p:nvSpPr>
            <p:cNvPr id="35" name="AutoShape 7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" name="AutoShape 7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Oval 8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Oval 8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Oval 9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0" name="Group 103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gray">
          <a:xfrm>
            <a:off x="7889739" y="2817412"/>
            <a:ext cx="290649" cy="648000"/>
            <a:chOff x="2312" y="2931"/>
            <a:chExt cx="183" cy="408"/>
          </a:xfrm>
        </p:grpSpPr>
        <p:sp>
          <p:nvSpPr>
            <p:cNvPr id="41" name="AutoShape 10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2" name="AutoShape 10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Oval 10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Oval 10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Oval 10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7" name="Group 103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gray">
          <a:xfrm>
            <a:off x="7913551" y="4119182"/>
            <a:ext cx="290649" cy="648000"/>
            <a:chOff x="2312" y="2931"/>
            <a:chExt cx="183" cy="408"/>
          </a:xfrm>
        </p:grpSpPr>
        <p:sp>
          <p:nvSpPr>
            <p:cNvPr id="48" name="AutoShape 10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9" name="AutoShape 10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Oval 10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2" name="Oval 10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53" name="Group 97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gray">
          <a:xfrm>
            <a:off x="3697662" y="4119182"/>
            <a:ext cx="290649" cy="648000"/>
            <a:chOff x="2312" y="2931"/>
            <a:chExt cx="183" cy="408"/>
          </a:xfrm>
        </p:grpSpPr>
        <p:sp>
          <p:nvSpPr>
            <p:cNvPr id="54" name="AutoShape 9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5" name="AutoShape 9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6" name="Oval 10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Oval 10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8" name="Oval 10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59" name="Content Placeholder 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 bwMode="gray">
          <a:xfrm>
            <a:off x="8289898" y="1316105"/>
            <a:ext cx="818828" cy="777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5:</a:t>
            </a:r>
          </a:p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Trends for important indicators</a:t>
            </a:r>
            <a:endParaRPr lang="en-US" sz="12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410" y="915566"/>
            <a:ext cx="8496740" cy="540476"/>
          </a:xfrm>
        </p:spPr>
        <p:txBody>
          <a:bodyPr/>
          <a:lstStyle/>
          <a:p>
            <a:r>
              <a:rPr lang="en-US" sz="1400" dirty="0" smtClean="0"/>
              <a:t>Overall, Bangladesh’s primary focus should be on improving (a) public health: esp., fighting tuberculosis and lowering infant mortality rate; and (b) fixed phone line infrastructure.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Summary of top predictors of Happiness, Bangladesh’s </a:t>
            </a:r>
            <a:r>
              <a:rPr lang="en-US" sz="1600" dirty="0" smtClean="0"/>
              <a:t>standing </a:t>
            </a:r>
            <a:r>
              <a:rPr lang="en-US" sz="1600" dirty="0" smtClean="0"/>
              <a:t>on them </a:t>
            </a:r>
            <a:r>
              <a:rPr lang="en-US" sz="1600" dirty="0" smtClean="0"/>
              <a:t>and </a:t>
            </a:r>
            <a:r>
              <a:rPr lang="en-US" sz="1600" dirty="0" smtClean="0"/>
              <a:t>trends over time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87883"/>
              </p:ext>
            </p:extLst>
          </p:nvPr>
        </p:nvGraphicFramePr>
        <p:xfrm>
          <a:off x="780608" y="1657350"/>
          <a:ext cx="8058592" cy="2682240"/>
        </p:xfrm>
        <a:graphic>
          <a:graphicData uri="http://schemas.openxmlformats.org/drawingml/2006/table">
            <a:tbl>
              <a:tblPr firstRow="1" bandRow="1">
                <a:tableStyleId>{C115FB49-3FBE-41CF-8DFC-A938FE5134F0}</a:tableStyleId>
              </a:tblPr>
              <a:tblGrid>
                <a:gridCol w="4477192">
                  <a:extLst>
                    <a:ext uri="{9D8B030D-6E8A-4147-A177-3AD203B41FA5}">
                      <a16:colId xmlns:a16="http://schemas.microsoft.com/office/drawing/2014/main" val="18866478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717398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776052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287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Indicator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Importance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Absolute Standing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Trend</a:t>
                      </a:r>
                      <a:r>
                        <a:rPr lang="en-US" sz="1200" i="1" baseline="0" dirty="0" smtClean="0"/>
                        <a:t> over time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Internet Users (per 100 people)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Incidence of Tuberculosis (per 100,000 people)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3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Infant mortality rate ( per 1,000 live births)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6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Fixed telephone subscriptions (per 100 people)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3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Improved sanitation facilities (% of pop.)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2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Mobile cellular subscriptions (per 100 people)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90181"/>
                  </a:ext>
                </a:extLst>
              </a:tr>
            </a:tbl>
          </a:graphicData>
        </a:graphic>
      </p:graphicFrame>
      <p:sp>
        <p:nvSpPr>
          <p:cNvPr id="6" name="Oval 107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178358" y="2247251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7" name="Oval 9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886133" y="2247251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9" name="Oval 9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886133" y="2624023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0" name="Oval 95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886133" y="3000457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1" name="Oval 9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6886133" y="3363749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2" name="Oval 100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886133" y="3724763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3" name="Oval 10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886133" y="4088307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4" name="Oval 95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8178358" y="2624023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5" name="Oval 10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8178358" y="3000457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6" name="Oval 9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8178358" y="3363749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7" name="Oval 107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8178358" y="3724763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8" name="Oval 107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8178358" y="4088307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grpSp>
        <p:nvGrpSpPr>
          <p:cNvPr id="20" name="Group 67"/>
          <p:cNvGrpSpPr>
            <a:grpSpLocks noChangeAspect="1"/>
          </p:cNvGrpSpPr>
          <p:nvPr>
            <p:custDataLst>
              <p:tags r:id="rId13"/>
            </p:custDataLst>
          </p:nvPr>
        </p:nvGrpSpPr>
        <p:grpSpPr bwMode="gray">
          <a:xfrm>
            <a:off x="357759" y="2495550"/>
            <a:ext cx="328041" cy="328041"/>
            <a:chOff x="4013" y="1208"/>
            <a:chExt cx="318" cy="318"/>
          </a:xfrm>
        </p:grpSpPr>
        <p:sp>
          <p:nvSpPr>
            <p:cNvPr id="21" name="Oval 68"/>
            <p:cNvSpPr>
              <a:spLocks noChangeArrowheads="1"/>
            </p:cNvSpPr>
            <p:nvPr/>
          </p:nvSpPr>
          <p:spPr bwMode="gray">
            <a:xfrm>
              <a:off x="4013" y="1208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22" name="Group 69"/>
            <p:cNvGrpSpPr>
              <a:grpSpLocks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4096" y="1274"/>
              <a:ext cx="164" cy="222"/>
              <a:chOff x="3381" y="1613"/>
              <a:chExt cx="808" cy="1096"/>
            </a:xfrm>
          </p:grpSpPr>
          <p:sp>
            <p:nvSpPr>
              <p:cNvPr id="23" name="Freeform 70"/>
              <p:cNvSpPr>
                <a:spLocks/>
              </p:cNvSpPr>
              <p:nvPr/>
            </p:nvSpPr>
            <p:spPr bwMode="gray">
              <a:xfrm>
                <a:off x="3381" y="1613"/>
                <a:ext cx="808" cy="770"/>
              </a:xfrm>
              <a:custGeom>
                <a:avLst/>
                <a:gdLst>
                  <a:gd name="T0" fmla="*/ 333 w 342"/>
                  <a:gd name="T1" fmla="*/ 0 h 326"/>
                  <a:gd name="T2" fmla="*/ 342 w 342"/>
                  <a:gd name="T3" fmla="*/ 12 h 326"/>
                  <a:gd name="T4" fmla="*/ 224 w 342"/>
                  <a:gd name="T5" fmla="*/ 135 h 326"/>
                  <a:gd name="T6" fmla="*/ 126 w 342"/>
                  <a:gd name="T7" fmla="*/ 290 h 326"/>
                  <a:gd name="T8" fmla="*/ 108 w 342"/>
                  <a:gd name="T9" fmla="*/ 302 h 326"/>
                  <a:gd name="T10" fmla="*/ 77 w 342"/>
                  <a:gd name="T11" fmla="*/ 326 h 326"/>
                  <a:gd name="T12" fmla="*/ 63 w 342"/>
                  <a:gd name="T13" fmla="*/ 287 h 326"/>
                  <a:gd name="T14" fmla="*/ 56 w 342"/>
                  <a:gd name="T15" fmla="*/ 271 h 326"/>
                  <a:gd name="T16" fmla="*/ 28 w 342"/>
                  <a:gd name="T17" fmla="*/ 220 h 326"/>
                  <a:gd name="T18" fmla="*/ 0 w 342"/>
                  <a:gd name="T19" fmla="*/ 198 h 326"/>
                  <a:gd name="T20" fmla="*/ 49 w 342"/>
                  <a:gd name="T21" fmla="*/ 170 h 326"/>
                  <a:gd name="T22" fmla="*/ 91 w 342"/>
                  <a:gd name="T23" fmla="*/ 222 h 326"/>
                  <a:gd name="T24" fmla="*/ 98 w 342"/>
                  <a:gd name="T25" fmla="*/ 239 h 326"/>
                  <a:gd name="T26" fmla="*/ 205 w 342"/>
                  <a:gd name="T27" fmla="*/ 102 h 326"/>
                  <a:gd name="T28" fmla="*/ 333 w 342"/>
                  <a:gd name="T2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2" h="326">
                    <a:moveTo>
                      <a:pt x="333" y="0"/>
                    </a:moveTo>
                    <a:cubicBezTo>
                      <a:pt x="342" y="12"/>
                      <a:pt x="342" y="12"/>
                      <a:pt x="342" y="12"/>
                    </a:cubicBezTo>
                    <a:cubicBezTo>
                      <a:pt x="307" y="39"/>
                      <a:pt x="268" y="79"/>
                      <a:pt x="224" y="135"/>
                    </a:cubicBezTo>
                    <a:cubicBezTo>
                      <a:pt x="181" y="190"/>
                      <a:pt x="149" y="242"/>
                      <a:pt x="126" y="290"/>
                    </a:cubicBezTo>
                    <a:cubicBezTo>
                      <a:pt x="108" y="302"/>
                      <a:pt x="108" y="302"/>
                      <a:pt x="108" y="302"/>
                    </a:cubicBezTo>
                    <a:cubicBezTo>
                      <a:pt x="92" y="313"/>
                      <a:pt x="82" y="320"/>
                      <a:pt x="77" y="326"/>
                    </a:cubicBezTo>
                    <a:cubicBezTo>
                      <a:pt x="75" y="318"/>
                      <a:pt x="70" y="305"/>
                      <a:pt x="63" y="287"/>
                    </a:cubicBezTo>
                    <a:cubicBezTo>
                      <a:pt x="56" y="271"/>
                      <a:pt x="56" y="271"/>
                      <a:pt x="56" y="271"/>
                    </a:cubicBezTo>
                    <a:cubicBezTo>
                      <a:pt x="46" y="248"/>
                      <a:pt x="37" y="231"/>
                      <a:pt x="28" y="220"/>
                    </a:cubicBezTo>
                    <a:cubicBezTo>
                      <a:pt x="20" y="209"/>
                      <a:pt x="10" y="202"/>
                      <a:pt x="0" y="198"/>
                    </a:cubicBezTo>
                    <a:cubicBezTo>
                      <a:pt x="18" y="179"/>
                      <a:pt x="34" y="170"/>
                      <a:pt x="49" y="170"/>
                    </a:cubicBezTo>
                    <a:cubicBezTo>
                      <a:pt x="61" y="170"/>
                      <a:pt x="75" y="187"/>
                      <a:pt x="91" y="222"/>
                    </a:cubicBezTo>
                    <a:cubicBezTo>
                      <a:pt x="98" y="239"/>
                      <a:pt x="98" y="239"/>
                      <a:pt x="98" y="239"/>
                    </a:cubicBezTo>
                    <a:cubicBezTo>
                      <a:pt x="126" y="192"/>
                      <a:pt x="162" y="146"/>
                      <a:pt x="205" y="102"/>
                    </a:cubicBezTo>
                    <a:cubicBezTo>
                      <a:pt x="249" y="57"/>
                      <a:pt x="292" y="23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accent3"/>
                  </a:solidFill>
                  <a:latin typeface="Arial" pitchFamily="34" charset="0"/>
                </a:endParaRPr>
              </a:p>
            </p:txBody>
          </p:sp>
          <p:sp>
            <p:nvSpPr>
              <p:cNvPr id="24" name="Freeform 71"/>
              <p:cNvSpPr>
                <a:spLocks/>
              </p:cNvSpPr>
              <p:nvPr/>
            </p:nvSpPr>
            <p:spPr bwMode="gray">
              <a:xfrm>
                <a:off x="3381" y="2383"/>
                <a:ext cx="440" cy="326"/>
              </a:xfrm>
              <a:custGeom>
                <a:avLst/>
                <a:gdLst>
                  <a:gd name="T0" fmla="*/ 91 w 186"/>
                  <a:gd name="T1" fmla="*/ 104 h 138"/>
                  <a:gd name="T2" fmla="*/ 98 w 186"/>
                  <a:gd name="T3" fmla="*/ 87 h 138"/>
                  <a:gd name="T4" fmla="*/ 132 w 186"/>
                  <a:gd name="T5" fmla="*/ 138 h 138"/>
                  <a:gd name="T6" fmla="*/ 186 w 186"/>
                  <a:gd name="T7" fmla="*/ 138 h 138"/>
                  <a:gd name="T8" fmla="*/ 126 w 186"/>
                  <a:gd name="T9" fmla="*/ 36 h 138"/>
                  <a:gd name="T10" fmla="*/ 108 w 186"/>
                  <a:gd name="T11" fmla="*/ 23 h 138"/>
                  <a:gd name="T12" fmla="*/ 77 w 186"/>
                  <a:gd name="T13" fmla="*/ 0 h 138"/>
                  <a:gd name="T14" fmla="*/ 63 w 186"/>
                  <a:gd name="T15" fmla="*/ 38 h 138"/>
                  <a:gd name="T16" fmla="*/ 56 w 186"/>
                  <a:gd name="T17" fmla="*/ 54 h 138"/>
                  <a:gd name="T18" fmla="*/ 28 w 186"/>
                  <a:gd name="T19" fmla="*/ 105 h 138"/>
                  <a:gd name="T20" fmla="*/ 0 w 186"/>
                  <a:gd name="T21" fmla="*/ 127 h 138"/>
                  <a:gd name="T22" fmla="*/ 11 w 186"/>
                  <a:gd name="T23" fmla="*/ 138 h 138"/>
                  <a:gd name="T24" fmla="*/ 73 w 186"/>
                  <a:gd name="T25" fmla="*/ 138 h 138"/>
                  <a:gd name="T26" fmla="*/ 91 w 186"/>
                  <a:gd name="T27" fmla="*/ 10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38">
                    <a:moveTo>
                      <a:pt x="91" y="104"/>
                    </a:moveTo>
                    <a:cubicBezTo>
                      <a:pt x="98" y="87"/>
                      <a:pt x="98" y="87"/>
                      <a:pt x="98" y="87"/>
                    </a:cubicBezTo>
                    <a:cubicBezTo>
                      <a:pt x="109" y="104"/>
                      <a:pt x="120" y="121"/>
                      <a:pt x="132" y="138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61" y="102"/>
                      <a:pt x="141" y="68"/>
                      <a:pt x="126" y="3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92" y="13"/>
                      <a:pt x="82" y="5"/>
                      <a:pt x="77" y="0"/>
                    </a:cubicBezTo>
                    <a:cubicBezTo>
                      <a:pt x="75" y="8"/>
                      <a:pt x="70" y="20"/>
                      <a:pt x="63" y="38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46" y="77"/>
                      <a:pt x="37" y="94"/>
                      <a:pt x="28" y="105"/>
                    </a:cubicBezTo>
                    <a:cubicBezTo>
                      <a:pt x="20" y="116"/>
                      <a:pt x="10" y="124"/>
                      <a:pt x="0" y="127"/>
                    </a:cubicBezTo>
                    <a:cubicBezTo>
                      <a:pt x="3" y="131"/>
                      <a:pt x="7" y="135"/>
                      <a:pt x="11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8" y="129"/>
                      <a:pt x="85" y="118"/>
                      <a:pt x="91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3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25" name="Group 67"/>
          <p:cNvGrpSpPr>
            <a:grpSpLocks noChangeAspect="1"/>
          </p:cNvGrpSpPr>
          <p:nvPr>
            <p:custDataLst>
              <p:tags r:id="rId14"/>
            </p:custDataLst>
          </p:nvPr>
        </p:nvGrpSpPr>
        <p:grpSpPr bwMode="gray">
          <a:xfrm>
            <a:off x="357759" y="2873481"/>
            <a:ext cx="328041" cy="328041"/>
            <a:chOff x="4013" y="1208"/>
            <a:chExt cx="318" cy="318"/>
          </a:xfrm>
        </p:grpSpPr>
        <p:sp>
          <p:nvSpPr>
            <p:cNvPr id="26" name="Oval 68"/>
            <p:cNvSpPr>
              <a:spLocks noChangeArrowheads="1"/>
            </p:cNvSpPr>
            <p:nvPr/>
          </p:nvSpPr>
          <p:spPr bwMode="gray">
            <a:xfrm>
              <a:off x="4013" y="1208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27" name="Group 69"/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4096" y="1274"/>
              <a:ext cx="164" cy="222"/>
              <a:chOff x="3381" y="1613"/>
              <a:chExt cx="808" cy="1096"/>
            </a:xfrm>
          </p:grpSpPr>
          <p:sp>
            <p:nvSpPr>
              <p:cNvPr id="28" name="Freeform 70"/>
              <p:cNvSpPr>
                <a:spLocks/>
              </p:cNvSpPr>
              <p:nvPr/>
            </p:nvSpPr>
            <p:spPr bwMode="gray">
              <a:xfrm>
                <a:off x="3381" y="1613"/>
                <a:ext cx="808" cy="770"/>
              </a:xfrm>
              <a:custGeom>
                <a:avLst/>
                <a:gdLst>
                  <a:gd name="T0" fmla="*/ 333 w 342"/>
                  <a:gd name="T1" fmla="*/ 0 h 326"/>
                  <a:gd name="T2" fmla="*/ 342 w 342"/>
                  <a:gd name="T3" fmla="*/ 12 h 326"/>
                  <a:gd name="T4" fmla="*/ 224 w 342"/>
                  <a:gd name="T5" fmla="*/ 135 h 326"/>
                  <a:gd name="T6" fmla="*/ 126 w 342"/>
                  <a:gd name="T7" fmla="*/ 290 h 326"/>
                  <a:gd name="T8" fmla="*/ 108 w 342"/>
                  <a:gd name="T9" fmla="*/ 302 h 326"/>
                  <a:gd name="T10" fmla="*/ 77 w 342"/>
                  <a:gd name="T11" fmla="*/ 326 h 326"/>
                  <a:gd name="T12" fmla="*/ 63 w 342"/>
                  <a:gd name="T13" fmla="*/ 287 h 326"/>
                  <a:gd name="T14" fmla="*/ 56 w 342"/>
                  <a:gd name="T15" fmla="*/ 271 h 326"/>
                  <a:gd name="T16" fmla="*/ 28 w 342"/>
                  <a:gd name="T17" fmla="*/ 220 h 326"/>
                  <a:gd name="T18" fmla="*/ 0 w 342"/>
                  <a:gd name="T19" fmla="*/ 198 h 326"/>
                  <a:gd name="T20" fmla="*/ 49 w 342"/>
                  <a:gd name="T21" fmla="*/ 170 h 326"/>
                  <a:gd name="T22" fmla="*/ 91 w 342"/>
                  <a:gd name="T23" fmla="*/ 222 h 326"/>
                  <a:gd name="T24" fmla="*/ 98 w 342"/>
                  <a:gd name="T25" fmla="*/ 239 h 326"/>
                  <a:gd name="T26" fmla="*/ 205 w 342"/>
                  <a:gd name="T27" fmla="*/ 102 h 326"/>
                  <a:gd name="T28" fmla="*/ 333 w 342"/>
                  <a:gd name="T2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2" h="326">
                    <a:moveTo>
                      <a:pt x="333" y="0"/>
                    </a:moveTo>
                    <a:cubicBezTo>
                      <a:pt x="342" y="12"/>
                      <a:pt x="342" y="12"/>
                      <a:pt x="342" y="12"/>
                    </a:cubicBezTo>
                    <a:cubicBezTo>
                      <a:pt x="307" y="39"/>
                      <a:pt x="268" y="79"/>
                      <a:pt x="224" y="135"/>
                    </a:cubicBezTo>
                    <a:cubicBezTo>
                      <a:pt x="181" y="190"/>
                      <a:pt x="149" y="242"/>
                      <a:pt x="126" y="290"/>
                    </a:cubicBezTo>
                    <a:cubicBezTo>
                      <a:pt x="108" y="302"/>
                      <a:pt x="108" y="302"/>
                      <a:pt x="108" y="302"/>
                    </a:cubicBezTo>
                    <a:cubicBezTo>
                      <a:pt x="92" y="313"/>
                      <a:pt x="82" y="320"/>
                      <a:pt x="77" y="326"/>
                    </a:cubicBezTo>
                    <a:cubicBezTo>
                      <a:pt x="75" y="318"/>
                      <a:pt x="70" y="305"/>
                      <a:pt x="63" y="287"/>
                    </a:cubicBezTo>
                    <a:cubicBezTo>
                      <a:pt x="56" y="271"/>
                      <a:pt x="56" y="271"/>
                      <a:pt x="56" y="271"/>
                    </a:cubicBezTo>
                    <a:cubicBezTo>
                      <a:pt x="46" y="248"/>
                      <a:pt x="37" y="231"/>
                      <a:pt x="28" y="220"/>
                    </a:cubicBezTo>
                    <a:cubicBezTo>
                      <a:pt x="20" y="209"/>
                      <a:pt x="10" y="202"/>
                      <a:pt x="0" y="198"/>
                    </a:cubicBezTo>
                    <a:cubicBezTo>
                      <a:pt x="18" y="179"/>
                      <a:pt x="34" y="170"/>
                      <a:pt x="49" y="170"/>
                    </a:cubicBezTo>
                    <a:cubicBezTo>
                      <a:pt x="61" y="170"/>
                      <a:pt x="75" y="187"/>
                      <a:pt x="91" y="222"/>
                    </a:cubicBezTo>
                    <a:cubicBezTo>
                      <a:pt x="98" y="239"/>
                      <a:pt x="98" y="239"/>
                      <a:pt x="98" y="239"/>
                    </a:cubicBezTo>
                    <a:cubicBezTo>
                      <a:pt x="126" y="192"/>
                      <a:pt x="162" y="146"/>
                      <a:pt x="205" y="102"/>
                    </a:cubicBezTo>
                    <a:cubicBezTo>
                      <a:pt x="249" y="57"/>
                      <a:pt x="292" y="23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accent3"/>
                  </a:solidFill>
                  <a:latin typeface="Arial" pitchFamily="34" charset="0"/>
                </a:endParaRPr>
              </a:p>
            </p:txBody>
          </p:sp>
          <p:sp>
            <p:nvSpPr>
              <p:cNvPr id="29" name="Freeform 71"/>
              <p:cNvSpPr>
                <a:spLocks/>
              </p:cNvSpPr>
              <p:nvPr/>
            </p:nvSpPr>
            <p:spPr bwMode="gray">
              <a:xfrm>
                <a:off x="3381" y="2383"/>
                <a:ext cx="440" cy="326"/>
              </a:xfrm>
              <a:custGeom>
                <a:avLst/>
                <a:gdLst>
                  <a:gd name="T0" fmla="*/ 91 w 186"/>
                  <a:gd name="T1" fmla="*/ 104 h 138"/>
                  <a:gd name="T2" fmla="*/ 98 w 186"/>
                  <a:gd name="T3" fmla="*/ 87 h 138"/>
                  <a:gd name="T4" fmla="*/ 132 w 186"/>
                  <a:gd name="T5" fmla="*/ 138 h 138"/>
                  <a:gd name="T6" fmla="*/ 186 w 186"/>
                  <a:gd name="T7" fmla="*/ 138 h 138"/>
                  <a:gd name="T8" fmla="*/ 126 w 186"/>
                  <a:gd name="T9" fmla="*/ 36 h 138"/>
                  <a:gd name="T10" fmla="*/ 108 w 186"/>
                  <a:gd name="T11" fmla="*/ 23 h 138"/>
                  <a:gd name="T12" fmla="*/ 77 w 186"/>
                  <a:gd name="T13" fmla="*/ 0 h 138"/>
                  <a:gd name="T14" fmla="*/ 63 w 186"/>
                  <a:gd name="T15" fmla="*/ 38 h 138"/>
                  <a:gd name="T16" fmla="*/ 56 w 186"/>
                  <a:gd name="T17" fmla="*/ 54 h 138"/>
                  <a:gd name="T18" fmla="*/ 28 w 186"/>
                  <a:gd name="T19" fmla="*/ 105 h 138"/>
                  <a:gd name="T20" fmla="*/ 0 w 186"/>
                  <a:gd name="T21" fmla="*/ 127 h 138"/>
                  <a:gd name="T22" fmla="*/ 11 w 186"/>
                  <a:gd name="T23" fmla="*/ 138 h 138"/>
                  <a:gd name="T24" fmla="*/ 73 w 186"/>
                  <a:gd name="T25" fmla="*/ 138 h 138"/>
                  <a:gd name="T26" fmla="*/ 91 w 186"/>
                  <a:gd name="T27" fmla="*/ 10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38">
                    <a:moveTo>
                      <a:pt x="91" y="104"/>
                    </a:moveTo>
                    <a:cubicBezTo>
                      <a:pt x="98" y="87"/>
                      <a:pt x="98" y="87"/>
                      <a:pt x="98" y="87"/>
                    </a:cubicBezTo>
                    <a:cubicBezTo>
                      <a:pt x="109" y="104"/>
                      <a:pt x="120" y="121"/>
                      <a:pt x="132" y="138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61" y="102"/>
                      <a:pt x="141" y="68"/>
                      <a:pt x="126" y="3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92" y="13"/>
                      <a:pt x="82" y="5"/>
                      <a:pt x="77" y="0"/>
                    </a:cubicBezTo>
                    <a:cubicBezTo>
                      <a:pt x="75" y="8"/>
                      <a:pt x="70" y="20"/>
                      <a:pt x="63" y="38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46" y="77"/>
                      <a:pt x="37" y="94"/>
                      <a:pt x="28" y="105"/>
                    </a:cubicBezTo>
                    <a:cubicBezTo>
                      <a:pt x="20" y="116"/>
                      <a:pt x="10" y="124"/>
                      <a:pt x="0" y="127"/>
                    </a:cubicBezTo>
                    <a:cubicBezTo>
                      <a:pt x="3" y="131"/>
                      <a:pt x="7" y="135"/>
                      <a:pt x="11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8" y="129"/>
                      <a:pt x="85" y="118"/>
                      <a:pt x="91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3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30" name="Group 67"/>
          <p:cNvGrpSpPr>
            <a:grpSpLocks noChangeAspect="1"/>
          </p:cNvGrpSpPr>
          <p:nvPr>
            <p:custDataLst>
              <p:tags r:id="rId15"/>
            </p:custDataLst>
          </p:nvPr>
        </p:nvGrpSpPr>
        <p:grpSpPr bwMode="gray">
          <a:xfrm>
            <a:off x="357759" y="3257550"/>
            <a:ext cx="328041" cy="328041"/>
            <a:chOff x="4013" y="1208"/>
            <a:chExt cx="318" cy="318"/>
          </a:xfrm>
        </p:grpSpPr>
        <p:sp>
          <p:nvSpPr>
            <p:cNvPr id="31" name="Oval 68"/>
            <p:cNvSpPr>
              <a:spLocks noChangeArrowheads="1"/>
            </p:cNvSpPr>
            <p:nvPr/>
          </p:nvSpPr>
          <p:spPr bwMode="gray">
            <a:xfrm>
              <a:off x="4013" y="1208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32" name="Group 69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4096" y="1274"/>
              <a:ext cx="164" cy="222"/>
              <a:chOff x="3381" y="1613"/>
              <a:chExt cx="808" cy="1096"/>
            </a:xfrm>
          </p:grpSpPr>
          <p:sp>
            <p:nvSpPr>
              <p:cNvPr id="33" name="Freeform 70"/>
              <p:cNvSpPr>
                <a:spLocks/>
              </p:cNvSpPr>
              <p:nvPr/>
            </p:nvSpPr>
            <p:spPr bwMode="gray">
              <a:xfrm>
                <a:off x="3381" y="1613"/>
                <a:ext cx="808" cy="770"/>
              </a:xfrm>
              <a:custGeom>
                <a:avLst/>
                <a:gdLst>
                  <a:gd name="T0" fmla="*/ 333 w 342"/>
                  <a:gd name="T1" fmla="*/ 0 h 326"/>
                  <a:gd name="T2" fmla="*/ 342 w 342"/>
                  <a:gd name="T3" fmla="*/ 12 h 326"/>
                  <a:gd name="T4" fmla="*/ 224 w 342"/>
                  <a:gd name="T5" fmla="*/ 135 h 326"/>
                  <a:gd name="T6" fmla="*/ 126 w 342"/>
                  <a:gd name="T7" fmla="*/ 290 h 326"/>
                  <a:gd name="T8" fmla="*/ 108 w 342"/>
                  <a:gd name="T9" fmla="*/ 302 h 326"/>
                  <a:gd name="T10" fmla="*/ 77 w 342"/>
                  <a:gd name="T11" fmla="*/ 326 h 326"/>
                  <a:gd name="T12" fmla="*/ 63 w 342"/>
                  <a:gd name="T13" fmla="*/ 287 h 326"/>
                  <a:gd name="T14" fmla="*/ 56 w 342"/>
                  <a:gd name="T15" fmla="*/ 271 h 326"/>
                  <a:gd name="T16" fmla="*/ 28 w 342"/>
                  <a:gd name="T17" fmla="*/ 220 h 326"/>
                  <a:gd name="T18" fmla="*/ 0 w 342"/>
                  <a:gd name="T19" fmla="*/ 198 h 326"/>
                  <a:gd name="T20" fmla="*/ 49 w 342"/>
                  <a:gd name="T21" fmla="*/ 170 h 326"/>
                  <a:gd name="T22" fmla="*/ 91 w 342"/>
                  <a:gd name="T23" fmla="*/ 222 h 326"/>
                  <a:gd name="T24" fmla="*/ 98 w 342"/>
                  <a:gd name="T25" fmla="*/ 239 h 326"/>
                  <a:gd name="T26" fmla="*/ 205 w 342"/>
                  <a:gd name="T27" fmla="*/ 102 h 326"/>
                  <a:gd name="T28" fmla="*/ 333 w 342"/>
                  <a:gd name="T2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2" h="326">
                    <a:moveTo>
                      <a:pt x="333" y="0"/>
                    </a:moveTo>
                    <a:cubicBezTo>
                      <a:pt x="342" y="12"/>
                      <a:pt x="342" y="12"/>
                      <a:pt x="342" y="12"/>
                    </a:cubicBezTo>
                    <a:cubicBezTo>
                      <a:pt x="307" y="39"/>
                      <a:pt x="268" y="79"/>
                      <a:pt x="224" y="135"/>
                    </a:cubicBezTo>
                    <a:cubicBezTo>
                      <a:pt x="181" y="190"/>
                      <a:pt x="149" y="242"/>
                      <a:pt x="126" y="290"/>
                    </a:cubicBezTo>
                    <a:cubicBezTo>
                      <a:pt x="108" y="302"/>
                      <a:pt x="108" y="302"/>
                      <a:pt x="108" y="302"/>
                    </a:cubicBezTo>
                    <a:cubicBezTo>
                      <a:pt x="92" y="313"/>
                      <a:pt x="82" y="320"/>
                      <a:pt x="77" y="326"/>
                    </a:cubicBezTo>
                    <a:cubicBezTo>
                      <a:pt x="75" y="318"/>
                      <a:pt x="70" y="305"/>
                      <a:pt x="63" y="287"/>
                    </a:cubicBezTo>
                    <a:cubicBezTo>
                      <a:pt x="56" y="271"/>
                      <a:pt x="56" y="271"/>
                      <a:pt x="56" y="271"/>
                    </a:cubicBezTo>
                    <a:cubicBezTo>
                      <a:pt x="46" y="248"/>
                      <a:pt x="37" y="231"/>
                      <a:pt x="28" y="220"/>
                    </a:cubicBezTo>
                    <a:cubicBezTo>
                      <a:pt x="20" y="209"/>
                      <a:pt x="10" y="202"/>
                      <a:pt x="0" y="198"/>
                    </a:cubicBezTo>
                    <a:cubicBezTo>
                      <a:pt x="18" y="179"/>
                      <a:pt x="34" y="170"/>
                      <a:pt x="49" y="170"/>
                    </a:cubicBezTo>
                    <a:cubicBezTo>
                      <a:pt x="61" y="170"/>
                      <a:pt x="75" y="187"/>
                      <a:pt x="91" y="222"/>
                    </a:cubicBezTo>
                    <a:cubicBezTo>
                      <a:pt x="98" y="239"/>
                      <a:pt x="98" y="239"/>
                      <a:pt x="98" y="239"/>
                    </a:cubicBezTo>
                    <a:cubicBezTo>
                      <a:pt x="126" y="192"/>
                      <a:pt x="162" y="146"/>
                      <a:pt x="205" y="102"/>
                    </a:cubicBezTo>
                    <a:cubicBezTo>
                      <a:pt x="249" y="57"/>
                      <a:pt x="292" y="23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accent3"/>
                  </a:solidFill>
                  <a:latin typeface="Arial" pitchFamily="34" charset="0"/>
                </a:endParaRPr>
              </a:p>
            </p:txBody>
          </p:sp>
          <p:sp>
            <p:nvSpPr>
              <p:cNvPr id="34" name="Freeform 71"/>
              <p:cNvSpPr>
                <a:spLocks/>
              </p:cNvSpPr>
              <p:nvPr/>
            </p:nvSpPr>
            <p:spPr bwMode="gray">
              <a:xfrm>
                <a:off x="3381" y="2383"/>
                <a:ext cx="440" cy="326"/>
              </a:xfrm>
              <a:custGeom>
                <a:avLst/>
                <a:gdLst>
                  <a:gd name="T0" fmla="*/ 91 w 186"/>
                  <a:gd name="T1" fmla="*/ 104 h 138"/>
                  <a:gd name="T2" fmla="*/ 98 w 186"/>
                  <a:gd name="T3" fmla="*/ 87 h 138"/>
                  <a:gd name="T4" fmla="*/ 132 w 186"/>
                  <a:gd name="T5" fmla="*/ 138 h 138"/>
                  <a:gd name="T6" fmla="*/ 186 w 186"/>
                  <a:gd name="T7" fmla="*/ 138 h 138"/>
                  <a:gd name="T8" fmla="*/ 126 w 186"/>
                  <a:gd name="T9" fmla="*/ 36 h 138"/>
                  <a:gd name="T10" fmla="*/ 108 w 186"/>
                  <a:gd name="T11" fmla="*/ 23 h 138"/>
                  <a:gd name="T12" fmla="*/ 77 w 186"/>
                  <a:gd name="T13" fmla="*/ 0 h 138"/>
                  <a:gd name="T14" fmla="*/ 63 w 186"/>
                  <a:gd name="T15" fmla="*/ 38 h 138"/>
                  <a:gd name="T16" fmla="*/ 56 w 186"/>
                  <a:gd name="T17" fmla="*/ 54 h 138"/>
                  <a:gd name="T18" fmla="*/ 28 w 186"/>
                  <a:gd name="T19" fmla="*/ 105 h 138"/>
                  <a:gd name="T20" fmla="*/ 0 w 186"/>
                  <a:gd name="T21" fmla="*/ 127 h 138"/>
                  <a:gd name="T22" fmla="*/ 11 w 186"/>
                  <a:gd name="T23" fmla="*/ 138 h 138"/>
                  <a:gd name="T24" fmla="*/ 73 w 186"/>
                  <a:gd name="T25" fmla="*/ 138 h 138"/>
                  <a:gd name="T26" fmla="*/ 91 w 186"/>
                  <a:gd name="T27" fmla="*/ 10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38">
                    <a:moveTo>
                      <a:pt x="91" y="104"/>
                    </a:moveTo>
                    <a:cubicBezTo>
                      <a:pt x="98" y="87"/>
                      <a:pt x="98" y="87"/>
                      <a:pt x="98" y="87"/>
                    </a:cubicBezTo>
                    <a:cubicBezTo>
                      <a:pt x="109" y="104"/>
                      <a:pt x="120" y="121"/>
                      <a:pt x="132" y="138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61" y="102"/>
                      <a:pt x="141" y="68"/>
                      <a:pt x="126" y="3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92" y="13"/>
                      <a:pt x="82" y="5"/>
                      <a:pt x="77" y="0"/>
                    </a:cubicBezTo>
                    <a:cubicBezTo>
                      <a:pt x="75" y="8"/>
                      <a:pt x="70" y="20"/>
                      <a:pt x="63" y="38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46" y="77"/>
                      <a:pt x="37" y="94"/>
                      <a:pt x="28" y="105"/>
                    </a:cubicBezTo>
                    <a:cubicBezTo>
                      <a:pt x="20" y="116"/>
                      <a:pt x="10" y="124"/>
                      <a:pt x="0" y="127"/>
                    </a:cubicBezTo>
                    <a:cubicBezTo>
                      <a:pt x="3" y="131"/>
                      <a:pt x="7" y="135"/>
                      <a:pt x="11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8" y="129"/>
                      <a:pt x="85" y="118"/>
                      <a:pt x="91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3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pic>
        <p:nvPicPr>
          <p:cNvPr id="35" name="Content Placeholder 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5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400" b="1" dirty="0" smtClean="0"/>
              <a:t>World Happiness Scores: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Used regularly by the </a:t>
            </a:r>
            <a:r>
              <a:rPr lang="en-US" sz="1400" dirty="0" smtClean="0">
                <a:hlinkClick r:id="rId2"/>
              </a:rPr>
              <a:t>World Happiness Report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smtClean="0"/>
              <a:t>actual happiness </a:t>
            </a:r>
            <a:r>
              <a:rPr lang="en-US" sz="1400" dirty="0"/>
              <a:t>scores and rankings </a:t>
            </a:r>
            <a:r>
              <a:rPr lang="en-US" sz="1400" dirty="0" smtClean="0"/>
              <a:t>come from </a:t>
            </a:r>
            <a:r>
              <a:rPr lang="en-US" sz="1400" dirty="0"/>
              <a:t>the </a:t>
            </a:r>
            <a:r>
              <a:rPr lang="en-US" sz="1400" dirty="0">
                <a:hlinkClick r:id="rId3"/>
              </a:rPr>
              <a:t>Gallup World Poll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exact wording of the “happiness” question is: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“Please imagine a ladder, with steps numbered </a:t>
            </a:r>
            <a:r>
              <a:rPr lang="en-US" sz="1400" dirty="0" smtClean="0"/>
              <a:t>from 0 </a:t>
            </a:r>
            <a:r>
              <a:rPr lang="en-US" sz="1400" dirty="0"/>
              <a:t>at the bottom to 10 at the top. The top of the ladder represents the </a:t>
            </a:r>
            <a:r>
              <a:rPr lang="en-US" sz="1400" dirty="0" smtClean="0"/>
              <a:t>best possible </a:t>
            </a:r>
            <a:r>
              <a:rPr lang="en-US" sz="1400" dirty="0"/>
              <a:t>life for you and the bottom of the ladder represents the worst </a:t>
            </a:r>
            <a:r>
              <a:rPr lang="en-US" sz="1400" dirty="0" smtClean="0"/>
              <a:t>possible life </a:t>
            </a:r>
            <a:r>
              <a:rPr lang="en-US" sz="1400" dirty="0"/>
              <a:t>for you. On which step of the ladder would you say you personally feel </a:t>
            </a:r>
            <a:r>
              <a:rPr lang="en-US" sz="1400" dirty="0" smtClean="0"/>
              <a:t>you stand </a:t>
            </a:r>
            <a:r>
              <a:rPr lang="en-US" sz="1400" dirty="0"/>
              <a:t>at this time?”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app used the World Happiness Scores and rankings for 2015 posted on </a:t>
            </a:r>
            <a:r>
              <a:rPr lang="en-US" sz="1400" dirty="0" err="1" smtClean="0">
                <a:hlinkClick r:id="rId4"/>
              </a:rPr>
              <a:t>Kaggle</a:t>
            </a:r>
            <a:r>
              <a:rPr lang="en-US" sz="1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World Development Indicators: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Are collected and published yearly by the </a:t>
            </a:r>
            <a:r>
              <a:rPr lang="en-US" sz="1400" dirty="0" smtClean="0">
                <a:hlinkClick r:id="rId5"/>
              </a:rPr>
              <a:t>World Bank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app used the data on 74 indicators from 1993 to 2014 posted on </a:t>
            </a:r>
            <a:r>
              <a:rPr lang="en-US" sz="1400" dirty="0" err="1" smtClean="0">
                <a:hlinkClick r:id="rId6"/>
              </a:rPr>
              <a:t>Kaggle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World </a:t>
            </a:r>
            <a:r>
              <a:rPr lang="en-US" dirty="0"/>
              <a:t>Happiness </a:t>
            </a:r>
            <a:r>
              <a:rPr lang="en-US" dirty="0" smtClean="0"/>
              <a:t>Score and World Development Indicators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WHR has was published in 2012, 2013, 2015, and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Brief intro to “Development &amp; Happiness of Countries” app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Brief intro; tabs </a:t>
            </a:r>
            <a:r>
              <a:rPr lang="en-US" sz="1600" dirty="0" smtClean="0"/>
              <a:t>on the left reflect the suggested “workflow”.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1: About the App: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342284"/>
            <a:ext cx="7985868" cy="32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Explore the world </a:t>
            </a:r>
            <a:r>
              <a:rPr lang="en-US" sz="1600" dirty="0" smtClean="0"/>
              <a:t>map where country color corresponds to its happiness score: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</a:t>
            </a:r>
            <a:r>
              <a:rPr lang="en-US" dirty="0" smtClean="0"/>
              <a:t>2: </a:t>
            </a:r>
            <a:r>
              <a:rPr lang="en-US" dirty="0" smtClean="0"/>
              <a:t>Happiness </a:t>
            </a:r>
            <a:r>
              <a:rPr lang="en-US" dirty="0" smtClean="0"/>
              <a:t>World Map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325394"/>
            <a:ext cx="8092774" cy="33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buAutoNum type="alphaLcParenBoth"/>
            </a:pPr>
            <a:r>
              <a:rPr lang="en-US" sz="1400" dirty="0" smtClean="0"/>
              <a:t>Run </a:t>
            </a:r>
            <a:r>
              <a:rPr lang="en-US" sz="1400" dirty="0" smtClean="0"/>
              <a:t>a model predicting Happiness based on </a:t>
            </a:r>
            <a:r>
              <a:rPr lang="en-US" sz="1400" dirty="0" smtClean="0"/>
              <a:t>socio-economic indicators </a:t>
            </a:r>
            <a:r>
              <a:rPr lang="en-US" sz="1400" dirty="0" smtClean="0"/>
              <a:t>of your </a:t>
            </a:r>
            <a:r>
              <a:rPr lang="en-US" sz="1400" dirty="0" smtClean="0"/>
              <a:t>choice;</a:t>
            </a:r>
          </a:p>
          <a:p>
            <a:pPr marL="342900" indent="-342900">
              <a:spcBef>
                <a:spcPts val="0"/>
              </a:spcBef>
              <a:buAutoNum type="alphaLcParenBoth"/>
            </a:pPr>
            <a:r>
              <a:rPr lang="en-US" sz="1400" dirty="0" smtClean="0"/>
              <a:t>Explore the relative importance of predictors you used.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</a:t>
            </a:r>
            <a:r>
              <a:rPr lang="en-US" dirty="0" smtClean="0"/>
              <a:t>3: </a:t>
            </a:r>
            <a:r>
              <a:rPr lang="en-US" dirty="0" smtClean="0"/>
              <a:t>Predict Happiness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581150"/>
            <a:ext cx="6443346" cy="31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Assess and visualize </a:t>
            </a:r>
            <a:r>
              <a:rPr lang="en-US" sz="1600" dirty="0" smtClean="0"/>
              <a:t>the bivariate relationship between any indicator and Happiness: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</a:t>
            </a:r>
            <a:r>
              <a:rPr lang="en-US" dirty="0" smtClean="0"/>
              <a:t>4: </a:t>
            </a:r>
            <a:r>
              <a:rPr lang="en-US" dirty="0" smtClean="0"/>
              <a:t>Happiness vs. Indicators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525575"/>
            <a:ext cx="5885972" cy="31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Pick an indicator and explore how it changed over time for countries around the world.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</a:t>
            </a:r>
            <a:r>
              <a:rPr lang="en-US" dirty="0" smtClean="0"/>
              <a:t>5: World Map </a:t>
            </a:r>
            <a:r>
              <a:rPr lang="en-US" dirty="0" smtClean="0"/>
              <a:t>by Indicator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276350"/>
            <a:ext cx="7113763" cy="34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For any country: explore </a:t>
            </a:r>
            <a:r>
              <a:rPr lang="en-US" sz="1600" dirty="0" smtClean="0"/>
              <a:t>indicator </a:t>
            </a:r>
            <a:r>
              <a:rPr lang="en-US" sz="1600" dirty="0" smtClean="0"/>
              <a:t>trend </a:t>
            </a:r>
            <a:r>
              <a:rPr lang="en-US" sz="1600" dirty="0" smtClean="0"/>
              <a:t>over time and </a:t>
            </a:r>
            <a:r>
              <a:rPr lang="en-US" sz="1600" dirty="0" smtClean="0"/>
              <a:t>juxtapose </a:t>
            </a:r>
            <a:r>
              <a:rPr lang="en-US" sz="1600" dirty="0" smtClean="0"/>
              <a:t>any 2 indicators: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</a:t>
            </a:r>
            <a:r>
              <a:rPr lang="en-US" dirty="0" smtClean="0"/>
              <a:t>6: </a:t>
            </a:r>
            <a:r>
              <a:rPr lang="en-US" dirty="0" smtClean="0"/>
              <a:t>Indicator Trends over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332684"/>
            <a:ext cx="6534590" cy="34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LANGUAGEID" val="1033"/>
  <p:tag name="THINKCELLUNDODONOTDELETE" val="0"/>
  <p:tag name="VCT_SHOW_CA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14.17323;14.09646;28.34646;28.26968;42.51968;42.44291;56.69291;42.44291;56.69291;42.44291;56.69291;42.44291;56.69291;42.44291;56.69291;"/>
  <p:tag name="VCT-BULLETVISIBILITY" val="G ********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CnsO0mHEay4y3hFN6R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CnsO0mHEay4y3hFN6R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/08/2014 15:21:41"/>
  <p:tag name="VCT-TEMPLATE" val="GfK_PPT_Template_Office2007-2010_16-9.potx"/>
  <p:tag name="VCTMASTER" val="GfK Group"/>
  <p:tag name="VCT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CnsO0mHEay4y3hFN6R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LprRI77k.6f91TFJz0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LprRI77k.6f91TFJz0T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LprRI77k.6f91TFJz0T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hx1cS2KUum_oaAcxZAn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hx1cS2KUum_oaAcxZAn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hx1cS2KUum_oaAcxZAnA"/>
</p:tagLst>
</file>

<file path=ppt/theme/theme1.xml><?xml version="1.0" encoding="utf-8"?>
<a:theme xmlns:a="http://schemas.openxmlformats.org/drawingml/2006/main" name="GfK Group">
  <a:themeElements>
    <a:clrScheme name="GfK Group">
      <a:dk1>
        <a:srgbClr val="000000"/>
      </a:dk1>
      <a:lt1>
        <a:srgbClr val="FFFFFF"/>
      </a:lt1>
      <a:dk2>
        <a:srgbClr val="E55A00"/>
      </a:dk2>
      <a:lt2>
        <a:srgbClr val="8E8581"/>
      </a:lt2>
      <a:accent1>
        <a:srgbClr val="264283"/>
      </a:accent1>
      <a:accent2>
        <a:srgbClr val="007DC3"/>
      </a:accent2>
      <a:accent3>
        <a:srgbClr val="A2AD00"/>
      </a:accent3>
      <a:accent4>
        <a:srgbClr val="C1BB00"/>
      </a:accent4>
      <a:accent5>
        <a:srgbClr val="9B1F23"/>
      </a:accent5>
      <a:accent6>
        <a:srgbClr val="DC291E"/>
      </a:accent6>
      <a:hlink>
        <a:srgbClr val="A2AD00"/>
      </a:hlink>
      <a:folHlink>
        <a:srgbClr val="C1BB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dark yellow 100%">
      <a:srgbClr val="F0AB00"/>
    </a:custClr>
    <a:custClr name="light yellow 100%">
      <a:srgbClr val="F6D50F"/>
    </a:custClr>
    <a:custClr name="warm grey 100%">
      <a:srgbClr val="8E8581"/>
    </a:custClr>
    <a:custClr name="GfK orange">
      <a:srgbClr val="E55A00"/>
    </a:custClr>
    <a:custClr name="dark blue 100%">
      <a:srgbClr val="264283"/>
    </a:custClr>
    <a:custClr name="light blue 100%">
      <a:srgbClr val="007DC3"/>
    </a:custClr>
    <a:custClr name="dark green 100%">
      <a:srgbClr val="A2AD00"/>
    </a:custClr>
    <a:custClr name="light green 100%">
      <a:srgbClr val="C1BB00"/>
    </a:custClr>
    <a:custClr name="dark red 100%">
      <a:srgbClr val="9B1F23"/>
    </a:custClr>
    <a:custClr name="light red 100%">
      <a:srgbClr val="DC291E"/>
    </a:custClr>
    <a:custClr name="dark yellow 80%">
      <a:srgbClr val="FCC000"/>
    </a:custClr>
    <a:custClr name="light yellow 80%">
      <a:srgbClr val="FFDD44"/>
    </a:custClr>
    <a:custClr name="warm grey 80%">
      <a:srgbClr val="A79D98"/>
    </a:custClr>
    <a:custClr>
      <a:srgbClr val="FFFFFF"/>
    </a:custClr>
    <a:custClr name="dark blue 80%">
      <a:srgbClr val="405B9B"/>
    </a:custClr>
    <a:custClr name="light blue 80%">
      <a:srgbClr val="389DD7"/>
    </a:custClr>
    <a:custClr name="dark green 80%">
      <a:srgbClr val="B4BE46"/>
    </a:custClr>
    <a:custClr name="light green 80%">
      <a:srgbClr val="D7CF42"/>
    </a:custClr>
    <a:custClr name="dark red 80%">
      <a:srgbClr val="C34A3A"/>
    </a:custClr>
    <a:custClr name="light red 80%">
      <a:srgbClr val="E94F35"/>
    </a:custClr>
    <a:custClr name="dark yellow 60%">
      <a:srgbClr val="FED07A"/>
    </a:custClr>
    <a:custClr name="light yellow 60%">
      <a:srgbClr val="FFE67F"/>
    </a:custClr>
    <a:custClr name="warm grey 60%">
      <a:srgbClr val="BCB4B0"/>
    </a:custClr>
    <a:custClr>
      <a:srgbClr val="FFFFFF"/>
    </a:custClr>
    <a:custClr name="dark blue 60%">
      <a:srgbClr val="6E7EB3"/>
    </a:custClr>
    <a:custClr name="light blue 60%">
      <a:srgbClr val="7DB4E2"/>
    </a:custClr>
    <a:custClr name="dark green 60%">
      <a:srgbClr val="C6CE79"/>
    </a:custClr>
    <a:custClr name="light green 60%">
      <a:srgbClr val="E2DA7A"/>
    </a:custClr>
    <a:custClr name="dark red 60%">
      <a:srgbClr val="D27863"/>
    </a:custClr>
    <a:custClr name="light red 60%">
      <a:srgbClr val="F08262"/>
    </a:custClr>
    <a:custClr name="dark yellow 40%">
      <a:srgbClr val="FFE0A9"/>
    </a:custClr>
    <a:custClr name="light yellow 40%">
      <a:srgbClr val="FFEEAF"/>
    </a:custClr>
    <a:custClr name="warm grey 40%">
      <a:srgbClr val="D2CBC9"/>
    </a:custClr>
    <a:custClr>
      <a:srgbClr val="FFFFFF"/>
    </a:custClr>
    <a:custClr name="dark blue 40%">
      <a:srgbClr val="9EA5CD"/>
    </a:custClr>
    <a:custClr name="light blue 40%">
      <a:srgbClr val="ADCDED"/>
    </a:custClr>
    <a:custClr name="dark green 40%">
      <a:srgbClr val="D8DEA8"/>
    </a:custClr>
    <a:custClr name="light green 40%">
      <a:srgbClr val="ECE6AA"/>
    </a:custClr>
    <a:custClr name="dark red 40%">
      <a:srgbClr val="E1A693"/>
    </a:custClr>
    <a:custClr name="light red 40%">
      <a:srgbClr val="F6AF95"/>
    </a:custClr>
  </a:custClrLst>
  <a:extLst>
    <a:ext uri="{05A4C25C-085E-4340-85A3-A5531E510DB2}">
      <thm15:themeFamily xmlns:thm15="http://schemas.microsoft.com/office/thememl/2012/main" name="Blank.potx" id="{0D16F9E6-8197-4EE0-84AE-DC493EAFB91A}" vid="{39FE2D74-D784-4C9E-9E0C-76796B574284}"/>
    </a:ext>
  </a:extLst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spcBef>
            <a:spcPts val="600"/>
          </a:spcBef>
          <a:defRPr dirty="0" err="1" smtClean="0">
            <a:latin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spcBef>
            <a:spcPts val="600"/>
          </a:spcBef>
          <a:defRPr dirty="0" err="1" smtClean="0">
            <a:latin typeface="Arial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xpertContentDocumentLibrary" ma:contentTypeID="0x010100D0AFC36ACFD74F7BA0C77049996D405C00FF49417D29D72E4D9B5054C9AC26121A" ma:contentTypeVersion="0" ma:contentTypeDescription="" ma:contentTypeScope="" ma:versionID="6360a5f94c527d9e7ec2ba7d0336b460">
  <xsd:schema xmlns:xsd="http://www.w3.org/2001/XMLSchema" xmlns:xs="http://www.w3.org/2001/XMLSchema" xmlns:p="http://schemas.microsoft.com/office/2006/metadata/properties" xmlns:ns2="92833d98-8015-4e73-bff4-7fc7bdc77146" xmlns:ns3="72acfbc7-13d6-4e32-8fe0-794e2d8bf5d1" xmlns:ns4="f2684793-112f-4fec-9fa7-c952a73f86d3" targetNamespace="http://schemas.microsoft.com/office/2006/metadata/properties" ma:root="true" ma:fieldsID="4dd616222a85d58f18a73fd7fa601ae7" ns2:_="" ns3:_="" ns4:_="">
    <xsd:import namespace="92833d98-8015-4e73-bff4-7fc7bdc77146"/>
    <xsd:import namespace="72acfbc7-13d6-4e32-8fe0-794e2d8bf5d1"/>
    <xsd:import namespace="f2684793-112f-4fec-9fa7-c952a73f86d3"/>
    <xsd:element name="properties">
      <xsd:complexType>
        <xsd:sequence>
          <xsd:element name="documentManagement">
            <xsd:complexType>
              <xsd:all>
                <xsd:element ref="ns2:ExpertContentTaxHTField0" minOccurs="0"/>
                <xsd:element ref="ns2:FunctionalAreaTaxHTField0" minOccurs="0"/>
                <xsd:element ref="ns3:ProductsTaxHTField0" minOccurs="0"/>
                <xsd:element ref="ns2:IndustriesTaxHTField0" minOccurs="0"/>
                <xsd:element ref="ns2:ClientsTaxHTField0" minOccurs="0"/>
                <xsd:element ref="ns2:CountriesTaxHTField0" minOccurs="0"/>
                <xsd:element ref="ns2:gNetLanguagesTaxHTField0" minOccurs="0"/>
                <xsd:element ref="ns2:gNetNextKeyDocument"/>
                <xsd:element ref="ns4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33d98-8015-4e73-bff4-7fc7bdc77146" elementFormDefault="qualified">
    <xsd:import namespace="http://schemas.microsoft.com/office/2006/documentManagement/types"/>
    <xsd:import namespace="http://schemas.microsoft.com/office/infopath/2007/PartnerControls"/>
    <xsd:element name="ExpertContentTaxHTField0" ma:index="9" nillable="true" ma:taxonomy="true" ma:internalName="ExpertContentTaxHTField0" ma:taxonomyFieldName="ExpertContent" ma:displayName="ExpertContent" ma:fieldId="{2e50cadb-926e-4b9a-81cc-b2fc0d2a2e8b}" ma:taxonomyMulti="true" ma:sspId="8fb135ec-df78-4771-b246-ee3879de3bc6" ma:termSetId="d12b150b-4d9a-4c34-8e5a-626529ef7d5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unctionalAreaTaxHTField0" ma:index="11" nillable="true" ma:taxonomy="true" ma:internalName="FunctionalAreaTaxHTField0" ma:taxonomyFieldName="FunctionalArea" ma:displayName="Functional Area" ma:fieldId="{5addb8ce-8b98-4715-b99a-23c7b3b4de54}" ma:taxonomyMulti="true" ma:sspId="8fb135ec-df78-4771-b246-ee3879de3bc6" ma:termSetId="034b5738-649c-45b4-805f-e334dfe593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iesTaxHTField0" ma:index="15" nillable="true" ma:taxonomy="true" ma:internalName="IndustriesTaxHTField0" ma:taxonomyFieldName="Industries" ma:displayName="Industries" ma:fieldId="{d0887a73-b12b-4166-9bd3-ad77ad44a61f}" ma:taxonomyMulti="true" ma:sspId="8fb135ec-df78-4771-b246-ee3879de3bc6" ma:termSetId="5a885248-49da-421b-8a8b-00dd6ab23a4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lientsTaxHTField0" ma:index="17" nillable="true" ma:taxonomy="true" ma:internalName="ClientsTaxHTField0" ma:taxonomyFieldName="Clients" ma:displayName="Clients" ma:fieldId="{5af12878-23aa-47d7-b623-ebafe040e8cf}" ma:taxonomyMulti="true" ma:sspId="8fb135ec-df78-4771-b246-ee3879de3bc6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untriesTaxHTField0" ma:index="18" nillable="true" ma:taxonomy="true" ma:internalName="CountriesTaxHTField0" ma:taxonomyFieldName="Countries" ma:displayName="Countries" ma:fieldId="{d9e72649-4232-47f2-b7f4-bdcc13b6dc2c}" ma:taxonomyMulti="true" ma:sspId="8fb135ec-df78-4771-b246-ee3879de3bc6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NetLanguagesTaxHTField0" ma:index="21" nillable="true" ma:taxonomy="true" ma:internalName="gNetLanguagesTaxHTField0" ma:taxonomyFieldName="gNetLanguages" ma:displayName="Languages" ma:fieldId="{24fb12aa-1f3c-4882-98e8-a7edf33f2f19}" ma:taxonomyMulti="true" ma:sspId="8fb135ec-df78-4771-b246-ee3879de3bc6" ma:termSetId="b5ee173a-9bdd-41a2-a4ac-db00794e065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NetNextKeyDocument" ma:index="22" ma:displayName="Key Document" ma:default="No" ma:description="Documents that are of high importance" ma:internalName="gNetNextKeyDocument">
      <xsd:simpleType>
        <xsd:restriction base="dms:Choice">
          <xsd:enumeration value="Yes"/>
          <xsd:enumeration value="No"/>
        </xsd:restriction>
      </xsd:simpleType>
    </xsd:element>
    <xsd:element name="TaxCatchAllLabel" ma:index="24" nillable="true" ma:displayName="Taxonomy Catch All Column1" ma:hidden="true" ma:list="{e9390788-7e97-4405-b41d-ec2f65580922}" ma:internalName="TaxCatchAllLabel" ma:readOnly="true" ma:showField="CatchAllDataLabel" ma:web="3ad493c7-26de-4ac2-94db-ffb4b239bb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cfbc7-13d6-4e32-8fe0-794e2d8bf5d1" elementFormDefault="qualified">
    <xsd:import namespace="http://schemas.microsoft.com/office/2006/documentManagement/types"/>
    <xsd:import namespace="http://schemas.microsoft.com/office/infopath/2007/PartnerControls"/>
    <xsd:element name="ProductsTaxHTField0" ma:index="13" nillable="true" ma:taxonomy="true" ma:internalName="ProductsTaxHTField0" ma:taxonomyFieldName="Products" ma:displayName="Products" ma:fieldId="{d0bc3ba7-8911-43ef-8d13-b9b9962042ef}" ma:taxonomyMulti="true" ma:sspId="8fb135ec-df78-4771-b246-ee3879de3bc6" ma:termSetId="cbb9bdaf-82c2-446c-b699-94acba818c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84793-112f-4fec-9fa7-c952a73f86d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internalName="TaxCatchAll" ma:showField="CatchAllDat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8fb135ec-df78-4771-b246-ee3879de3bc6" ContentTypeId="0x010100D0AFC36ACFD74F7BA0C77049996D405C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684793-112f-4fec-9fa7-c952a73f86d3">
      <Value>8</Value>
      <Value>6</Value>
      <Value>5</Value>
      <Value>4</Value>
      <Value>3</Value>
      <Value>2</Value>
    </TaxCatchAll>
    <ProductsTaxHTField0 xmlns="72acfbc7-13d6-4e32-8fe0-794e2d8bf5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roductsTaxHTField0>
    <gNetLanguag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gNetLanguagesTaxHTField0>
    <Industri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IndustriesTaxHTField0>
    <ExpertContentTaxHTField0 xmlns="92833d98-8015-4e73-bff4-7fc7bdc77146">
      <Terms xmlns="http://schemas.microsoft.com/office/infopath/2007/PartnerControls"/>
    </ExpertContentTaxHTField0>
    <FunctionalArea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＆ Communication</TermName>
          <TermId xmlns="http://schemas.microsoft.com/office/infopath/2007/PartnerControls">e229bc12-4e91-4e55-875a-11b465ca0b0f</TermId>
        </TermInfo>
      </Terms>
    </FunctionalAreaTaxHTField0>
    <Countri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CountriesTaxHTField0>
    <Client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ClientsTaxHTField0>
    <gNetNextKeyDocument xmlns="92833d98-8015-4e73-bff4-7fc7bdc77146">Yes</gNetNextKeyDocument>
  </documentManagement>
</p:properties>
</file>

<file path=customXml/itemProps1.xml><?xml version="1.0" encoding="utf-8"?>
<ds:datastoreItem xmlns:ds="http://schemas.openxmlformats.org/officeDocument/2006/customXml" ds:itemID="{04CCC1B3-4CD5-4833-95A6-6904C602CD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007D11-31CB-4D9E-BAA6-32EAC9008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33d98-8015-4e73-bff4-7fc7bdc77146"/>
    <ds:schemaRef ds:uri="72acfbc7-13d6-4e32-8fe0-794e2d8bf5d1"/>
    <ds:schemaRef ds:uri="f2684793-112f-4fec-9fa7-c952a73f8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F5683F-DE5A-4128-8136-79393BDF5936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643044BF-A435-4394-AA7A-C500776C88E9}">
  <ds:schemaRefs>
    <ds:schemaRef ds:uri="http://purl.org/dc/elements/1.1/"/>
    <ds:schemaRef ds:uri="http://www.w3.org/XML/1998/namespace"/>
    <ds:schemaRef ds:uri="http://purl.org/dc/terms/"/>
    <ds:schemaRef ds:uri="f2684793-112f-4fec-9fa7-c952a73f86d3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2acfbc7-13d6-4e32-8fe0-794e2d8bf5d1"/>
    <ds:schemaRef ds:uri="92833d98-8015-4e73-bff4-7fc7bdc7714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893</Words>
  <Application>Microsoft Office PowerPoint</Application>
  <PresentationFormat>On-screen Show (16:9)</PresentationFormat>
  <Paragraphs>96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Wingdings</vt:lpstr>
      <vt:lpstr>GfK Group</vt:lpstr>
      <vt:lpstr>think-cell Slide</vt:lpstr>
      <vt:lpstr>Increasing Your Country’s Happiness</vt:lpstr>
      <vt:lpstr>Objectives</vt:lpstr>
      <vt:lpstr>Brief intro to “Development &amp; Happiness of Countries” app </vt:lpstr>
      <vt:lpstr>Tab 1: About the App:</vt:lpstr>
      <vt:lpstr>Tab 2: Happiness World Map</vt:lpstr>
      <vt:lpstr>Tab 3: Predict Happiness</vt:lpstr>
      <vt:lpstr>Tab 4: Happiness vs. Indicators</vt:lpstr>
      <vt:lpstr>Tab 5: World Map by Indicator</vt:lpstr>
      <vt:lpstr>Tab 6: Indicator Trends over Time</vt:lpstr>
      <vt:lpstr>A Fictitious Case Study</vt:lpstr>
      <vt:lpstr>PowerPoint Presentation</vt:lpstr>
      <vt:lpstr>PowerPoint Presentation</vt:lpstr>
      <vt:lpstr>Maybe people of Bangladesh are already happy? How do we compare to others on Happiness?</vt:lpstr>
      <vt:lpstr>Their model has 74 socio-economic indicators. How well do those – as a group – predict Happiness?</vt:lpstr>
      <vt:lpstr>We can’t focus on all indicators, but are ready to consider 13. How well do those 13 predict Happiness?</vt:lpstr>
      <vt:lpstr>How exactly do the most important predictors relate to Happiness?</vt:lpstr>
      <vt:lpstr>Where do we stand on those important indicators compared to others in the world/region?</vt:lpstr>
      <vt:lpstr>Where do we stand on those important indicators compared to others in the world/region? (cont’d 1)</vt:lpstr>
      <vt:lpstr>Where do we stand on those important indicators compared to others in the world/region? (cont’d 2)</vt:lpstr>
      <vt:lpstr>Our trends over time? Little improvement in tuberculosis incidence and number of fixed phone subscriptions</vt:lpstr>
      <vt:lpstr>Summary of top predictors of Happiness, Bangladesh’s standing on them and trends over time</vt:lpstr>
      <vt:lpstr>Appendix</vt:lpstr>
      <vt:lpstr>About World Happiness Score and World Development Indicators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[Subtitle of presentation]</dc:subject>
  <dc:creator/>
  <cp:keywords/>
  <cp:lastModifiedBy/>
  <cp:revision>1</cp:revision>
  <dcterms:created xsi:type="dcterms:W3CDTF">2017-10-07T19:03:34Z</dcterms:created>
  <dcterms:modified xsi:type="dcterms:W3CDTF">2017-10-09T14:37:43Z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ients">
    <vt:lpwstr>4;#Not applicable|457da623-78f9-49de-8564-b1618c49ba59</vt:lpwstr>
  </property>
  <property fmtid="{D5CDD505-2E9C-101B-9397-08002B2CF9AE}" pid="3" name="Countries">
    <vt:lpwstr>3;#Global|3eaca359-c4b3-4b51-a927-e9852da92384</vt:lpwstr>
  </property>
  <property fmtid="{D5CDD505-2E9C-101B-9397-08002B2CF9AE}" pid="4" name="TaxKeyword">
    <vt:lpwstr>1781;#PowerPoint|50a0b034-169b-4062-b9b1-f0dd9c5b2843;#464;#template|14e0894c-c65f-40d3-8c04-dc2c7cb9794d;#353;#template 16:9|feef3289-4d16-4292-b8f5-4aa93f02d2bc</vt:lpwstr>
  </property>
  <property fmtid="{D5CDD505-2E9C-101B-9397-08002B2CF9AE}" pid="5" name="Solutions">
    <vt:lpwstr>64;#Not applicable|15480a47-f0f1-4795-a643-bf3b2e95805c</vt:lpwstr>
  </property>
  <property fmtid="{D5CDD505-2E9C-101B-9397-08002B2CF9AE}" pid="6" name="ContentTypeId">
    <vt:lpwstr>0x010100D0AFC36ACFD74F7BA0C77049996D405C00FF49417D29D72E4D9B5054C9AC26121A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6;#Not applicable|1b0d69d1-6137-41de-9ae5-e5925610d8cb</vt:lpwstr>
  </property>
  <property fmtid="{D5CDD505-2E9C-101B-9397-08002B2CF9AE}" pid="11" name="Methodology">
    <vt:lpwstr/>
  </property>
  <property fmtid="{D5CDD505-2E9C-101B-9397-08002B2CF9AE}" pid="12" name="Order">
    <vt:r8>7900</vt:r8>
  </property>
  <property fmtid="{D5CDD505-2E9C-101B-9397-08002B2CF9AE}" pid="13" name="FunctionalArea">
    <vt:lpwstr>2;#Marketing ＆ Communication|e229bc12-4e91-4e55-875a-11b465ca0b0f</vt:lpwstr>
  </property>
  <property fmtid="{D5CDD505-2E9C-101B-9397-08002B2CF9AE}" pid="14" name="ExpertContent">
    <vt:lpwstr/>
  </property>
  <property fmtid="{D5CDD505-2E9C-101B-9397-08002B2CF9AE}" pid="15" name="_SharedFileIndex">
    <vt:lpwstr/>
  </property>
  <property fmtid="{D5CDD505-2E9C-101B-9397-08002B2CF9AE}" pid="16" name="_SourceUrl">
    <vt:lpwstr/>
  </property>
  <property fmtid="{D5CDD505-2E9C-101B-9397-08002B2CF9AE}" pid="17" name="Products">
    <vt:lpwstr>5;#Not applicable|15480a47-f0f1-4795-a643-bf3b2e95805c</vt:lpwstr>
  </property>
  <property fmtid="{D5CDD505-2E9C-101B-9397-08002B2CF9AE}" pid="18" name="gNetLanguages">
    <vt:lpwstr>8;#English|914398da-6a81-430b-8d1c-6a7bd1227f71</vt:lpwstr>
  </property>
</Properties>
</file>