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256" r:id="rId6"/>
    <p:sldId id="257" r:id="rId7"/>
    <p:sldId id="272" r:id="rId8"/>
    <p:sldId id="258" r:id="rId9"/>
    <p:sldId id="259" r:id="rId10"/>
    <p:sldId id="262" r:id="rId11"/>
    <p:sldId id="275" r:id="rId12"/>
    <p:sldId id="261" r:id="rId13"/>
    <p:sldId id="260" r:id="rId14"/>
    <p:sldId id="263" r:id="rId15"/>
    <p:sldId id="264" r:id="rId16"/>
    <p:sldId id="273" r:id="rId17"/>
    <p:sldId id="27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9144000" cy="5143500" type="screen16x9"/>
  <p:notesSz cx="6797675" cy="9926638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2618">
          <p15:clr>
            <a:srgbClr val="A4A3A4"/>
          </p15:clr>
        </p15:guide>
        <p15:guide id="6" orient="horz" pos="2527">
          <p15:clr>
            <a:srgbClr val="A4A3A4"/>
          </p15:clr>
        </p15:guide>
        <p15:guide id="7" orient="horz" pos="2119">
          <p15:clr>
            <a:srgbClr val="A4A3A4"/>
          </p15:clr>
        </p15:guide>
        <p15:guide id="8" orient="horz" pos="2028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1529">
          <p15:clr>
            <a:srgbClr val="A4A3A4"/>
          </p15:clr>
        </p15:guide>
        <p15:guide id="11" orient="horz" pos="1121">
          <p15:clr>
            <a:srgbClr val="A4A3A4"/>
          </p15:clr>
        </p15:guide>
        <p15:guide id="12" orient="horz" pos="1030">
          <p15:clr>
            <a:srgbClr val="A4A3A4"/>
          </p15:clr>
        </p15:guide>
        <p15:guide id="13" orient="horz" pos="486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123">
          <p15:clr>
            <a:srgbClr val="A4A3A4"/>
          </p15:clr>
        </p15:guide>
        <p15:guide id="16" orient="horz" pos="894">
          <p15:clr>
            <a:srgbClr val="A4A3A4"/>
          </p15:clr>
        </p15:guide>
        <p15:guide id="17" pos="2835">
          <p15:clr>
            <a:srgbClr val="A4A3A4"/>
          </p15:clr>
        </p15:guide>
        <p15:guide id="18" pos="2925">
          <p15:clr>
            <a:srgbClr val="A4A3A4"/>
          </p15:clr>
        </p15:guide>
        <p15:guide id="19" pos="3742">
          <p15:clr>
            <a:srgbClr val="A4A3A4"/>
          </p15:clr>
        </p15:guide>
        <p15:guide id="20" pos="3833">
          <p15:clr>
            <a:srgbClr val="A4A3A4"/>
          </p15:clr>
        </p15:guide>
        <p15:guide id="21" pos="4649">
          <p15:clr>
            <a:srgbClr val="A4A3A4"/>
          </p15:clr>
        </p15:guide>
        <p15:guide id="22" pos="4740">
          <p15:clr>
            <a:srgbClr val="A4A3A4"/>
          </p15:clr>
        </p15:guide>
        <p15:guide id="23" pos="2018">
          <p15:clr>
            <a:srgbClr val="A4A3A4"/>
          </p15:clr>
        </p15:guide>
        <p15:guide id="24" pos="1927">
          <p15:clr>
            <a:srgbClr val="A4A3A4"/>
          </p15:clr>
        </p15:guide>
        <p15:guide id="25" pos="1111">
          <p15:clr>
            <a:srgbClr val="A4A3A4"/>
          </p15:clr>
        </p15:guide>
        <p15:guide id="26" pos="1020">
          <p15:clr>
            <a:srgbClr val="A4A3A4"/>
          </p15:clr>
        </p15:guide>
        <p15:guide id="27" pos="204">
          <p15:clr>
            <a:srgbClr val="A4A3A4"/>
          </p15:clr>
        </p15:guide>
        <p15:guide id="28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938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281">
          <p15:clr>
            <a:srgbClr val="A4A3A4"/>
          </p15:clr>
        </p15:guide>
        <p15:guide id="4" pos="40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15FB49-3FBE-41CF-8DFC-A938FE5134F0}">
  <a:tblStyle styleId="{C115FB49-3FBE-41CF-8DFC-A938FE5134F0}" styleName="GfK Group Tabe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lt2"/>
              </a:solidFill>
              <a:prstDash val="dash"/>
            </a:ln>
          </a:top>
          <a:bottom>
            <a:ln w="6350" cmpd="sng">
              <a:solidFill>
                <a:schemeClr val="lt2"/>
              </a:solidFill>
              <a:prstDash val="dash"/>
            </a:ln>
          </a:bottom>
          <a:insideH>
            <a:ln w="6350" cmpd="sng">
              <a:solidFill>
                <a:schemeClr val="lt2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V>
      <a:tcStyle>
        <a:tcBdr/>
        <a:fill>
          <a:solidFill>
            <a:srgbClr val="E8E7E6"/>
          </a:solidFill>
        </a:fill>
      </a:tcStyle>
    </a:band1V>
    <a:lastCol>
      <a:tcStyle>
        <a:tcBdr/>
        <a:fill>
          <a:solidFill>
            <a:srgbClr val="E8E7E6"/>
          </a:solidFill>
        </a:fill>
      </a:tcStyle>
    </a:lastCol>
    <a:firstCol>
      <a:tcStyle>
        <a:tcBdr/>
        <a:fill>
          <a:solidFill>
            <a:srgbClr val="E8E7E6"/>
          </a:solidFill>
        </a:fill>
      </a:tcStyle>
    </a:firstCol>
    <a:lastRow>
      <a:tcTxStyle b="on"/>
      <a:tcStyle>
        <a:tcBdr>
          <a:top>
            <a:ln w="9525" cmpd="sng">
              <a:solidFill>
                <a:schemeClr val="dk1"/>
              </a:solidFill>
            </a:ln>
          </a:top>
          <a:bottom>
            <a:ln w="9525" cmpd="sng">
              <a:solidFill>
                <a:schemeClr val="dk1"/>
              </a:solidFill>
            </a:ln>
          </a:bottom>
        </a:tcBdr>
      </a:tcStyle>
    </a:lastRow>
    <a:firstRow>
      <a:tcTxStyle b="on"/>
      <a:tcStyle>
        <a:tcBdr>
          <a:top>
            <a:ln>
              <a:noFill/>
            </a:ln>
          </a:top>
          <a:bottom>
            <a:ln w="952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howGuides="1">
      <p:cViewPr varScale="1">
        <p:scale>
          <a:sx n="151" d="100"/>
          <a:sy n="151" d="100"/>
        </p:scale>
        <p:origin x="456" y="132"/>
      </p:cViewPr>
      <p:guideLst>
        <p:guide orient="horz" pos="2981"/>
        <p:guide orient="horz" pos="3026"/>
        <p:guide orient="horz" pos="3117"/>
        <p:guide orient="horz" pos="577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orient="horz" pos="804"/>
        <p:guide orient="horz" pos="123"/>
        <p:guide orient="horz" pos="894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3258" y="258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C8998D9E-49B2-4097-B552-57EEB9E5A717}" type="datetime4">
              <a:rPr lang="en-US" smtClean="0"/>
              <a:t>October 7, 2017</a:t>
            </a:fld>
            <a:r>
              <a:rPr lang="en-US" dirty="0"/>
              <a:t> | Title of presentation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0B798607-B8D6-44E8-B6BA-DA2D673578FB}" type="datetime4">
              <a:rPr lang="en-US" smtClean="0"/>
              <a:t>October 7, 2017</a:t>
            </a:fld>
            <a:r>
              <a:rPr lang="en-US" dirty="0"/>
              <a:t> | Title of presentation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300"/>
      </a:spcBef>
      <a:spcAft>
        <a:spcPts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600" b="0" cap="none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50" y="4588060"/>
            <a:ext cx="849630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20"/>
            <a:ext cx="8497180" cy="2880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0" y="1275570"/>
            <a:ext cx="2735703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3203809" y="1276350"/>
            <a:ext cx="2736381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6084210" y="1276350"/>
            <a:ext cx="2736380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63765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323411" y="1275570"/>
            <a:ext cx="20162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2483711" y="1275570"/>
            <a:ext cx="2016279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4644010" y="1275570"/>
            <a:ext cx="2016280" cy="345520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804310" y="1275570"/>
            <a:ext cx="2016280" cy="345442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127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3411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44010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594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15989"/>
            <a:ext cx="8496299" cy="20142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and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9"/>
            <a:ext cx="8496299" cy="20161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8"/>
            <a:ext cx="8496300" cy="2016125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1763688" y="307582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084888" y="307629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600" cap="none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987530"/>
            <a:ext cx="8496740" cy="3960707"/>
          </a:xfrm>
        </p:spPr>
        <p:txBody>
          <a:bodyPr/>
          <a:lstStyle/>
          <a:p>
            <a:r>
              <a:rPr lang="en-US" dirty="0"/>
              <a:t>Click to the symbol to add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588030"/>
            <a:ext cx="820914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2571750"/>
            <a:ext cx="8497180" cy="21603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410" y="915520"/>
            <a:ext cx="8497180" cy="1008140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410" y="1995670"/>
            <a:ext cx="8497180" cy="432060"/>
          </a:xfrm>
        </p:spPr>
        <p:txBody>
          <a:bodyPr tIns="0"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0"/>
            <a:ext cx="8496622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24300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8496000" algn="r"/>
              </a:tabLst>
              <a:defRPr sz="1800">
                <a:solidFill>
                  <a:schemeClr val="tx1"/>
                </a:solidFill>
              </a:defRPr>
            </a:lvl1pPr>
            <a:lvl2pPr marL="358775" indent="0"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None/>
              <a:tabLst>
                <a:tab pos="8280000" algn="r"/>
              </a:tabLst>
              <a:defRPr sz="1800">
                <a:solidFill>
                  <a:schemeClr val="bg2"/>
                </a:solidFill>
              </a:defRPr>
            </a:lvl2pPr>
            <a:lvl3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add agenda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662"/>
            <a:ext cx="8497180" cy="143981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35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74"/>
            <a:ext cx="9144000" cy="16350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588"/>
            <a:ext cx="8496418" cy="1439862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323410" y="1779662"/>
            <a:ext cx="8497134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323410" y="3147814"/>
            <a:ext cx="8496118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5637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323410" y="1275570"/>
            <a:ext cx="849674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21"/>
            <a:ext cx="8497180" cy="288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4803552"/>
            <a:ext cx="8496418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467236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25" imgW="353" imgH="353" progId="TCLayout.ActiveDocument.1">
                  <p:embed/>
                </p:oleObj>
              </mc:Choice>
              <mc:Fallback>
                <p:oleObj name="think-cell Slide" r:id="rId2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411" y="195420"/>
            <a:ext cx="6408889" cy="5760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 bwMode="gray">
          <a:xfrm>
            <a:off x="323410" y="915521"/>
            <a:ext cx="8497180" cy="381653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grpSp>
        <p:nvGrpSpPr>
          <p:cNvPr id="15" name="Gruppieren 14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 userDrawn="1"/>
        </p:nvGrpSpPr>
        <p:grpSpPr bwMode="gray">
          <a:xfrm>
            <a:off x="9252514" y="195486"/>
            <a:ext cx="216166" cy="4752594"/>
            <a:chOff x="9252514" y="195486"/>
            <a:chExt cx="216166" cy="4752594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>
              <a:off x="9252514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9252520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9252650" y="1419225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 bwMode="gray">
          <a:xfrm>
            <a:off x="-324680" y="195486"/>
            <a:ext cx="216166" cy="4752594"/>
            <a:chOff x="9252650" y="195486"/>
            <a:chExt cx="216166" cy="4752594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>
              <a:off x="9252786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9252786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9252786" y="1413738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© GfK </a:t>
            </a:r>
            <a:fld id="{C5F468E3-E2B5-4048-B5A0-A2E0E1BF2E6A}" type="datetime4">
              <a:rPr lang="en-US" sz="800" noProof="0" smtClean="0">
                <a:solidFill>
                  <a:schemeClr val="bg2"/>
                </a:solidFill>
                <a:latin typeface="Arial" pitchFamily="34" charset="0"/>
              </a:rPr>
              <a:t>October 7, 2017</a:t>
            </a:fld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 | Title of presentation</a:t>
            </a:r>
          </a:p>
        </p:txBody>
      </p:sp>
      <p:pic>
        <p:nvPicPr>
          <p:cNvPr id="80" name="Grafik 7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4190" y="195420"/>
            <a:ext cx="577597" cy="576000"/>
          </a:xfrm>
          <a:prstGeom prst="rect">
            <a:avLst/>
          </a:prstGeom>
        </p:spPr>
      </p:pic>
      <p:sp>
        <p:nvSpPr>
          <p:cNvPr id="62" name="Text Placeholder 6"/>
          <p:cNvSpPr txBox="1">
            <a:spLocks/>
          </p:cNvSpPr>
          <p:nvPr userDrawn="1"/>
        </p:nvSpPr>
        <p:spPr bwMode="gray">
          <a:xfrm>
            <a:off x="6840372" y="195486"/>
            <a:ext cx="1080000" cy="576000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lIns="0" rIns="0" anchor="ctr"/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Client logo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[delete this grey box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if not required]</a:t>
            </a:r>
          </a:p>
        </p:txBody>
      </p:sp>
      <p:sp>
        <p:nvSpPr>
          <p:cNvPr id="4" name="VCT_Marker_ID_4" hidden="1"/>
          <p:cNvSpPr/>
          <p:nvPr userDrawn="1">
            <p:custDataLst>
              <p:tags r:id="rId24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4" r:id="rId3"/>
    <p:sldLayoutId id="2147483659" r:id="rId4"/>
    <p:sldLayoutId id="2147483675" r:id="rId5"/>
    <p:sldLayoutId id="2147483677" r:id="rId6"/>
    <p:sldLayoutId id="2147483654" r:id="rId7"/>
    <p:sldLayoutId id="2147483650" r:id="rId8"/>
    <p:sldLayoutId id="2147483652" r:id="rId9"/>
    <p:sldLayoutId id="2147483678" r:id="rId10"/>
    <p:sldLayoutId id="2147483685" r:id="rId11"/>
    <p:sldLayoutId id="2147483686" r:id="rId12"/>
    <p:sldLayoutId id="2147483680" r:id="rId13"/>
    <p:sldLayoutId id="2147483664" r:id="rId14"/>
    <p:sldLayoutId id="2147483673" r:id="rId15"/>
    <p:sldLayoutId id="2147483665" r:id="rId16"/>
    <p:sldLayoutId id="2147483668" r:id="rId17"/>
    <p:sldLayoutId id="2147483670" r:id="rId18"/>
    <p:sldLayoutId id="2147483671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0000" marR="0" indent="-1800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178667/gallup-world-poll-work.aspx" TargetMode="External"/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kaggle.com/benhamner/indicators-in-data/data" TargetMode="External"/><Relationship Id="rId5" Type="http://schemas.openxmlformats.org/officeDocument/2006/relationships/hyperlink" Target="https://data.worldbank.org/data-catalog/world-development-indicators" TargetMode="External"/><Relationship Id="rId4" Type="http://schemas.openxmlformats.org/officeDocument/2006/relationships/hyperlink" Target="https://www.kaggle.com/unsdsn/world-happiness/dat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Increasein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7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9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97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2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1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4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8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519" y="915988"/>
            <a:ext cx="4910962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0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400" b="1" dirty="0" smtClean="0"/>
              <a:t>World Happiness Scores: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regularly by the </a:t>
            </a:r>
            <a:r>
              <a:rPr lang="en-US" sz="1400" dirty="0" smtClean="0">
                <a:hlinkClick r:id="rId2"/>
              </a:rPr>
              <a:t>World Happiness Report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smtClean="0"/>
              <a:t>actual happiness </a:t>
            </a:r>
            <a:r>
              <a:rPr lang="en-US" sz="1400" dirty="0"/>
              <a:t>scores and rankings </a:t>
            </a:r>
            <a:r>
              <a:rPr lang="en-US" sz="1400" dirty="0" smtClean="0"/>
              <a:t>come from </a:t>
            </a:r>
            <a:r>
              <a:rPr lang="en-US" sz="1400" dirty="0"/>
              <a:t>the </a:t>
            </a:r>
            <a:r>
              <a:rPr lang="en-US" sz="1400" dirty="0">
                <a:hlinkClick r:id="rId3"/>
              </a:rPr>
              <a:t>Gallup World Poll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exact wording of the “happiness” question is: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“Please imagine a ladder, with steps numbered </a:t>
            </a:r>
            <a:r>
              <a:rPr lang="en-US" sz="1400" dirty="0" smtClean="0"/>
              <a:t>from 0 </a:t>
            </a:r>
            <a:r>
              <a:rPr lang="en-US" sz="1400" dirty="0"/>
              <a:t>at the bottom to 10 at the top. The top of the ladder represents the </a:t>
            </a:r>
            <a:r>
              <a:rPr lang="en-US" sz="1400" dirty="0" smtClean="0"/>
              <a:t>best possible </a:t>
            </a:r>
            <a:r>
              <a:rPr lang="en-US" sz="1400" dirty="0"/>
              <a:t>life for you and the bottom of the ladder represents the worst </a:t>
            </a:r>
            <a:r>
              <a:rPr lang="en-US" sz="1400" dirty="0" smtClean="0"/>
              <a:t>possible life </a:t>
            </a:r>
            <a:r>
              <a:rPr lang="en-US" sz="1400" dirty="0"/>
              <a:t>for you. On which step of the ladder would you say you personally feel </a:t>
            </a:r>
            <a:r>
              <a:rPr lang="en-US" sz="1400" dirty="0" smtClean="0"/>
              <a:t>you stand </a:t>
            </a:r>
            <a:r>
              <a:rPr lang="en-US" sz="1400" dirty="0"/>
              <a:t>at this time?”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World Happiness Scores and rankings for 2015 posted on </a:t>
            </a:r>
            <a:r>
              <a:rPr lang="en-US" sz="1400" dirty="0" err="1" smtClean="0">
                <a:hlinkClick r:id="rId4"/>
              </a:rPr>
              <a:t>Kaggle</a:t>
            </a:r>
            <a:r>
              <a:rPr lang="en-US" sz="1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World Development Indicators: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Are collected and published yearly by the </a:t>
            </a:r>
            <a:r>
              <a:rPr lang="en-US" sz="1400" dirty="0" smtClean="0">
                <a:hlinkClick r:id="rId5"/>
              </a:rPr>
              <a:t>World Bank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data on 74 indicators from 1993 to 2014 posted on </a:t>
            </a:r>
            <a:r>
              <a:rPr lang="en-US" sz="1400" dirty="0" err="1" smtClean="0">
                <a:hlinkClick r:id="rId6"/>
              </a:rPr>
              <a:t>Kaggle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World </a:t>
            </a:r>
            <a:r>
              <a:rPr lang="en-US" dirty="0"/>
              <a:t>Happiness </a:t>
            </a:r>
            <a:r>
              <a:rPr lang="en-US" dirty="0" smtClean="0"/>
              <a:t>Score and World Development Indicators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WHR has was published in 2012, 2013, 2015, and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LANGUAGEID" val="1033"/>
  <p:tag name="THINKCELLUNDODONOTDELETE" val="0"/>
  <p:tag name="VCT_SHOW_CA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09646;28.34646;28.26968;42.51968;42.44291;56.69291;42.44291;56.69291;42.44291;56.69291;42.44291;56.69291;42.44291;56.69291;"/>
  <p:tag name="VCT-BULLETVISIBILITY" val="G ********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/08/2014 15:21:41"/>
  <p:tag name="VCT-TEMPLATE" val="GfK_PPT_Template_Office2007-2010_16-9.potx"/>
  <p:tag name="VCTMASTER" val="GfK Group"/>
  <p:tag name="VCT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GfK Group">
  <a:themeElements>
    <a:clrScheme name="GfK Group">
      <a:dk1>
        <a:srgbClr val="000000"/>
      </a:dk1>
      <a:lt1>
        <a:srgbClr val="FFFFFF"/>
      </a:lt1>
      <a:dk2>
        <a:srgbClr val="E55A00"/>
      </a:dk2>
      <a:lt2>
        <a:srgbClr val="8E8581"/>
      </a:lt2>
      <a:accent1>
        <a:srgbClr val="264283"/>
      </a:accent1>
      <a:accent2>
        <a:srgbClr val="007DC3"/>
      </a:accent2>
      <a:accent3>
        <a:srgbClr val="A2AD00"/>
      </a:accent3>
      <a:accent4>
        <a:srgbClr val="C1BB00"/>
      </a:accent4>
      <a:accent5>
        <a:srgbClr val="9B1F23"/>
      </a:accent5>
      <a:accent6>
        <a:srgbClr val="DC291E"/>
      </a:accent6>
      <a:hlink>
        <a:srgbClr val="A2AD00"/>
      </a:hlink>
      <a:folHlink>
        <a:srgbClr val="C1BB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dark yellow 100%">
      <a:srgbClr val="F0AB00"/>
    </a:custClr>
    <a:custClr name="light yellow 100%">
      <a:srgbClr val="F6D50F"/>
    </a:custClr>
    <a:custClr name="warm grey 100%">
      <a:srgbClr val="8E8581"/>
    </a:custClr>
    <a:custClr name="GfK orange">
      <a:srgbClr val="E55A00"/>
    </a:custClr>
    <a:custClr name="dark blue 100%">
      <a:srgbClr val="264283"/>
    </a:custClr>
    <a:custClr name="light blue 100%">
      <a:srgbClr val="007DC3"/>
    </a:custClr>
    <a:custClr name="dark green 100%">
      <a:srgbClr val="A2AD00"/>
    </a:custClr>
    <a:custClr name="light green 100%">
      <a:srgbClr val="C1BB00"/>
    </a:custClr>
    <a:custClr name="dark red 100%">
      <a:srgbClr val="9B1F23"/>
    </a:custClr>
    <a:custClr name="light red 100%">
      <a:srgbClr val="DC291E"/>
    </a:custClr>
    <a:custClr name="dark yellow 80%">
      <a:srgbClr val="FCC000"/>
    </a:custClr>
    <a:custClr name="light yellow 80%">
      <a:srgbClr val="FFDD44"/>
    </a:custClr>
    <a:custClr name="warm grey 80%">
      <a:srgbClr val="A79D98"/>
    </a:custClr>
    <a:custClr>
      <a:srgbClr val="FFFFFF"/>
    </a:custClr>
    <a:custClr name="dark blue 80%">
      <a:srgbClr val="405B9B"/>
    </a:custClr>
    <a:custClr name="light blue 80%">
      <a:srgbClr val="389DD7"/>
    </a:custClr>
    <a:custClr name="dark green 80%">
      <a:srgbClr val="B4BE46"/>
    </a:custClr>
    <a:custClr name="light green 80%">
      <a:srgbClr val="D7CF42"/>
    </a:custClr>
    <a:custClr name="dark red 80%">
      <a:srgbClr val="C34A3A"/>
    </a:custClr>
    <a:custClr name="light red 80%">
      <a:srgbClr val="E94F35"/>
    </a:custClr>
    <a:custClr name="dark yellow 60%">
      <a:srgbClr val="FED07A"/>
    </a:custClr>
    <a:custClr name="light yellow 60%">
      <a:srgbClr val="FFE67F"/>
    </a:custClr>
    <a:custClr name="warm grey 60%">
      <a:srgbClr val="BCB4B0"/>
    </a:custClr>
    <a:custClr>
      <a:srgbClr val="FFFFFF"/>
    </a:custClr>
    <a:custClr name="dark blue 60%">
      <a:srgbClr val="6E7EB3"/>
    </a:custClr>
    <a:custClr name="light blue 60%">
      <a:srgbClr val="7DB4E2"/>
    </a:custClr>
    <a:custClr name="dark green 60%">
      <a:srgbClr val="C6CE79"/>
    </a:custClr>
    <a:custClr name="light green 60%">
      <a:srgbClr val="E2DA7A"/>
    </a:custClr>
    <a:custClr name="dark red 60%">
      <a:srgbClr val="D27863"/>
    </a:custClr>
    <a:custClr name="light red 60%">
      <a:srgbClr val="F08262"/>
    </a:custClr>
    <a:custClr name="dark yellow 40%">
      <a:srgbClr val="FFE0A9"/>
    </a:custClr>
    <a:custClr name="light yellow 40%">
      <a:srgbClr val="FFEEAF"/>
    </a:custClr>
    <a:custClr name="warm grey 40%">
      <a:srgbClr val="D2CBC9"/>
    </a:custClr>
    <a:custClr>
      <a:srgbClr val="FFFFFF"/>
    </a:custClr>
    <a:custClr name="dark blue 40%">
      <a:srgbClr val="9EA5CD"/>
    </a:custClr>
    <a:custClr name="light blue 40%">
      <a:srgbClr val="ADCDED"/>
    </a:custClr>
    <a:custClr name="dark green 40%">
      <a:srgbClr val="D8DEA8"/>
    </a:custClr>
    <a:custClr name="light green 40%">
      <a:srgbClr val="ECE6AA"/>
    </a:custClr>
    <a:custClr name="dark red 40%">
      <a:srgbClr val="E1A693"/>
    </a:custClr>
    <a:custClr name="light red 40%">
      <a:srgbClr val="F6AF95"/>
    </a:custClr>
  </a:custClrLst>
  <a:extLst>
    <a:ext uri="{05A4C25C-085E-4340-85A3-A5531E510DB2}">
      <thm15:themeFamily xmlns:thm15="http://schemas.microsoft.com/office/thememl/2012/main" name="Blank.potx" id="{0D16F9E6-8197-4EE0-84AE-DC493EAFB91A}" vid="{39FE2D74-D784-4C9E-9E0C-76796B574284}"/>
    </a:ext>
  </a:extLst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xpertContentDocumentLibrary" ma:contentTypeID="0x010100D0AFC36ACFD74F7BA0C77049996D405C00FF49417D29D72E4D9B5054C9AC26121A" ma:contentTypeVersion="0" ma:contentTypeDescription="" ma:contentTypeScope="" ma:versionID="6360a5f94c527d9e7ec2ba7d0336b460">
  <xsd:schema xmlns:xsd="http://www.w3.org/2001/XMLSchema" xmlns:xs="http://www.w3.org/2001/XMLSchema" xmlns:p="http://schemas.microsoft.com/office/2006/metadata/properties" xmlns:ns2="92833d98-8015-4e73-bff4-7fc7bdc77146" xmlns:ns3="72acfbc7-13d6-4e32-8fe0-794e2d8bf5d1" xmlns:ns4="f2684793-112f-4fec-9fa7-c952a73f86d3" targetNamespace="http://schemas.microsoft.com/office/2006/metadata/properties" ma:root="true" ma:fieldsID="4dd616222a85d58f18a73fd7fa601ae7" ns2:_="" ns3:_="" ns4:_="">
    <xsd:import namespace="92833d98-8015-4e73-bff4-7fc7bdc77146"/>
    <xsd:import namespace="72acfbc7-13d6-4e32-8fe0-794e2d8bf5d1"/>
    <xsd:import namespace="f2684793-112f-4fec-9fa7-c952a73f86d3"/>
    <xsd:element name="properties">
      <xsd:complexType>
        <xsd:sequence>
          <xsd:element name="documentManagement">
            <xsd:complexType>
              <xsd:all>
                <xsd:element ref="ns2:ExpertContentTaxHTField0" minOccurs="0"/>
                <xsd:element ref="ns2:FunctionalAreaTaxHTField0" minOccurs="0"/>
                <xsd:element ref="ns3:ProductsTaxHTField0" minOccurs="0"/>
                <xsd:element ref="ns2:IndustriesTaxHTField0" minOccurs="0"/>
                <xsd:element ref="ns2:ClientsTaxHTField0" minOccurs="0"/>
                <xsd:element ref="ns2:CountriesTaxHTField0" minOccurs="0"/>
                <xsd:element ref="ns2:gNetLanguagesTaxHTField0" minOccurs="0"/>
                <xsd:element ref="ns2:gNetNextKeyDocument"/>
                <xsd:element ref="ns4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33d98-8015-4e73-bff4-7fc7bdc77146" elementFormDefault="qualified">
    <xsd:import namespace="http://schemas.microsoft.com/office/2006/documentManagement/types"/>
    <xsd:import namespace="http://schemas.microsoft.com/office/infopath/2007/PartnerControls"/>
    <xsd:element name="ExpertContentTaxHTField0" ma:index="9" nillable="true" ma:taxonomy="true" ma:internalName="ExpertContentTaxHTField0" ma:taxonomyFieldName="ExpertContent" ma:displayName="ExpertContent" ma:fieldId="{2e50cadb-926e-4b9a-81cc-b2fc0d2a2e8b}" ma:taxonomyMulti="true" ma:sspId="8fb135ec-df78-4771-b246-ee3879de3bc6" ma:termSetId="d12b150b-4d9a-4c34-8e5a-626529ef7d5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unctionalAreaTaxHTField0" ma:index="11" nillable="true" ma:taxonomy="true" ma:internalName="FunctionalAreaTaxHTField0" ma:taxonomyFieldName="FunctionalArea" ma:displayName="Functional Area" ma:fieldId="{5addb8ce-8b98-4715-b99a-23c7b3b4de54}" ma:taxonomyMulti="true" ma:sspId="8fb135ec-df78-4771-b246-ee3879de3bc6" ma:termSetId="034b5738-649c-45b4-805f-e334dfe593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iesTaxHTField0" ma:index="15" nillable="true" ma:taxonomy="true" ma:internalName="IndustriesTaxHTField0" ma:taxonomyFieldName="Industries" ma:displayName="Industries" ma:fieldId="{d0887a73-b12b-4166-9bd3-ad77ad44a61f}" ma:taxonomyMulti="true" ma:sspId="8fb135ec-df78-4771-b246-ee3879de3bc6" ma:termSetId="5a885248-49da-421b-8a8b-00dd6ab23a4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lientsTaxHTField0" ma:index="17" nillable="true" ma:taxonomy="true" ma:internalName="ClientsTaxHTField0" ma:taxonomyFieldName="Clients" ma:displayName="Clients" ma:fieldId="{5af12878-23aa-47d7-b623-ebafe040e8cf}" ma:taxonomyMulti="true" ma:sspId="8fb135ec-df78-4771-b246-ee3879de3bc6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untriesTaxHTField0" ma:index="18" nillable="true" ma:taxonomy="true" ma:internalName="CountriesTaxHTField0" ma:taxonomyFieldName="Countries" ma:displayName="Countries" ma:fieldId="{d9e72649-4232-47f2-b7f4-bdcc13b6dc2c}" ma:taxonomyMulti="true" ma:sspId="8fb135ec-df78-4771-b246-ee3879de3bc6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LanguagesTaxHTField0" ma:index="21" nillable="true" ma:taxonomy="true" ma:internalName="gNetLanguagesTaxHTField0" ma:taxonomyFieldName="gNetLanguages" ma:displayName="Languages" ma:fieldId="{24fb12aa-1f3c-4882-98e8-a7edf33f2f19}" ma:taxonomyMulti="true" ma:sspId="8fb135ec-df78-4771-b246-ee3879de3bc6" ma:termSetId="b5ee173a-9bdd-41a2-a4ac-db00794e065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NextKeyDocument" ma:index="22" ma:displayName="Key Document" ma:default="No" ma:description="Documents that are of high importance" ma:internalName="gNetNextKeyDocument">
      <xsd:simpleType>
        <xsd:restriction base="dms:Choice">
          <xsd:enumeration value="Yes"/>
          <xsd:enumeration value="No"/>
        </xsd:restriction>
      </xsd:simpleType>
    </xsd:element>
    <xsd:element name="TaxCatchAllLabel" ma:index="24" nillable="true" ma:displayName="Taxonomy Catch All Column1" ma:hidden="true" ma:list="{e9390788-7e97-4405-b41d-ec2f65580922}" ma:internalName="TaxCatchAllLabel" ma:readOnly="true" ma:showField="CatchAllDataLabel" ma:web="3ad493c7-26de-4ac2-94db-ffb4b239bb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cfbc7-13d6-4e32-8fe0-794e2d8bf5d1" elementFormDefault="qualified">
    <xsd:import namespace="http://schemas.microsoft.com/office/2006/documentManagement/types"/>
    <xsd:import namespace="http://schemas.microsoft.com/office/infopath/2007/PartnerControls"/>
    <xsd:element name="ProductsTaxHTField0" ma:index="13" nillable="true" ma:taxonomy="true" ma:internalName="ProductsTaxHTField0" ma:taxonomyFieldName="Products" ma:displayName="Products" ma:fieldId="{d0bc3ba7-8911-43ef-8d13-b9b9962042ef}" ma:taxonomyMulti="true" ma:sspId="8fb135ec-df78-4771-b246-ee3879de3bc6" ma:termSetId="cbb9bdaf-82c2-446c-b699-94acba818c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84793-112f-4fec-9fa7-c952a73f86d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internalName="TaxCatchAll" ma:showField="CatchAllDat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684793-112f-4fec-9fa7-c952a73f86d3">
      <Value>8</Value>
      <Value>6</Value>
      <Value>5</Value>
      <Value>4</Value>
      <Value>3</Value>
      <Value>2</Value>
    </TaxCatchAll>
    <ProductsTaxHTField0 xmlns="72acfbc7-13d6-4e32-8fe0-794e2d8bf5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roductsTaxHTField0>
    <gNetLanguag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gNetLanguagesTaxHTField0>
    <Indus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IndustriesTaxHTField0>
    <ExpertContentTaxHTField0 xmlns="92833d98-8015-4e73-bff4-7fc7bdc77146">
      <Terms xmlns="http://schemas.microsoft.com/office/infopath/2007/PartnerControls"/>
    </ExpertContentTaxHTField0>
    <FunctionalArea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＆ Communication</TermName>
          <TermId xmlns="http://schemas.microsoft.com/office/infopath/2007/PartnerControls">e229bc12-4e91-4e55-875a-11b465ca0b0f</TermId>
        </TermInfo>
      </Terms>
    </FunctionalAreaTaxHTField0>
    <Coun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CountriesTaxHTField0>
    <Client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ClientsTaxHTField0>
    <gNetNextKeyDocument xmlns="92833d98-8015-4e73-bff4-7fc7bdc77146">Yes</gNetNextKeyDocument>
  </documentManagement>
</p:properties>
</file>

<file path=customXml/item4.xml><?xml version="1.0" encoding="utf-8"?>
<?mso-contentType ?>
<SharedContentType xmlns="Microsoft.SharePoint.Taxonomy.ContentTypeSync" SourceId="8fb135ec-df78-4771-b246-ee3879de3bc6" ContentTypeId="0x010100D0AFC36ACFD74F7BA0C77049996D405C" PreviousValue="false"/>
</file>

<file path=customXml/itemProps1.xml><?xml version="1.0" encoding="utf-8"?>
<ds:datastoreItem xmlns:ds="http://schemas.openxmlformats.org/officeDocument/2006/customXml" ds:itemID="{AA007D11-31CB-4D9E-BAA6-32EAC9008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33d98-8015-4e73-bff4-7fc7bdc77146"/>
    <ds:schemaRef ds:uri="72acfbc7-13d6-4e32-8fe0-794e2d8bf5d1"/>
    <ds:schemaRef ds:uri="f2684793-112f-4fec-9fa7-c952a73f8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CCC1B3-4CD5-4833-95A6-6904C602CD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3044BF-A435-4394-AA7A-C500776C88E9}">
  <ds:schemaRefs>
    <ds:schemaRef ds:uri="http://purl.org/dc/elements/1.1/"/>
    <ds:schemaRef ds:uri="http://www.w3.org/XML/1998/namespace"/>
    <ds:schemaRef ds:uri="http://purl.org/dc/terms/"/>
    <ds:schemaRef ds:uri="f2684793-112f-4fec-9fa7-c952a73f86d3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2acfbc7-13d6-4e32-8fe0-794e2d8bf5d1"/>
    <ds:schemaRef ds:uri="92833d98-8015-4e73-bff4-7fc7bdc77146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F3F5683F-DE5A-4128-8136-79393BDF5936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171</Words>
  <Application>Microsoft Office PowerPoint</Application>
  <PresentationFormat>On-screen Show (16:9)</PresentationFormat>
  <Paragraphs>14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Wingdings</vt:lpstr>
      <vt:lpstr>GfK Group</vt:lpstr>
      <vt:lpstr>think-cell Slide</vt:lpstr>
      <vt:lpstr>Increasein</vt:lpstr>
      <vt:lpstr>PowerPoint Presentation</vt:lpstr>
      <vt:lpstr>PowerPoint Presentation</vt:lpstr>
      <vt:lpstr>PowerPoint Presentation</vt:lpstr>
      <vt:lpstr>Appendix</vt:lpstr>
      <vt:lpstr>About World Happiness Score and World Development Indicators</vt:lpstr>
      <vt:lpstr>PowerPoint Presentation</vt:lpstr>
      <vt:lpstr>World Happiness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[Subtitle of presentation]</dc:subject>
  <dc:creator/>
  <cp:keywords/>
  <cp:lastModifiedBy/>
  <cp:revision>1</cp:revision>
  <dcterms:created xsi:type="dcterms:W3CDTF">2017-10-07T19:03:34Z</dcterms:created>
  <dcterms:modified xsi:type="dcterms:W3CDTF">2017-10-07T22:10:15Z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ients">
    <vt:lpwstr>4;#Not applicable|457da623-78f9-49de-8564-b1618c49ba59</vt:lpwstr>
  </property>
  <property fmtid="{D5CDD505-2E9C-101B-9397-08002B2CF9AE}" pid="3" name="Countries">
    <vt:lpwstr>3;#Global|3eaca359-c4b3-4b51-a927-e9852da92384</vt:lpwstr>
  </property>
  <property fmtid="{D5CDD505-2E9C-101B-9397-08002B2CF9AE}" pid="4" name="TaxKeyword">
    <vt:lpwstr>1781;#PowerPoint|50a0b034-169b-4062-b9b1-f0dd9c5b2843;#464;#template|14e0894c-c65f-40d3-8c04-dc2c7cb9794d;#353;#template 16:9|feef3289-4d16-4292-b8f5-4aa93f02d2bc</vt:lpwstr>
  </property>
  <property fmtid="{D5CDD505-2E9C-101B-9397-08002B2CF9AE}" pid="5" name="Solutions">
    <vt:lpwstr>64;#Not applicable|15480a47-f0f1-4795-a643-bf3b2e95805c</vt:lpwstr>
  </property>
  <property fmtid="{D5CDD505-2E9C-101B-9397-08002B2CF9AE}" pid="6" name="ContentTypeId">
    <vt:lpwstr>0x010100D0AFC36ACFD74F7BA0C77049996D405C00FF49417D29D72E4D9B5054C9AC26121A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6;#Not applicable|1b0d69d1-6137-41de-9ae5-e5925610d8cb</vt:lpwstr>
  </property>
  <property fmtid="{D5CDD505-2E9C-101B-9397-08002B2CF9AE}" pid="11" name="Methodology">
    <vt:lpwstr/>
  </property>
  <property fmtid="{D5CDD505-2E9C-101B-9397-08002B2CF9AE}" pid="12" name="Order">
    <vt:r8>7900</vt:r8>
  </property>
  <property fmtid="{D5CDD505-2E9C-101B-9397-08002B2CF9AE}" pid="13" name="FunctionalArea">
    <vt:lpwstr>2;#Marketing ＆ Communication|e229bc12-4e91-4e55-875a-11b465ca0b0f</vt:lpwstr>
  </property>
  <property fmtid="{D5CDD505-2E9C-101B-9397-08002B2CF9AE}" pid="14" name="ExpertContent">
    <vt:lpwstr/>
  </property>
  <property fmtid="{D5CDD505-2E9C-101B-9397-08002B2CF9AE}" pid="15" name="_SharedFileIndex">
    <vt:lpwstr/>
  </property>
  <property fmtid="{D5CDD505-2E9C-101B-9397-08002B2CF9AE}" pid="16" name="_SourceUrl">
    <vt:lpwstr/>
  </property>
  <property fmtid="{D5CDD505-2E9C-101B-9397-08002B2CF9AE}" pid="17" name="Products">
    <vt:lpwstr>5;#Not applicable|15480a47-f0f1-4795-a643-bf3b2e95805c</vt:lpwstr>
  </property>
  <property fmtid="{D5CDD505-2E9C-101B-9397-08002B2CF9AE}" pid="18" name="gNetLanguages">
    <vt:lpwstr>8;#English|914398da-6a81-430b-8d1c-6a7bd1227f71</vt:lpwstr>
  </property>
</Properties>
</file>