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5"/>
  </p:sldMasterIdLst>
  <p:notesMasterIdLst>
    <p:notesMasterId r:id="rId30"/>
  </p:notesMasterIdLst>
  <p:handoutMasterIdLst>
    <p:handoutMasterId r:id="rId31"/>
  </p:handoutMasterIdLst>
  <p:sldIdLst>
    <p:sldId id="256" r:id="rId6"/>
    <p:sldId id="288" r:id="rId7"/>
    <p:sldId id="295" r:id="rId8"/>
    <p:sldId id="289" r:id="rId9"/>
    <p:sldId id="290" r:id="rId10"/>
    <p:sldId id="291" r:id="rId11"/>
    <p:sldId id="292" r:id="rId12"/>
    <p:sldId id="293" r:id="rId13"/>
    <p:sldId id="294" r:id="rId14"/>
    <p:sldId id="296" r:id="rId15"/>
    <p:sldId id="286" r:id="rId16"/>
    <p:sldId id="287" r:id="rId17"/>
    <p:sldId id="281" r:id="rId18"/>
    <p:sldId id="277" r:id="rId19"/>
    <p:sldId id="278" r:id="rId20"/>
    <p:sldId id="279" r:id="rId21"/>
    <p:sldId id="282" r:id="rId22"/>
    <p:sldId id="283" r:id="rId23"/>
    <p:sldId id="285" r:id="rId24"/>
    <p:sldId id="280" r:id="rId25"/>
    <p:sldId id="284" r:id="rId26"/>
    <p:sldId id="271" r:id="rId27"/>
    <p:sldId id="259" r:id="rId28"/>
    <p:sldId id="262" r:id="rId29"/>
  </p:sldIdLst>
  <p:sldSz cx="9144000" cy="5143500" type="screen16x9"/>
  <p:notesSz cx="6797675" cy="9926638"/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81">
          <p15:clr>
            <a:srgbClr val="A4A3A4"/>
          </p15:clr>
        </p15:guide>
        <p15:guide id="2" orient="horz" pos="3026">
          <p15:clr>
            <a:srgbClr val="A4A3A4"/>
          </p15:clr>
        </p15:guide>
        <p15:guide id="3" orient="horz" pos="3117">
          <p15:clr>
            <a:srgbClr val="A4A3A4"/>
          </p15:clr>
        </p15:guide>
        <p15:guide id="4" orient="horz" pos="577">
          <p15:clr>
            <a:srgbClr val="A4A3A4"/>
          </p15:clr>
        </p15:guide>
        <p15:guide id="5" orient="horz" pos="2618">
          <p15:clr>
            <a:srgbClr val="A4A3A4"/>
          </p15:clr>
        </p15:guide>
        <p15:guide id="6" orient="horz" pos="2527">
          <p15:clr>
            <a:srgbClr val="A4A3A4"/>
          </p15:clr>
        </p15:guide>
        <p15:guide id="7" orient="horz" pos="2119">
          <p15:clr>
            <a:srgbClr val="A4A3A4"/>
          </p15:clr>
        </p15:guide>
        <p15:guide id="8" orient="horz" pos="2028">
          <p15:clr>
            <a:srgbClr val="A4A3A4"/>
          </p15:clr>
        </p15:guide>
        <p15:guide id="9" orient="horz" pos="1620">
          <p15:clr>
            <a:srgbClr val="A4A3A4"/>
          </p15:clr>
        </p15:guide>
        <p15:guide id="10" orient="horz" pos="1529">
          <p15:clr>
            <a:srgbClr val="A4A3A4"/>
          </p15:clr>
        </p15:guide>
        <p15:guide id="11" orient="horz" pos="1121">
          <p15:clr>
            <a:srgbClr val="A4A3A4"/>
          </p15:clr>
        </p15:guide>
        <p15:guide id="12" orient="horz" pos="1030">
          <p15:clr>
            <a:srgbClr val="A4A3A4"/>
          </p15:clr>
        </p15:guide>
        <p15:guide id="13" orient="horz" pos="486">
          <p15:clr>
            <a:srgbClr val="A4A3A4"/>
          </p15:clr>
        </p15:guide>
        <p15:guide id="14" orient="horz" pos="804">
          <p15:clr>
            <a:srgbClr val="A4A3A4"/>
          </p15:clr>
        </p15:guide>
        <p15:guide id="15" orient="horz" pos="123">
          <p15:clr>
            <a:srgbClr val="A4A3A4"/>
          </p15:clr>
        </p15:guide>
        <p15:guide id="16" orient="horz" pos="894">
          <p15:clr>
            <a:srgbClr val="A4A3A4"/>
          </p15:clr>
        </p15:guide>
        <p15:guide id="17" pos="2835">
          <p15:clr>
            <a:srgbClr val="A4A3A4"/>
          </p15:clr>
        </p15:guide>
        <p15:guide id="18" pos="2925">
          <p15:clr>
            <a:srgbClr val="A4A3A4"/>
          </p15:clr>
        </p15:guide>
        <p15:guide id="19" pos="3742">
          <p15:clr>
            <a:srgbClr val="A4A3A4"/>
          </p15:clr>
        </p15:guide>
        <p15:guide id="20" pos="3833">
          <p15:clr>
            <a:srgbClr val="A4A3A4"/>
          </p15:clr>
        </p15:guide>
        <p15:guide id="21" pos="4649">
          <p15:clr>
            <a:srgbClr val="A4A3A4"/>
          </p15:clr>
        </p15:guide>
        <p15:guide id="22" pos="4740">
          <p15:clr>
            <a:srgbClr val="A4A3A4"/>
          </p15:clr>
        </p15:guide>
        <p15:guide id="23" pos="2018">
          <p15:clr>
            <a:srgbClr val="A4A3A4"/>
          </p15:clr>
        </p15:guide>
        <p15:guide id="24" pos="1927">
          <p15:clr>
            <a:srgbClr val="A4A3A4"/>
          </p15:clr>
        </p15:guide>
        <p15:guide id="25" pos="1111">
          <p15:clr>
            <a:srgbClr val="A4A3A4"/>
          </p15:clr>
        </p15:guide>
        <p15:guide id="26" pos="1020">
          <p15:clr>
            <a:srgbClr val="A4A3A4"/>
          </p15:clr>
        </p15:guide>
        <p15:guide id="27" pos="204">
          <p15:clr>
            <a:srgbClr val="A4A3A4"/>
          </p15:clr>
        </p15:guide>
        <p15:guide id="28" pos="55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5938">
          <p15:clr>
            <a:srgbClr val="A4A3A4"/>
          </p15:clr>
        </p15:guide>
        <p15:guide id="2" orient="horz" pos="495">
          <p15:clr>
            <a:srgbClr val="A4A3A4"/>
          </p15:clr>
        </p15:guide>
        <p15:guide id="3" pos="281">
          <p15:clr>
            <a:srgbClr val="A4A3A4"/>
          </p15:clr>
        </p15:guide>
        <p15:guide id="4" pos="40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15FB49-3FBE-41CF-8DFC-A938FE5134F0}">
  <a:tblStyle styleId="{C115FB49-3FBE-41CF-8DFC-A938FE5134F0}" styleName="GfK Group Tabe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 cmpd="sng">
              <a:solidFill>
                <a:schemeClr val="lt2"/>
              </a:solidFill>
              <a:prstDash val="dash"/>
            </a:ln>
          </a:top>
          <a:bottom>
            <a:ln w="6350" cmpd="sng">
              <a:solidFill>
                <a:schemeClr val="lt2"/>
              </a:solidFill>
              <a:prstDash val="dash"/>
            </a:ln>
          </a:bottom>
          <a:insideH>
            <a:ln w="6350" cmpd="sng">
              <a:solidFill>
                <a:schemeClr val="lt2"/>
              </a:solidFill>
              <a:prstDash val="dash"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V>
      <a:tcStyle>
        <a:tcBdr/>
        <a:fill>
          <a:solidFill>
            <a:srgbClr val="E8E7E6"/>
          </a:solidFill>
        </a:fill>
      </a:tcStyle>
    </a:band1V>
    <a:lastCol>
      <a:tcStyle>
        <a:tcBdr/>
        <a:fill>
          <a:solidFill>
            <a:srgbClr val="E8E7E6"/>
          </a:solidFill>
        </a:fill>
      </a:tcStyle>
    </a:lastCol>
    <a:firstCol>
      <a:tcStyle>
        <a:tcBdr/>
        <a:fill>
          <a:solidFill>
            <a:srgbClr val="E8E7E6"/>
          </a:solidFill>
        </a:fill>
      </a:tcStyle>
    </a:firstCol>
    <a:lastRow>
      <a:tcTxStyle b="on"/>
      <a:tcStyle>
        <a:tcBdr>
          <a:top>
            <a:ln w="9525" cmpd="sng">
              <a:solidFill>
                <a:schemeClr val="dk1"/>
              </a:solidFill>
            </a:ln>
          </a:top>
          <a:bottom>
            <a:ln w="9525" cmpd="sng">
              <a:solidFill>
                <a:schemeClr val="dk1"/>
              </a:solidFill>
            </a:ln>
          </a:bottom>
        </a:tcBdr>
      </a:tcStyle>
    </a:lastRow>
    <a:firstRow>
      <a:tcTxStyle b="on"/>
      <a:tcStyle>
        <a:tcBdr>
          <a:top>
            <a:ln>
              <a:noFill/>
            </a:ln>
          </a:top>
          <a:bottom>
            <a:ln w="9525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287" autoAdjust="0"/>
  </p:normalViewPr>
  <p:slideViewPr>
    <p:cSldViewPr showGuides="1">
      <p:cViewPr>
        <p:scale>
          <a:sx n="100" d="100"/>
          <a:sy n="100" d="100"/>
        </p:scale>
        <p:origin x="498" y="-192"/>
      </p:cViewPr>
      <p:guideLst>
        <p:guide orient="horz" pos="2981"/>
        <p:guide orient="horz" pos="3026"/>
        <p:guide orient="horz" pos="3117"/>
        <p:guide orient="horz" pos="577"/>
        <p:guide orient="horz" pos="2618"/>
        <p:guide orient="horz" pos="2527"/>
        <p:guide orient="horz" pos="2119"/>
        <p:guide orient="horz" pos="2028"/>
        <p:guide orient="horz" pos="1620"/>
        <p:guide orient="horz" pos="1529"/>
        <p:guide orient="horz" pos="1121"/>
        <p:guide orient="horz" pos="1030"/>
        <p:guide orient="horz" pos="486"/>
        <p:guide orient="horz" pos="804"/>
        <p:guide orient="horz" pos="123"/>
        <p:guide orient="horz" pos="894"/>
        <p:guide pos="2835"/>
        <p:guide pos="2925"/>
        <p:guide pos="3742"/>
        <p:guide pos="3833"/>
        <p:guide pos="4649"/>
        <p:guide pos="4740"/>
        <p:guide pos="2018"/>
        <p:guide pos="1927"/>
        <p:guide pos="1111"/>
        <p:guide pos="1020"/>
        <p:guide pos="204"/>
        <p:guide pos="55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howGuides="1">
      <p:cViewPr>
        <p:scale>
          <a:sx n="100" d="100"/>
          <a:sy n="100" d="100"/>
        </p:scale>
        <p:origin x="-3258" y="258"/>
      </p:cViewPr>
      <p:guideLst>
        <p:guide orient="horz" pos="5938"/>
        <p:guide orient="horz" pos="495"/>
        <p:guide pos="281"/>
        <p:guide pos="400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gs" Target="tags/tag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922418" y="194745"/>
            <a:ext cx="432283" cy="43228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446088" y="9427939"/>
            <a:ext cx="4969029" cy="28800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</a:t>
            </a:r>
            <a:r>
              <a:rPr lang="en-US" dirty="0" err="1"/>
              <a:t>GfK</a:t>
            </a:r>
            <a:r>
              <a:rPr lang="en-US" dirty="0"/>
              <a:t> </a:t>
            </a:r>
            <a:fld id="{C8998D9E-49B2-4097-B552-57EEB9E5A717}" type="datetime4">
              <a:rPr lang="en-US" smtClean="0"/>
              <a:t>October 11, 2017</a:t>
            </a:fld>
            <a:r>
              <a:rPr lang="en-US" dirty="0"/>
              <a:t> | Title of presentation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5703157" y="9427939"/>
            <a:ext cx="648090" cy="288040"/>
          </a:xfrm>
          <a:prstGeom prst="rect">
            <a:avLst/>
          </a:prstGeom>
        </p:spPr>
        <p:txBody>
          <a:bodyPr vert="horz" lIns="0" tIns="0" rIns="0" bIns="0" rtlCol="0" anchor="b"/>
          <a:lstStyle/>
          <a:p>
            <a:pPr lvl="0" algn="r"/>
            <a:fld id="{CA005866-F985-470A-86CC-2BB4A48D5BA8}" type="slidenum">
              <a:rPr lang="de-DE" sz="800" smtClean="0">
                <a:solidFill>
                  <a:schemeClr val="bg2"/>
                </a:solidFill>
              </a:rPr>
              <a:pPr lvl="0" algn="r"/>
              <a:t>‹#›</a:t>
            </a:fld>
            <a:endParaRPr lang="de-DE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137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446427" y="786739"/>
            <a:ext cx="5905161" cy="332253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46088" y="4315229"/>
            <a:ext cx="5905500" cy="482467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6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6088" y="9427939"/>
            <a:ext cx="4969029" cy="28800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</a:t>
            </a:r>
            <a:r>
              <a:rPr lang="en-US" dirty="0" err="1"/>
              <a:t>GfK</a:t>
            </a:r>
            <a:r>
              <a:rPr lang="en-US" dirty="0"/>
              <a:t> </a:t>
            </a:r>
            <a:fld id="{0B798607-B8D6-44E8-B6BA-DA2D673578FB}" type="datetime4">
              <a:rPr lang="en-US" smtClean="0"/>
              <a:t>October 11, 2017</a:t>
            </a:fld>
            <a:r>
              <a:rPr lang="en-US" dirty="0"/>
              <a:t> | Title of presentation</a:t>
            </a:r>
          </a:p>
        </p:txBody>
      </p:sp>
      <p:sp>
        <p:nvSpPr>
          <p:cNvPr id="2" name="Rectangle 1"/>
          <p:cNvSpPr/>
          <p:nvPr/>
        </p:nvSpPr>
        <p:spPr bwMode="gray">
          <a:xfrm>
            <a:off x="5703157" y="9427939"/>
            <a:ext cx="648090" cy="288040"/>
          </a:xfrm>
          <a:prstGeom prst="rect">
            <a:avLst/>
          </a:prstGeom>
        </p:spPr>
        <p:txBody>
          <a:bodyPr vert="horz" lIns="0" tIns="0" rIns="0" bIns="0" rtlCol="0" anchor="b"/>
          <a:lstStyle/>
          <a:p>
            <a:pPr lvl="0" algn="r"/>
            <a:fld id="{CA005866-F985-470A-86CC-2BB4A48D5BA8}" type="slidenum">
              <a:rPr lang="de-DE" sz="800" smtClean="0">
                <a:solidFill>
                  <a:schemeClr val="bg2"/>
                </a:solidFill>
              </a:rPr>
              <a:pPr lvl="0" algn="r"/>
              <a:t>‹#›</a:t>
            </a:fld>
            <a:endParaRPr lang="de-DE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329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300"/>
      </a:spcBef>
      <a:spcAft>
        <a:spcPts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144000" indent="-144000" algn="l" defTabSz="914400" rtl="0" eaLnBrk="1" latinLnBrk="0" hangingPunct="1">
      <a:spcBef>
        <a:spcPts val="300"/>
      </a:spcBef>
      <a:spcAft>
        <a:spcPts val="0"/>
      </a:spcAft>
      <a:buFont typeface="Wingdings" panose="05000000000000000000" pitchFamily="2" charset="2"/>
      <a:buChar char="§"/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288000" indent="-144000" algn="l" defTabSz="914400" rtl="0" eaLnBrk="1" latinLnBrk="0" hangingPunct="1">
      <a:spcBef>
        <a:spcPts val="300"/>
      </a:spcBef>
      <a:spcAft>
        <a:spcPts val="0"/>
      </a:spcAft>
      <a:buFont typeface="Wingdings" panose="05000000000000000000" pitchFamily="2" charset="2"/>
      <a:buChar char="§"/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432000" indent="-144000" algn="l" defTabSz="914400" rtl="0" eaLnBrk="1" latinLnBrk="0" hangingPunct="1">
      <a:spcBef>
        <a:spcPts val="300"/>
      </a:spcBef>
      <a:spcAft>
        <a:spcPts val="0"/>
      </a:spcAft>
      <a:buFont typeface="Wingdings" panose="05000000000000000000" pitchFamily="2" charset="2"/>
      <a:buChar char="§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576000" indent="-144000" algn="l" defTabSz="914400" rtl="0" eaLnBrk="1" latinLnBrk="0" hangingPunct="1">
      <a:spcBef>
        <a:spcPts val="300"/>
      </a:spcBef>
      <a:spcAft>
        <a:spcPts val="0"/>
      </a:spcAft>
      <a:buFont typeface="Wingdings" panose="05000000000000000000" pitchFamily="2" charset="2"/>
      <a:buChar char="§"/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576000" indent="-144000" algn="l" defTabSz="914400" rtl="0" eaLnBrk="1" latinLnBrk="0" hangingPunct="1">
      <a:spcBef>
        <a:spcPts val="300"/>
      </a:spcBef>
      <a:spcAft>
        <a:spcPts val="0"/>
      </a:spcAft>
      <a:buFont typeface="Wingdings" panose="05000000000000000000" pitchFamily="2" charset="2"/>
      <a:buChar char="§"/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576000" indent="-144000" algn="l" defTabSz="914400" rtl="0" eaLnBrk="1" latinLnBrk="0" hangingPunct="1">
      <a:spcBef>
        <a:spcPts val="300"/>
      </a:spcBef>
      <a:spcAft>
        <a:spcPts val="0"/>
      </a:spcAft>
      <a:buFont typeface="Wingdings" panose="05000000000000000000" pitchFamily="2" charset="2"/>
      <a:buChar char="§"/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66700" indent="-88900" algn="l" defTabSz="914400" rtl="0" eaLnBrk="1" latinLnBrk="0" hangingPunct="1">
      <a:spcAft>
        <a:spcPts val="300"/>
      </a:spcAft>
      <a:buFont typeface="Arial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576000" indent="-144000" algn="l" defTabSz="914400" rtl="0" eaLnBrk="1" latinLnBrk="0" hangingPunct="1">
      <a:spcBef>
        <a:spcPts val="300"/>
      </a:spcBef>
      <a:spcAft>
        <a:spcPts val="0"/>
      </a:spcAft>
      <a:buFont typeface="Wingdings" panose="05000000000000000000" pitchFamily="2" charset="2"/>
      <a:buChar char="§"/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23849" y="1779587"/>
            <a:ext cx="8496301" cy="1008193"/>
          </a:xfrm>
        </p:spPr>
        <p:txBody>
          <a:bodyPr anchor="b"/>
          <a:lstStyle>
            <a:lvl1pPr>
              <a:defRPr sz="3600" b="0" cap="none" baseline="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r>
              <a:rPr lang="en-US" dirty="0"/>
              <a:t>Click to add title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49" y="2859790"/>
            <a:ext cx="8496302" cy="1151823"/>
          </a:xfrm>
        </p:spPr>
        <p:txBody>
          <a:bodyPr/>
          <a:lstStyle>
            <a:lvl1pPr marL="0" indent="0" algn="l">
              <a:spcBef>
                <a:spcPts val="600"/>
              </a:spcBef>
              <a:spcAft>
                <a:spcPts val="0"/>
              </a:spcAft>
              <a:buNone/>
              <a:defRPr sz="2000" baseline="0">
                <a:solidFill>
                  <a:schemeClr val="tx2"/>
                </a:solidFill>
              </a:defRPr>
            </a:lvl1pPr>
            <a:lvl2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2pPr>
            <a:lvl3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3pPr>
            <a:lvl4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4pPr>
            <a:lvl5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5pPr>
            <a:lvl6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6pPr>
            <a:lvl7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7pPr>
            <a:lvl8pPr marL="0" indent="0" algn="l"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8pPr>
            <a:lvl9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add subtitle of presentation</a:t>
            </a:r>
          </a:p>
        </p:txBody>
      </p:sp>
      <p:sp>
        <p:nvSpPr>
          <p:cNvPr id="4" name="Rechteck 3"/>
          <p:cNvSpPr/>
          <p:nvPr userDrawn="1"/>
        </p:nvSpPr>
        <p:spPr bwMode="gray">
          <a:xfrm>
            <a:off x="0" y="4927628"/>
            <a:ext cx="9144000" cy="21587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en-US" sz="160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23850" y="4588060"/>
            <a:ext cx="8496300" cy="216000"/>
          </a:xfrm>
        </p:spPr>
        <p:txBody>
          <a:bodyPr t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 smtClean="0"/>
              <a:t>Dimitri Liakhovitski, NYC Data Science Academy </a:t>
            </a:r>
            <a:r>
              <a:rPr lang="en-US" noProof="0" dirty="0" err="1" smtClean="0"/>
              <a:t>Bootcamp</a:t>
            </a:r>
            <a:r>
              <a:rPr lang="en-US" noProof="0" dirty="0" smtClean="0"/>
              <a:t> – Fall 2017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5604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Click to add headline</a:t>
            </a:r>
          </a:p>
        </p:txBody>
      </p:sp>
      <p:sp>
        <p:nvSpPr>
          <p:cNvPr id="7" name="Textplatzhalter 2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23410" y="915520"/>
            <a:ext cx="8497180" cy="28804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lang="de-DE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/>
              <a:t>Click to add </a:t>
            </a:r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23528" y="4803552"/>
            <a:ext cx="8496300" cy="144462"/>
          </a:xfrm>
        </p:spPr>
        <p:txBody>
          <a:bodyPr tIns="0" bIns="36000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/>
              <a:t>Click to add source information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23410" y="1275570"/>
            <a:ext cx="2735703" cy="3456768"/>
          </a:xfrm>
        </p:spPr>
        <p:txBody>
          <a:bodyPr/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3203809" y="1276350"/>
            <a:ext cx="2736381" cy="3455988"/>
          </a:xfrm>
        </p:spPr>
        <p:txBody>
          <a:bodyPr/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6084210" y="1276350"/>
            <a:ext cx="2736380" cy="3455988"/>
          </a:xfrm>
        </p:spPr>
        <p:txBody>
          <a:bodyPr/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3216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3637653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7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quarter" idx="16" hasCustomPrompt="1"/>
          </p:nvPr>
        </p:nvSpPr>
        <p:spPr>
          <a:xfrm>
            <a:off x="323411" y="1275570"/>
            <a:ext cx="2016280" cy="3456768"/>
          </a:xfrm>
        </p:spPr>
        <p:txBody>
          <a:bodyPr/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7" hasCustomPrompt="1"/>
          </p:nvPr>
        </p:nvSpPr>
        <p:spPr>
          <a:xfrm>
            <a:off x="2483711" y="1275570"/>
            <a:ext cx="2016279" cy="3455988"/>
          </a:xfrm>
        </p:spPr>
        <p:txBody>
          <a:bodyPr/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8" hasCustomPrompt="1"/>
          </p:nvPr>
        </p:nvSpPr>
        <p:spPr>
          <a:xfrm>
            <a:off x="4644010" y="1275570"/>
            <a:ext cx="2016280" cy="3455208"/>
          </a:xfrm>
        </p:spPr>
        <p:txBody>
          <a:bodyPr/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6804310" y="1275570"/>
            <a:ext cx="2016280" cy="3454428"/>
          </a:xfrm>
        </p:spPr>
        <p:txBody>
          <a:bodyPr/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Click to add headline</a:t>
            </a:r>
          </a:p>
        </p:txBody>
      </p:sp>
      <p:sp>
        <p:nvSpPr>
          <p:cNvPr id="7" name="Textplatzhalter 2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23410" y="915566"/>
            <a:ext cx="8496740" cy="2882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lang="de-DE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/>
              <a:t>Click to add </a:t>
            </a:r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23528" y="4803552"/>
            <a:ext cx="8496300" cy="144462"/>
          </a:xfrm>
        </p:spPr>
        <p:txBody>
          <a:bodyPr tIns="0" bIns="36000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/>
              <a:t>Click to add source information</a:t>
            </a:r>
          </a:p>
        </p:txBody>
      </p:sp>
    </p:spTree>
    <p:extLst>
      <p:ext uri="{BB962C8B-B14F-4D97-AF65-F5344CB8AC3E}">
        <p14:creationId xmlns:p14="http://schemas.microsoft.com/office/powerpoint/2010/main" val="3321279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Click to add headline</a:t>
            </a:r>
          </a:p>
        </p:txBody>
      </p:sp>
      <p:sp>
        <p:nvSpPr>
          <p:cNvPr id="7" name="Textplatzhalter 2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23410" y="915566"/>
            <a:ext cx="8496740" cy="2882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lang="de-DE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/>
              <a:t>Click to add </a:t>
            </a:r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23528" y="4803552"/>
            <a:ext cx="8496300" cy="144462"/>
          </a:xfrm>
        </p:spPr>
        <p:txBody>
          <a:bodyPr tIns="0" bIns="36000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/>
              <a:t>Click to add source information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23411" y="1275570"/>
            <a:ext cx="4176580" cy="1656230"/>
          </a:xfrm>
        </p:spPr>
        <p:txBody>
          <a:bodyPr/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4644010" y="1275570"/>
            <a:ext cx="4176580" cy="1656230"/>
          </a:xfrm>
        </p:spPr>
        <p:txBody>
          <a:bodyPr/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23411" y="3075820"/>
            <a:ext cx="4176580" cy="1656230"/>
          </a:xfrm>
        </p:spPr>
        <p:txBody>
          <a:bodyPr/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16" hasCustomPrompt="1"/>
          </p:nvPr>
        </p:nvSpPr>
        <p:spPr>
          <a:xfrm>
            <a:off x="4644010" y="3075820"/>
            <a:ext cx="4176580" cy="1656230"/>
          </a:xfrm>
        </p:spPr>
        <p:txBody>
          <a:bodyPr/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5943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300"/>
              </a:spcBef>
              <a:buFont typeface="Courier New" pitchFamily="49" charset="0"/>
              <a:buNone/>
            </a:pP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444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hteck 61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en-US" sz="160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23850" y="915989"/>
            <a:ext cx="8496299" cy="2014226"/>
          </a:xfrm>
        </p:spPr>
        <p:txBody>
          <a:bodyPr vert="horz" lIns="0" tIns="18000" rIns="0" bIns="0" rtlCol="0" anchor="b" anchorCtr="0">
            <a:noAutofit/>
          </a:bodyPr>
          <a:lstStyle>
            <a:lvl1pPr>
              <a:defRPr lang="de-DE" sz="3600" cap="none" baseline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169919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and tex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en-US" sz="160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23851" y="915989"/>
            <a:ext cx="8496299" cy="2016126"/>
          </a:xfrm>
        </p:spPr>
        <p:txBody>
          <a:bodyPr vert="horz" lIns="0" tIns="18000" rIns="0" bIns="0" rtlCol="0" anchor="b" anchorCtr="0">
            <a:noAutofit/>
          </a:bodyPr>
          <a:lstStyle>
            <a:lvl1pPr>
              <a:defRPr lang="de-DE" sz="3600" cap="none" baseline="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51704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 bwMode="gray">
          <a:xfrm>
            <a:off x="323851" y="915988"/>
            <a:ext cx="8496300" cy="2016125"/>
          </a:xfrm>
        </p:spPr>
        <p:txBody>
          <a:bodyPr vert="horz" lIns="0" tIns="18000" rIns="0" bIns="0" rtlCol="0" anchor="b" anchorCtr="0">
            <a:noAutofit/>
          </a:bodyPr>
          <a:lstStyle>
            <a:lvl1pPr>
              <a:defRPr lang="de-DE" sz="3600" cap="none" baseline="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01229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Click to add headline</a:t>
            </a:r>
          </a:p>
        </p:txBody>
      </p:sp>
      <p:sp>
        <p:nvSpPr>
          <p:cNvPr id="24" name="Textplatzhalter 2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23850" y="915566"/>
            <a:ext cx="8496300" cy="2882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lang="de-DE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/>
              <a:t>Click to add </a:t>
            </a:r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25" name="Picture Placeholder 4"/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323528" y="1275607"/>
            <a:ext cx="1296144" cy="165618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Picture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1763689" y="2284729"/>
            <a:ext cx="2736303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[phone number]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1763688" y="1852681"/>
            <a:ext cx="2736304" cy="432000"/>
          </a:xfrm>
        </p:spPr>
        <p:txBody>
          <a:bodyPr tIns="36000" anchor="t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[title]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1763688" y="1276350"/>
            <a:ext cx="2736304" cy="576330"/>
          </a:xfrm>
        </p:spPr>
        <p:txBody>
          <a:bodyPr tIns="0" bIns="360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2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>
                <a:solidFill>
                  <a:schemeClr val="tx2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solidFill>
                  <a:schemeClr val="tx2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[name]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1763688" y="2500752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[email address]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1763767" y="2716776"/>
            <a:ext cx="2736226" cy="21501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[country]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40" hasCustomPrompt="1"/>
          </p:nvPr>
        </p:nvSpPr>
        <p:spPr bwMode="gray">
          <a:xfrm>
            <a:off x="4644728" y="1276350"/>
            <a:ext cx="1296144" cy="165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Picture</a:t>
            </a:r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6084889" y="2284729"/>
            <a:ext cx="2736303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[phone number]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6084888" y="1852681"/>
            <a:ext cx="2736304" cy="432000"/>
          </a:xfrm>
        </p:spPr>
        <p:txBody>
          <a:bodyPr tIns="36000" anchor="t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[title]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6084888" y="1276824"/>
            <a:ext cx="2736304" cy="576000"/>
          </a:xfrm>
        </p:spPr>
        <p:txBody>
          <a:bodyPr tIns="0" bIns="360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2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>
                <a:solidFill>
                  <a:schemeClr val="tx2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solidFill>
                  <a:schemeClr val="tx2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[name]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6084888" y="2500752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[email address]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45" hasCustomPrompt="1"/>
          </p:nvPr>
        </p:nvSpPr>
        <p:spPr bwMode="gray">
          <a:xfrm>
            <a:off x="6084967" y="2716776"/>
            <a:ext cx="2736226" cy="21501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[country]</a:t>
            </a:r>
          </a:p>
        </p:txBody>
      </p:sp>
    </p:spTree>
    <p:extLst>
      <p:ext uri="{BB962C8B-B14F-4D97-AF65-F5344CB8AC3E}">
        <p14:creationId xmlns:p14="http://schemas.microsoft.com/office/powerpoint/2010/main" val="33811704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Click to add headline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23528" y="3075990"/>
            <a:ext cx="1296144" cy="165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Picture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763689" y="4083979"/>
            <a:ext cx="2736303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[phone number]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763688" y="3651931"/>
            <a:ext cx="2736304" cy="432000"/>
          </a:xfrm>
        </p:spPr>
        <p:txBody>
          <a:bodyPr tIns="36000" anchor="t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[title]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1763688" y="4300002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[email address]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1763767" y="4516026"/>
            <a:ext cx="2736226" cy="21501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[country]</a:t>
            </a:r>
          </a:p>
        </p:txBody>
      </p:sp>
      <p:sp>
        <p:nvSpPr>
          <p:cNvPr id="27" name="Picture Placeholder 4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4644728" y="3075990"/>
            <a:ext cx="1296144" cy="165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Picture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084889" y="4083979"/>
            <a:ext cx="2736303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[phone number]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6084888" y="3651931"/>
            <a:ext cx="2736304" cy="432000"/>
          </a:xfrm>
        </p:spPr>
        <p:txBody>
          <a:bodyPr tIns="36000" anchor="t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[title]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6084888" y="4300002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[email address]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6084967" y="4516026"/>
            <a:ext cx="2736226" cy="21501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[country]</a:t>
            </a:r>
          </a:p>
        </p:txBody>
      </p:sp>
      <p:sp>
        <p:nvSpPr>
          <p:cNvPr id="33" name="Picture Placeholder 4"/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323528" y="1275607"/>
            <a:ext cx="1296144" cy="165618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Picture</a:t>
            </a:r>
            <a:endParaRPr lang="en-US" dirty="0"/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1763689" y="2284729"/>
            <a:ext cx="2736303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[phone number]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1763688" y="1852681"/>
            <a:ext cx="2736304" cy="432000"/>
          </a:xfrm>
        </p:spPr>
        <p:txBody>
          <a:bodyPr tIns="36000" anchor="t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[title]</a:t>
            </a:r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1763688" y="2500752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[email address]</a:t>
            </a:r>
          </a:p>
        </p:txBody>
      </p:sp>
      <p:sp>
        <p:nvSpPr>
          <p:cNvPr id="38" name="Text Placeholder 3"/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1763767" y="2716776"/>
            <a:ext cx="2736226" cy="21501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[country]</a:t>
            </a:r>
          </a:p>
        </p:txBody>
      </p:sp>
      <p:sp>
        <p:nvSpPr>
          <p:cNvPr id="39" name="Picture Placeholder 4"/>
          <p:cNvSpPr>
            <a:spLocks noGrp="1"/>
          </p:cNvSpPr>
          <p:nvPr>
            <p:ph type="pic" sz="quarter" idx="40" hasCustomPrompt="1"/>
          </p:nvPr>
        </p:nvSpPr>
        <p:spPr bwMode="gray">
          <a:xfrm>
            <a:off x="4644728" y="1276350"/>
            <a:ext cx="1296144" cy="165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Picture</a:t>
            </a:r>
            <a:endParaRPr lang="en-US"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6084889" y="2284729"/>
            <a:ext cx="2736303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[phone number]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6084888" y="1852681"/>
            <a:ext cx="2736304" cy="432000"/>
          </a:xfrm>
        </p:spPr>
        <p:txBody>
          <a:bodyPr tIns="36000" anchor="t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[title]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6084888" y="2500752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[email address]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45" hasCustomPrompt="1"/>
          </p:nvPr>
        </p:nvSpPr>
        <p:spPr bwMode="gray">
          <a:xfrm>
            <a:off x="6084967" y="2716776"/>
            <a:ext cx="2736226" cy="21501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[country]</a:t>
            </a:r>
          </a:p>
        </p:txBody>
      </p:sp>
      <p:sp>
        <p:nvSpPr>
          <p:cNvPr id="45" name="Textplatzhalter 2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23850" y="915566"/>
            <a:ext cx="8496300" cy="2882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lang="de-DE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/>
              <a:t>Click to add </a:t>
            </a:r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1763688" y="1276350"/>
            <a:ext cx="2736304" cy="576330"/>
          </a:xfrm>
        </p:spPr>
        <p:txBody>
          <a:bodyPr tIns="0" bIns="360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2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>
                <a:solidFill>
                  <a:schemeClr val="tx2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solidFill>
                  <a:schemeClr val="tx2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[name]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6084888" y="1276824"/>
            <a:ext cx="2736304" cy="576000"/>
          </a:xfrm>
        </p:spPr>
        <p:txBody>
          <a:bodyPr tIns="0" bIns="360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2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>
                <a:solidFill>
                  <a:schemeClr val="tx2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solidFill>
                  <a:schemeClr val="tx2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[name]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46" hasCustomPrompt="1"/>
          </p:nvPr>
        </p:nvSpPr>
        <p:spPr bwMode="gray">
          <a:xfrm>
            <a:off x="1763688" y="3075820"/>
            <a:ext cx="2736304" cy="576330"/>
          </a:xfrm>
        </p:spPr>
        <p:txBody>
          <a:bodyPr tIns="0" bIns="360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2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>
                <a:solidFill>
                  <a:schemeClr val="tx2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solidFill>
                  <a:schemeClr val="tx2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[name]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47" hasCustomPrompt="1"/>
          </p:nvPr>
        </p:nvSpPr>
        <p:spPr bwMode="gray">
          <a:xfrm>
            <a:off x="6084888" y="3076294"/>
            <a:ext cx="2736304" cy="576000"/>
          </a:xfrm>
        </p:spPr>
        <p:txBody>
          <a:bodyPr tIns="0" bIns="360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2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>
                <a:solidFill>
                  <a:schemeClr val="tx2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solidFill>
                  <a:schemeClr val="tx2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[name]</a:t>
            </a:r>
          </a:p>
        </p:txBody>
      </p:sp>
    </p:spTree>
    <p:extLst>
      <p:ext uri="{BB962C8B-B14F-4D97-AF65-F5344CB8AC3E}">
        <p14:creationId xmlns:p14="http://schemas.microsoft.com/office/powerpoint/2010/main" val="35465401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gray">
          <a:xfrm>
            <a:off x="323410" y="987425"/>
            <a:ext cx="8497180" cy="1944688"/>
          </a:xfrm>
        </p:spPr>
        <p:txBody>
          <a:bodyPr anchor="b"/>
          <a:lstStyle>
            <a:lvl1pPr>
              <a:defRPr sz="3600" cap="none" baseline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23528" y="4732056"/>
            <a:ext cx="8496944" cy="216024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Click to add additional text, e.g. author, location, date</a:t>
            </a:r>
          </a:p>
        </p:txBody>
      </p:sp>
    </p:spTree>
    <p:extLst>
      <p:ext uri="{BB962C8B-B14F-4D97-AF65-F5344CB8AC3E}">
        <p14:creationId xmlns:p14="http://schemas.microsoft.com/office/powerpoint/2010/main" val="368879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ictur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23410" y="987530"/>
            <a:ext cx="8496740" cy="3960707"/>
          </a:xfrm>
        </p:spPr>
        <p:txBody>
          <a:bodyPr/>
          <a:lstStyle/>
          <a:p>
            <a:r>
              <a:rPr lang="en-US" dirty="0"/>
              <a:t>Click to the symbol to add a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67430" y="1779588"/>
            <a:ext cx="8209140" cy="1008193"/>
          </a:xfrm>
        </p:spPr>
        <p:txBody>
          <a:bodyPr anchor="b"/>
          <a:lstStyle>
            <a:lvl1pPr>
              <a:defRPr sz="3600" cap="none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66871" y="2859790"/>
            <a:ext cx="8209684" cy="1152160"/>
          </a:xfrm>
        </p:spPr>
        <p:txBody>
          <a:bodyPr/>
          <a:lstStyle>
            <a:lvl1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1pPr>
            <a:lvl2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2pPr>
            <a:lvl3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3pPr>
            <a:lvl4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4pPr>
            <a:lvl5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5pPr>
            <a:lvl6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6pPr>
            <a:lvl7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7pPr>
            <a:lvl8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add subtitle of presentation</a:t>
            </a:r>
          </a:p>
        </p:txBody>
      </p:sp>
      <p:sp>
        <p:nvSpPr>
          <p:cNvPr id="7" name="Rechteck 6"/>
          <p:cNvSpPr/>
          <p:nvPr userDrawn="1"/>
        </p:nvSpPr>
        <p:spPr bwMode="gray">
          <a:xfrm>
            <a:off x="0" y="4927628"/>
            <a:ext cx="9144000" cy="21587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en-US" sz="160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67431" y="4588030"/>
            <a:ext cx="8209140" cy="216000"/>
          </a:xfrm>
        </p:spPr>
        <p:txBody>
          <a:bodyPr t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add additional text, e.g. author, location, date</a:t>
            </a:r>
          </a:p>
        </p:txBody>
      </p:sp>
    </p:spTree>
    <p:extLst>
      <p:ext uri="{BB962C8B-B14F-4D97-AF65-F5344CB8AC3E}">
        <p14:creationId xmlns:p14="http://schemas.microsoft.com/office/powerpoint/2010/main" val="4092582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ictur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23410" y="2571750"/>
            <a:ext cx="8497180" cy="21603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symbol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a </a:t>
            </a:r>
            <a:r>
              <a:rPr lang="de-DE" dirty="0" err="1"/>
              <a:t>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23410" y="915520"/>
            <a:ext cx="8497180" cy="1008140"/>
          </a:xfrm>
        </p:spPr>
        <p:txBody>
          <a:bodyPr anchor="b"/>
          <a:lstStyle>
            <a:lvl1pPr>
              <a:defRPr sz="3600" cap="none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410" y="1995670"/>
            <a:ext cx="8497180" cy="432060"/>
          </a:xfrm>
        </p:spPr>
        <p:txBody>
          <a:bodyPr tIns="0"/>
          <a:lstStyle>
            <a:lvl1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1pPr>
            <a:lvl2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2pPr>
            <a:lvl3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3pPr>
            <a:lvl4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4pPr>
            <a:lvl5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5pPr>
            <a:lvl6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6pPr>
            <a:lvl7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7pPr>
            <a:lvl8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add subtitle of presentation</a:t>
            </a:r>
          </a:p>
        </p:txBody>
      </p:sp>
      <p:sp>
        <p:nvSpPr>
          <p:cNvPr id="7" name="Rechteck 6"/>
          <p:cNvSpPr/>
          <p:nvPr userDrawn="1"/>
        </p:nvSpPr>
        <p:spPr bwMode="gray">
          <a:xfrm>
            <a:off x="0" y="4927628"/>
            <a:ext cx="9144000" cy="21587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en-US" sz="160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23528" y="4732050"/>
            <a:ext cx="8496622" cy="216000"/>
          </a:xfrm>
        </p:spPr>
        <p:txBody>
          <a:bodyPr t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add additional text, e.g. author, location, date</a:t>
            </a:r>
          </a:p>
        </p:txBody>
      </p:sp>
    </p:spTree>
    <p:extLst>
      <p:ext uri="{BB962C8B-B14F-4D97-AF65-F5344CB8AC3E}">
        <p14:creationId xmlns:p14="http://schemas.microsoft.com/office/powerpoint/2010/main" val="2430089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Click to add 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1pPr marL="360000" indent="-360000"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Font typeface="+mj-lt"/>
              <a:buAutoNum type="arabicPeriod"/>
              <a:tabLst>
                <a:tab pos="8496000" algn="r"/>
              </a:tabLst>
              <a:defRPr sz="1800">
                <a:solidFill>
                  <a:schemeClr val="tx1"/>
                </a:solidFill>
              </a:defRPr>
            </a:lvl1pPr>
            <a:lvl2pPr marL="358775" indent="0"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Font typeface="+mj-lt"/>
              <a:buNone/>
              <a:tabLst>
                <a:tab pos="8280000" algn="r"/>
              </a:tabLst>
              <a:defRPr sz="1800">
                <a:solidFill>
                  <a:schemeClr val="bg2"/>
                </a:solidFill>
              </a:defRPr>
            </a:lvl2pPr>
            <a:lvl3pPr marL="360000" indent="0">
              <a:spcBef>
                <a:spcPts val="1200"/>
              </a:spcBef>
              <a:spcAft>
                <a:spcPts val="0"/>
              </a:spcAft>
              <a:buFontTx/>
              <a:buNone/>
              <a:defRPr sz="1800">
                <a:solidFill>
                  <a:schemeClr val="bg2"/>
                </a:solidFill>
              </a:defRPr>
            </a:lvl3pPr>
            <a:lvl4pPr marL="360000" indent="0">
              <a:spcBef>
                <a:spcPts val="1200"/>
              </a:spcBef>
              <a:spcAft>
                <a:spcPts val="0"/>
              </a:spcAft>
              <a:buFontTx/>
              <a:buNone/>
              <a:defRPr sz="1800">
                <a:solidFill>
                  <a:schemeClr val="bg2"/>
                </a:solidFill>
              </a:defRPr>
            </a:lvl4pPr>
            <a:lvl5pPr marL="360000" indent="0">
              <a:spcBef>
                <a:spcPts val="1200"/>
              </a:spcBef>
              <a:spcAft>
                <a:spcPts val="0"/>
              </a:spcAft>
              <a:buFontTx/>
              <a:buNone/>
              <a:defRPr sz="1800">
                <a:solidFill>
                  <a:schemeClr val="bg2"/>
                </a:solidFill>
              </a:defRPr>
            </a:lvl5pPr>
            <a:lvl6pPr marL="360000" indent="0">
              <a:spcBef>
                <a:spcPts val="1200"/>
              </a:spcBef>
              <a:spcAft>
                <a:spcPts val="0"/>
              </a:spcAft>
              <a:buFontTx/>
              <a:buNone/>
              <a:defRPr sz="1800">
                <a:solidFill>
                  <a:schemeClr val="bg2"/>
                </a:solidFill>
              </a:defRPr>
            </a:lvl6pPr>
            <a:lvl7pPr marL="360000" indent="0">
              <a:spcBef>
                <a:spcPts val="1200"/>
              </a:spcBef>
              <a:spcAft>
                <a:spcPts val="0"/>
              </a:spcAft>
              <a:buFontTx/>
              <a:buNone/>
              <a:defRPr sz="1800">
                <a:solidFill>
                  <a:schemeClr val="bg2"/>
                </a:solidFill>
              </a:defRPr>
            </a:lvl7pPr>
            <a:lvl8pPr marL="360000" indent="0">
              <a:spcBef>
                <a:spcPts val="1200"/>
              </a:spcBef>
              <a:spcAft>
                <a:spcPts val="0"/>
              </a:spcAft>
              <a:buFontTx/>
              <a:buNone/>
              <a:defRPr sz="1800">
                <a:solidFill>
                  <a:schemeClr val="bg2"/>
                </a:solidFill>
              </a:defRPr>
            </a:lvl8pPr>
            <a:lvl9pPr marL="360000" indent="0">
              <a:spcBef>
                <a:spcPts val="1200"/>
              </a:spcBef>
              <a:spcAft>
                <a:spcPts val="0"/>
              </a:spcAft>
              <a:buFontTx/>
              <a:buNone/>
              <a:defRPr sz="18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dirty="0"/>
              <a:t>Click to add agenda</a:t>
            </a:r>
          </a:p>
        </p:txBody>
      </p:sp>
    </p:spTree>
    <p:extLst>
      <p:ext uri="{BB962C8B-B14F-4D97-AF65-F5344CB8AC3E}">
        <p14:creationId xmlns:p14="http://schemas.microsoft.com/office/powerpoint/2010/main" val="3267252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1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23410" y="1779662"/>
            <a:ext cx="8497180" cy="1439810"/>
          </a:xfrm>
          <a:gradFill>
            <a:gsLst>
              <a:gs pos="2000">
                <a:schemeClr val="accent6"/>
              </a:gs>
              <a:gs pos="100000">
                <a:srgbClr val="F9B200"/>
              </a:gs>
            </a:gsLst>
            <a:lin ang="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4000" tIns="0" rIns="324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de-DE" sz="3000" kern="1200" dirty="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text for divider slide</a:t>
            </a:r>
          </a:p>
        </p:txBody>
      </p:sp>
      <p:sp>
        <p:nvSpPr>
          <p:cNvPr id="3" name="Rechteck 2"/>
          <p:cNvSpPr/>
          <p:nvPr userDrawn="1"/>
        </p:nvSpPr>
        <p:spPr bwMode="gray">
          <a:xfrm>
            <a:off x="0" y="0"/>
            <a:ext cx="9144000" cy="16351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en-US" sz="1600" dirty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88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2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 bwMode="gray">
          <a:xfrm>
            <a:off x="0" y="74"/>
            <a:ext cx="9144000" cy="1635051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en-US" sz="160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23410" y="1779588"/>
            <a:ext cx="8496418" cy="1439862"/>
          </a:xfr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4000" tIns="0" rIns="324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de-DE" sz="3000" kern="1200" dirty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text for divider slide</a:t>
            </a:r>
          </a:p>
        </p:txBody>
      </p:sp>
      <p:sp>
        <p:nvSpPr>
          <p:cNvPr id="59" name="Rechteck 58"/>
          <p:cNvSpPr/>
          <p:nvPr userDrawn="1"/>
        </p:nvSpPr>
        <p:spPr bwMode="gray">
          <a:xfrm>
            <a:off x="323410" y="1779662"/>
            <a:ext cx="8497134" cy="72000"/>
          </a:xfrm>
          <a:prstGeom prst="rect">
            <a:avLst/>
          </a:prstGeom>
          <a:gradFill>
            <a:gsLst>
              <a:gs pos="2000">
                <a:schemeClr val="accent6"/>
              </a:gs>
              <a:gs pos="100000">
                <a:srgbClr val="F9B200"/>
              </a:gs>
            </a:gsLst>
            <a:lin ang="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0" name="Rechteck 59"/>
          <p:cNvSpPr/>
          <p:nvPr userDrawn="1"/>
        </p:nvSpPr>
        <p:spPr bwMode="gray">
          <a:xfrm>
            <a:off x="323410" y="3147814"/>
            <a:ext cx="8496118" cy="72000"/>
          </a:xfrm>
          <a:prstGeom prst="rect">
            <a:avLst/>
          </a:prstGeom>
          <a:gradFill>
            <a:gsLst>
              <a:gs pos="2000">
                <a:schemeClr val="accent6"/>
              </a:gs>
              <a:gs pos="100000">
                <a:srgbClr val="F9B200"/>
              </a:gs>
            </a:gsLst>
            <a:lin ang="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174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23410" y="915566"/>
            <a:ext cx="8496740" cy="2882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lang="de-DE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/>
              <a:t>Click to add </a:t>
            </a:r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23528" y="4803552"/>
            <a:ext cx="8496300" cy="144462"/>
          </a:xfrm>
        </p:spPr>
        <p:txBody>
          <a:bodyPr tIns="0" bIns="36000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/>
              <a:t>Click to add source information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headline</a:t>
            </a:r>
          </a:p>
        </p:txBody>
      </p:sp>
    </p:spTree>
    <p:extLst>
      <p:ext uri="{BB962C8B-B14F-4D97-AF65-F5344CB8AC3E}">
        <p14:creationId xmlns:p14="http://schemas.microsoft.com/office/powerpoint/2010/main" val="299189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5563794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5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323410" y="1275570"/>
            <a:ext cx="8496740" cy="3456768"/>
          </a:xfrm>
        </p:spPr>
        <p:txBody>
          <a:bodyPr/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Click to add headline</a:t>
            </a:r>
          </a:p>
        </p:txBody>
      </p:sp>
      <p:sp>
        <p:nvSpPr>
          <p:cNvPr id="4" name="Textplatzhalter 2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23410" y="915521"/>
            <a:ext cx="8497180" cy="28804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lang="de-DE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/>
              <a:t>Click to add </a:t>
            </a:r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5" name="Textplatzhalter 3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23410" y="4803552"/>
            <a:ext cx="8496418" cy="144462"/>
          </a:xfrm>
        </p:spPr>
        <p:txBody>
          <a:bodyPr tIns="0" bIns="36000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/>
              <a:t>Click to add source information</a:t>
            </a:r>
          </a:p>
        </p:txBody>
      </p:sp>
    </p:spTree>
    <p:extLst>
      <p:ext uri="{BB962C8B-B14F-4D97-AF65-F5344CB8AC3E}">
        <p14:creationId xmlns:p14="http://schemas.microsoft.com/office/powerpoint/2010/main" val="39173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Click to add headline</a:t>
            </a:r>
          </a:p>
        </p:txBody>
      </p:sp>
      <p:sp>
        <p:nvSpPr>
          <p:cNvPr id="7" name="Textplatzhalter 2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23410" y="915566"/>
            <a:ext cx="8496740" cy="2882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lang="de-DE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/>
              <a:t>Click to add </a:t>
            </a:r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23528" y="4803552"/>
            <a:ext cx="8496300" cy="144462"/>
          </a:xfrm>
        </p:spPr>
        <p:txBody>
          <a:bodyPr tIns="0" bIns="36000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/>
              <a:t>Click to add source information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23411" y="1275570"/>
            <a:ext cx="4176580" cy="3456768"/>
          </a:xfrm>
        </p:spPr>
        <p:txBody>
          <a:bodyPr/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4644010" y="1275570"/>
            <a:ext cx="4176580" cy="3456768"/>
          </a:xfrm>
        </p:spPr>
        <p:txBody>
          <a:bodyPr/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0440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2.xml"/><Relationship Id="rId27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34672366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" name="think-cell Slide" r:id="rId25" imgW="353" imgH="353" progId="TCLayout.ActiveDocument.1">
                  <p:embed/>
                </p:oleObj>
              </mc:Choice>
              <mc:Fallback>
                <p:oleObj name="think-cell Slide" r:id="rId25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23411" y="195420"/>
            <a:ext cx="6408889" cy="57608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add headline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3"/>
            </p:custDataLst>
          </p:nvPr>
        </p:nvSpPr>
        <p:spPr bwMode="gray">
          <a:xfrm>
            <a:off x="323410" y="915521"/>
            <a:ext cx="8497180" cy="3816530"/>
          </a:xfrm>
          <a:prstGeom prst="rect">
            <a:avLst/>
          </a:prstGeom>
        </p:spPr>
        <p:txBody>
          <a:bodyPr vert="horz" lIns="0" tIns="18000" rIns="0" bIns="0" rtlCol="0" anchor="t" anchorCtr="0">
            <a:noAutofit/>
          </a:bodyPr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6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</p:txBody>
      </p:sp>
      <p:grpSp>
        <p:nvGrpSpPr>
          <p:cNvPr id="15" name="Gruppieren 14"/>
          <p:cNvGrpSpPr/>
          <p:nvPr userDrawn="1"/>
        </p:nvGrpSpPr>
        <p:grpSpPr bwMode="gray">
          <a:xfrm>
            <a:off x="323850" y="-315520"/>
            <a:ext cx="8496740" cy="216030"/>
            <a:chOff x="323850" y="-531550"/>
            <a:chExt cx="8496740" cy="432060"/>
          </a:xfrm>
        </p:grpSpPr>
        <p:cxnSp>
          <p:nvCxnSpPr>
            <p:cNvPr id="16" name="Gerade Verbindung 15"/>
            <p:cNvCxnSpPr/>
            <p:nvPr userDrawn="1"/>
          </p:nvCxnSpPr>
          <p:spPr bwMode="gray">
            <a:xfrm rot="5400000">
              <a:off x="10782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 bwMode="gray">
            <a:xfrm rot="5400000">
              <a:off x="1403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 bwMode="gray">
            <a:xfrm rot="5400000">
              <a:off x="15475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 bwMode="gray">
            <a:xfrm rot="5400000">
              <a:off x="28437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 bwMode="gray">
            <a:xfrm rot="5400000">
              <a:off x="29877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 bwMode="gray">
            <a:xfrm rot="5400000">
              <a:off x="42839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 bwMode="gray">
            <a:xfrm rot="5400000">
              <a:off x="44279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 bwMode="gray">
            <a:xfrm rot="5400000">
              <a:off x="57241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 bwMode="gray">
            <a:xfrm rot="5400000">
              <a:off x="58681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 bwMode="gray">
            <a:xfrm rot="5400000">
              <a:off x="71643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 bwMode="gray">
            <a:xfrm rot="5400000">
              <a:off x="73083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 bwMode="gray">
            <a:xfrm rot="5400000">
              <a:off x="8604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ieren 27"/>
          <p:cNvGrpSpPr/>
          <p:nvPr/>
        </p:nvGrpSpPr>
        <p:grpSpPr bwMode="gray">
          <a:xfrm>
            <a:off x="323850" y="5236120"/>
            <a:ext cx="8496740" cy="216030"/>
            <a:chOff x="323850" y="-531550"/>
            <a:chExt cx="8496740" cy="432060"/>
          </a:xfrm>
        </p:grpSpPr>
        <p:cxnSp>
          <p:nvCxnSpPr>
            <p:cNvPr id="29" name="Gerade Verbindung 28"/>
            <p:cNvCxnSpPr/>
            <p:nvPr userDrawn="1"/>
          </p:nvCxnSpPr>
          <p:spPr bwMode="gray">
            <a:xfrm rot="5400000">
              <a:off x="10782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 bwMode="gray">
            <a:xfrm rot="5400000">
              <a:off x="1403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 bwMode="gray">
            <a:xfrm rot="5400000">
              <a:off x="15475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 bwMode="gray">
            <a:xfrm rot="5400000">
              <a:off x="28437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 bwMode="gray">
            <a:xfrm rot="5400000">
              <a:off x="29877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 bwMode="gray">
            <a:xfrm rot="5400000">
              <a:off x="42839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 bwMode="gray">
            <a:xfrm rot="5400000">
              <a:off x="44279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 bwMode="gray">
            <a:xfrm rot="5400000">
              <a:off x="57241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36"/>
            <p:cNvCxnSpPr/>
            <p:nvPr userDrawn="1"/>
          </p:nvCxnSpPr>
          <p:spPr bwMode="gray">
            <a:xfrm rot="5400000">
              <a:off x="58681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37"/>
            <p:cNvCxnSpPr/>
            <p:nvPr userDrawn="1"/>
          </p:nvCxnSpPr>
          <p:spPr bwMode="gray">
            <a:xfrm rot="5400000">
              <a:off x="71643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38"/>
            <p:cNvCxnSpPr/>
            <p:nvPr userDrawn="1"/>
          </p:nvCxnSpPr>
          <p:spPr bwMode="gray">
            <a:xfrm rot="5400000">
              <a:off x="73083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39"/>
            <p:cNvCxnSpPr/>
            <p:nvPr userDrawn="1"/>
          </p:nvCxnSpPr>
          <p:spPr bwMode="gray">
            <a:xfrm rot="5400000">
              <a:off x="8604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pieren 7"/>
          <p:cNvGrpSpPr/>
          <p:nvPr userDrawn="1"/>
        </p:nvGrpSpPr>
        <p:grpSpPr bwMode="gray">
          <a:xfrm>
            <a:off x="9252514" y="195486"/>
            <a:ext cx="216166" cy="4752594"/>
            <a:chOff x="9252514" y="195486"/>
            <a:chExt cx="216166" cy="4752594"/>
          </a:xfrm>
        </p:grpSpPr>
        <p:cxnSp>
          <p:nvCxnSpPr>
            <p:cNvPr id="48" name="Gerade Verbindung 47"/>
            <p:cNvCxnSpPr/>
            <p:nvPr userDrawn="1"/>
          </p:nvCxnSpPr>
          <p:spPr bwMode="gray">
            <a:xfrm>
              <a:off x="9252650" y="915566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/>
            <p:nvPr userDrawn="1"/>
          </p:nvCxnSpPr>
          <p:spPr bwMode="gray">
            <a:xfrm>
              <a:off x="9252650" y="77150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49"/>
            <p:cNvCxnSpPr/>
            <p:nvPr userDrawn="1"/>
          </p:nvCxnSpPr>
          <p:spPr bwMode="gray">
            <a:xfrm>
              <a:off x="9252650" y="494808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50"/>
            <p:cNvCxnSpPr/>
            <p:nvPr userDrawn="1"/>
          </p:nvCxnSpPr>
          <p:spPr bwMode="gray">
            <a:xfrm>
              <a:off x="9252650" y="480406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51"/>
            <p:cNvCxnSpPr/>
            <p:nvPr userDrawn="1"/>
          </p:nvCxnSpPr>
          <p:spPr bwMode="gray">
            <a:xfrm>
              <a:off x="9252650" y="415597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52"/>
            <p:cNvCxnSpPr/>
            <p:nvPr userDrawn="1"/>
          </p:nvCxnSpPr>
          <p:spPr bwMode="gray">
            <a:xfrm>
              <a:off x="9252650" y="40119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53"/>
            <p:cNvCxnSpPr/>
            <p:nvPr userDrawn="1"/>
          </p:nvCxnSpPr>
          <p:spPr bwMode="gray">
            <a:xfrm>
              <a:off x="9252650" y="336386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 userDrawn="1"/>
          </p:nvCxnSpPr>
          <p:spPr bwMode="gray">
            <a:xfrm>
              <a:off x="9252650" y="321984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55"/>
            <p:cNvCxnSpPr/>
            <p:nvPr userDrawn="1"/>
          </p:nvCxnSpPr>
          <p:spPr bwMode="gray">
            <a:xfrm>
              <a:off x="9252650" y="25717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56"/>
            <p:cNvCxnSpPr/>
            <p:nvPr userDrawn="1"/>
          </p:nvCxnSpPr>
          <p:spPr bwMode="gray">
            <a:xfrm>
              <a:off x="9252650" y="242773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57"/>
            <p:cNvCxnSpPr/>
            <p:nvPr userDrawn="1"/>
          </p:nvCxnSpPr>
          <p:spPr bwMode="gray">
            <a:xfrm>
              <a:off x="9252650" y="177964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58"/>
            <p:cNvCxnSpPr/>
            <p:nvPr userDrawn="1"/>
          </p:nvCxnSpPr>
          <p:spPr bwMode="gray">
            <a:xfrm>
              <a:off x="9252650" y="163562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59"/>
            <p:cNvCxnSpPr/>
            <p:nvPr userDrawn="1"/>
          </p:nvCxnSpPr>
          <p:spPr bwMode="gray">
            <a:xfrm>
              <a:off x="9252650" y="47320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81"/>
            <p:cNvCxnSpPr/>
            <p:nvPr userDrawn="1"/>
          </p:nvCxnSpPr>
          <p:spPr bwMode="gray">
            <a:xfrm>
              <a:off x="9252514" y="1275606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 Verbindung 82"/>
            <p:cNvCxnSpPr/>
            <p:nvPr userDrawn="1"/>
          </p:nvCxnSpPr>
          <p:spPr bwMode="gray">
            <a:xfrm>
              <a:off x="9252520" y="195486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85"/>
            <p:cNvCxnSpPr/>
            <p:nvPr userDrawn="1"/>
          </p:nvCxnSpPr>
          <p:spPr bwMode="gray">
            <a:xfrm>
              <a:off x="9252650" y="1419225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uppieren 63"/>
          <p:cNvGrpSpPr/>
          <p:nvPr/>
        </p:nvGrpSpPr>
        <p:grpSpPr bwMode="gray">
          <a:xfrm>
            <a:off x="-324680" y="195486"/>
            <a:ext cx="216166" cy="4752594"/>
            <a:chOff x="9252650" y="195486"/>
            <a:chExt cx="216166" cy="4752594"/>
          </a:xfrm>
        </p:grpSpPr>
        <p:cxnSp>
          <p:nvCxnSpPr>
            <p:cNvPr id="65" name="Gerade Verbindung 64"/>
            <p:cNvCxnSpPr/>
            <p:nvPr userDrawn="1"/>
          </p:nvCxnSpPr>
          <p:spPr bwMode="gray">
            <a:xfrm>
              <a:off x="9252650" y="915566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66"/>
            <p:cNvCxnSpPr/>
            <p:nvPr userDrawn="1"/>
          </p:nvCxnSpPr>
          <p:spPr bwMode="gray">
            <a:xfrm>
              <a:off x="9252650" y="77150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67"/>
            <p:cNvCxnSpPr/>
            <p:nvPr userDrawn="1"/>
          </p:nvCxnSpPr>
          <p:spPr bwMode="gray">
            <a:xfrm>
              <a:off x="9252650" y="494808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68"/>
            <p:cNvCxnSpPr/>
            <p:nvPr userDrawn="1"/>
          </p:nvCxnSpPr>
          <p:spPr bwMode="gray">
            <a:xfrm>
              <a:off x="9252650" y="480406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69"/>
            <p:cNvCxnSpPr/>
            <p:nvPr userDrawn="1"/>
          </p:nvCxnSpPr>
          <p:spPr bwMode="gray">
            <a:xfrm>
              <a:off x="9252650" y="415597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70"/>
            <p:cNvCxnSpPr/>
            <p:nvPr userDrawn="1"/>
          </p:nvCxnSpPr>
          <p:spPr bwMode="gray">
            <a:xfrm>
              <a:off x="9252650" y="40119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71"/>
            <p:cNvCxnSpPr/>
            <p:nvPr userDrawn="1"/>
          </p:nvCxnSpPr>
          <p:spPr bwMode="gray">
            <a:xfrm>
              <a:off x="9252650" y="336386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 Verbindung 72"/>
            <p:cNvCxnSpPr/>
            <p:nvPr userDrawn="1"/>
          </p:nvCxnSpPr>
          <p:spPr bwMode="gray">
            <a:xfrm>
              <a:off x="9252650" y="321984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73"/>
            <p:cNvCxnSpPr/>
            <p:nvPr userDrawn="1"/>
          </p:nvCxnSpPr>
          <p:spPr bwMode="gray">
            <a:xfrm>
              <a:off x="9252650" y="25717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74"/>
            <p:cNvCxnSpPr/>
            <p:nvPr userDrawn="1"/>
          </p:nvCxnSpPr>
          <p:spPr bwMode="gray">
            <a:xfrm>
              <a:off x="9252650" y="242773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75"/>
            <p:cNvCxnSpPr/>
            <p:nvPr userDrawn="1"/>
          </p:nvCxnSpPr>
          <p:spPr bwMode="gray">
            <a:xfrm>
              <a:off x="9252650" y="177964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76"/>
            <p:cNvCxnSpPr/>
            <p:nvPr userDrawn="1"/>
          </p:nvCxnSpPr>
          <p:spPr bwMode="gray">
            <a:xfrm>
              <a:off x="9252650" y="163562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77"/>
            <p:cNvCxnSpPr/>
            <p:nvPr userDrawn="1"/>
          </p:nvCxnSpPr>
          <p:spPr bwMode="gray">
            <a:xfrm>
              <a:off x="9252650" y="47320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80"/>
            <p:cNvCxnSpPr/>
            <p:nvPr userDrawn="1"/>
          </p:nvCxnSpPr>
          <p:spPr bwMode="gray">
            <a:xfrm>
              <a:off x="9252786" y="1275606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83"/>
            <p:cNvCxnSpPr/>
            <p:nvPr userDrawn="1"/>
          </p:nvCxnSpPr>
          <p:spPr bwMode="gray">
            <a:xfrm>
              <a:off x="9252786" y="195486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84"/>
            <p:cNvCxnSpPr/>
            <p:nvPr userDrawn="1"/>
          </p:nvCxnSpPr>
          <p:spPr bwMode="gray">
            <a:xfrm>
              <a:off x="9252786" y="1413738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hteck 65"/>
          <p:cNvSpPr/>
          <p:nvPr/>
        </p:nvSpPr>
        <p:spPr bwMode="gray">
          <a:xfrm>
            <a:off x="7524750" y="4948080"/>
            <a:ext cx="1295840" cy="144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r"/>
            <a:fld id="{FCBC2E87-33EB-478A-988F-F7C865AFDA8A}" type="slidenum">
              <a:rPr lang="en-US" sz="800" smtClean="0">
                <a:solidFill>
                  <a:schemeClr val="bg2"/>
                </a:solidFill>
                <a:latin typeface="Arial" pitchFamily="34" charset="0"/>
              </a:rPr>
              <a:t>‹#›</a:t>
            </a:fld>
            <a:endParaRPr lang="en-US" sz="800" dirty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79" name="Rechteck 13"/>
          <p:cNvSpPr/>
          <p:nvPr/>
        </p:nvSpPr>
        <p:spPr bwMode="gray">
          <a:xfrm>
            <a:off x="324390" y="4948080"/>
            <a:ext cx="7056000" cy="144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8" indent="0">
              <a:tabLst/>
            </a:pPr>
            <a:r>
              <a:rPr lang="en-US" sz="800" noProof="0" dirty="0">
                <a:solidFill>
                  <a:schemeClr val="bg2"/>
                </a:solidFill>
                <a:latin typeface="Arial" pitchFamily="34" charset="0"/>
              </a:rPr>
              <a:t>© GfK </a:t>
            </a:r>
            <a:fld id="{C5F468E3-E2B5-4048-B5A0-A2E0E1BF2E6A}" type="datetime4">
              <a:rPr lang="en-US" sz="800" noProof="0" smtClean="0">
                <a:solidFill>
                  <a:schemeClr val="bg2"/>
                </a:solidFill>
                <a:latin typeface="Arial" pitchFamily="34" charset="0"/>
              </a:rPr>
              <a:t>October 11, 2017</a:t>
            </a:fld>
            <a:r>
              <a:rPr lang="en-US" sz="800" noProof="0" dirty="0">
                <a:solidFill>
                  <a:schemeClr val="bg2"/>
                </a:solidFill>
                <a:latin typeface="Arial" pitchFamily="34" charset="0"/>
              </a:rPr>
              <a:t> | 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Increasing Your Country’s Happiness</a:t>
            </a:r>
            <a:endParaRPr lang="en-US" sz="800" noProof="0" dirty="0">
              <a:solidFill>
                <a:schemeClr val="bg1">
                  <a:lumMod val="50000"/>
                </a:schemeClr>
              </a:solidFill>
              <a:latin typeface="Arial" pitchFamily="34" charset="0"/>
            </a:endParaRPr>
          </a:p>
        </p:txBody>
      </p:sp>
      <p:pic>
        <p:nvPicPr>
          <p:cNvPr id="80" name="Grafik 75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8244190" y="195420"/>
            <a:ext cx="577597" cy="576000"/>
          </a:xfrm>
          <a:prstGeom prst="rect">
            <a:avLst/>
          </a:prstGeom>
        </p:spPr>
      </p:pic>
      <p:sp>
        <p:nvSpPr>
          <p:cNvPr id="4" name="VCT_Marker_ID_4" hidden="1"/>
          <p:cNvSpPr/>
          <p:nvPr userDrawn="1">
            <p:custDataLst>
              <p:tags r:id="rId24"/>
            </p:custDataLst>
          </p:nvPr>
        </p:nvSpPr>
        <p:spPr bwMode="gray">
          <a:xfrm>
            <a:off x="1270000" y="127000"/>
            <a:ext cx="127000" cy="1270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300"/>
              </a:spcBef>
              <a:buFont typeface="Courier New" pitchFamily="49" charset="0"/>
              <a:buNone/>
            </a:pP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13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84" r:id="rId3"/>
    <p:sldLayoutId id="2147483659" r:id="rId4"/>
    <p:sldLayoutId id="2147483675" r:id="rId5"/>
    <p:sldLayoutId id="2147483677" r:id="rId6"/>
    <p:sldLayoutId id="2147483654" r:id="rId7"/>
    <p:sldLayoutId id="2147483650" r:id="rId8"/>
    <p:sldLayoutId id="2147483652" r:id="rId9"/>
    <p:sldLayoutId id="2147483678" r:id="rId10"/>
    <p:sldLayoutId id="2147483685" r:id="rId11"/>
    <p:sldLayoutId id="2147483686" r:id="rId12"/>
    <p:sldLayoutId id="2147483680" r:id="rId13"/>
    <p:sldLayoutId id="2147483664" r:id="rId14"/>
    <p:sldLayoutId id="2147483673" r:id="rId15"/>
    <p:sldLayoutId id="2147483665" r:id="rId16"/>
    <p:sldLayoutId id="2147483668" r:id="rId17"/>
    <p:sldLayoutId id="2147483670" r:id="rId18"/>
    <p:sldLayoutId id="2147483671" r:id="rId19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Arial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Arial" pitchFamily="34" charset="0"/>
        <a:buNone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80000" marR="0" indent="-180000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60000" marR="0" indent="-180975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40000" marR="0" indent="-180975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20000" marR="0" indent="-180975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720000" marR="0" indent="-180975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6pPr>
      <a:lvl7pPr marL="720000" marR="0" indent="-180975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7pPr>
      <a:lvl8pPr marL="540000" indent="-180000" algn="l" defTabSz="914400" rtl="0" eaLnBrk="1" latinLnBrk="0" hangingPunct="1">
        <a:spcBef>
          <a:spcPts val="300"/>
        </a:spcBef>
        <a:spcAft>
          <a:spcPts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8pPr>
      <a:lvl9pPr marL="720000" marR="0" indent="-180975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11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tags" Target="../tags/tag21.xml"/><Relationship Id="rId2" Type="http://schemas.openxmlformats.org/officeDocument/2006/relationships/tags" Target="../tags/tag11.xml"/><Relationship Id="rId16" Type="http://schemas.openxmlformats.org/officeDocument/2006/relationships/image" Target="../media/image11.png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tags" Target="../tags/tag20.xml"/><Relationship Id="rId5" Type="http://schemas.openxmlformats.org/officeDocument/2006/relationships/tags" Target="../tags/tag14.xml"/><Relationship Id="rId15" Type="http://schemas.openxmlformats.org/officeDocument/2006/relationships/image" Target="../media/image24.png"/><Relationship Id="rId10" Type="http://schemas.openxmlformats.org/officeDocument/2006/relationships/tags" Target="../tags/tag19.xml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12" Type="http://schemas.openxmlformats.org/officeDocument/2006/relationships/tags" Target="../tags/tag33.xml"/><Relationship Id="rId2" Type="http://schemas.openxmlformats.org/officeDocument/2006/relationships/tags" Target="../tags/tag23.xml"/><Relationship Id="rId16" Type="http://schemas.openxmlformats.org/officeDocument/2006/relationships/image" Target="../media/image11.png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tags" Target="../tags/tag32.xml"/><Relationship Id="rId5" Type="http://schemas.openxmlformats.org/officeDocument/2006/relationships/tags" Target="../tags/tag26.xml"/><Relationship Id="rId15" Type="http://schemas.openxmlformats.org/officeDocument/2006/relationships/image" Target="../media/image26.png"/><Relationship Id="rId10" Type="http://schemas.openxmlformats.org/officeDocument/2006/relationships/tags" Target="../tags/tag31.xml"/><Relationship Id="rId4" Type="http://schemas.openxmlformats.org/officeDocument/2006/relationships/tags" Target="../tags/tag25.xml"/><Relationship Id="rId9" Type="http://schemas.openxmlformats.org/officeDocument/2006/relationships/tags" Target="../tags/tag30.xml"/><Relationship Id="rId1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tags" Target="../tags/tag45.xml"/><Relationship Id="rId2" Type="http://schemas.openxmlformats.org/officeDocument/2006/relationships/tags" Target="../tags/tag35.xml"/><Relationship Id="rId16" Type="http://schemas.openxmlformats.org/officeDocument/2006/relationships/image" Target="../media/image11.png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tags" Target="../tags/tag44.xml"/><Relationship Id="rId5" Type="http://schemas.openxmlformats.org/officeDocument/2006/relationships/tags" Target="../tags/tag38.xml"/><Relationship Id="rId15" Type="http://schemas.openxmlformats.org/officeDocument/2006/relationships/image" Target="../media/image28.png"/><Relationship Id="rId10" Type="http://schemas.openxmlformats.org/officeDocument/2006/relationships/tags" Target="../tags/tag43.xml"/><Relationship Id="rId4" Type="http://schemas.openxmlformats.org/officeDocument/2006/relationships/tags" Target="../tags/tag37.xml"/><Relationship Id="rId9" Type="http://schemas.openxmlformats.org/officeDocument/2006/relationships/tags" Target="../tags/tag42.xml"/><Relationship Id="rId1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tags" Target="../tags/tag58.xml"/><Relationship Id="rId18" Type="http://schemas.openxmlformats.org/officeDocument/2006/relationships/tags" Target="../tags/tag63.xml"/><Relationship Id="rId26" Type="http://schemas.openxmlformats.org/officeDocument/2006/relationships/tags" Target="../tags/tag71.xml"/><Relationship Id="rId39" Type="http://schemas.openxmlformats.org/officeDocument/2006/relationships/image" Target="../media/image30.png"/><Relationship Id="rId3" Type="http://schemas.openxmlformats.org/officeDocument/2006/relationships/tags" Target="../tags/tag48.xml"/><Relationship Id="rId21" Type="http://schemas.openxmlformats.org/officeDocument/2006/relationships/tags" Target="../tags/tag66.xml"/><Relationship Id="rId34" Type="http://schemas.openxmlformats.org/officeDocument/2006/relationships/tags" Target="../tags/tag79.xml"/><Relationship Id="rId42" Type="http://schemas.openxmlformats.org/officeDocument/2006/relationships/image" Target="../media/image33.png"/><Relationship Id="rId7" Type="http://schemas.openxmlformats.org/officeDocument/2006/relationships/tags" Target="../tags/tag52.xml"/><Relationship Id="rId12" Type="http://schemas.openxmlformats.org/officeDocument/2006/relationships/tags" Target="../tags/tag57.xml"/><Relationship Id="rId17" Type="http://schemas.openxmlformats.org/officeDocument/2006/relationships/tags" Target="../tags/tag62.xml"/><Relationship Id="rId25" Type="http://schemas.openxmlformats.org/officeDocument/2006/relationships/tags" Target="../tags/tag70.xml"/><Relationship Id="rId33" Type="http://schemas.openxmlformats.org/officeDocument/2006/relationships/tags" Target="../tags/tag78.xml"/><Relationship Id="rId38" Type="http://schemas.openxmlformats.org/officeDocument/2006/relationships/image" Target="../media/image29.png"/><Relationship Id="rId2" Type="http://schemas.openxmlformats.org/officeDocument/2006/relationships/tags" Target="../tags/tag47.xml"/><Relationship Id="rId16" Type="http://schemas.openxmlformats.org/officeDocument/2006/relationships/tags" Target="../tags/tag61.xml"/><Relationship Id="rId20" Type="http://schemas.openxmlformats.org/officeDocument/2006/relationships/tags" Target="../tags/tag65.xml"/><Relationship Id="rId29" Type="http://schemas.openxmlformats.org/officeDocument/2006/relationships/tags" Target="../tags/tag74.xml"/><Relationship Id="rId41" Type="http://schemas.openxmlformats.org/officeDocument/2006/relationships/image" Target="../media/image32.png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tags" Target="../tags/tag56.xml"/><Relationship Id="rId24" Type="http://schemas.openxmlformats.org/officeDocument/2006/relationships/tags" Target="../tags/tag69.xml"/><Relationship Id="rId32" Type="http://schemas.openxmlformats.org/officeDocument/2006/relationships/tags" Target="../tags/tag77.xml"/><Relationship Id="rId37" Type="http://schemas.openxmlformats.org/officeDocument/2006/relationships/slideLayout" Target="../slideLayouts/slideLayout7.xml"/><Relationship Id="rId40" Type="http://schemas.openxmlformats.org/officeDocument/2006/relationships/image" Target="../media/image31.png"/><Relationship Id="rId5" Type="http://schemas.openxmlformats.org/officeDocument/2006/relationships/tags" Target="../tags/tag50.xml"/><Relationship Id="rId15" Type="http://schemas.openxmlformats.org/officeDocument/2006/relationships/tags" Target="../tags/tag60.xml"/><Relationship Id="rId23" Type="http://schemas.openxmlformats.org/officeDocument/2006/relationships/tags" Target="../tags/tag68.xml"/><Relationship Id="rId28" Type="http://schemas.openxmlformats.org/officeDocument/2006/relationships/tags" Target="../tags/tag73.xml"/><Relationship Id="rId36" Type="http://schemas.openxmlformats.org/officeDocument/2006/relationships/tags" Target="../tags/tag81.xml"/><Relationship Id="rId10" Type="http://schemas.openxmlformats.org/officeDocument/2006/relationships/tags" Target="../tags/tag55.xml"/><Relationship Id="rId19" Type="http://schemas.openxmlformats.org/officeDocument/2006/relationships/tags" Target="../tags/tag64.xml"/><Relationship Id="rId31" Type="http://schemas.openxmlformats.org/officeDocument/2006/relationships/tags" Target="../tags/tag76.xml"/><Relationship Id="rId44" Type="http://schemas.openxmlformats.org/officeDocument/2006/relationships/image" Target="../media/image11.png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tags" Target="../tags/tag59.xml"/><Relationship Id="rId22" Type="http://schemas.openxmlformats.org/officeDocument/2006/relationships/tags" Target="../tags/tag67.xml"/><Relationship Id="rId27" Type="http://schemas.openxmlformats.org/officeDocument/2006/relationships/tags" Target="../tags/tag72.xml"/><Relationship Id="rId30" Type="http://schemas.openxmlformats.org/officeDocument/2006/relationships/tags" Target="../tags/tag75.xml"/><Relationship Id="rId35" Type="http://schemas.openxmlformats.org/officeDocument/2006/relationships/tags" Target="../tags/tag80.xml"/><Relationship Id="rId43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18" Type="http://schemas.openxmlformats.org/officeDocument/2006/relationships/tags" Target="../tags/tag99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17" Type="http://schemas.openxmlformats.org/officeDocument/2006/relationships/tags" Target="../tags/tag98.xml"/><Relationship Id="rId2" Type="http://schemas.openxmlformats.org/officeDocument/2006/relationships/tags" Target="../tags/tag83.xml"/><Relationship Id="rId16" Type="http://schemas.openxmlformats.org/officeDocument/2006/relationships/tags" Target="../tags/tag97.xml"/><Relationship Id="rId20" Type="http://schemas.openxmlformats.org/officeDocument/2006/relationships/image" Target="../media/image11.png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5" Type="http://schemas.openxmlformats.org/officeDocument/2006/relationships/tags" Target="../tags/tag86.xml"/><Relationship Id="rId15" Type="http://schemas.openxmlformats.org/officeDocument/2006/relationships/tags" Target="../tags/tag96.xml"/><Relationship Id="rId10" Type="http://schemas.openxmlformats.org/officeDocument/2006/relationships/tags" Target="../tags/tag91.xml"/><Relationship Id="rId19" Type="http://schemas.openxmlformats.org/officeDocument/2006/relationships/slideLayout" Target="../slideLayouts/slideLayout7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tags" Target="../tags/tag9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llup.com/178667/gallup-world-poll-work.aspx" TargetMode="External"/><Relationship Id="rId2" Type="http://schemas.openxmlformats.org/officeDocument/2006/relationships/hyperlink" Target="http://worldhappiness.report/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kaggle.com/benhamner/indicators-in-data/data" TargetMode="External"/><Relationship Id="rId5" Type="http://schemas.openxmlformats.org/officeDocument/2006/relationships/hyperlink" Target="https://data.worldbank.org/data-catalog/world-development-indicators" TargetMode="External"/><Relationship Id="rId4" Type="http://schemas.openxmlformats.org/officeDocument/2006/relationships/hyperlink" Target="https://www.kaggle.com/unsdsn/world-happiness/dat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Increasing Your Country’s Happiness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app that facilitates fundamental policy decisions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95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A Fictitious Case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46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3410" y="2055110"/>
            <a:ext cx="8497180" cy="1050040"/>
          </a:xfrm>
        </p:spPr>
        <p:txBody>
          <a:bodyPr/>
          <a:lstStyle/>
          <a:p>
            <a:pPr algn="ctr"/>
            <a:r>
              <a:rPr lang="en-US" sz="2000" dirty="0"/>
              <a:t>Government of Bangladesh is interested in increasing </a:t>
            </a:r>
            <a:r>
              <a:rPr lang="en-US" sz="2000" dirty="0" smtClean="0"/>
              <a:t>Happiness of </a:t>
            </a:r>
            <a:r>
              <a:rPr lang="en-US" sz="2000" dirty="0"/>
              <a:t>their </a:t>
            </a:r>
            <a:r>
              <a:rPr lang="en-US" sz="2000" dirty="0" smtClean="0"/>
              <a:t>people.</a:t>
            </a:r>
          </a:p>
          <a:p>
            <a:pPr algn="ctr"/>
            <a:r>
              <a:rPr lang="en-US" sz="2000" dirty="0" smtClean="0"/>
              <a:t>But how to approach it?</a:t>
            </a:r>
          </a:p>
          <a:p>
            <a:pPr algn="ctr"/>
            <a:endParaRPr lang="en-US" sz="2000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867813" y="180509"/>
            <a:ext cx="1056987" cy="58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37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3410" y="1352550"/>
            <a:ext cx="8497180" cy="25146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Fortunately, the government officials have heard of a nifty online Machine Learning App that uses: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Country Happiness scores from Gallup’s World Happiness survey,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World Bank’s World Development Indicators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867813" y="180509"/>
            <a:ext cx="1056987" cy="58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5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dirty="0" smtClean="0"/>
              <a:t>Not so well! Our color is pale, our Happiness score is just 4.7 – a lot of room for improvement!</a:t>
            </a:r>
            <a:endParaRPr lang="en-US" sz="1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 smtClean="0"/>
              <a:t>Maybe people of Bangladesh are already happy? How do we compare to others on Happiness?</a:t>
            </a:r>
            <a:endParaRPr lang="en-US" sz="1600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859862" y="180509"/>
            <a:ext cx="1056987" cy="5884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10" y="1370458"/>
            <a:ext cx="7244108" cy="32664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 bwMode="gray">
          <a:xfrm>
            <a:off x="7867972" y="1370458"/>
            <a:ext cx="1047428" cy="9002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Step 1:</a:t>
            </a:r>
          </a:p>
          <a:p>
            <a:pPr>
              <a:spcBef>
                <a:spcPts val="300"/>
              </a:spcBef>
            </a:pPr>
            <a:r>
              <a:rPr lang="en-US" sz="1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Country Happiness Score</a:t>
            </a:r>
          </a:p>
        </p:txBody>
      </p:sp>
    </p:spTree>
    <p:extLst>
      <p:ext uri="{BB962C8B-B14F-4D97-AF65-F5344CB8AC3E}">
        <p14:creationId xmlns:p14="http://schemas.microsoft.com/office/powerpoint/2010/main" val="196882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323410" y="1347582"/>
            <a:ext cx="5927620" cy="345598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Their model has 74 socio-economic indicators. How well do those </a:t>
            </a:r>
            <a:r>
              <a:rPr lang="en-US" dirty="0"/>
              <a:t>– as a </a:t>
            </a:r>
            <a:r>
              <a:rPr lang="en-US" dirty="0" smtClean="0"/>
              <a:t>group – predict Happiness?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Wow, quite well: an R</a:t>
            </a:r>
            <a:r>
              <a:rPr lang="en-US" baseline="30000" dirty="0" smtClean="0"/>
              <a:t>2</a:t>
            </a:r>
            <a:r>
              <a:rPr lang="en-US" dirty="0" smtClean="0"/>
              <a:t> of 0.77 is very impressive!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3886200" y="1879511"/>
            <a:ext cx="1454239" cy="304800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300"/>
              </a:spcBef>
              <a:buFont typeface="Courier New" pitchFamily="49" charset="0"/>
              <a:buNone/>
            </a:pPr>
            <a:endParaRPr lang="en-US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867813" y="180509"/>
            <a:ext cx="1056987" cy="5884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 bwMode="gray">
          <a:xfrm>
            <a:off x="7791772" y="1200150"/>
            <a:ext cx="1047428" cy="6848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Step 2a:</a:t>
            </a:r>
          </a:p>
          <a:p>
            <a:pPr>
              <a:spcBef>
                <a:spcPts val="300"/>
              </a:spcBef>
            </a:pPr>
            <a:r>
              <a:rPr lang="en-US" sz="1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Predicting Happiness</a:t>
            </a:r>
          </a:p>
        </p:txBody>
      </p:sp>
    </p:spTree>
    <p:extLst>
      <p:ext uri="{BB962C8B-B14F-4D97-AF65-F5344CB8AC3E}">
        <p14:creationId xmlns:p14="http://schemas.microsoft.com/office/powerpoint/2010/main" val="26501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/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332720" y="1276350"/>
            <a:ext cx="6084115" cy="345598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can’t focus on all indicators, but are ready to consider 13. How well do those 13 predict Happiness?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dirty="0" smtClean="0"/>
              <a:t>Very well! </a:t>
            </a:r>
            <a:r>
              <a:rPr lang="en-US" sz="1600" dirty="0"/>
              <a:t>An R</a:t>
            </a:r>
            <a:r>
              <a:rPr lang="en-US" sz="1600" baseline="30000" dirty="0"/>
              <a:t>2</a:t>
            </a:r>
            <a:r>
              <a:rPr lang="en-US" sz="1600" dirty="0"/>
              <a:t> of </a:t>
            </a:r>
            <a:r>
              <a:rPr lang="en-US" sz="1600" dirty="0" smtClean="0"/>
              <a:t>0.69! And the RMSE decreased from 0.57 to just 0.65!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3990900" y="1782410"/>
            <a:ext cx="1454239" cy="304800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300"/>
              </a:spcBef>
              <a:buFont typeface="Courier New" pitchFamily="49" charset="0"/>
              <a:buNone/>
            </a:pPr>
            <a:endParaRPr lang="en-US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 bwMode="gray">
          <a:xfrm>
            <a:off x="6477000" y="1657350"/>
            <a:ext cx="106680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sz="1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We were </a:t>
            </a:r>
            <a:r>
              <a:rPr lang="en-US" sz="12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very smart </a:t>
            </a:r>
            <a:r>
              <a:rPr lang="en-US" sz="1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to select those few indicators</a:t>
            </a:r>
            <a:r>
              <a:rPr lang="en-US" sz="12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!!!</a:t>
            </a:r>
            <a:endParaRPr lang="en-US" sz="12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 bwMode="gray">
          <a:xfrm>
            <a:off x="6477000" y="2852976"/>
            <a:ext cx="1619517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sz="1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We can see the most important predictors of Happiness! </a:t>
            </a:r>
            <a:endParaRPr lang="en-US" sz="14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ight Brace 13"/>
          <p:cNvSpPr/>
          <p:nvPr/>
        </p:nvSpPr>
        <p:spPr>
          <a:xfrm>
            <a:off x="6324600" y="2800350"/>
            <a:ext cx="304800" cy="990600"/>
          </a:xfrm>
          <a:prstGeom prst="rightBrace">
            <a:avLst/>
          </a:prstGeom>
          <a:noFill/>
          <a:ln w="12700">
            <a:solidFill>
              <a:srgbClr val="E55A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867813" y="180509"/>
            <a:ext cx="1056987" cy="58847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 bwMode="gray">
          <a:xfrm>
            <a:off x="7924800" y="1215324"/>
            <a:ext cx="1047428" cy="6848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Step 2b:</a:t>
            </a:r>
          </a:p>
          <a:p>
            <a:pPr>
              <a:spcBef>
                <a:spcPts val="300"/>
              </a:spcBef>
            </a:pPr>
            <a:r>
              <a:rPr lang="en-US" sz="1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Predictor Importance</a:t>
            </a:r>
          </a:p>
        </p:txBody>
      </p:sp>
    </p:spTree>
    <p:extLst>
      <p:ext uri="{BB962C8B-B14F-4D97-AF65-F5344CB8AC3E}">
        <p14:creationId xmlns:p14="http://schemas.microsoft.com/office/powerpoint/2010/main" val="128049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dirty="0" smtClean="0"/>
              <a:t>Some of them are related positively and some </a:t>
            </a:r>
            <a:r>
              <a:rPr lang="en-US" sz="1600" dirty="0"/>
              <a:t>inversely; </a:t>
            </a:r>
            <a:r>
              <a:rPr lang="en-US" sz="1600" dirty="0" smtClean="0"/>
              <a:t>impressive correlations</a:t>
            </a:r>
            <a:r>
              <a:rPr lang="en-US" sz="1600" dirty="0"/>
              <a:t>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exactly do the most important predictors relate to Happiness?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09" y="1347886"/>
            <a:ext cx="3250321" cy="16810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910" y="1347886"/>
            <a:ext cx="3276634" cy="16705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871" y="3058584"/>
            <a:ext cx="3243859" cy="16601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2910" y="3058396"/>
            <a:ext cx="3276634" cy="16627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6512" y="4489628"/>
            <a:ext cx="1093253" cy="1972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7478" y="4483189"/>
            <a:ext cx="1008849" cy="1997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2802" y="2801540"/>
            <a:ext cx="1124085" cy="1873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77034" y="2781119"/>
            <a:ext cx="1047483" cy="190948"/>
          </a:xfrm>
          <a:prstGeom prst="rect">
            <a:avLst/>
          </a:prstGeom>
        </p:spPr>
      </p:pic>
      <p:pic>
        <p:nvPicPr>
          <p:cNvPr id="13" name="Content Placeholder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867813" y="180509"/>
            <a:ext cx="1056987" cy="58847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 bwMode="gray">
          <a:xfrm>
            <a:off x="7848600" y="1352550"/>
            <a:ext cx="1123628" cy="6848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Step 3:</a:t>
            </a:r>
          </a:p>
          <a:p>
            <a:pPr>
              <a:spcBef>
                <a:spcPts val="300"/>
              </a:spcBef>
            </a:pPr>
            <a:r>
              <a:rPr lang="en-US" sz="1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Happiness vs. Indicators</a:t>
            </a:r>
          </a:p>
        </p:txBody>
      </p:sp>
    </p:spTree>
    <p:extLst>
      <p:ext uri="{BB962C8B-B14F-4D97-AF65-F5344CB8AC3E}">
        <p14:creationId xmlns:p14="http://schemas.microsoft.com/office/powerpoint/2010/main" val="82427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dirty="0" smtClean="0"/>
              <a:t>Not so great on Internet Usage; still quite high incidence of tuberculosis.</a:t>
            </a:r>
            <a:endParaRPr lang="en-US" sz="1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we stand on </a:t>
            </a:r>
            <a:r>
              <a:rPr lang="en-US" dirty="0" smtClean="0"/>
              <a:t>those important </a:t>
            </a:r>
            <a:r>
              <a:rPr lang="en-US" dirty="0"/>
              <a:t>indicators compared to </a:t>
            </a:r>
            <a:r>
              <a:rPr lang="en-US" dirty="0" smtClean="0"/>
              <a:t>others in </a:t>
            </a:r>
            <a:r>
              <a:rPr lang="en-US" dirty="0"/>
              <a:t>the </a:t>
            </a:r>
            <a:r>
              <a:rPr lang="en-US" dirty="0" smtClean="0"/>
              <a:t>world/region?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3410" y="1652435"/>
            <a:ext cx="3410390" cy="25209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 bwMode="gray">
          <a:xfrm>
            <a:off x="323410" y="1428750"/>
            <a:ext cx="341039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Internet Users (per 100 people)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14963" y="1652434"/>
            <a:ext cx="3457437" cy="25395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 bwMode="gray">
          <a:xfrm>
            <a:off x="4310392" y="1428750"/>
            <a:ext cx="341039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Incidence of Tuberculosis (per 100,000 people)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Content Placeholder 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867813" y="180509"/>
            <a:ext cx="1056987" cy="58847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 bwMode="gray">
          <a:xfrm>
            <a:off x="8001000" y="1657350"/>
            <a:ext cx="1066800" cy="9002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Step 4:</a:t>
            </a:r>
          </a:p>
          <a:p>
            <a:pPr>
              <a:spcBef>
                <a:spcPts val="300"/>
              </a:spcBef>
            </a:pPr>
            <a:r>
              <a:rPr lang="en-US" sz="1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Standing on important indicators</a:t>
            </a:r>
          </a:p>
        </p:txBody>
      </p:sp>
      <p:grpSp>
        <p:nvGrpSpPr>
          <p:cNvPr id="12" name="Group 96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gray">
          <a:xfrm>
            <a:off x="3810000" y="3519309"/>
            <a:ext cx="290649" cy="648000"/>
            <a:chOff x="2312" y="2931"/>
            <a:chExt cx="183" cy="408"/>
          </a:xfrm>
        </p:grpSpPr>
        <p:sp>
          <p:nvSpPr>
            <p:cNvPr id="13" name="AutoShape 78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2312" y="2932"/>
              <a:ext cx="183" cy="407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4" name="AutoShape 79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gray">
            <a:xfrm>
              <a:off x="2312" y="2931"/>
              <a:ext cx="182" cy="40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Oval 80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gray">
            <a:xfrm>
              <a:off x="2358" y="3090"/>
              <a:ext cx="90" cy="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Oval 81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gray">
            <a:xfrm>
              <a:off x="2358" y="3203"/>
              <a:ext cx="90" cy="9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Oval 9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gray">
            <a:xfrm>
              <a:off x="2358" y="2977"/>
              <a:ext cx="90" cy="90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grpSp>
        <p:nvGrpSpPr>
          <p:cNvPr id="18" name="Group 96"/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gray">
          <a:xfrm>
            <a:off x="7830947" y="3519309"/>
            <a:ext cx="290649" cy="648000"/>
            <a:chOff x="2312" y="2931"/>
            <a:chExt cx="183" cy="408"/>
          </a:xfrm>
        </p:grpSpPr>
        <p:sp>
          <p:nvSpPr>
            <p:cNvPr id="19" name="AutoShape 78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2312" y="2932"/>
              <a:ext cx="183" cy="407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20" name="AutoShape 79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2312" y="2931"/>
              <a:ext cx="182" cy="40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Oval 80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2358" y="3090"/>
              <a:ext cx="90" cy="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Oval 81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2358" y="3203"/>
              <a:ext cx="90" cy="9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Oval 9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2358" y="2977"/>
              <a:ext cx="90" cy="90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218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dirty="0" smtClean="0"/>
              <a:t>Relatively high infant mortality rate; very low number of fixed phone subscriptions.</a:t>
            </a:r>
            <a:endParaRPr lang="en-US" sz="1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we stand on those important indicators compared to others in the world/region</a:t>
            </a:r>
            <a:r>
              <a:rPr lang="en-US" dirty="0" smtClean="0"/>
              <a:t>? (cont’d 1)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 bwMode="gray">
          <a:xfrm>
            <a:off x="323410" y="1428750"/>
            <a:ext cx="341039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Infant mortality rate ( per 1,000 live births)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 bwMode="gray">
          <a:xfrm>
            <a:off x="4310392" y="1428750"/>
            <a:ext cx="341039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Fixed telephone subscriptions (per 100 people)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10392" y="1771203"/>
            <a:ext cx="3555460" cy="260002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04800" y="1769992"/>
            <a:ext cx="3505200" cy="2586311"/>
          </a:xfrm>
          <a:prstGeom prst="rect">
            <a:avLst/>
          </a:prstGeom>
        </p:spPr>
      </p:pic>
      <p:pic>
        <p:nvPicPr>
          <p:cNvPr id="10" name="Content Placeholder 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867813" y="180509"/>
            <a:ext cx="1056987" cy="58847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 bwMode="gray">
          <a:xfrm>
            <a:off x="8001000" y="1781256"/>
            <a:ext cx="1066800" cy="9002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Step 4:</a:t>
            </a:r>
          </a:p>
          <a:p>
            <a:pPr>
              <a:spcBef>
                <a:spcPts val="300"/>
              </a:spcBef>
            </a:pPr>
            <a:r>
              <a:rPr lang="en-US" sz="1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Standing on important indicators</a:t>
            </a:r>
          </a:p>
        </p:txBody>
      </p:sp>
      <p:grpSp>
        <p:nvGrpSpPr>
          <p:cNvPr id="15" name="Group 96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gray">
          <a:xfrm>
            <a:off x="3865658" y="3694207"/>
            <a:ext cx="290649" cy="648000"/>
            <a:chOff x="2312" y="2931"/>
            <a:chExt cx="183" cy="408"/>
          </a:xfrm>
        </p:grpSpPr>
        <p:sp>
          <p:nvSpPr>
            <p:cNvPr id="16" name="AutoShape 78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2312" y="2932"/>
              <a:ext cx="183" cy="407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7" name="AutoShape 79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gray">
            <a:xfrm>
              <a:off x="2312" y="2931"/>
              <a:ext cx="182" cy="40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Oval 80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gray">
            <a:xfrm>
              <a:off x="2358" y="3090"/>
              <a:ext cx="90" cy="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Oval 81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gray">
            <a:xfrm>
              <a:off x="2358" y="3203"/>
              <a:ext cx="90" cy="9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Oval 9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gray">
            <a:xfrm>
              <a:off x="2358" y="2977"/>
              <a:ext cx="90" cy="90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grpSp>
        <p:nvGrpSpPr>
          <p:cNvPr id="21" name="Group 96"/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gray">
          <a:xfrm>
            <a:off x="7931000" y="3694207"/>
            <a:ext cx="290649" cy="648000"/>
            <a:chOff x="2312" y="2931"/>
            <a:chExt cx="183" cy="408"/>
          </a:xfrm>
        </p:grpSpPr>
        <p:sp>
          <p:nvSpPr>
            <p:cNvPr id="22" name="AutoShape 78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2312" y="2932"/>
              <a:ext cx="183" cy="407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23" name="AutoShape 79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2312" y="2931"/>
              <a:ext cx="182" cy="40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Oval 80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2358" y="3090"/>
              <a:ext cx="90" cy="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Oval 81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2358" y="3203"/>
              <a:ext cx="90" cy="9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Oval 9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2358" y="2977"/>
              <a:ext cx="90" cy="90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292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dirty="0" smtClean="0"/>
              <a:t>Relative success on improved sanitation facilities and on cellular subscriptions.</a:t>
            </a:r>
            <a:endParaRPr lang="en-US" sz="1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we stand on those important indicators compared to others in the world/region</a:t>
            </a:r>
            <a:r>
              <a:rPr lang="en-US" dirty="0" smtClean="0"/>
              <a:t>? (cont’d 2)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 bwMode="gray">
          <a:xfrm>
            <a:off x="323410" y="1428750"/>
            <a:ext cx="341039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Improved sanitation facilities (% of population)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 bwMode="gray">
          <a:xfrm>
            <a:off x="4310392" y="1428750"/>
            <a:ext cx="341039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Mobile cellular subscriptions (per 100 people)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3410" y="1733550"/>
            <a:ext cx="3452592" cy="25383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43400" y="1752854"/>
            <a:ext cx="3487158" cy="2519066"/>
          </a:xfrm>
          <a:prstGeom prst="rect">
            <a:avLst/>
          </a:prstGeom>
        </p:spPr>
      </p:pic>
      <p:pic>
        <p:nvPicPr>
          <p:cNvPr id="10" name="Content Placeholder 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867813" y="180509"/>
            <a:ext cx="1056987" cy="58847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 bwMode="gray">
          <a:xfrm>
            <a:off x="8001000" y="1757403"/>
            <a:ext cx="1066800" cy="9002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Step 4:</a:t>
            </a:r>
          </a:p>
          <a:p>
            <a:pPr>
              <a:spcBef>
                <a:spcPts val="300"/>
              </a:spcBef>
            </a:pPr>
            <a:r>
              <a:rPr lang="en-US" sz="1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Standing on important indicators</a:t>
            </a:r>
          </a:p>
        </p:txBody>
      </p:sp>
      <p:grpSp>
        <p:nvGrpSpPr>
          <p:cNvPr id="13" name="Group 97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gray">
          <a:xfrm>
            <a:off x="3824151" y="3594154"/>
            <a:ext cx="290649" cy="648000"/>
            <a:chOff x="2312" y="2931"/>
            <a:chExt cx="183" cy="408"/>
          </a:xfrm>
        </p:grpSpPr>
        <p:sp>
          <p:nvSpPr>
            <p:cNvPr id="14" name="AutoShape 98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2312" y="2932"/>
              <a:ext cx="183" cy="407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5" name="AutoShape 99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gray">
            <a:xfrm>
              <a:off x="2312" y="2931"/>
              <a:ext cx="182" cy="40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Oval 100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gray">
            <a:xfrm>
              <a:off x="2358" y="3090"/>
              <a:ext cx="90" cy="9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Oval 101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gray">
            <a:xfrm>
              <a:off x="2358" y="3203"/>
              <a:ext cx="90" cy="9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Oval 102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gray">
            <a:xfrm>
              <a:off x="2358" y="2977"/>
              <a:ext cx="90" cy="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grpSp>
        <p:nvGrpSpPr>
          <p:cNvPr id="19" name="Group 97"/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gray">
          <a:xfrm>
            <a:off x="7900947" y="3602105"/>
            <a:ext cx="290649" cy="648000"/>
            <a:chOff x="2312" y="2931"/>
            <a:chExt cx="183" cy="408"/>
          </a:xfrm>
        </p:grpSpPr>
        <p:sp>
          <p:nvSpPr>
            <p:cNvPr id="20" name="AutoShape 98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2312" y="2932"/>
              <a:ext cx="183" cy="407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21" name="AutoShape 99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2312" y="2931"/>
              <a:ext cx="182" cy="40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Oval 100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2358" y="3090"/>
              <a:ext cx="90" cy="9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Oval 101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2358" y="3203"/>
              <a:ext cx="90" cy="9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Oval 102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2358" y="2977"/>
              <a:ext cx="90" cy="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780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Present an R-Shiny app that helps country officials facilitate policy decisions related to happiness of their people.</a:t>
            </a:r>
          </a:p>
          <a:p>
            <a:r>
              <a:rPr lang="en-US" sz="1600" dirty="0" smtClean="0"/>
              <a:t>Illustrate the use of the app with a fictitious “case study”.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7349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400" dirty="0" smtClean="0"/>
              <a:t>Improvements in Internet use, access to sanitation, &amp; mobile phone usage; falling mortality rates</a:t>
            </a:r>
            <a:endParaRPr lang="en-US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trends over time? Little improvement in tuberculosis incidence and number of fixed phone subscriptions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175976" y="1211344"/>
            <a:ext cx="3354789" cy="12842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175976" y="2492322"/>
            <a:ext cx="3354789" cy="12986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208866" y="3803286"/>
            <a:ext cx="3319573" cy="12830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4365876" y="1206644"/>
            <a:ext cx="3352800" cy="12927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4365876" y="2488331"/>
            <a:ext cx="3352800" cy="13026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4365876" y="3792990"/>
            <a:ext cx="3406524" cy="1315488"/>
          </a:xfrm>
          <a:prstGeom prst="rect">
            <a:avLst/>
          </a:prstGeom>
        </p:spPr>
      </p:pic>
      <p:grpSp>
        <p:nvGrpSpPr>
          <p:cNvPr id="16" name="Group 103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gray">
          <a:xfrm>
            <a:off x="3643653" y="1535231"/>
            <a:ext cx="290649" cy="648000"/>
            <a:chOff x="2312" y="2931"/>
            <a:chExt cx="183" cy="408"/>
          </a:xfrm>
        </p:grpSpPr>
        <p:sp>
          <p:nvSpPr>
            <p:cNvPr id="17" name="AutoShape 104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2312" y="2932"/>
              <a:ext cx="183" cy="407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8" name="AutoShape 105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2312" y="2931"/>
              <a:ext cx="182" cy="40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Oval 106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2358" y="3090"/>
              <a:ext cx="90" cy="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Oval 107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gray">
            <a:xfrm>
              <a:off x="2358" y="3203"/>
              <a:ext cx="90" cy="90"/>
            </a:xfrm>
            <a:prstGeom prst="ellipse">
              <a:avLst/>
            </a:prstGeom>
            <a:solidFill>
              <a:schemeClr val="accent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Oval 108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gray">
            <a:xfrm>
              <a:off x="2358" y="2977"/>
              <a:ext cx="90" cy="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grpSp>
        <p:nvGrpSpPr>
          <p:cNvPr id="22" name="Group 96"/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gray">
          <a:xfrm>
            <a:off x="3657671" y="2817412"/>
            <a:ext cx="290649" cy="648000"/>
            <a:chOff x="2312" y="2931"/>
            <a:chExt cx="183" cy="408"/>
          </a:xfrm>
        </p:grpSpPr>
        <p:sp>
          <p:nvSpPr>
            <p:cNvPr id="23" name="AutoShape 78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gray">
            <a:xfrm>
              <a:off x="2312" y="2932"/>
              <a:ext cx="183" cy="407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24" name="AutoShape 79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2312" y="2931"/>
              <a:ext cx="182" cy="40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Oval 80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2358" y="3090"/>
              <a:ext cx="90" cy="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Oval 81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2358" y="3203"/>
              <a:ext cx="90" cy="9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Oval 95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2358" y="2977"/>
              <a:ext cx="90" cy="90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grpSp>
        <p:nvGrpSpPr>
          <p:cNvPr id="34" name="Group 96"/>
          <p:cNvGrpSpPr>
            <a:grpSpLocks noChangeAspect="1"/>
          </p:cNvGrpSpPr>
          <p:nvPr>
            <p:custDataLst>
              <p:tags r:id="rId3"/>
            </p:custDataLst>
          </p:nvPr>
        </p:nvGrpSpPr>
        <p:grpSpPr bwMode="gray">
          <a:xfrm>
            <a:off x="7877040" y="1535231"/>
            <a:ext cx="290649" cy="648000"/>
            <a:chOff x="2312" y="2931"/>
            <a:chExt cx="183" cy="408"/>
          </a:xfrm>
        </p:grpSpPr>
        <p:sp>
          <p:nvSpPr>
            <p:cNvPr id="35" name="AutoShape 78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gray">
            <a:xfrm>
              <a:off x="2312" y="2932"/>
              <a:ext cx="183" cy="407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36" name="AutoShape 79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gray">
            <a:xfrm>
              <a:off x="2312" y="2931"/>
              <a:ext cx="182" cy="40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Oval 80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gray">
            <a:xfrm>
              <a:off x="2358" y="3090"/>
              <a:ext cx="90" cy="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Oval 81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gray">
            <a:xfrm>
              <a:off x="2358" y="3203"/>
              <a:ext cx="90" cy="9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Oval 95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gray">
            <a:xfrm>
              <a:off x="2358" y="2977"/>
              <a:ext cx="90" cy="90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grpSp>
        <p:nvGrpSpPr>
          <p:cNvPr id="40" name="Group 103"/>
          <p:cNvGrpSpPr>
            <a:grpSpLocks noChangeAspect="1"/>
          </p:cNvGrpSpPr>
          <p:nvPr>
            <p:custDataLst>
              <p:tags r:id="rId4"/>
            </p:custDataLst>
          </p:nvPr>
        </p:nvGrpSpPr>
        <p:grpSpPr bwMode="gray">
          <a:xfrm>
            <a:off x="7889739" y="2817412"/>
            <a:ext cx="290649" cy="648000"/>
            <a:chOff x="2312" y="2931"/>
            <a:chExt cx="183" cy="408"/>
          </a:xfrm>
        </p:grpSpPr>
        <p:sp>
          <p:nvSpPr>
            <p:cNvPr id="41" name="AutoShape 104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2312" y="2932"/>
              <a:ext cx="183" cy="407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42" name="AutoShape 105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gray">
            <a:xfrm>
              <a:off x="2312" y="2931"/>
              <a:ext cx="182" cy="40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3" name="Oval 106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gray">
            <a:xfrm>
              <a:off x="2358" y="3090"/>
              <a:ext cx="90" cy="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4" name="Oval 107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gray">
            <a:xfrm>
              <a:off x="2358" y="3203"/>
              <a:ext cx="90" cy="90"/>
            </a:xfrm>
            <a:prstGeom prst="ellipse">
              <a:avLst/>
            </a:prstGeom>
            <a:solidFill>
              <a:schemeClr val="accent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5" name="Oval 108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gray">
            <a:xfrm>
              <a:off x="2358" y="2977"/>
              <a:ext cx="90" cy="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grpSp>
        <p:nvGrpSpPr>
          <p:cNvPr id="47" name="Group 103"/>
          <p:cNvGrpSpPr>
            <a:grpSpLocks noChangeAspect="1"/>
          </p:cNvGrpSpPr>
          <p:nvPr>
            <p:custDataLst>
              <p:tags r:id="rId5"/>
            </p:custDataLst>
          </p:nvPr>
        </p:nvGrpSpPr>
        <p:grpSpPr bwMode="gray">
          <a:xfrm>
            <a:off x="7913551" y="4119182"/>
            <a:ext cx="290649" cy="648000"/>
            <a:chOff x="2312" y="2931"/>
            <a:chExt cx="183" cy="408"/>
          </a:xfrm>
        </p:grpSpPr>
        <p:sp>
          <p:nvSpPr>
            <p:cNvPr id="48" name="AutoShape 104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gray">
            <a:xfrm>
              <a:off x="2312" y="2932"/>
              <a:ext cx="183" cy="407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49" name="AutoShape 105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2312" y="2931"/>
              <a:ext cx="182" cy="40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50" name="Oval 106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2358" y="3090"/>
              <a:ext cx="90" cy="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51" name="Oval 107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2358" y="3203"/>
              <a:ext cx="90" cy="90"/>
            </a:xfrm>
            <a:prstGeom prst="ellipse">
              <a:avLst/>
            </a:prstGeom>
            <a:solidFill>
              <a:schemeClr val="accent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52" name="Oval 108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2358" y="2977"/>
              <a:ext cx="90" cy="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grpSp>
        <p:nvGrpSpPr>
          <p:cNvPr id="53" name="Group 97"/>
          <p:cNvGrpSpPr>
            <a:grpSpLocks noChangeAspect="1"/>
          </p:cNvGrpSpPr>
          <p:nvPr>
            <p:custDataLst>
              <p:tags r:id="rId6"/>
            </p:custDataLst>
          </p:nvPr>
        </p:nvGrpSpPr>
        <p:grpSpPr bwMode="gray">
          <a:xfrm>
            <a:off x="3697662" y="4119182"/>
            <a:ext cx="290649" cy="648000"/>
            <a:chOff x="2312" y="2931"/>
            <a:chExt cx="183" cy="408"/>
          </a:xfrm>
        </p:grpSpPr>
        <p:sp>
          <p:nvSpPr>
            <p:cNvPr id="54" name="AutoShape 98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2312" y="2932"/>
              <a:ext cx="183" cy="407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55" name="AutoShape 99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2312" y="2931"/>
              <a:ext cx="182" cy="40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56" name="Oval 100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gray">
            <a:xfrm>
              <a:off x="2358" y="3090"/>
              <a:ext cx="90" cy="9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57" name="Oval 101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gray">
            <a:xfrm>
              <a:off x="2358" y="3203"/>
              <a:ext cx="90" cy="9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58" name="Oval 102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gray">
            <a:xfrm>
              <a:off x="2358" y="2977"/>
              <a:ext cx="90" cy="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pic>
        <p:nvPicPr>
          <p:cNvPr id="59" name="Content Placeholder 5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867813" y="180509"/>
            <a:ext cx="1056987" cy="588472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 bwMode="gray">
          <a:xfrm>
            <a:off x="8289898" y="1316105"/>
            <a:ext cx="818828" cy="7771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Step 5:</a:t>
            </a:r>
          </a:p>
          <a:p>
            <a:pPr>
              <a:spcBef>
                <a:spcPts val="300"/>
              </a:spcBef>
            </a:pPr>
            <a:r>
              <a:rPr lang="en-US" sz="1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Trends for important indicators</a:t>
            </a:r>
          </a:p>
        </p:txBody>
      </p:sp>
      <p:sp>
        <p:nvSpPr>
          <p:cNvPr id="61" name="TextBox 60"/>
          <p:cNvSpPr txBox="1"/>
          <p:nvPr/>
        </p:nvSpPr>
        <p:spPr bwMode="gray">
          <a:xfrm>
            <a:off x="857896" y="1326423"/>
            <a:ext cx="1275704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Internet users</a:t>
            </a:r>
            <a:endParaRPr lang="en-US" sz="1050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/>
          <p:cNvSpPr txBox="1"/>
          <p:nvPr/>
        </p:nvSpPr>
        <p:spPr bwMode="gray">
          <a:xfrm>
            <a:off x="846908" y="2591347"/>
            <a:ext cx="159149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Tuberculosis incidence</a:t>
            </a:r>
            <a:endParaRPr lang="en-US" sz="1050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 bwMode="gray">
          <a:xfrm>
            <a:off x="846909" y="3910695"/>
            <a:ext cx="159149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Neonatal mortality rate</a:t>
            </a:r>
            <a:endParaRPr lang="en-US" sz="1050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 bwMode="gray">
          <a:xfrm>
            <a:off x="4648200" y="1335132"/>
            <a:ext cx="1732904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Fixed phone subscriptions</a:t>
            </a:r>
            <a:endParaRPr lang="en-US" sz="1050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TextBox 64"/>
          <p:cNvSpPr txBox="1"/>
          <p:nvPr/>
        </p:nvSpPr>
        <p:spPr bwMode="gray">
          <a:xfrm>
            <a:off x="4648200" y="2595222"/>
            <a:ext cx="190500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Improved sanitation facilities</a:t>
            </a:r>
            <a:endParaRPr lang="en-US" sz="1050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extBox 65"/>
          <p:cNvSpPr txBox="1"/>
          <p:nvPr/>
        </p:nvSpPr>
        <p:spPr bwMode="gray">
          <a:xfrm>
            <a:off x="4648200" y="3901986"/>
            <a:ext cx="190500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Mobile cellular subscriptions</a:t>
            </a:r>
            <a:endParaRPr lang="en-US" sz="1050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82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410" y="915566"/>
            <a:ext cx="8496740" cy="540476"/>
          </a:xfrm>
        </p:spPr>
        <p:txBody>
          <a:bodyPr/>
          <a:lstStyle/>
          <a:p>
            <a:r>
              <a:rPr lang="en-US" sz="1400" dirty="0" smtClean="0"/>
              <a:t>Overall, Bangladesh’s primary focus should be on improving (a) public health: esp., fighting tuberculosis and lowering infant mortality rate; and (b) fixed phone line infrastructure</a:t>
            </a:r>
            <a:r>
              <a:rPr lang="en-US" sz="1400" dirty="0" smtClean="0"/>
              <a:t>. Thank yo</a:t>
            </a:r>
            <a:r>
              <a:rPr lang="en-US" sz="1400" dirty="0" smtClean="0"/>
              <a:t>u, app!!!</a:t>
            </a:r>
            <a:endParaRPr lang="en-US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 smtClean="0"/>
              <a:t>Summary of top predictors of Happiness, Bangladesh’s standing on them and trends over time</a:t>
            </a:r>
            <a:endParaRPr lang="en-US" sz="1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897757"/>
              </p:ext>
            </p:extLst>
          </p:nvPr>
        </p:nvGraphicFramePr>
        <p:xfrm>
          <a:off x="780608" y="1657350"/>
          <a:ext cx="8058592" cy="2682240"/>
        </p:xfrm>
        <a:graphic>
          <a:graphicData uri="http://schemas.openxmlformats.org/drawingml/2006/table">
            <a:tbl>
              <a:tblPr firstRow="1" bandRow="1">
                <a:tableStyleId>{C115FB49-3FBE-41CF-8DFC-A938FE5134F0}</a:tableStyleId>
              </a:tblPr>
              <a:tblGrid>
                <a:gridCol w="4477192">
                  <a:extLst>
                    <a:ext uri="{9D8B030D-6E8A-4147-A177-3AD203B41FA5}">
                      <a16:colId xmlns:a16="http://schemas.microsoft.com/office/drawing/2014/main" val="188664784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7173989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17760525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52875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i="1" dirty="0" smtClean="0"/>
                        <a:t>Indicator</a:t>
                      </a:r>
                      <a:endParaRPr 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/>
                        <a:t>Importance</a:t>
                      </a:r>
                      <a:endParaRPr 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/>
                        <a:t>Absolute Standing</a:t>
                      </a:r>
                      <a:endParaRPr 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/>
                        <a:t>Trend</a:t>
                      </a:r>
                      <a:r>
                        <a:rPr lang="en-US" sz="1200" i="1" baseline="0" dirty="0" smtClean="0"/>
                        <a:t> over time</a:t>
                      </a:r>
                      <a:endParaRPr lang="en-US" sz="1200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801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Internet Users (per 100 people)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51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Incidence of Tuberculosis (per 100,000 people)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231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Infant mortality rate ( per 1,000 live births)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863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Fixed telephone subscriptions (per 100 people)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73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Improved sanitation facilities (% of pop.)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225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Mobile cellular subscriptions (per 100 people)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790181"/>
                  </a:ext>
                </a:extLst>
              </a:tr>
            </a:tbl>
          </a:graphicData>
        </a:graphic>
      </p:graphicFrame>
      <p:sp>
        <p:nvSpPr>
          <p:cNvPr id="6" name="Oval 107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8178358" y="2247251"/>
            <a:ext cx="142942" cy="142941"/>
          </a:xfrm>
          <a:prstGeom prst="ellipse">
            <a:avLst/>
          </a:prstGeom>
          <a:solidFill>
            <a:schemeClr val="accent3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>
              <a:latin typeface="Arial" pitchFamily="34" charset="0"/>
            </a:endParaRPr>
          </a:p>
        </p:txBody>
      </p:sp>
      <p:sp>
        <p:nvSpPr>
          <p:cNvPr id="7" name="Oval 95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6886133" y="2247251"/>
            <a:ext cx="142942" cy="142941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9" name="Oval 95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6886133" y="2624023"/>
            <a:ext cx="142942" cy="142941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10" name="Oval 95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6886133" y="3000457"/>
            <a:ext cx="142942" cy="142941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11" name="Oval 95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6886133" y="3363749"/>
            <a:ext cx="142942" cy="142941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12" name="Oval 100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6886133" y="3724763"/>
            <a:ext cx="142942" cy="14294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13" name="Oval 100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6886133" y="4088307"/>
            <a:ext cx="142942" cy="14294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14" name="Oval 95"/>
          <p:cNvSpPr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8178358" y="2624023"/>
            <a:ext cx="142942" cy="142941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>
              <a:latin typeface="Arial" pitchFamily="34" charset="0"/>
            </a:endParaRPr>
          </a:p>
        </p:txBody>
      </p:sp>
      <p:sp>
        <p:nvSpPr>
          <p:cNvPr id="15" name="Oval 107"/>
          <p:cNvSpPr>
            <a:spLocks noChangeArrowheads="1"/>
          </p:cNvSpPr>
          <p:nvPr>
            <p:custDataLst>
              <p:tags r:id="rId9"/>
            </p:custDataLst>
          </p:nvPr>
        </p:nvSpPr>
        <p:spPr bwMode="gray">
          <a:xfrm>
            <a:off x="8178358" y="3000457"/>
            <a:ext cx="142942" cy="14294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en-US" dirty="0">
              <a:latin typeface="Arial" pitchFamily="34" charset="0"/>
            </a:endParaRPr>
          </a:p>
        </p:txBody>
      </p:sp>
      <p:sp>
        <p:nvSpPr>
          <p:cNvPr id="16" name="Oval 95"/>
          <p:cNvSpPr>
            <a:spLocks noChangeArrowheads="1"/>
          </p:cNvSpPr>
          <p:nvPr>
            <p:custDataLst>
              <p:tags r:id="rId10"/>
            </p:custDataLst>
          </p:nvPr>
        </p:nvSpPr>
        <p:spPr bwMode="gray">
          <a:xfrm>
            <a:off x="8178358" y="3363749"/>
            <a:ext cx="142942" cy="142941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>
              <a:latin typeface="Arial" pitchFamily="34" charset="0"/>
            </a:endParaRPr>
          </a:p>
        </p:txBody>
      </p:sp>
      <p:sp>
        <p:nvSpPr>
          <p:cNvPr id="17" name="Oval 107"/>
          <p:cNvSpPr>
            <a:spLocks noChangeArrowheads="1"/>
          </p:cNvSpPr>
          <p:nvPr>
            <p:custDataLst>
              <p:tags r:id="rId11"/>
            </p:custDataLst>
          </p:nvPr>
        </p:nvSpPr>
        <p:spPr bwMode="gray">
          <a:xfrm>
            <a:off x="8178358" y="3724763"/>
            <a:ext cx="142942" cy="142941"/>
          </a:xfrm>
          <a:prstGeom prst="ellipse">
            <a:avLst/>
          </a:prstGeom>
          <a:solidFill>
            <a:schemeClr val="accent3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>
              <a:latin typeface="Arial" pitchFamily="34" charset="0"/>
            </a:endParaRPr>
          </a:p>
        </p:txBody>
      </p:sp>
      <p:sp>
        <p:nvSpPr>
          <p:cNvPr id="18" name="Oval 107"/>
          <p:cNvSpPr>
            <a:spLocks noChangeArrowheads="1"/>
          </p:cNvSpPr>
          <p:nvPr>
            <p:custDataLst>
              <p:tags r:id="rId12"/>
            </p:custDataLst>
          </p:nvPr>
        </p:nvSpPr>
        <p:spPr bwMode="gray">
          <a:xfrm>
            <a:off x="8178358" y="4088307"/>
            <a:ext cx="142942" cy="142941"/>
          </a:xfrm>
          <a:prstGeom prst="ellipse">
            <a:avLst/>
          </a:prstGeom>
          <a:solidFill>
            <a:schemeClr val="accent3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>
              <a:latin typeface="Arial" pitchFamily="34" charset="0"/>
            </a:endParaRPr>
          </a:p>
        </p:txBody>
      </p:sp>
      <p:grpSp>
        <p:nvGrpSpPr>
          <p:cNvPr id="20" name="Group 67"/>
          <p:cNvGrpSpPr>
            <a:grpSpLocks noChangeAspect="1"/>
          </p:cNvGrpSpPr>
          <p:nvPr>
            <p:custDataLst>
              <p:tags r:id="rId13"/>
            </p:custDataLst>
          </p:nvPr>
        </p:nvGrpSpPr>
        <p:grpSpPr bwMode="gray">
          <a:xfrm>
            <a:off x="357759" y="2495550"/>
            <a:ext cx="328041" cy="328041"/>
            <a:chOff x="4013" y="1208"/>
            <a:chExt cx="318" cy="318"/>
          </a:xfrm>
        </p:grpSpPr>
        <p:sp>
          <p:nvSpPr>
            <p:cNvPr id="21" name="Oval 68"/>
            <p:cNvSpPr>
              <a:spLocks noChangeArrowheads="1"/>
            </p:cNvSpPr>
            <p:nvPr/>
          </p:nvSpPr>
          <p:spPr bwMode="gray">
            <a:xfrm>
              <a:off x="4013" y="1208"/>
              <a:ext cx="318" cy="318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72000" rIns="72000" bIns="72000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grpSp>
          <p:nvGrpSpPr>
            <p:cNvPr id="22" name="Group 69"/>
            <p:cNvGrpSpPr>
              <a:grpSpLocks/>
            </p:cNvGrpSpPr>
            <p:nvPr>
              <p:custDataLst>
                <p:tags r:id="rId18"/>
              </p:custDataLst>
            </p:nvPr>
          </p:nvGrpSpPr>
          <p:grpSpPr bwMode="gray">
            <a:xfrm>
              <a:off x="4096" y="1274"/>
              <a:ext cx="164" cy="222"/>
              <a:chOff x="3381" y="1613"/>
              <a:chExt cx="808" cy="1096"/>
            </a:xfrm>
          </p:grpSpPr>
          <p:sp>
            <p:nvSpPr>
              <p:cNvPr id="23" name="Freeform 70"/>
              <p:cNvSpPr>
                <a:spLocks/>
              </p:cNvSpPr>
              <p:nvPr/>
            </p:nvSpPr>
            <p:spPr bwMode="gray">
              <a:xfrm>
                <a:off x="3381" y="1613"/>
                <a:ext cx="808" cy="770"/>
              </a:xfrm>
              <a:custGeom>
                <a:avLst/>
                <a:gdLst>
                  <a:gd name="T0" fmla="*/ 333 w 342"/>
                  <a:gd name="T1" fmla="*/ 0 h 326"/>
                  <a:gd name="T2" fmla="*/ 342 w 342"/>
                  <a:gd name="T3" fmla="*/ 12 h 326"/>
                  <a:gd name="T4" fmla="*/ 224 w 342"/>
                  <a:gd name="T5" fmla="*/ 135 h 326"/>
                  <a:gd name="T6" fmla="*/ 126 w 342"/>
                  <a:gd name="T7" fmla="*/ 290 h 326"/>
                  <a:gd name="T8" fmla="*/ 108 w 342"/>
                  <a:gd name="T9" fmla="*/ 302 h 326"/>
                  <a:gd name="T10" fmla="*/ 77 w 342"/>
                  <a:gd name="T11" fmla="*/ 326 h 326"/>
                  <a:gd name="T12" fmla="*/ 63 w 342"/>
                  <a:gd name="T13" fmla="*/ 287 h 326"/>
                  <a:gd name="T14" fmla="*/ 56 w 342"/>
                  <a:gd name="T15" fmla="*/ 271 h 326"/>
                  <a:gd name="T16" fmla="*/ 28 w 342"/>
                  <a:gd name="T17" fmla="*/ 220 h 326"/>
                  <a:gd name="T18" fmla="*/ 0 w 342"/>
                  <a:gd name="T19" fmla="*/ 198 h 326"/>
                  <a:gd name="T20" fmla="*/ 49 w 342"/>
                  <a:gd name="T21" fmla="*/ 170 h 326"/>
                  <a:gd name="T22" fmla="*/ 91 w 342"/>
                  <a:gd name="T23" fmla="*/ 222 h 326"/>
                  <a:gd name="T24" fmla="*/ 98 w 342"/>
                  <a:gd name="T25" fmla="*/ 239 h 326"/>
                  <a:gd name="T26" fmla="*/ 205 w 342"/>
                  <a:gd name="T27" fmla="*/ 102 h 326"/>
                  <a:gd name="T28" fmla="*/ 333 w 342"/>
                  <a:gd name="T29" fmla="*/ 0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42" h="326">
                    <a:moveTo>
                      <a:pt x="333" y="0"/>
                    </a:moveTo>
                    <a:cubicBezTo>
                      <a:pt x="342" y="12"/>
                      <a:pt x="342" y="12"/>
                      <a:pt x="342" y="12"/>
                    </a:cubicBezTo>
                    <a:cubicBezTo>
                      <a:pt x="307" y="39"/>
                      <a:pt x="268" y="79"/>
                      <a:pt x="224" y="135"/>
                    </a:cubicBezTo>
                    <a:cubicBezTo>
                      <a:pt x="181" y="190"/>
                      <a:pt x="149" y="242"/>
                      <a:pt x="126" y="290"/>
                    </a:cubicBezTo>
                    <a:cubicBezTo>
                      <a:pt x="108" y="302"/>
                      <a:pt x="108" y="302"/>
                      <a:pt x="108" y="302"/>
                    </a:cubicBezTo>
                    <a:cubicBezTo>
                      <a:pt x="92" y="313"/>
                      <a:pt x="82" y="320"/>
                      <a:pt x="77" y="326"/>
                    </a:cubicBezTo>
                    <a:cubicBezTo>
                      <a:pt x="75" y="318"/>
                      <a:pt x="70" y="305"/>
                      <a:pt x="63" y="287"/>
                    </a:cubicBezTo>
                    <a:cubicBezTo>
                      <a:pt x="56" y="271"/>
                      <a:pt x="56" y="271"/>
                      <a:pt x="56" y="271"/>
                    </a:cubicBezTo>
                    <a:cubicBezTo>
                      <a:pt x="46" y="248"/>
                      <a:pt x="37" y="231"/>
                      <a:pt x="28" y="220"/>
                    </a:cubicBezTo>
                    <a:cubicBezTo>
                      <a:pt x="20" y="209"/>
                      <a:pt x="10" y="202"/>
                      <a:pt x="0" y="198"/>
                    </a:cubicBezTo>
                    <a:cubicBezTo>
                      <a:pt x="18" y="179"/>
                      <a:pt x="34" y="170"/>
                      <a:pt x="49" y="170"/>
                    </a:cubicBezTo>
                    <a:cubicBezTo>
                      <a:pt x="61" y="170"/>
                      <a:pt x="75" y="187"/>
                      <a:pt x="91" y="222"/>
                    </a:cubicBezTo>
                    <a:cubicBezTo>
                      <a:pt x="98" y="239"/>
                      <a:pt x="98" y="239"/>
                      <a:pt x="98" y="239"/>
                    </a:cubicBezTo>
                    <a:cubicBezTo>
                      <a:pt x="126" y="192"/>
                      <a:pt x="162" y="146"/>
                      <a:pt x="205" y="102"/>
                    </a:cubicBezTo>
                    <a:cubicBezTo>
                      <a:pt x="249" y="57"/>
                      <a:pt x="292" y="23"/>
                      <a:pt x="33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solidFill>
                    <a:schemeClr val="accent3"/>
                  </a:solidFill>
                  <a:latin typeface="Arial" pitchFamily="34" charset="0"/>
                </a:endParaRPr>
              </a:p>
            </p:txBody>
          </p:sp>
          <p:sp>
            <p:nvSpPr>
              <p:cNvPr id="24" name="Freeform 71"/>
              <p:cNvSpPr>
                <a:spLocks/>
              </p:cNvSpPr>
              <p:nvPr/>
            </p:nvSpPr>
            <p:spPr bwMode="gray">
              <a:xfrm>
                <a:off x="3381" y="2383"/>
                <a:ext cx="440" cy="326"/>
              </a:xfrm>
              <a:custGeom>
                <a:avLst/>
                <a:gdLst>
                  <a:gd name="T0" fmla="*/ 91 w 186"/>
                  <a:gd name="T1" fmla="*/ 104 h 138"/>
                  <a:gd name="T2" fmla="*/ 98 w 186"/>
                  <a:gd name="T3" fmla="*/ 87 h 138"/>
                  <a:gd name="T4" fmla="*/ 132 w 186"/>
                  <a:gd name="T5" fmla="*/ 138 h 138"/>
                  <a:gd name="T6" fmla="*/ 186 w 186"/>
                  <a:gd name="T7" fmla="*/ 138 h 138"/>
                  <a:gd name="T8" fmla="*/ 126 w 186"/>
                  <a:gd name="T9" fmla="*/ 36 h 138"/>
                  <a:gd name="T10" fmla="*/ 108 w 186"/>
                  <a:gd name="T11" fmla="*/ 23 h 138"/>
                  <a:gd name="T12" fmla="*/ 77 w 186"/>
                  <a:gd name="T13" fmla="*/ 0 h 138"/>
                  <a:gd name="T14" fmla="*/ 63 w 186"/>
                  <a:gd name="T15" fmla="*/ 38 h 138"/>
                  <a:gd name="T16" fmla="*/ 56 w 186"/>
                  <a:gd name="T17" fmla="*/ 54 h 138"/>
                  <a:gd name="T18" fmla="*/ 28 w 186"/>
                  <a:gd name="T19" fmla="*/ 105 h 138"/>
                  <a:gd name="T20" fmla="*/ 0 w 186"/>
                  <a:gd name="T21" fmla="*/ 127 h 138"/>
                  <a:gd name="T22" fmla="*/ 11 w 186"/>
                  <a:gd name="T23" fmla="*/ 138 h 138"/>
                  <a:gd name="T24" fmla="*/ 73 w 186"/>
                  <a:gd name="T25" fmla="*/ 138 h 138"/>
                  <a:gd name="T26" fmla="*/ 91 w 186"/>
                  <a:gd name="T27" fmla="*/ 104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6" h="138">
                    <a:moveTo>
                      <a:pt x="91" y="104"/>
                    </a:moveTo>
                    <a:cubicBezTo>
                      <a:pt x="98" y="87"/>
                      <a:pt x="98" y="87"/>
                      <a:pt x="98" y="87"/>
                    </a:cubicBezTo>
                    <a:cubicBezTo>
                      <a:pt x="109" y="104"/>
                      <a:pt x="120" y="121"/>
                      <a:pt x="132" y="138"/>
                    </a:cubicBezTo>
                    <a:cubicBezTo>
                      <a:pt x="186" y="138"/>
                      <a:pt x="186" y="138"/>
                      <a:pt x="186" y="138"/>
                    </a:cubicBezTo>
                    <a:cubicBezTo>
                      <a:pt x="161" y="102"/>
                      <a:pt x="141" y="68"/>
                      <a:pt x="126" y="36"/>
                    </a:cubicBezTo>
                    <a:cubicBezTo>
                      <a:pt x="108" y="23"/>
                      <a:pt x="108" y="23"/>
                      <a:pt x="108" y="23"/>
                    </a:cubicBezTo>
                    <a:cubicBezTo>
                      <a:pt x="92" y="13"/>
                      <a:pt x="82" y="5"/>
                      <a:pt x="77" y="0"/>
                    </a:cubicBezTo>
                    <a:cubicBezTo>
                      <a:pt x="75" y="8"/>
                      <a:pt x="70" y="20"/>
                      <a:pt x="63" y="38"/>
                    </a:cubicBezTo>
                    <a:cubicBezTo>
                      <a:pt x="56" y="54"/>
                      <a:pt x="56" y="54"/>
                      <a:pt x="56" y="54"/>
                    </a:cubicBezTo>
                    <a:cubicBezTo>
                      <a:pt x="46" y="77"/>
                      <a:pt x="37" y="94"/>
                      <a:pt x="28" y="105"/>
                    </a:cubicBezTo>
                    <a:cubicBezTo>
                      <a:pt x="20" y="116"/>
                      <a:pt x="10" y="124"/>
                      <a:pt x="0" y="127"/>
                    </a:cubicBezTo>
                    <a:cubicBezTo>
                      <a:pt x="3" y="131"/>
                      <a:pt x="7" y="135"/>
                      <a:pt x="11" y="138"/>
                    </a:cubicBezTo>
                    <a:cubicBezTo>
                      <a:pt x="73" y="138"/>
                      <a:pt x="73" y="138"/>
                      <a:pt x="73" y="138"/>
                    </a:cubicBezTo>
                    <a:cubicBezTo>
                      <a:pt x="78" y="129"/>
                      <a:pt x="85" y="118"/>
                      <a:pt x="91" y="10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3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</p:grpSp>
      </p:grpSp>
      <p:grpSp>
        <p:nvGrpSpPr>
          <p:cNvPr id="25" name="Group 67"/>
          <p:cNvGrpSpPr>
            <a:grpSpLocks noChangeAspect="1"/>
          </p:cNvGrpSpPr>
          <p:nvPr>
            <p:custDataLst>
              <p:tags r:id="rId14"/>
            </p:custDataLst>
          </p:nvPr>
        </p:nvGrpSpPr>
        <p:grpSpPr bwMode="gray">
          <a:xfrm>
            <a:off x="357759" y="2873481"/>
            <a:ext cx="328041" cy="328041"/>
            <a:chOff x="4013" y="1208"/>
            <a:chExt cx="318" cy="318"/>
          </a:xfrm>
        </p:grpSpPr>
        <p:sp>
          <p:nvSpPr>
            <p:cNvPr id="26" name="Oval 68"/>
            <p:cNvSpPr>
              <a:spLocks noChangeArrowheads="1"/>
            </p:cNvSpPr>
            <p:nvPr/>
          </p:nvSpPr>
          <p:spPr bwMode="gray">
            <a:xfrm>
              <a:off x="4013" y="1208"/>
              <a:ext cx="318" cy="318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72000" rIns="72000" bIns="72000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grpSp>
          <p:nvGrpSpPr>
            <p:cNvPr id="27" name="Group 69"/>
            <p:cNvGrpSpPr>
              <a:grpSpLocks/>
            </p:cNvGrpSpPr>
            <p:nvPr>
              <p:custDataLst>
                <p:tags r:id="rId17"/>
              </p:custDataLst>
            </p:nvPr>
          </p:nvGrpSpPr>
          <p:grpSpPr bwMode="gray">
            <a:xfrm>
              <a:off x="4096" y="1274"/>
              <a:ext cx="164" cy="222"/>
              <a:chOff x="3381" y="1613"/>
              <a:chExt cx="808" cy="1096"/>
            </a:xfrm>
          </p:grpSpPr>
          <p:sp>
            <p:nvSpPr>
              <p:cNvPr id="28" name="Freeform 70"/>
              <p:cNvSpPr>
                <a:spLocks/>
              </p:cNvSpPr>
              <p:nvPr/>
            </p:nvSpPr>
            <p:spPr bwMode="gray">
              <a:xfrm>
                <a:off x="3381" y="1613"/>
                <a:ext cx="808" cy="770"/>
              </a:xfrm>
              <a:custGeom>
                <a:avLst/>
                <a:gdLst>
                  <a:gd name="T0" fmla="*/ 333 w 342"/>
                  <a:gd name="T1" fmla="*/ 0 h 326"/>
                  <a:gd name="T2" fmla="*/ 342 w 342"/>
                  <a:gd name="T3" fmla="*/ 12 h 326"/>
                  <a:gd name="T4" fmla="*/ 224 w 342"/>
                  <a:gd name="T5" fmla="*/ 135 h 326"/>
                  <a:gd name="T6" fmla="*/ 126 w 342"/>
                  <a:gd name="T7" fmla="*/ 290 h 326"/>
                  <a:gd name="T8" fmla="*/ 108 w 342"/>
                  <a:gd name="T9" fmla="*/ 302 h 326"/>
                  <a:gd name="T10" fmla="*/ 77 w 342"/>
                  <a:gd name="T11" fmla="*/ 326 h 326"/>
                  <a:gd name="T12" fmla="*/ 63 w 342"/>
                  <a:gd name="T13" fmla="*/ 287 h 326"/>
                  <a:gd name="T14" fmla="*/ 56 w 342"/>
                  <a:gd name="T15" fmla="*/ 271 h 326"/>
                  <a:gd name="T16" fmla="*/ 28 w 342"/>
                  <a:gd name="T17" fmla="*/ 220 h 326"/>
                  <a:gd name="T18" fmla="*/ 0 w 342"/>
                  <a:gd name="T19" fmla="*/ 198 h 326"/>
                  <a:gd name="T20" fmla="*/ 49 w 342"/>
                  <a:gd name="T21" fmla="*/ 170 h 326"/>
                  <a:gd name="T22" fmla="*/ 91 w 342"/>
                  <a:gd name="T23" fmla="*/ 222 h 326"/>
                  <a:gd name="T24" fmla="*/ 98 w 342"/>
                  <a:gd name="T25" fmla="*/ 239 h 326"/>
                  <a:gd name="T26" fmla="*/ 205 w 342"/>
                  <a:gd name="T27" fmla="*/ 102 h 326"/>
                  <a:gd name="T28" fmla="*/ 333 w 342"/>
                  <a:gd name="T29" fmla="*/ 0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42" h="326">
                    <a:moveTo>
                      <a:pt x="333" y="0"/>
                    </a:moveTo>
                    <a:cubicBezTo>
                      <a:pt x="342" y="12"/>
                      <a:pt x="342" y="12"/>
                      <a:pt x="342" y="12"/>
                    </a:cubicBezTo>
                    <a:cubicBezTo>
                      <a:pt x="307" y="39"/>
                      <a:pt x="268" y="79"/>
                      <a:pt x="224" y="135"/>
                    </a:cubicBezTo>
                    <a:cubicBezTo>
                      <a:pt x="181" y="190"/>
                      <a:pt x="149" y="242"/>
                      <a:pt x="126" y="290"/>
                    </a:cubicBezTo>
                    <a:cubicBezTo>
                      <a:pt x="108" y="302"/>
                      <a:pt x="108" y="302"/>
                      <a:pt x="108" y="302"/>
                    </a:cubicBezTo>
                    <a:cubicBezTo>
                      <a:pt x="92" y="313"/>
                      <a:pt x="82" y="320"/>
                      <a:pt x="77" y="326"/>
                    </a:cubicBezTo>
                    <a:cubicBezTo>
                      <a:pt x="75" y="318"/>
                      <a:pt x="70" y="305"/>
                      <a:pt x="63" y="287"/>
                    </a:cubicBezTo>
                    <a:cubicBezTo>
                      <a:pt x="56" y="271"/>
                      <a:pt x="56" y="271"/>
                      <a:pt x="56" y="271"/>
                    </a:cubicBezTo>
                    <a:cubicBezTo>
                      <a:pt x="46" y="248"/>
                      <a:pt x="37" y="231"/>
                      <a:pt x="28" y="220"/>
                    </a:cubicBezTo>
                    <a:cubicBezTo>
                      <a:pt x="20" y="209"/>
                      <a:pt x="10" y="202"/>
                      <a:pt x="0" y="198"/>
                    </a:cubicBezTo>
                    <a:cubicBezTo>
                      <a:pt x="18" y="179"/>
                      <a:pt x="34" y="170"/>
                      <a:pt x="49" y="170"/>
                    </a:cubicBezTo>
                    <a:cubicBezTo>
                      <a:pt x="61" y="170"/>
                      <a:pt x="75" y="187"/>
                      <a:pt x="91" y="222"/>
                    </a:cubicBezTo>
                    <a:cubicBezTo>
                      <a:pt x="98" y="239"/>
                      <a:pt x="98" y="239"/>
                      <a:pt x="98" y="239"/>
                    </a:cubicBezTo>
                    <a:cubicBezTo>
                      <a:pt x="126" y="192"/>
                      <a:pt x="162" y="146"/>
                      <a:pt x="205" y="102"/>
                    </a:cubicBezTo>
                    <a:cubicBezTo>
                      <a:pt x="249" y="57"/>
                      <a:pt x="292" y="23"/>
                      <a:pt x="33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solidFill>
                    <a:schemeClr val="accent3"/>
                  </a:solidFill>
                  <a:latin typeface="Arial" pitchFamily="34" charset="0"/>
                </a:endParaRPr>
              </a:p>
            </p:txBody>
          </p:sp>
          <p:sp>
            <p:nvSpPr>
              <p:cNvPr id="29" name="Freeform 71"/>
              <p:cNvSpPr>
                <a:spLocks/>
              </p:cNvSpPr>
              <p:nvPr/>
            </p:nvSpPr>
            <p:spPr bwMode="gray">
              <a:xfrm>
                <a:off x="3381" y="2383"/>
                <a:ext cx="440" cy="326"/>
              </a:xfrm>
              <a:custGeom>
                <a:avLst/>
                <a:gdLst>
                  <a:gd name="T0" fmla="*/ 91 w 186"/>
                  <a:gd name="T1" fmla="*/ 104 h 138"/>
                  <a:gd name="T2" fmla="*/ 98 w 186"/>
                  <a:gd name="T3" fmla="*/ 87 h 138"/>
                  <a:gd name="T4" fmla="*/ 132 w 186"/>
                  <a:gd name="T5" fmla="*/ 138 h 138"/>
                  <a:gd name="T6" fmla="*/ 186 w 186"/>
                  <a:gd name="T7" fmla="*/ 138 h 138"/>
                  <a:gd name="T8" fmla="*/ 126 w 186"/>
                  <a:gd name="T9" fmla="*/ 36 h 138"/>
                  <a:gd name="T10" fmla="*/ 108 w 186"/>
                  <a:gd name="T11" fmla="*/ 23 h 138"/>
                  <a:gd name="T12" fmla="*/ 77 w 186"/>
                  <a:gd name="T13" fmla="*/ 0 h 138"/>
                  <a:gd name="T14" fmla="*/ 63 w 186"/>
                  <a:gd name="T15" fmla="*/ 38 h 138"/>
                  <a:gd name="T16" fmla="*/ 56 w 186"/>
                  <a:gd name="T17" fmla="*/ 54 h 138"/>
                  <a:gd name="T18" fmla="*/ 28 w 186"/>
                  <a:gd name="T19" fmla="*/ 105 h 138"/>
                  <a:gd name="T20" fmla="*/ 0 w 186"/>
                  <a:gd name="T21" fmla="*/ 127 h 138"/>
                  <a:gd name="T22" fmla="*/ 11 w 186"/>
                  <a:gd name="T23" fmla="*/ 138 h 138"/>
                  <a:gd name="T24" fmla="*/ 73 w 186"/>
                  <a:gd name="T25" fmla="*/ 138 h 138"/>
                  <a:gd name="T26" fmla="*/ 91 w 186"/>
                  <a:gd name="T27" fmla="*/ 104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6" h="138">
                    <a:moveTo>
                      <a:pt x="91" y="104"/>
                    </a:moveTo>
                    <a:cubicBezTo>
                      <a:pt x="98" y="87"/>
                      <a:pt x="98" y="87"/>
                      <a:pt x="98" y="87"/>
                    </a:cubicBezTo>
                    <a:cubicBezTo>
                      <a:pt x="109" y="104"/>
                      <a:pt x="120" y="121"/>
                      <a:pt x="132" y="138"/>
                    </a:cubicBezTo>
                    <a:cubicBezTo>
                      <a:pt x="186" y="138"/>
                      <a:pt x="186" y="138"/>
                      <a:pt x="186" y="138"/>
                    </a:cubicBezTo>
                    <a:cubicBezTo>
                      <a:pt x="161" y="102"/>
                      <a:pt x="141" y="68"/>
                      <a:pt x="126" y="36"/>
                    </a:cubicBezTo>
                    <a:cubicBezTo>
                      <a:pt x="108" y="23"/>
                      <a:pt x="108" y="23"/>
                      <a:pt x="108" y="23"/>
                    </a:cubicBezTo>
                    <a:cubicBezTo>
                      <a:pt x="92" y="13"/>
                      <a:pt x="82" y="5"/>
                      <a:pt x="77" y="0"/>
                    </a:cubicBezTo>
                    <a:cubicBezTo>
                      <a:pt x="75" y="8"/>
                      <a:pt x="70" y="20"/>
                      <a:pt x="63" y="38"/>
                    </a:cubicBezTo>
                    <a:cubicBezTo>
                      <a:pt x="56" y="54"/>
                      <a:pt x="56" y="54"/>
                      <a:pt x="56" y="54"/>
                    </a:cubicBezTo>
                    <a:cubicBezTo>
                      <a:pt x="46" y="77"/>
                      <a:pt x="37" y="94"/>
                      <a:pt x="28" y="105"/>
                    </a:cubicBezTo>
                    <a:cubicBezTo>
                      <a:pt x="20" y="116"/>
                      <a:pt x="10" y="124"/>
                      <a:pt x="0" y="127"/>
                    </a:cubicBezTo>
                    <a:cubicBezTo>
                      <a:pt x="3" y="131"/>
                      <a:pt x="7" y="135"/>
                      <a:pt x="11" y="138"/>
                    </a:cubicBezTo>
                    <a:cubicBezTo>
                      <a:pt x="73" y="138"/>
                      <a:pt x="73" y="138"/>
                      <a:pt x="73" y="138"/>
                    </a:cubicBezTo>
                    <a:cubicBezTo>
                      <a:pt x="78" y="129"/>
                      <a:pt x="85" y="118"/>
                      <a:pt x="91" y="10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3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</p:grpSp>
      </p:grpSp>
      <p:grpSp>
        <p:nvGrpSpPr>
          <p:cNvPr id="30" name="Group 67"/>
          <p:cNvGrpSpPr>
            <a:grpSpLocks noChangeAspect="1"/>
          </p:cNvGrpSpPr>
          <p:nvPr>
            <p:custDataLst>
              <p:tags r:id="rId15"/>
            </p:custDataLst>
          </p:nvPr>
        </p:nvGrpSpPr>
        <p:grpSpPr bwMode="gray">
          <a:xfrm>
            <a:off x="357759" y="3257550"/>
            <a:ext cx="328041" cy="328041"/>
            <a:chOff x="4013" y="1208"/>
            <a:chExt cx="318" cy="318"/>
          </a:xfrm>
        </p:grpSpPr>
        <p:sp>
          <p:nvSpPr>
            <p:cNvPr id="31" name="Oval 68"/>
            <p:cNvSpPr>
              <a:spLocks noChangeArrowheads="1"/>
            </p:cNvSpPr>
            <p:nvPr/>
          </p:nvSpPr>
          <p:spPr bwMode="gray">
            <a:xfrm>
              <a:off x="4013" y="1208"/>
              <a:ext cx="318" cy="318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72000" rIns="72000" bIns="72000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grpSp>
          <p:nvGrpSpPr>
            <p:cNvPr id="32" name="Group 69"/>
            <p:cNvGrpSpPr>
              <a:grpSpLocks/>
            </p:cNvGrpSpPr>
            <p:nvPr>
              <p:custDataLst>
                <p:tags r:id="rId16"/>
              </p:custDataLst>
            </p:nvPr>
          </p:nvGrpSpPr>
          <p:grpSpPr bwMode="gray">
            <a:xfrm>
              <a:off x="4096" y="1274"/>
              <a:ext cx="164" cy="222"/>
              <a:chOff x="3381" y="1613"/>
              <a:chExt cx="808" cy="1096"/>
            </a:xfrm>
          </p:grpSpPr>
          <p:sp>
            <p:nvSpPr>
              <p:cNvPr id="33" name="Freeform 70"/>
              <p:cNvSpPr>
                <a:spLocks/>
              </p:cNvSpPr>
              <p:nvPr/>
            </p:nvSpPr>
            <p:spPr bwMode="gray">
              <a:xfrm>
                <a:off x="3381" y="1613"/>
                <a:ext cx="808" cy="770"/>
              </a:xfrm>
              <a:custGeom>
                <a:avLst/>
                <a:gdLst>
                  <a:gd name="T0" fmla="*/ 333 w 342"/>
                  <a:gd name="T1" fmla="*/ 0 h 326"/>
                  <a:gd name="T2" fmla="*/ 342 w 342"/>
                  <a:gd name="T3" fmla="*/ 12 h 326"/>
                  <a:gd name="T4" fmla="*/ 224 w 342"/>
                  <a:gd name="T5" fmla="*/ 135 h 326"/>
                  <a:gd name="T6" fmla="*/ 126 w 342"/>
                  <a:gd name="T7" fmla="*/ 290 h 326"/>
                  <a:gd name="T8" fmla="*/ 108 w 342"/>
                  <a:gd name="T9" fmla="*/ 302 h 326"/>
                  <a:gd name="T10" fmla="*/ 77 w 342"/>
                  <a:gd name="T11" fmla="*/ 326 h 326"/>
                  <a:gd name="T12" fmla="*/ 63 w 342"/>
                  <a:gd name="T13" fmla="*/ 287 h 326"/>
                  <a:gd name="T14" fmla="*/ 56 w 342"/>
                  <a:gd name="T15" fmla="*/ 271 h 326"/>
                  <a:gd name="T16" fmla="*/ 28 w 342"/>
                  <a:gd name="T17" fmla="*/ 220 h 326"/>
                  <a:gd name="T18" fmla="*/ 0 w 342"/>
                  <a:gd name="T19" fmla="*/ 198 h 326"/>
                  <a:gd name="T20" fmla="*/ 49 w 342"/>
                  <a:gd name="T21" fmla="*/ 170 h 326"/>
                  <a:gd name="T22" fmla="*/ 91 w 342"/>
                  <a:gd name="T23" fmla="*/ 222 h 326"/>
                  <a:gd name="T24" fmla="*/ 98 w 342"/>
                  <a:gd name="T25" fmla="*/ 239 h 326"/>
                  <a:gd name="T26" fmla="*/ 205 w 342"/>
                  <a:gd name="T27" fmla="*/ 102 h 326"/>
                  <a:gd name="T28" fmla="*/ 333 w 342"/>
                  <a:gd name="T29" fmla="*/ 0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42" h="326">
                    <a:moveTo>
                      <a:pt x="333" y="0"/>
                    </a:moveTo>
                    <a:cubicBezTo>
                      <a:pt x="342" y="12"/>
                      <a:pt x="342" y="12"/>
                      <a:pt x="342" y="12"/>
                    </a:cubicBezTo>
                    <a:cubicBezTo>
                      <a:pt x="307" y="39"/>
                      <a:pt x="268" y="79"/>
                      <a:pt x="224" y="135"/>
                    </a:cubicBezTo>
                    <a:cubicBezTo>
                      <a:pt x="181" y="190"/>
                      <a:pt x="149" y="242"/>
                      <a:pt x="126" y="290"/>
                    </a:cubicBezTo>
                    <a:cubicBezTo>
                      <a:pt x="108" y="302"/>
                      <a:pt x="108" y="302"/>
                      <a:pt x="108" y="302"/>
                    </a:cubicBezTo>
                    <a:cubicBezTo>
                      <a:pt x="92" y="313"/>
                      <a:pt x="82" y="320"/>
                      <a:pt x="77" y="326"/>
                    </a:cubicBezTo>
                    <a:cubicBezTo>
                      <a:pt x="75" y="318"/>
                      <a:pt x="70" y="305"/>
                      <a:pt x="63" y="287"/>
                    </a:cubicBezTo>
                    <a:cubicBezTo>
                      <a:pt x="56" y="271"/>
                      <a:pt x="56" y="271"/>
                      <a:pt x="56" y="271"/>
                    </a:cubicBezTo>
                    <a:cubicBezTo>
                      <a:pt x="46" y="248"/>
                      <a:pt x="37" y="231"/>
                      <a:pt x="28" y="220"/>
                    </a:cubicBezTo>
                    <a:cubicBezTo>
                      <a:pt x="20" y="209"/>
                      <a:pt x="10" y="202"/>
                      <a:pt x="0" y="198"/>
                    </a:cubicBezTo>
                    <a:cubicBezTo>
                      <a:pt x="18" y="179"/>
                      <a:pt x="34" y="170"/>
                      <a:pt x="49" y="170"/>
                    </a:cubicBezTo>
                    <a:cubicBezTo>
                      <a:pt x="61" y="170"/>
                      <a:pt x="75" y="187"/>
                      <a:pt x="91" y="222"/>
                    </a:cubicBezTo>
                    <a:cubicBezTo>
                      <a:pt x="98" y="239"/>
                      <a:pt x="98" y="239"/>
                      <a:pt x="98" y="239"/>
                    </a:cubicBezTo>
                    <a:cubicBezTo>
                      <a:pt x="126" y="192"/>
                      <a:pt x="162" y="146"/>
                      <a:pt x="205" y="102"/>
                    </a:cubicBezTo>
                    <a:cubicBezTo>
                      <a:pt x="249" y="57"/>
                      <a:pt x="292" y="23"/>
                      <a:pt x="33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solidFill>
                    <a:schemeClr val="accent3"/>
                  </a:solidFill>
                  <a:latin typeface="Arial" pitchFamily="34" charset="0"/>
                </a:endParaRPr>
              </a:p>
            </p:txBody>
          </p:sp>
          <p:sp>
            <p:nvSpPr>
              <p:cNvPr id="34" name="Freeform 71"/>
              <p:cNvSpPr>
                <a:spLocks/>
              </p:cNvSpPr>
              <p:nvPr/>
            </p:nvSpPr>
            <p:spPr bwMode="gray">
              <a:xfrm>
                <a:off x="3381" y="2383"/>
                <a:ext cx="440" cy="326"/>
              </a:xfrm>
              <a:custGeom>
                <a:avLst/>
                <a:gdLst>
                  <a:gd name="T0" fmla="*/ 91 w 186"/>
                  <a:gd name="T1" fmla="*/ 104 h 138"/>
                  <a:gd name="T2" fmla="*/ 98 w 186"/>
                  <a:gd name="T3" fmla="*/ 87 h 138"/>
                  <a:gd name="T4" fmla="*/ 132 w 186"/>
                  <a:gd name="T5" fmla="*/ 138 h 138"/>
                  <a:gd name="T6" fmla="*/ 186 w 186"/>
                  <a:gd name="T7" fmla="*/ 138 h 138"/>
                  <a:gd name="T8" fmla="*/ 126 w 186"/>
                  <a:gd name="T9" fmla="*/ 36 h 138"/>
                  <a:gd name="T10" fmla="*/ 108 w 186"/>
                  <a:gd name="T11" fmla="*/ 23 h 138"/>
                  <a:gd name="T12" fmla="*/ 77 w 186"/>
                  <a:gd name="T13" fmla="*/ 0 h 138"/>
                  <a:gd name="T14" fmla="*/ 63 w 186"/>
                  <a:gd name="T15" fmla="*/ 38 h 138"/>
                  <a:gd name="T16" fmla="*/ 56 w 186"/>
                  <a:gd name="T17" fmla="*/ 54 h 138"/>
                  <a:gd name="T18" fmla="*/ 28 w 186"/>
                  <a:gd name="T19" fmla="*/ 105 h 138"/>
                  <a:gd name="T20" fmla="*/ 0 w 186"/>
                  <a:gd name="T21" fmla="*/ 127 h 138"/>
                  <a:gd name="T22" fmla="*/ 11 w 186"/>
                  <a:gd name="T23" fmla="*/ 138 h 138"/>
                  <a:gd name="T24" fmla="*/ 73 w 186"/>
                  <a:gd name="T25" fmla="*/ 138 h 138"/>
                  <a:gd name="T26" fmla="*/ 91 w 186"/>
                  <a:gd name="T27" fmla="*/ 104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6" h="138">
                    <a:moveTo>
                      <a:pt x="91" y="104"/>
                    </a:moveTo>
                    <a:cubicBezTo>
                      <a:pt x="98" y="87"/>
                      <a:pt x="98" y="87"/>
                      <a:pt x="98" y="87"/>
                    </a:cubicBezTo>
                    <a:cubicBezTo>
                      <a:pt x="109" y="104"/>
                      <a:pt x="120" y="121"/>
                      <a:pt x="132" y="138"/>
                    </a:cubicBezTo>
                    <a:cubicBezTo>
                      <a:pt x="186" y="138"/>
                      <a:pt x="186" y="138"/>
                      <a:pt x="186" y="138"/>
                    </a:cubicBezTo>
                    <a:cubicBezTo>
                      <a:pt x="161" y="102"/>
                      <a:pt x="141" y="68"/>
                      <a:pt x="126" y="36"/>
                    </a:cubicBezTo>
                    <a:cubicBezTo>
                      <a:pt x="108" y="23"/>
                      <a:pt x="108" y="23"/>
                      <a:pt x="108" y="23"/>
                    </a:cubicBezTo>
                    <a:cubicBezTo>
                      <a:pt x="92" y="13"/>
                      <a:pt x="82" y="5"/>
                      <a:pt x="77" y="0"/>
                    </a:cubicBezTo>
                    <a:cubicBezTo>
                      <a:pt x="75" y="8"/>
                      <a:pt x="70" y="20"/>
                      <a:pt x="63" y="38"/>
                    </a:cubicBezTo>
                    <a:cubicBezTo>
                      <a:pt x="56" y="54"/>
                      <a:pt x="56" y="54"/>
                      <a:pt x="56" y="54"/>
                    </a:cubicBezTo>
                    <a:cubicBezTo>
                      <a:pt x="46" y="77"/>
                      <a:pt x="37" y="94"/>
                      <a:pt x="28" y="105"/>
                    </a:cubicBezTo>
                    <a:cubicBezTo>
                      <a:pt x="20" y="116"/>
                      <a:pt x="10" y="124"/>
                      <a:pt x="0" y="127"/>
                    </a:cubicBezTo>
                    <a:cubicBezTo>
                      <a:pt x="3" y="131"/>
                      <a:pt x="7" y="135"/>
                      <a:pt x="11" y="138"/>
                    </a:cubicBezTo>
                    <a:cubicBezTo>
                      <a:pt x="73" y="138"/>
                      <a:pt x="73" y="138"/>
                      <a:pt x="73" y="138"/>
                    </a:cubicBezTo>
                    <a:cubicBezTo>
                      <a:pt x="78" y="129"/>
                      <a:pt x="85" y="118"/>
                      <a:pt x="91" y="10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3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</p:grpSp>
      </p:grpSp>
      <p:pic>
        <p:nvPicPr>
          <p:cNvPr id="35" name="Content Placeholder 5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867813" y="180509"/>
            <a:ext cx="1056987" cy="58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25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88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49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z="1400" b="1" dirty="0" smtClean="0"/>
              <a:t>World Happiness Scores: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Used regularly by the </a:t>
            </a:r>
            <a:r>
              <a:rPr lang="en-US" sz="1400" dirty="0" smtClean="0">
                <a:hlinkClick r:id="rId2"/>
              </a:rPr>
              <a:t>World Happiness Report</a:t>
            </a:r>
            <a:r>
              <a:rPr lang="en-US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</a:t>
            </a:r>
            <a:r>
              <a:rPr lang="en-US" sz="1400" dirty="0" smtClean="0"/>
              <a:t>actual happiness </a:t>
            </a:r>
            <a:r>
              <a:rPr lang="en-US" sz="1400" dirty="0"/>
              <a:t>scores and rankings </a:t>
            </a:r>
            <a:r>
              <a:rPr lang="en-US" sz="1400" dirty="0" smtClean="0"/>
              <a:t>come from </a:t>
            </a:r>
            <a:r>
              <a:rPr lang="en-US" sz="1400" dirty="0"/>
              <a:t>the </a:t>
            </a:r>
            <a:r>
              <a:rPr lang="en-US" sz="1400" dirty="0">
                <a:hlinkClick r:id="rId3"/>
              </a:rPr>
              <a:t>Gallup World Poll</a:t>
            </a:r>
            <a:r>
              <a:rPr lang="en-US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The exact wording of the “happiness” question is: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“Please imagine a ladder, with steps numbered </a:t>
            </a:r>
            <a:r>
              <a:rPr lang="en-US" sz="1400" dirty="0" smtClean="0"/>
              <a:t>from 0 </a:t>
            </a:r>
            <a:r>
              <a:rPr lang="en-US" sz="1400" dirty="0"/>
              <a:t>at the bottom to 10 at the top. The top of the ladder represents the </a:t>
            </a:r>
            <a:r>
              <a:rPr lang="en-US" sz="1400" dirty="0" smtClean="0"/>
              <a:t>best possible </a:t>
            </a:r>
            <a:r>
              <a:rPr lang="en-US" sz="1400" dirty="0"/>
              <a:t>life for you and the bottom of the ladder represents the worst </a:t>
            </a:r>
            <a:r>
              <a:rPr lang="en-US" sz="1400" dirty="0" smtClean="0"/>
              <a:t>possible life </a:t>
            </a:r>
            <a:r>
              <a:rPr lang="en-US" sz="1400" dirty="0"/>
              <a:t>for you. On which step of the ladder would you say you personally feel </a:t>
            </a:r>
            <a:r>
              <a:rPr lang="en-US" sz="1400" dirty="0" smtClean="0"/>
              <a:t>you stand </a:t>
            </a:r>
            <a:r>
              <a:rPr lang="en-US" sz="1400" dirty="0"/>
              <a:t>at this time?”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This app used the World Happiness Scores and rankings for 2015 posted on </a:t>
            </a:r>
            <a:r>
              <a:rPr lang="en-US" sz="1400" dirty="0" err="1" smtClean="0">
                <a:hlinkClick r:id="rId4"/>
              </a:rPr>
              <a:t>Kaggle</a:t>
            </a:r>
            <a:r>
              <a:rPr lang="en-US" sz="1400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US" sz="1400" b="1" dirty="0" smtClean="0"/>
              <a:t>World Development Indicators: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Are collected and published yearly by the </a:t>
            </a:r>
            <a:r>
              <a:rPr lang="en-US" sz="1400" dirty="0" smtClean="0">
                <a:hlinkClick r:id="rId5"/>
              </a:rPr>
              <a:t>World Bank</a:t>
            </a:r>
            <a:r>
              <a:rPr lang="en-US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This app used the data on 74 indicators from 1993 to 2014 posted on </a:t>
            </a:r>
            <a:r>
              <a:rPr lang="en-US" sz="1400" dirty="0" err="1" smtClean="0">
                <a:hlinkClick r:id="rId6"/>
              </a:rPr>
              <a:t>Kaggle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World </a:t>
            </a:r>
            <a:r>
              <a:rPr lang="en-US" dirty="0"/>
              <a:t>Happiness </a:t>
            </a:r>
            <a:r>
              <a:rPr lang="en-US" dirty="0" smtClean="0"/>
              <a:t>Score and World Development Indicators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WHR has was published in 2012, 2013, 2015, and 2016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63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Brief intro to “Development &amp; Happiness of Countries” app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19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dirty="0" smtClean="0"/>
              <a:t>Brief intro; tabs on the left reflect the suggested “workflow”.</a:t>
            </a:r>
            <a:endParaRPr lang="en-US" sz="1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 1: About the App: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0" y="1342284"/>
            <a:ext cx="7985868" cy="328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26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dirty="0" smtClean="0"/>
              <a:t>Explore the world map where country color corresponds to its happiness score:</a:t>
            </a:r>
            <a:endParaRPr lang="en-US" sz="1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 2: Happiness World Map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0" y="1325394"/>
            <a:ext cx="8092774" cy="339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67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spcBef>
                <a:spcPts val="0"/>
              </a:spcBef>
              <a:buAutoNum type="alphaLcParenBoth"/>
            </a:pPr>
            <a:r>
              <a:rPr lang="en-US" sz="1400" dirty="0" smtClean="0"/>
              <a:t>Run a model predicting Happiness based on socio-economic indicators of your choice;</a:t>
            </a:r>
          </a:p>
          <a:p>
            <a:pPr marL="342900" indent="-342900">
              <a:spcBef>
                <a:spcPts val="0"/>
              </a:spcBef>
              <a:buAutoNum type="alphaLcParenBoth"/>
            </a:pPr>
            <a:r>
              <a:rPr lang="en-US" sz="1400" dirty="0" smtClean="0"/>
              <a:t>Explore the relative importance of predictors you used.</a:t>
            </a:r>
            <a:endParaRPr lang="en-US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 3: Predict Happiness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0" y="1581150"/>
            <a:ext cx="6443346" cy="310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56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dirty="0" smtClean="0"/>
              <a:t>Assess and visualize the bivariate relationship between any indicator and Happiness:</a:t>
            </a:r>
            <a:endParaRPr lang="en-US" sz="1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 4: Happiness vs. Indicators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0" y="1525575"/>
            <a:ext cx="5885972" cy="319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05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dirty="0" smtClean="0"/>
              <a:t>Pick an indicator and explore how it changed over time for countries around the world.</a:t>
            </a:r>
            <a:endParaRPr lang="en-US" sz="1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 5: World Map by Indicator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0" y="1276350"/>
            <a:ext cx="7113763" cy="341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30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dirty="0" smtClean="0"/>
              <a:t>For any country: explore indicator trend over time and juxtapose any 2 indicators:</a:t>
            </a:r>
            <a:endParaRPr lang="en-US" sz="1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 6: Indicator Trends over Time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0" y="1332684"/>
            <a:ext cx="6534590" cy="342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9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LANGUAGEID" val="1033"/>
  <p:tag name="THINKCELLUNDODONOTDELETE" val="0"/>
  <p:tag name="VCT_SHOW_CA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lgG_bqYVkWQBNwzALXc4A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lgG_bqYVkWQBNwzALXc4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KEkNCI7eEqJvWG3bk2Pn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weaUwBi3UWSsAdno8u33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W8DAj43FkigBD_wCsT_H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DCLg2KVkKASeka7XIK8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opkEUMWf0maufbann.Cv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KEkNCI7eEqJvWG3bk2Pn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weaUwBi3UWSsAdno8u33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W8DAj43FkigBD_wCsT_H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DCLg2KVkKASeka7XIK8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opkEUMWf0maufbann.Cv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lgG_bqYVkWQBNwzALXc4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lgG_bqYVkWQBNwzALXc4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KEkNCI7eEqJvWG3bk2Pn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weaUwBi3UWSsAdno8u33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W8DAj43FkigBD_wCsT_H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DCLg2KVkKASeka7XIK8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opkEUMWf0maufbann.Cv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KEkNCI7eEqJvWG3bk2Pn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BODYINDENTATION" val="0;0;0;14.17323;14.09646;28.34646;28.26968;42.51968;42.44291;56.69291;42.44291;56.69291;42.44291;56.69291;42.44291;56.69291;42.44291;56.69291;"/>
  <p:tag name="VCT-BULLETVISIBILITY" val="G ********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weaUwBi3UWSsAdno8u33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W8DAj43FkigBD_wCsT_H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DCLg2KVkKASeka7XIK8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opkEUMWf0maufbann.Cv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CCnsO0mHEay4y3hFN6RN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CCnsO0mHEay4y3hFN6RN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KEkNCI7eEqJvWG3bk2Pn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weaUwBi3UWSsAdno8u33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W8DAj43FkigBD_wCsT_H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DCLg2KVkKASeka7XIK8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12/08/2014 15:21:41"/>
  <p:tag name="VCT-TEMPLATE" val="GfK_PPT_Template_Office2007-2010_16-9.potx"/>
  <p:tag name="VCTMASTER" val="GfK Group"/>
  <p:tag name="VCTORDE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opkEUMWf0maufbann.Cv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KEkNCI7eEqJvWG3bk2Pn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weaUwBi3UWSsAdno8u33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W8DAj43FkigBD_wCsT_H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DCLg2KVkKASeka7XIK8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opkEUMWf0maufbann.Cv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LzZlfhioU6xxsfM6MsBy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lgG_bqYVkWQBNwzALXc4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lgG_bqYVkWQBNwzALXc4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LzZlfhioU6xxsfM6MsBy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LzZlfhioU6xxsfM6MsBy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CCnsO0mHEay4y3hFN6RN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KEkNCI7eEqJvWG3bk2Pn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weaUwBi3UWSsAdno8u33w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W8DAj43FkigBD_wCsT_Hw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DCLg2KVkKASeka7XIK8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opkEUMWf0maufbann.CvQ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KEkNCI7eEqJvWG3bk2Pn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weaUwBi3UWSsAdno8u33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W8DAj43FkigBD_wCsT_H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DCLg2KVkKASeka7XIK8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opkEUMWf0maufbann.Cv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KEkNCI7eEqJvWG3bk2Pn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weaUwBi3UWSsAdno8u33w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W8DAj43FkigBD_wCsT_Hw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DCLg2KVkKASeka7XIK8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opkEUMWf0maufbann.Cv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KEkNCI7eEqJvWG3bk2Pn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weaUwBi3UWSsAdno8u33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W8DAj43FkigBD_wCsT_H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DCLg2KVkKASeka7XIK8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opkEUMWf0maufbann.CvQ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KEkNCI7eEqJvWG3bk2Png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weaUwBi3UWSsAdno8u33w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W8DAj43FkigBD_wCsT_Hw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DCLg2KVkKASeka7XIK8A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opkEUMWf0maufbann.CvQ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KEkNCI7eEqJvWG3bk2Pn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weaUwBi3UWSsAdno8u33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W8DAj43FkigBD_wCsT_H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DCLg2KVkKASeka7XIK8A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opkEUMWf0maufbann.CvQ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DCLg2KVkKASeka7XIK8A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opkEUMWf0maufbann.CvQ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opkEUMWf0maufbann.CvQ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opkEUMWf0maufbann.CvQ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opkEUMWf0maufbann.CvQ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W8DAj43FkigBD_wCsT_Hw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W8DAj43FkigBD_wCsT_Hw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opkEUMWf0maufbann.Cv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DCLg2KVkKASeka7XIK8A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opkEUMWf0maufbann.CvQ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DCLg2KVkKASeka7XIK8A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DCLg2KVkKASeka7XIK8A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WLprRI77k.6f91TFJz0TQ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WLprRI77k.6f91TFJz0TQ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WLprRI77k.6f91TFJz0TQ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Bhx1cS2KUum_oaAcxZAnA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Bhx1cS2KUum_oaAcxZAnA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Bhx1cS2KUum_oaAcxZAnA"/>
</p:tagLst>
</file>

<file path=ppt/theme/theme1.xml><?xml version="1.0" encoding="utf-8"?>
<a:theme xmlns:a="http://schemas.openxmlformats.org/drawingml/2006/main" name="GfK Group">
  <a:themeElements>
    <a:clrScheme name="GfK Group">
      <a:dk1>
        <a:srgbClr val="000000"/>
      </a:dk1>
      <a:lt1>
        <a:srgbClr val="FFFFFF"/>
      </a:lt1>
      <a:dk2>
        <a:srgbClr val="E55A00"/>
      </a:dk2>
      <a:lt2>
        <a:srgbClr val="8E8581"/>
      </a:lt2>
      <a:accent1>
        <a:srgbClr val="264283"/>
      </a:accent1>
      <a:accent2>
        <a:srgbClr val="007DC3"/>
      </a:accent2>
      <a:accent3>
        <a:srgbClr val="A2AD00"/>
      </a:accent3>
      <a:accent4>
        <a:srgbClr val="C1BB00"/>
      </a:accent4>
      <a:accent5>
        <a:srgbClr val="9B1F23"/>
      </a:accent5>
      <a:accent6>
        <a:srgbClr val="DC291E"/>
      </a:accent6>
      <a:hlink>
        <a:srgbClr val="A2AD00"/>
      </a:hlink>
      <a:folHlink>
        <a:srgbClr val="C1BB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indent="0" algn="ctr">
          <a:spcBef>
            <a:spcPts val="300"/>
          </a:spcBef>
          <a:buFont typeface="Courier New" pitchFamily="49" charset="0"/>
          <a:buNone/>
          <a:defRPr sz="16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spAutoFit/>
      </a:bodyPr>
      <a:lstStyle>
        <a:defPPr>
          <a:spcBef>
            <a:spcPts val="300"/>
          </a:spcBef>
          <a:defRPr sz="16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custClrLst>
    <a:custClr name="dark yellow 100%">
      <a:srgbClr val="F0AB00"/>
    </a:custClr>
    <a:custClr name="light yellow 100%">
      <a:srgbClr val="F6D50F"/>
    </a:custClr>
    <a:custClr name="warm grey 100%">
      <a:srgbClr val="8E8581"/>
    </a:custClr>
    <a:custClr name="GfK orange">
      <a:srgbClr val="E55A00"/>
    </a:custClr>
    <a:custClr name="dark blue 100%">
      <a:srgbClr val="264283"/>
    </a:custClr>
    <a:custClr name="light blue 100%">
      <a:srgbClr val="007DC3"/>
    </a:custClr>
    <a:custClr name="dark green 100%">
      <a:srgbClr val="A2AD00"/>
    </a:custClr>
    <a:custClr name="light green 100%">
      <a:srgbClr val="C1BB00"/>
    </a:custClr>
    <a:custClr name="dark red 100%">
      <a:srgbClr val="9B1F23"/>
    </a:custClr>
    <a:custClr name="light red 100%">
      <a:srgbClr val="DC291E"/>
    </a:custClr>
    <a:custClr name="dark yellow 80%">
      <a:srgbClr val="FCC000"/>
    </a:custClr>
    <a:custClr name="light yellow 80%">
      <a:srgbClr val="FFDD44"/>
    </a:custClr>
    <a:custClr name="warm grey 80%">
      <a:srgbClr val="A79D98"/>
    </a:custClr>
    <a:custClr>
      <a:srgbClr val="FFFFFF"/>
    </a:custClr>
    <a:custClr name="dark blue 80%">
      <a:srgbClr val="405B9B"/>
    </a:custClr>
    <a:custClr name="light blue 80%">
      <a:srgbClr val="389DD7"/>
    </a:custClr>
    <a:custClr name="dark green 80%">
      <a:srgbClr val="B4BE46"/>
    </a:custClr>
    <a:custClr name="light green 80%">
      <a:srgbClr val="D7CF42"/>
    </a:custClr>
    <a:custClr name="dark red 80%">
      <a:srgbClr val="C34A3A"/>
    </a:custClr>
    <a:custClr name="light red 80%">
      <a:srgbClr val="E94F35"/>
    </a:custClr>
    <a:custClr name="dark yellow 60%">
      <a:srgbClr val="FED07A"/>
    </a:custClr>
    <a:custClr name="light yellow 60%">
      <a:srgbClr val="FFE67F"/>
    </a:custClr>
    <a:custClr name="warm grey 60%">
      <a:srgbClr val="BCB4B0"/>
    </a:custClr>
    <a:custClr>
      <a:srgbClr val="FFFFFF"/>
    </a:custClr>
    <a:custClr name="dark blue 60%">
      <a:srgbClr val="6E7EB3"/>
    </a:custClr>
    <a:custClr name="light blue 60%">
      <a:srgbClr val="7DB4E2"/>
    </a:custClr>
    <a:custClr name="dark green 60%">
      <a:srgbClr val="C6CE79"/>
    </a:custClr>
    <a:custClr name="light green 60%">
      <a:srgbClr val="E2DA7A"/>
    </a:custClr>
    <a:custClr name="dark red 60%">
      <a:srgbClr val="D27863"/>
    </a:custClr>
    <a:custClr name="light red 60%">
      <a:srgbClr val="F08262"/>
    </a:custClr>
    <a:custClr name="dark yellow 40%">
      <a:srgbClr val="FFE0A9"/>
    </a:custClr>
    <a:custClr name="light yellow 40%">
      <a:srgbClr val="FFEEAF"/>
    </a:custClr>
    <a:custClr name="warm grey 40%">
      <a:srgbClr val="D2CBC9"/>
    </a:custClr>
    <a:custClr>
      <a:srgbClr val="FFFFFF"/>
    </a:custClr>
    <a:custClr name="dark blue 40%">
      <a:srgbClr val="9EA5CD"/>
    </a:custClr>
    <a:custClr name="light blue 40%">
      <a:srgbClr val="ADCDED"/>
    </a:custClr>
    <a:custClr name="dark green 40%">
      <a:srgbClr val="D8DEA8"/>
    </a:custClr>
    <a:custClr name="light green 40%">
      <a:srgbClr val="ECE6AA"/>
    </a:custClr>
    <a:custClr name="dark red 40%">
      <a:srgbClr val="E1A693"/>
    </a:custClr>
    <a:custClr name="light red 40%">
      <a:srgbClr val="F6AF95"/>
    </a:custClr>
  </a:custClrLst>
  <a:extLst>
    <a:ext uri="{05A4C25C-085E-4340-85A3-A5531E510DB2}">
      <thm15:themeFamily xmlns:thm15="http://schemas.microsoft.com/office/thememl/2012/main" name="Blank.potx" id="{0D16F9E6-8197-4EE0-84AE-DC493EAFB91A}" vid="{39FE2D74-D784-4C9E-9E0C-76796B574284}"/>
    </a:ext>
  </a:extLst>
</a:theme>
</file>

<file path=ppt/theme/theme2.xml><?xml version="1.0" encoding="utf-8"?>
<a:theme xmlns:a="http://schemas.openxmlformats.org/drawingml/2006/main" name="Office Theme">
  <a:themeElements>
    <a:clrScheme name="GfK color scheme for Office 2010">
      <a:dk1>
        <a:srgbClr val="000000"/>
      </a:dk1>
      <a:lt1>
        <a:srgbClr val="FFFFFF"/>
      </a:lt1>
      <a:dk2>
        <a:srgbClr val="E95E0F"/>
      </a:dk2>
      <a:lt2>
        <a:srgbClr val="928580"/>
      </a:lt2>
      <a:accent1>
        <a:srgbClr val="004186"/>
      </a:accent1>
      <a:accent2>
        <a:srgbClr val="0087C8"/>
      </a:accent2>
      <a:accent3>
        <a:srgbClr val="A1AF00"/>
      </a:accent3>
      <a:accent4>
        <a:srgbClr val="CDC300"/>
      </a:accent4>
      <a:accent5>
        <a:srgbClr val="B50F22"/>
      </a:accent5>
      <a:accent6>
        <a:srgbClr val="E31B19"/>
      </a:accent6>
      <a:hlink>
        <a:srgbClr val="A1AF00"/>
      </a:hlink>
      <a:folHlink>
        <a:srgbClr val="CDC300"/>
      </a:folHlink>
    </a:clrScheme>
    <a:fontScheme name="Gf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>
          <a:spcBef>
            <a:spcPts val="600"/>
          </a:spcBef>
          <a:defRPr dirty="0" err="1" smtClean="0">
            <a:latin typeface="Arial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GfK color scheme for Office 2010">
      <a:dk1>
        <a:srgbClr val="000000"/>
      </a:dk1>
      <a:lt1>
        <a:srgbClr val="FFFFFF"/>
      </a:lt1>
      <a:dk2>
        <a:srgbClr val="E95E0F"/>
      </a:dk2>
      <a:lt2>
        <a:srgbClr val="928580"/>
      </a:lt2>
      <a:accent1>
        <a:srgbClr val="004186"/>
      </a:accent1>
      <a:accent2>
        <a:srgbClr val="0087C8"/>
      </a:accent2>
      <a:accent3>
        <a:srgbClr val="A1AF00"/>
      </a:accent3>
      <a:accent4>
        <a:srgbClr val="CDC300"/>
      </a:accent4>
      <a:accent5>
        <a:srgbClr val="B50F22"/>
      </a:accent5>
      <a:accent6>
        <a:srgbClr val="E31B19"/>
      </a:accent6>
      <a:hlink>
        <a:srgbClr val="A1AF00"/>
      </a:hlink>
      <a:folHlink>
        <a:srgbClr val="CDC300"/>
      </a:folHlink>
    </a:clrScheme>
    <a:fontScheme name="Gf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>
          <a:spcBef>
            <a:spcPts val="600"/>
          </a:spcBef>
          <a:defRPr dirty="0" err="1" smtClean="0">
            <a:latin typeface="Arial"/>
          </a:defRPr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haredContentType xmlns="Microsoft.SharePoint.Taxonomy.ContentTypeSync" SourceId="8fb135ec-df78-4771-b246-ee3879de3bc6" ContentTypeId="0x010100D0AFC36ACFD74F7BA0C77049996D405C" PreviousValue="false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ExpertContentDocumentLibrary" ma:contentTypeID="0x010100D0AFC36ACFD74F7BA0C77049996D405C00FF49417D29D72E4D9B5054C9AC26121A" ma:contentTypeVersion="0" ma:contentTypeDescription="" ma:contentTypeScope="" ma:versionID="6360a5f94c527d9e7ec2ba7d0336b460">
  <xsd:schema xmlns:xsd="http://www.w3.org/2001/XMLSchema" xmlns:xs="http://www.w3.org/2001/XMLSchema" xmlns:p="http://schemas.microsoft.com/office/2006/metadata/properties" xmlns:ns2="92833d98-8015-4e73-bff4-7fc7bdc77146" xmlns:ns3="72acfbc7-13d6-4e32-8fe0-794e2d8bf5d1" xmlns:ns4="f2684793-112f-4fec-9fa7-c952a73f86d3" targetNamespace="http://schemas.microsoft.com/office/2006/metadata/properties" ma:root="true" ma:fieldsID="4dd616222a85d58f18a73fd7fa601ae7" ns2:_="" ns3:_="" ns4:_="">
    <xsd:import namespace="92833d98-8015-4e73-bff4-7fc7bdc77146"/>
    <xsd:import namespace="72acfbc7-13d6-4e32-8fe0-794e2d8bf5d1"/>
    <xsd:import namespace="f2684793-112f-4fec-9fa7-c952a73f86d3"/>
    <xsd:element name="properties">
      <xsd:complexType>
        <xsd:sequence>
          <xsd:element name="documentManagement">
            <xsd:complexType>
              <xsd:all>
                <xsd:element ref="ns2:ExpertContentTaxHTField0" minOccurs="0"/>
                <xsd:element ref="ns2:FunctionalAreaTaxHTField0" minOccurs="0"/>
                <xsd:element ref="ns3:ProductsTaxHTField0" minOccurs="0"/>
                <xsd:element ref="ns2:IndustriesTaxHTField0" minOccurs="0"/>
                <xsd:element ref="ns2:ClientsTaxHTField0" minOccurs="0"/>
                <xsd:element ref="ns2:CountriesTaxHTField0" minOccurs="0"/>
                <xsd:element ref="ns2:gNetLanguagesTaxHTField0" minOccurs="0"/>
                <xsd:element ref="ns2:gNetNextKeyDocument"/>
                <xsd:element ref="ns4:TaxCatchAll" minOccurs="0"/>
                <xsd:element ref="ns2:TaxCatchAllLabe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833d98-8015-4e73-bff4-7fc7bdc77146" elementFormDefault="qualified">
    <xsd:import namespace="http://schemas.microsoft.com/office/2006/documentManagement/types"/>
    <xsd:import namespace="http://schemas.microsoft.com/office/infopath/2007/PartnerControls"/>
    <xsd:element name="ExpertContentTaxHTField0" ma:index="9" nillable="true" ma:taxonomy="true" ma:internalName="ExpertContentTaxHTField0" ma:taxonomyFieldName="ExpertContent" ma:displayName="ExpertContent" ma:fieldId="{2e50cadb-926e-4b9a-81cc-b2fc0d2a2e8b}" ma:taxonomyMulti="true" ma:sspId="8fb135ec-df78-4771-b246-ee3879de3bc6" ma:termSetId="d12b150b-4d9a-4c34-8e5a-626529ef7d5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FunctionalAreaTaxHTField0" ma:index="11" nillable="true" ma:taxonomy="true" ma:internalName="FunctionalAreaTaxHTField0" ma:taxonomyFieldName="FunctionalArea" ma:displayName="Functional Area" ma:fieldId="{5addb8ce-8b98-4715-b99a-23c7b3b4de54}" ma:taxonomyMulti="true" ma:sspId="8fb135ec-df78-4771-b246-ee3879de3bc6" ma:termSetId="034b5738-649c-45b4-805f-e334dfe593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dustriesTaxHTField0" ma:index="15" nillable="true" ma:taxonomy="true" ma:internalName="IndustriesTaxHTField0" ma:taxonomyFieldName="Industries" ma:displayName="Industries" ma:fieldId="{d0887a73-b12b-4166-9bd3-ad77ad44a61f}" ma:taxonomyMulti="true" ma:sspId="8fb135ec-df78-4771-b246-ee3879de3bc6" ma:termSetId="5a885248-49da-421b-8a8b-00dd6ab23a4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lientsTaxHTField0" ma:index="17" nillable="true" ma:taxonomy="true" ma:internalName="ClientsTaxHTField0" ma:taxonomyFieldName="Clients" ma:displayName="Clients" ma:fieldId="{5af12878-23aa-47d7-b623-ebafe040e8cf}" ma:taxonomyMulti="true" ma:sspId="8fb135ec-df78-4771-b246-ee3879de3bc6" ma:termSetId="7d4bc5b7-a2e0-4278-8bd4-f6b755a7f79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ountriesTaxHTField0" ma:index="18" nillable="true" ma:taxonomy="true" ma:internalName="CountriesTaxHTField0" ma:taxonomyFieldName="Countries" ma:displayName="Countries" ma:fieldId="{d9e72649-4232-47f2-b7f4-bdcc13b6dc2c}" ma:taxonomyMulti="true" ma:sspId="8fb135ec-df78-4771-b246-ee3879de3bc6" ma:termSetId="17f85a7b-bb8b-458a-ba28-17ef49c29a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NetLanguagesTaxHTField0" ma:index="21" nillable="true" ma:taxonomy="true" ma:internalName="gNetLanguagesTaxHTField0" ma:taxonomyFieldName="gNetLanguages" ma:displayName="Languages" ma:fieldId="{24fb12aa-1f3c-4882-98e8-a7edf33f2f19}" ma:taxonomyMulti="true" ma:sspId="8fb135ec-df78-4771-b246-ee3879de3bc6" ma:termSetId="b5ee173a-9bdd-41a2-a4ac-db00794e065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NetNextKeyDocument" ma:index="22" ma:displayName="Key Document" ma:default="No" ma:description="Documents that are of high importance" ma:internalName="gNetNextKeyDocument">
      <xsd:simpleType>
        <xsd:restriction base="dms:Choice">
          <xsd:enumeration value="Yes"/>
          <xsd:enumeration value="No"/>
        </xsd:restriction>
      </xsd:simpleType>
    </xsd:element>
    <xsd:element name="TaxCatchAllLabel" ma:index="24" nillable="true" ma:displayName="Taxonomy Catch All Column1" ma:hidden="true" ma:list="{e9390788-7e97-4405-b41d-ec2f65580922}" ma:internalName="TaxCatchAllLabel" ma:readOnly="true" ma:showField="CatchAllDataLabel" ma:web="3ad493c7-26de-4ac2-94db-ffb4b239bb7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acfbc7-13d6-4e32-8fe0-794e2d8bf5d1" elementFormDefault="qualified">
    <xsd:import namespace="http://schemas.microsoft.com/office/2006/documentManagement/types"/>
    <xsd:import namespace="http://schemas.microsoft.com/office/infopath/2007/PartnerControls"/>
    <xsd:element name="ProductsTaxHTField0" ma:index="13" nillable="true" ma:taxonomy="true" ma:internalName="ProductsTaxHTField0" ma:taxonomyFieldName="Products" ma:displayName="Products" ma:fieldId="{d0bc3ba7-8911-43ef-8d13-b9b9962042ef}" ma:taxonomyMulti="true" ma:sspId="8fb135ec-df78-4771-b246-ee3879de3bc6" ma:termSetId="cbb9bdaf-82c2-446c-b699-94acba818cb2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684793-112f-4fec-9fa7-c952a73f86d3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internalName="TaxCatchAll" ma:showField="CatchAllDat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2684793-112f-4fec-9fa7-c952a73f86d3">
      <Value>8</Value>
      <Value>6</Value>
      <Value>5</Value>
      <Value>4</Value>
      <Value>3</Value>
      <Value>2</Value>
    </TaxCatchAll>
    <ProductsTaxHTField0 xmlns="72acfbc7-13d6-4e32-8fe0-794e2d8bf5d1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Not applicable</TermName>
          <TermId xmlns="http://schemas.microsoft.com/office/infopath/2007/PartnerControls">15480a47-f0f1-4795-a643-bf3b2e95805c</TermId>
        </TermInfo>
      </Terms>
    </ProductsTaxHTField0>
    <gNetLanguagesTaxHTField0 xmlns="92833d98-8015-4e73-bff4-7fc7bdc77146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English</TermName>
          <TermId xmlns="http://schemas.microsoft.com/office/infopath/2007/PartnerControls">914398da-6a81-430b-8d1c-6a7bd1227f71</TermId>
        </TermInfo>
      </Terms>
    </gNetLanguagesTaxHTField0>
    <IndustriesTaxHTField0 xmlns="92833d98-8015-4e73-bff4-7fc7bdc77146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Not applicable</TermName>
          <TermId xmlns="http://schemas.microsoft.com/office/infopath/2007/PartnerControls">1b0d69d1-6137-41de-9ae5-e5925610d8cb</TermId>
        </TermInfo>
      </Terms>
    </IndustriesTaxHTField0>
    <ExpertContentTaxHTField0 xmlns="92833d98-8015-4e73-bff4-7fc7bdc77146">
      <Terms xmlns="http://schemas.microsoft.com/office/infopath/2007/PartnerControls"/>
    </ExpertContentTaxHTField0>
    <FunctionalAreaTaxHTField0 xmlns="92833d98-8015-4e73-bff4-7fc7bdc77146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 ＆ Communication</TermName>
          <TermId xmlns="http://schemas.microsoft.com/office/infopath/2007/PartnerControls">e229bc12-4e91-4e55-875a-11b465ca0b0f</TermId>
        </TermInfo>
      </Terms>
    </FunctionalAreaTaxHTField0>
    <CountriesTaxHTField0 xmlns="92833d98-8015-4e73-bff4-7fc7bdc77146">
      <Terms xmlns="http://schemas.microsoft.com/office/infopath/2007/PartnerControls">
        <TermInfo xmlns="http://schemas.microsoft.com/office/infopath/2007/PartnerControls">
          <TermName xmlns="http://schemas.microsoft.com/office/infopath/2007/PartnerControls">Global</TermName>
          <TermId xmlns="http://schemas.microsoft.com/office/infopath/2007/PartnerControls">3eaca359-c4b3-4b51-a927-e9852da92384</TermId>
        </TermInfo>
      </Terms>
    </CountriesTaxHTField0>
    <ClientsTaxHTField0 xmlns="92833d98-8015-4e73-bff4-7fc7bdc77146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Not applicable</TermName>
          <TermId xmlns="http://schemas.microsoft.com/office/infopath/2007/PartnerControls">457da623-78f9-49de-8564-b1618c49ba59</TermId>
        </TermInfo>
      </Terms>
    </ClientsTaxHTField0>
    <gNetNextKeyDocument xmlns="92833d98-8015-4e73-bff4-7fc7bdc77146">Yes</gNetNextKeyDocument>
  </documentManagement>
</p:properties>
</file>

<file path=customXml/itemProps1.xml><?xml version="1.0" encoding="utf-8"?>
<ds:datastoreItem xmlns:ds="http://schemas.openxmlformats.org/officeDocument/2006/customXml" ds:itemID="{F3F5683F-DE5A-4128-8136-79393BDF5936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AA007D11-31CB-4D9E-BAA6-32EAC90085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833d98-8015-4e73-bff4-7fc7bdc77146"/>
    <ds:schemaRef ds:uri="72acfbc7-13d6-4e32-8fe0-794e2d8bf5d1"/>
    <ds:schemaRef ds:uri="f2684793-112f-4fec-9fa7-c952a73f86d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CCC1B3-4CD5-4833-95A6-6904C602CD4E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643044BF-A435-4394-AA7A-C500776C88E9}">
  <ds:schemaRefs>
    <ds:schemaRef ds:uri="http://purl.org/dc/elements/1.1/"/>
    <ds:schemaRef ds:uri="http://www.w3.org/XML/1998/namespace"/>
    <ds:schemaRef ds:uri="http://purl.org/dc/terms/"/>
    <ds:schemaRef ds:uri="f2684793-112f-4fec-9fa7-c952a73f86d3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72acfbc7-13d6-4e32-8fe0-794e2d8bf5d1"/>
    <ds:schemaRef ds:uri="92833d98-8015-4e73-bff4-7fc7bdc77146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914</Words>
  <Application>Microsoft Office PowerPoint</Application>
  <PresentationFormat>On-screen Show (16:9)</PresentationFormat>
  <Paragraphs>102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Courier New</vt:lpstr>
      <vt:lpstr>Wingdings</vt:lpstr>
      <vt:lpstr>GfK Group</vt:lpstr>
      <vt:lpstr>think-cell Slide</vt:lpstr>
      <vt:lpstr>Increasing Your Country’s Happiness</vt:lpstr>
      <vt:lpstr>Objectives</vt:lpstr>
      <vt:lpstr>Brief intro to “Development &amp; Happiness of Countries” app </vt:lpstr>
      <vt:lpstr>Tab 1: About the App:</vt:lpstr>
      <vt:lpstr>Tab 2: Happiness World Map</vt:lpstr>
      <vt:lpstr>Tab 3: Predict Happiness</vt:lpstr>
      <vt:lpstr>Tab 4: Happiness vs. Indicators</vt:lpstr>
      <vt:lpstr>Tab 5: World Map by Indicator</vt:lpstr>
      <vt:lpstr>Tab 6: Indicator Trends over Time</vt:lpstr>
      <vt:lpstr>A Fictitious Case Study</vt:lpstr>
      <vt:lpstr>PowerPoint Presentation</vt:lpstr>
      <vt:lpstr>PowerPoint Presentation</vt:lpstr>
      <vt:lpstr>Maybe people of Bangladesh are already happy? How do we compare to others on Happiness?</vt:lpstr>
      <vt:lpstr>Their model has 74 socio-economic indicators. How well do those – as a group – predict Happiness?</vt:lpstr>
      <vt:lpstr>We can’t focus on all indicators, but are ready to consider 13. How well do those 13 predict Happiness?</vt:lpstr>
      <vt:lpstr>How exactly do the most important predictors relate to Happiness?</vt:lpstr>
      <vt:lpstr>Where do we stand on those important indicators compared to others in the world/region?</vt:lpstr>
      <vt:lpstr>Where do we stand on those important indicators compared to others in the world/region? (cont’d 1)</vt:lpstr>
      <vt:lpstr>Where do we stand on those important indicators compared to others in the world/region? (cont’d 2)</vt:lpstr>
      <vt:lpstr>Our trends over time? Little improvement in tuberculosis incidence and number of fixed phone subscriptions</vt:lpstr>
      <vt:lpstr>Summary of top predictors of Happiness, Bangladesh’s standing on them and trends over time</vt:lpstr>
      <vt:lpstr>PowerPoint Presentation</vt:lpstr>
      <vt:lpstr>Appendix</vt:lpstr>
      <vt:lpstr>About World Happiness Score and World Development Indicators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>[Subtitle of presentation]</dc:subject>
  <dc:creator/>
  <cp:keywords/>
  <cp:lastModifiedBy/>
  <cp:revision>1</cp:revision>
  <dcterms:created xsi:type="dcterms:W3CDTF">2017-10-07T19:03:34Z</dcterms:created>
  <dcterms:modified xsi:type="dcterms:W3CDTF">2017-10-11T13:29:14Z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ients">
    <vt:lpwstr>4;#Not applicable|457da623-78f9-49de-8564-b1618c49ba59</vt:lpwstr>
  </property>
  <property fmtid="{D5CDD505-2E9C-101B-9397-08002B2CF9AE}" pid="3" name="Countries">
    <vt:lpwstr>3;#Global|3eaca359-c4b3-4b51-a927-e9852da92384</vt:lpwstr>
  </property>
  <property fmtid="{D5CDD505-2E9C-101B-9397-08002B2CF9AE}" pid="4" name="TaxKeyword">
    <vt:lpwstr>1781;#PowerPoint|50a0b034-169b-4062-b9b1-f0dd9c5b2843;#464;#template|14e0894c-c65f-40d3-8c04-dc2c7cb9794d;#353;#template 16:9|feef3289-4d16-4292-b8f5-4aa93f02d2bc</vt:lpwstr>
  </property>
  <property fmtid="{D5CDD505-2E9C-101B-9397-08002B2CF9AE}" pid="5" name="Solutions">
    <vt:lpwstr>64;#Not applicable|15480a47-f0f1-4795-a643-bf3b2e95805c</vt:lpwstr>
  </property>
  <property fmtid="{D5CDD505-2E9C-101B-9397-08002B2CF9AE}" pid="6" name="ContentTypeId">
    <vt:lpwstr>0x010100D0AFC36ACFD74F7BA0C77049996D405C00FF49417D29D72E4D9B5054C9AC26121A</vt:lpwstr>
  </property>
  <property fmtid="{D5CDD505-2E9C-101B-9397-08002B2CF9AE}" pid="7" name="GfK sector">
    <vt:lpwstr>68;#Cross Sector|d51dcd69-a6f7-4fb6-bc11-144a9da6fd82</vt:lpwstr>
  </property>
  <property fmtid="{D5CDD505-2E9C-101B-9397-08002B2CF9AE}" pid="8" name="Support Services">
    <vt:lpwstr>25;#Corporate Design Guidelines|1cd61861-7629-4907-97f6-83d66b33e039</vt:lpwstr>
  </property>
  <property fmtid="{D5CDD505-2E9C-101B-9397-08002B2CF9AE}" pid="9" name="Languages">
    <vt:lpwstr>73;#English|914398da-6a81-430b-8d1c-6a7bd1227f71</vt:lpwstr>
  </property>
  <property fmtid="{D5CDD505-2E9C-101B-9397-08002B2CF9AE}" pid="10" name="Industries">
    <vt:lpwstr>6;#Not applicable|1b0d69d1-6137-41de-9ae5-e5925610d8cb</vt:lpwstr>
  </property>
  <property fmtid="{D5CDD505-2E9C-101B-9397-08002B2CF9AE}" pid="11" name="Methodology">
    <vt:lpwstr/>
  </property>
  <property fmtid="{D5CDD505-2E9C-101B-9397-08002B2CF9AE}" pid="12" name="Order">
    <vt:r8>7900</vt:r8>
  </property>
  <property fmtid="{D5CDD505-2E9C-101B-9397-08002B2CF9AE}" pid="13" name="FunctionalArea">
    <vt:lpwstr>2;#Marketing ＆ Communication|e229bc12-4e91-4e55-875a-11b465ca0b0f</vt:lpwstr>
  </property>
  <property fmtid="{D5CDD505-2E9C-101B-9397-08002B2CF9AE}" pid="14" name="ExpertContent">
    <vt:lpwstr/>
  </property>
  <property fmtid="{D5CDD505-2E9C-101B-9397-08002B2CF9AE}" pid="15" name="_SharedFileIndex">
    <vt:lpwstr/>
  </property>
  <property fmtid="{D5CDD505-2E9C-101B-9397-08002B2CF9AE}" pid="16" name="_SourceUrl">
    <vt:lpwstr/>
  </property>
  <property fmtid="{D5CDD505-2E9C-101B-9397-08002B2CF9AE}" pid="17" name="Products">
    <vt:lpwstr>5;#Not applicable|15480a47-f0f1-4795-a643-bf3b2e95805c</vt:lpwstr>
  </property>
  <property fmtid="{D5CDD505-2E9C-101B-9397-08002B2CF9AE}" pid="18" name="gNetLanguages">
    <vt:lpwstr>8;#English|914398da-6a81-430b-8d1c-6a7bd1227f71</vt:lpwstr>
  </property>
</Properties>
</file>