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58" r:id="rId3"/>
    <p:sldId id="259" r:id="rId4"/>
    <p:sldId id="336" r:id="rId5"/>
    <p:sldId id="337" r:id="rId6"/>
    <p:sldId id="263" r:id="rId7"/>
    <p:sldId id="264" r:id="rId8"/>
    <p:sldId id="356" r:id="rId9"/>
    <p:sldId id="265" r:id="rId10"/>
    <p:sldId id="266" r:id="rId11"/>
    <p:sldId id="267" r:id="rId12"/>
    <p:sldId id="268" r:id="rId13"/>
    <p:sldId id="271" r:id="rId14"/>
    <p:sldId id="341" r:id="rId15"/>
    <p:sldId id="272" r:id="rId16"/>
    <p:sldId id="273" r:id="rId17"/>
    <p:sldId id="274" r:id="rId18"/>
    <p:sldId id="275" r:id="rId19"/>
    <p:sldId id="276" r:id="rId20"/>
    <p:sldId id="277" r:id="rId21"/>
    <p:sldId id="360" r:id="rId22"/>
    <p:sldId id="352" r:id="rId23"/>
    <p:sldId id="278" r:id="rId24"/>
    <p:sldId id="279" r:id="rId25"/>
    <p:sldId id="280" r:id="rId26"/>
    <p:sldId id="359" r:id="rId27"/>
    <p:sldId id="358" r:id="rId28"/>
    <p:sldId id="281" r:id="rId29"/>
    <p:sldId id="338" r:id="rId30"/>
    <p:sldId id="282" r:id="rId31"/>
    <p:sldId id="353" r:id="rId32"/>
    <p:sldId id="283" r:id="rId33"/>
    <p:sldId id="284" r:id="rId34"/>
    <p:sldId id="285" r:id="rId35"/>
    <p:sldId id="286" r:id="rId36"/>
    <p:sldId id="287" r:id="rId37"/>
    <p:sldId id="357" r:id="rId38"/>
    <p:sldId id="288" r:id="rId39"/>
    <p:sldId id="289" r:id="rId40"/>
    <p:sldId id="342" r:id="rId41"/>
    <p:sldId id="343" r:id="rId42"/>
    <p:sldId id="292" r:id="rId43"/>
    <p:sldId id="354" r:id="rId44"/>
    <p:sldId id="293" r:id="rId45"/>
    <p:sldId id="344" r:id="rId46"/>
    <p:sldId id="295" r:id="rId47"/>
    <p:sldId id="345" r:id="rId48"/>
    <p:sldId id="297" r:id="rId49"/>
    <p:sldId id="298" r:id="rId50"/>
    <p:sldId id="299" r:id="rId51"/>
    <p:sldId id="300" r:id="rId52"/>
    <p:sldId id="346" r:id="rId53"/>
    <p:sldId id="303" r:id="rId54"/>
    <p:sldId id="36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72089"/>
  </p:normalViewPr>
  <p:slideViewPr>
    <p:cSldViewPr snapToGrid="0" snapToObjects="1">
      <p:cViewPr varScale="1">
        <p:scale>
          <a:sx n="100" d="100"/>
          <a:sy n="100" d="100"/>
        </p:scale>
        <p:origin x="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748ED-A9D4-2A46-B86B-41C74589DBAA}" type="datetimeFigureOut">
              <a:rPr lang="en-US" smtClean="0"/>
              <a:t>5/7/18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27686-10EF-D14A-8A1A-C801750899D2}" type="slidenum">
              <a:rPr lang="en-US" smtClean="0"/>
              <a:t>‹#›</a:t>
            </a:fld>
            <a:endParaRPr lang="en-US"/>
          </a:p>
        </p:txBody>
      </p:sp>
    </p:spTree>
    <p:extLst>
      <p:ext uri="{BB962C8B-B14F-4D97-AF65-F5344CB8AC3E}">
        <p14:creationId xmlns:p14="http://schemas.microsoft.com/office/powerpoint/2010/main" val="30005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me</a:t>
            </a:r>
          </a:p>
          <a:p>
            <a:endParaRPr lang="en-US" dirty="0" smtClean="0"/>
          </a:p>
          <a:p>
            <a:r>
              <a:rPr lang="en-US" dirty="0" smtClean="0"/>
              <a:t>- </a:t>
            </a:r>
            <a:r>
              <a:rPr lang="en-US" baseline="0" dirty="0" smtClean="0"/>
              <a:t> Kimberly Rubens, </a:t>
            </a:r>
            <a:r>
              <a:rPr lang="en-US" dirty="0" smtClean="0"/>
              <a:t>Second year</a:t>
            </a:r>
            <a:r>
              <a:rPr lang="en-US" baseline="0" dirty="0" smtClean="0"/>
              <a:t> Goldman School of Public Policy Student</a:t>
            </a:r>
          </a:p>
          <a:p>
            <a:endParaRPr lang="en-US" baseline="0" dirty="0" smtClean="0"/>
          </a:p>
          <a:p>
            <a:pPr marL="171450" indent="-171450">
              <a:buFontTx/>
              <a:buChar char="-"/>
            </a:pPr>
            <a:r>
              <a:rPr lang="en-US" baseline="0" dirty="0" smtClean="0"/>
              <a:t>Excel enthusiast </a:t>
            </a:r>
            <a:r>
              <a:rPr lang="mr-IN" baseline="0" dirty="0" smtClean="0"/>
              <a:t>–</a:t>
            </a:r>
            <a:r>
              <a:rPr lang="en-US" baseline="0" dirty="0" smtClean="0"/>
              <a:t> also available as a consultant via D-Lab for an individual Excel related questions</a:t>
            </a:r>
          </a:p>
          <a:p>
            <a:pPr marL="171450" indent="-171450">
              <a:buFontTx/>
              <a:buChar char="-"/>
            </a:pPr>
            <a:endParaRPr lang="en-US" baseline="0" dirty="0" smtClean="0"/>
          </a:p>
          <a:p>
            <a:pPr marL="171450" indent="-171450">
              <a:buFontTx/>
              <a:buChar char="-"/>
            </a:pPr>
            <a:r>
              <a:rPr lang="en-US" baseline="0" dirty="0" smtClean="0"/>
              <a:t>Fun fact:   </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a:t>
            </a:fld>
            <a:endParaRPr lang="en-US"/>
          </a:p>
        </p:txBody>
      </p:sp>
    </p:spTree>
    <p:extLst>
      <p:ext uri="{BB962C8B-B14F-4D97-AF65-F5344CB8AC3E}">
        <p14:creationId xmlns:p14="http://schemas.microsoft.com/office/powerpoint/2010/main" val="190966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1" baseline="0" dirty="0" smtClean="0"/>
              <a:t>Three ways: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1. Drag square with two arrows down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 Type </a:t>
            </a:r>
            <a:r>
              <a:rPr lang="mr-IN" baseline="0" dirty="0" smtClean="0"/>
              <a:t>–</a:t>
            </a:r>
            <a:r>
              <a:rPr lang="en-US" baseline="0" dirty="0" smtClean="0"/>
              <a:t> maybe you don’t have that many columns, or you know that your data set contains 513 observations/entries in a column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3. Keyboard Shortcuts!: S into Cell + C first cell + S select rest of the row</a:t>
            </a:r>
          </a:p>
        </p:txBody>
      </p:sp>
      <p:sp>
        <p:nvSpPr>
          <p:cNvPr id="4" name="Slide Number Placeholder 3"/>
          <p:cNvSpPr>
            <a:spLocks noGrp="1"/>
          </p:cNvSpPr>
          <p:nvPr>
            <p:ph type="sldNum" sz="quarter" idx="10"/>
          </p:nvPr>
        </p:nvSpPr>
        <p:spPr/>
        <p:txBody>
          <a:bodyPr/>
          <a:lstStyle/>
          <a:p>
            <a:fld id="{40AE4454-D4DE-1547-A1FA-815DDF831F1D}" type="slidenum">
              <a:rPr lang="en-US" smtClean="0"/>
              <a:t>10</a:t>
            </a:fld>
            <a:endParaRPr lang="en-US"/>
          </a:p>
        </p:txBody>
      </p:sp>
    </p:spTree>
    <p:extLst>
      <p:ext uri="{BB962C8B-B14F-4D97-AF65-F5344CB8AC3E}">
        <p14:creationId xmlns:p14="http://schemas.microsoft.com/office/powerpoint/2010/main" val="2052939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1" baseline="0" dirty="0" smtClean="0"/>
              <a:t>Three ways: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1. Drag square with two arrows down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 Type </a:t>
            </a:r>
            <a:r>
              <a:rPr lang="mr-IN" baseline="0" dirty="0" smtClean="0"/>
              <a:t>–</a:t>
            </a:r>
            <a:r>
              <a:rPr lang="en-US" baseline="0" dirty="0" smtClean="0"/>
              <a:t> maybe you don’t have that many columns, or you know that your data set contains 513 observations/entries in a column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3. Keyboard Shortcuts!: S into Cell + C first cell + S select rest of the row</a:t>
            </a:r>
          </a:p>
        </p:txBody>
      </p:sp>
      <p:sp>
        <p:nvSpPr>
          <p:cNvPr id="4" name="Slide Number Placeholder 3"/>
          <p:cNvSpPr>
            <a:spLocks noGrp="1"/>
          </p:cNvSpPr>
          <p:nvPr>
            <p:ph type="sldNum" sz="quarter" idx="10"/>
          </p:nvPr>
        </p:nvSpPr>
        <p:spPr/>
        <p:txBody>
          <a:bodyPr/>
          <a:lstStyle/>
          <a:p>
            <a:fld id="{40AE4454-D4DE-1547-A1FA-815DDF831F1D}" type="slidenum">
              <a:rPr lang="en-US" smtClean="0"/>
              <a:t>11</a:t>
            </a:fld>
            <a:endParaRPr lang="en-US"/>
          </a:p>
        </p:txBody>
      </p:sp>
    </p:spTree>
    <p:extLst>
      <p:ext uri="{BB962C8B-B14F-4D97-AF65-F5344CB8AC3E}">
        <p14:creationId xmlns:p14="http://schemas.microsoft.com/office/powerpoint/2010/main" val="462366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1" baseline="0" dirty="0" smtClean="0"/>
              <a:t>Three ways: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1. Drag square with two arrows down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 Type </a:t>
            </a:r>
            <a:r>
              <a:rPr lang="mr-IN" baseline="0" dirty="0" smtClean="0"/>
              <a:t>–</a:t>
            </a:r>
            <a:r>
              <a:rPr lang="en-US" baseline="0" dirty="0" smtClean="0"/>
              <a:t> maybe you don’t have that many columns, or you know that your data set contains 513 observations/entries in a column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3. Keyboard Shortcuts!: S into Cell + C first cell + S select rest of the row</a:t>
            </a:r>
          </a:p>
        </p:txBody>
      </p:sp>
      <p:sp>
        <p:nvSpPr>
          <p:cNvPr id="4" name="Slide Number Placeholder 3"/>
          <p:cNvSpPr>
            <a:spLocks noGrp="1"/>
          </p:cNvSpPr>
          <p:nvPr>
            <p:ph type="sldNum" sz="quarter" idx="10"/>
          </p:nvPr>
        </p:nvSpPr>
        <p:spPr/>
        <p:txBody>
          <a:bodyPr/>
          <a:lstStyle/>
          <a:p>
            <a:fld id="{40AE4454-D4DE-1547-A1FA-815DDF831F1D}" type="slidenum">
              <a:rPr lang="en-US" smtClean="0"/>
              <a:t>12</a:t>
            </a:fld>
            <a:endParaRPr lang="en-US"/>
          </a:p>
        </p:txBody>
      </p:sp>
    </p:spTree>
    <p:extLst>
      <p:ext uri="{BB962C8B-B14F-4D97-AF65-F5344CB8AC3E}">
        <p14:creationId xmlns:p14="http://schemas.microsoft.com/office/powerpoint/2010/main" val="100870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13</a:t>
            </a:fld>
            <a:endParaRPr lang="en-US"/>
          </a:p>
        </p:txBody>
      </p:sp>
    </p:spTree>
    <p:extLst>
      <p:ext uri="{BB962C8B-B14F-4D97-AF65-F5344CB8AC3E}">
        <p14:creationId xmlns:p14="http://schemas.microsoft.com/office/powerpoint/2010/main" val="1159185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14</a:t>
            </a:fld>
            <a:endParaRPr lang="en-US"/>
          </a:p>
        </p:txBody>
      </p:sp>
    </p:spTree>
    <p:extLst>
      <p:ext uri="{BB962C8B-B14F-4D97-AF65-F5344CB8AC3E}">
        <p14:creationId xmlns:p14="http://schemas.microsoft.com/office/powerpoint/2010/main" val="1929874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15</a:t>
            </a:fld>
            <a:endParaRPr lang="en-US"/>
          </a:p>
        </p:txBody>
      </p:sp>
    </p:spTree>
    <p:extLst>
      <p:ext uri="{BB962C8B-B14F-4D97-AF65-F5344CB8AC3E}">
        <p14:creationId xmlns:p14="http://schemas.microsoft.com/office/powerpoint/2010/main" val="1076858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16</a:t>
            </a:fld>
            <a:endParaRPr lang="en-US"/>
          </a:p>
        </p:txBody>
      </p:sp>
    </p:spTree>
    <p:extLst>
      <p:ext uri="{BB962C8B-B14F-4D97-AF65-F5344CB8AC3E}">
        <p14:creationId xmlns:p14="http://schemas.microsoft.com/office/powerpoint/2010/main" val="797373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17</a:t>
            </a:fld>
            <a:endParaRPr lang="en-US"/>
          </a:p>
        </p:txBody>
      </p:sp>
    </p:spTree>
    <p:extLst>
      <p:ext uri="{BB962C8B-B14F-4D97-AF65-F5344CB8AC3E}">
        <p14:creationId xmlns:p14="http://schemas.microsoft.com/office/powerpoint/2010/main" val="515290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18</a:t>
            </a:fld>
            <a:endParaRPr lang="en-US"/>
          </a:p>
        </p:txBody>
      </p:sp>
    </p:spTree>
    <p:extLst>
      <p:ext uri="{BB962C8B-B14F-4D97-AF65-F5344CB8AC3E}">
        <p14:creationId xmlns:p14="http://schemas.microsoft.com/office/powerpoint/2010/main" val="109301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19</a:t>
            </a:fld>
            <a:endParaRPr lang="en-US"/>
          </a:p>
        </p:txBody>
      </p:sp>
    </p:spTree>
    <p:extLst>
      <p:ext uri="{BB962C8B-B14F-4D97-AF65-F5344CB8AC3E}">
        <p14:creationId xmlns:p14="http://schemas.microsoft.com/office/powerpoint/2010/main" val="121291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last point </a:t>
            </a:r>
            <a:r>
              <a:rPr lang="mr-IN" dirty="0" smtClean="0"/>
              <a:t>–</a:t>
            </a:r>
            <a:r>
              <a:rPr lang="en-US" dirty="0" smtClean="0"/>
              <a:t> Excel</a:t>
            </a:r>
            <a:r>
              <a:rPr lang="en-US" baseline="0" dirty="0" smtClean="0"/>
              <a:t> makes slight changes to locations and functionalities of its tools based on the version that you’re working in. The content is designed to be run in the most up to date version of Excel. You can still do everything that I teach in the class on your version of Excel, however I kindly ask that if you can’t find a button or tool or something else we’re going over, to please hold your question until it’s time for individual work. The class is paced such that after every new tool, you’ll have a few minutes to practice the skill. That is the perfect time to ask me a question about the version of Excel that you use.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0AE4454-D4DE-1547-A1FA-815DDF831F1D}" type="slidenum">
              <a:rPr lang="en-US" smtClean="0"/>
              <a:t>2</a:t>
            </a:fld>
            <a:endParaRPr lang="en-US"/>
          </a:p>
        </p:txBody>
      </p:sp>
    </p:spTree>
    <p:extLst>
      <p:ext uri="{BB962C8B-B14F-4D97-AF65-F5344CB8AC3E}">
        <p14:creationId xmlns:p14="http://schemas.microsoft.com/office/powerpoint/2010/main" val="487860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20</a:t>
            </a:fld>
            <a:endParaRPr lang="en-US"/>
          </a:p>
        </p:txBody>
      </p:sp>
    </p:spTree>
    <p:extLst>
      <p:ext uri="{BB962C8B-B14F-4D97-AF65-F5344CB8AC3E}">
        <p14:creationId xmlns:p14="http://schemas.microsoft.com/office/powerpoint/2010/main" val="1151235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4CA5DA21-0647-A84E-BBC0-8582E18C1877}" type="slidenum">
              <a:rPr lang="en-US" altLang="en-US"/>
              <a:pPr fontAlgn="base">
                <a:spcBef>
                  <a:spcPct val="0"/>
                </a:spcBef>
                <a:spcAft>
                  <a:spcPct val="0"/>
                </a:spcAft>
              </a:pPr>
              <a:t>21</a:t>
            </a:fld>
            <a:endParaRPr lang="en-US" altLang="en-US"/>
          </a:p>
        </p:txBody>
      </p:sp>
    </p:spTree>
    <p:extLst>
      <p:ext uri="{BB962C8B-B14F-4D97-AF65-F5344CB8AC3E}">
        <p14:creationId xmlns:p14="http://schemas.microsoft.com/office/powerpoint/2010/main" val="1260324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22</a:t>
            </a:fld>
            <a:endParaRPr lang="en-US"/>
          </a:p>
        </p:txBody>
      </p:sp>
    </p:spTree>
    <p:extLst>
      <p:ext uri="{BB962C8B-B14F-4D97-AF65-F5344CB8AC3E}">
        <p14:creationId xmlns:p14="http://schemas.microsoft.com/office/powerpoint/2010/main" val="1443330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here show</a:t>
            </a:r>
            <a:r>
              <a:rPr lang="en-US" baseline="0" dirty="0" smtClean="0"/>
              <a:t> how to use the filter button</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23</a:t>
            </a:fld>
            <a:endParaRPr lang="en-US"/>
          </a:p>
        </p:txBody>
      </p:sp>
    </p:spTree>
    <p:extLst>
      <p:ext uri="{BB962C8B-B14F-4D97-AF65-F5344CB8AC3E}">
        <p14:creationId xmlns:p14="http://schemas.microsoft.com/office/powerpoint/2010/main" val="1332294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a:t>
            </a:r>
            <a:r>
              <a:rPr lang="en-US" baseline="0" dirty="0" smtClean="0"/>
              <a:t> between Filter Duplicates and Remove Duplicates is that Remove duplicates permanently deletes them. </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24</a:t>
            </a:fld>
            <a:endParaRPr lang="en-US"/>
          </a:p>
        </p:txBody>
      </p:sp>
    </p:spTree>
    <p:extLst>
      <p:ext uri="{BB962C8B-B14F-4D97-AF65-F5344CB8AC3E}">
        <p14:creationId xmlns:p14="http://schemas.microsoft.com/office/powerpoint/2010/main" val="1458247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25</a:t>
            </a:fld>
            <a:endParaRPr lang="en-US"/>
          </a:p>
        </p:txBody>
      </p:sp>
    </p:spTree>
    <p:extLst>
      <p:ext uri="{BB962C8B-B14F-4D97-AF65-F5344CB8AC3E}">
        <p14:creationId xmlns:p14="http://schemas.microsoft.com/office/powerpoint/2010/main" val="1934251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B820EE0F-77D5-1944-89B4-70167BFF5CBE}" type="slidenum">
              <a:rPr lang="en-US" altLang="en-US"/>
              <a:pPr fontAlgn="base">
                <a:spcBef>
                  <a:spcPct val="0"/>
                </a:spcBef>
                <a:spcAft>
                  <a:spcPct val="0"/>
                </a:spcAft>
              </a:pPr>
              <a:t>26</a:t>
            </a:fld>
            <a:endParaRPr lang="en-US" altLang="en-US"/>
          </a:p>
        </p:txBody>
      </p:sp>
    </p:spTree>
    <p:extLst>
      <p:ext uri="{BB962C8B-B14F-4D97-AF65-F5344CB8AC3E}">
        <p14:creationId xmlns:p14="http://schemas.microsoft.com/office/powerpoint/2010/main" val="414983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practice, let’s all return to the “Sum” sheet</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27</a:t>
            </a:fld>
            <a:endParaRPr lang="en-US"/>
          </a:p>
        </p:txBody>
      </p:sp>
    </p:spTree>
    <p:extLst>
      <p:ext uri="{BB962C8B-B14F-4D97-AF65-F5344CB8AC3E}">
        <p14:creationId xmlns:p14="http://schemas.microsoft.com/office/powerpoint/2010/main" val="59922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28</a:t>
            </a:fld>
            <a:endParaRPr lang="en-US"/>
          </a:p>
        </p:txBody>
      </p:sp>
    </p:spTree>
    <p:extLst>
      <p:ext uri="{BB962C8B-B14F-4D97-AF65-F5344CB8AC3E}">
        <p14:creationId xmlns:p14="http://schemas.microsoft.com/office/powerpoint/2010/main" val="2042657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29</a:t>
            </a:fld>
            <a:endParaRPr lang="en-US"/>
          </a:p>
        </p:txBody>
      </p:sp>
    </p:spTree>
    <p:extLst>
      <p:ext uri="{BB962C8B-B14F-4D97-AF65-F5344CB8AC3E}">
        <p14:creationId xmlns:p14="http://schemas.microsoft.com/office/powerpoint/2010/main" val="136784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3</a:t>
            </a:fld>
            <a:endParaRPr lang="en-US"/>
          </a:p>
        </p:txBody>
      </p:sp>
    </p:spTree>
    <p:extLst>
      <p:ext uri="{BB962C8B-B14F-4D97-AF65-F5344CB8AC3E}">
        <p14:creationId xmlns:p14="http://schemas.microsoft.com/office/powerpoint/2010/main" val="682956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30</a:t>
            </a:fld>
            <a:endParaRPr lang="en-US"/>
          </a:p>
        </p:txBody>
      </p:sp>
    </p:spTree>
    <p:extLst>
      <p:ext uri="{BB962C8B-B14F-4D97-AF65-F5344CB8AC3E}">
        <p14:creationId xmlns:p14="http://schemas.microsoft.com/office/powerpoint/2010/main" val="463613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31</a:t>
            </a:fld>
            <a:endParaRPr lang="en-US"/>
          </a:p>
        </p:txBody>
      </p:sp>
    </p:spTree>
    <p:extLst>
      <p:ext uri="{BB962C8B-B14F-4D97-AF65-F5344CB8AC3E}">
        <p14:creationId xmlns:p14="http://schemas.microsoft.com/office/powerpoint/2010/main" val="769016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am just going to demonstrate the basic form of count, don’t worry, we’ll have tons of time to practice</a:t>
            </a:r>
          </a:p>
          <a:p>
            <a:endParaRPr lang="en-US" baseline="0" dirty="0" smtClean="0"/>
          </a:p>
          <a:p>
            <a:r>
              <a:rPr lang="en-US" baseline="0" dirty="0" smtClean="0"/>
              <a:t>So we see, that from 2001 to 2009, there were 131,000 calls of domestic violence in the state of California</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32</a:t>
            </a:fld>
            <a:endParaRPr lang="en-US"/>
          </a:p>
        </p:txBody>
      </p:sp>
    </p:spTree>
    <p:extLst>
      <p:ext uri="{BB962C8B-B14F-4D97-AF65-F5344CB8AC3E}">
        <p14:creationId xmlns:p14="http://schemas.microsoft.com/office/powerpoint/2010/main" val="567099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Criteria can be either</a:t>
            </a:r>
            <a:r>
              <a:rPr lang="en-US" baseline="0" dirty="0" smtClean="0"/>
              <a:t> a numerical argument, or a text string. </a:t>
            </a:r>
          </a:p>
          <a:p>
            <a:endParaRPr lang="en-US" baseline="0" dirty="0" smtClean="0"/>
          </a:p>
          <a:p>
            <a:r>
              <a:rPr lang="en-US" baseline="0" dirty="0" smtClean="0"/>
              <a:t>We will practice both</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33</a:t>
            </a:fld>
            <a:endParaRPr lang="en-US"/>
          </a:p>
        </p:txBody>
      </p:sp>
    </p:spTree>
    <p:extLst>
      <p:ext uri="{BB962C8B-B14F-4D97-AF65-F5344CB8AC3E}">
        <p14:creationId xmlns:p14="http://schemas.microsoft.com/office/powerpoint/2010/main" val="315772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34</a:t>
            </a:fld>
            <a:endParaRPr lang="en-US"/>
          </a:p>
        </p:txBody>
      </p:sp>
    </p:spTree>
    <p:extLst>
      <p:ext uri="{BB962C8B-B14F-4D97-AF65-F5344CB8AC3E}">
        <p14:creationId xmlns:p14="http://schemas.microsoft.com/office/powerpoint/2010/main" val="565716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Criteria doesn’t always have to be text. It can take the form of numerical arguments. </a:t>
            </a:r>
            <a:endParaRPr lang="en-US" dirty="0" smtClean="0"/>
          </a:p>
          <a:p>
            <a:endParaRPr lang="en-US" dirty="0" smtClean="0"/>
          </a:p>
          <a:p>
            <a:r>
              <a:rPr lang="en-US" dirty="0" smtClean="0"/>
              <a:t>Criteria must always be in quotes, even</a:t>
            </a:r>
            <a:r>
              <a:rPr lang="en-US" baseline="0" dirty="0" smtClean="0"/>
              <a:t> if it’s a numerical argument.</a:t>
            </a:r>
          </a:p>
          <a:p>
            <a:endParaRPr lang="en-US" baseline="0" dirty="0" smtClean="0"/>
          </a:p>
          <a:p>
            <a:r>
              <a:rPr lang="en-US" baseline="0" dirty="0" smtClean="0"/>
              <a:t>You’re going to have to do some scrolling here. Make sure you click back into the cell when you’re trying to finish a formula</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35</a:t>
            </a:fld>
            <a:endParaRPr lang="en-US"/>
          </a:p>
        </p:txBody>
      </p:sp>
    </p:spTree>
    <p:extLst>
      <p:ext uri="{BB962C8B-B14F-4D97-AF65-F5344CB8AC3E}">
        <p14:creationId xmlns:p14="http://schemas.microsoft.com/office/powerpoint/2010/main" val="356231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36</a:t>
            </a:fld>
            <a:endParaRPr lang="en-US"/>
          </a:p>
        </p:txBody>
      </p:sp>
    </p:spTree>
    <p:extLst>
      <p:ext uri="{BB962C8B-B14F-4D97-AF65-F5344CB8AC3E}">
        <p14:creationId xmlns:p14="http://schemas.microsoft.com/office/powerpoint/2010/main" val="977348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37</a:t>
            </a:fld>
            <a:endParaRPr lang="en-US"/>
          </a:p>
        </p:txBody>
      </p:sp>
    </p:spTree>
    <p:extLst>
      <p:ext uri="{BB962C8B-B14F-4D97-AF65-F5344CB8AC3E}">
        <p14:creationId xmlns:p14="http://schemas.microsoft.com/office/powerpoint/2010/main" val="1019193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38</a:t>
            </a:fld>
            <a:endParaRPr lang="en-US"/>
          </a:p>
        </p:txBody>
      </p:sp>
    </p:spTree>
    <p:extLst>
      <p:ext uri="{BB962C8B-B14F-4D97-AF65-F5344CB8AC3E}">
        <p14:creationId xmlns:p14="http://schemas.microsoft.com/office/powerpoint/2010/main" val="18202957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39</a:t>
            </a:fld>
            <a:endParaRPr lang="en-US"/>
          </a:p>
        </p:txBody>
      </p:sp>
    </p:spTree>
    <p:extLst>
      <p:ext uri="{BB962C8B-B14F-4D97-AF65-F5344CB8AC3E}">
        <p14:creationId xmlns:p14="http://schemas.microsoft.com/office/powerpoint/2010/main" val="871938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a:t>
            </a:r>
            <a:r>
              <a:rPr lang="en-US" baseline="0" dirty="0" smtClean="0"/>
              <a:t> tab, where most formatting options live</a:t>
            </a:r>
          </a:p>
          <a:p>
            <a:endParaRPr lang="en-US" baseline="0" dirty="0" smtClean="0"/>
          </a:p>
          <a:p>
            <a:r>
              <a:rPr lang="en-US" baseline="0" dirty="0" smtClean="0"/>
              <a:t>Insert tab, </a:t>
            </a:r>
          </a:p>
          <a:p>
            <a:endParaRPr lang="en-US" baseline="0" dirty="0" smtClean="0"/>
          </a:p>
          <a:p>
            <a:r>
              <a:rPr lang="en-US" baseline="0" dirty="0" smtClean="0"/>
              <a:t>Page Layout, v important, where you can choose theme colors for your worksheet, most applicable to visualizations </a:t>
            </a:r>
          </a:p>
          <a:p>
            <a:endParaRPr lang="en-US" baseline="0" dirty="0" smtClean="0"/>
          </a:p>
          <a:p>
            <a:r>
              <a:rPr lang="en-US" baseline="0" dirty="0" smtClean="0"/>
              <a:t>Formulas </a:t>
            </a:r>
            <a:r>
              <a:rPr lang="mr-IN" baseline="0" dirty="0" smtClean="0"/>
              <a:t>–</a:t>
            </a:r>
            <a:r>
              <a:rPr lang="en-US" baseline="0" dirty="0" smtClean="0"/>
              <a:t> fun fact Excel contains more than 400 formulas, they’re organized here by their operation, but as you’ll see in the next part, the formulas will automatically populate in a drop down below the cell that you’re </a:t>
            </a:r>
            <a:r>
              <a:rPr lang="en-US" baseline="0" dirty="0" err="1" smtClean="0"/>
              <a:t>typic</a:t>
            </a:r>
            <a:r>
              <a:rPr lang="en-US" baseline="0" dirty="0" smtClean="0"/>
              <a:t> in</a:t>
            </a:r>
          </a:p>
          <a:p>
            <a:endParaRPr lang="en-US" baseline="0" dirty="0" smtClean="0"/>
          </a:p>
          <a:p>
            <a:r>
              <a:rPr lang="en-US" baseline="0" dirty="0" smtClean="0"/>
              <a:t>Data Tab </a:t>
            </a:r>
            <a:r>
              <a:rPr lang="mr-IN" baseline="0" dirty="0" smtClean="0"/>
              <a:t>–</a:t>
            </a:r>
            <a:r>
              <a:rPr lang="en-US" baseline="0" dirty="0" smtClean="0"/>
              <a:t> where you can do a lot of data cleaning, organizing, as well as different types of analyses </a:t>
            </a:r>
          </a:p>
          <a:p>
            <a:endParaRPr lang="en-US" baseline="0" dirty="0" smtClean="0"/>
          </a:p>
          <a:p>
            <a:r>
              <a:rPr lang="en-US" baseline="0" dirty="0" smtClean="0"/>
              <a:t>View </a:t>
            </a:r>
            <a:r>
              <a:rPr lang="mr-IN" baseline="0" dirty="0" smtClean="0"/>
              <a:t>–</a:t>
            </a:r>
            <a:r>
              <a:rPr lang="en-US" baseline="0" dirty="0" smtClean="0"/>
              <a:t> The freeze pane buttons and where you can record macros, which we’ll cover the basics of in Part 2 </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a:t>
            </a:fld>
            <a:endParaRPr lang="en-US"/>
          </a:p>
        </p:txBody>
      </p:sp>
    </p:spTree>
    <p:extLst>
      <p:ext uri="{BB962C8B-B14F-4D97-AF65-F5344CB8AC3E}">
        <p14:creationId xmlns:p14="http://schemas.microsoft.com/office/powerpoint/2010/main" val="1752444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40</a:t>
            </a:fld>
            <a:endParaRPr lang="en-US"/>
          </a:p>
        </p:txBody>
      </p:sp>
    </p:spTree>
    <p:extLst>
      <p:ext uri="{BB962C8B-B14F-4D97-AF65-F5344CB8AC3E}">
        <p14:creationId xmlns:p14="http://schemas.microsoft.com/office/powerpoint/2010/main" val="506775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41</a:t>
            </a:fld>
            <a:endParaRPr lang="en-US"/>
          </a:p>
        </p:txBody>
      </p:sp>
    </p:spTree>
    <p:extLst>
      <p:ext uri="{BB962C8B-B14F-4D97-AF65-F5344CB8AC3E}">
        <p14:creationId xmlns:p14="http://schemas.microsoft.com/office/powerpoint/2010/main" val="8822859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42</a:t>
            </a:fld>
            <a:endParaRPr lang="en-US"/>
          </a:p>
        </p:txBody>
      </p:sp>
    </p:spTree>
    <p:extLst>
      <p:ext uri="{BB962C8B-B14F-4D97-AF65-F5344CB8AC3E}">
        <p14:creationId xmlns:p14="http://schemas.microsoft.com/office/powerpoint/2010/main" val="325788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43</a:t>
            </a:fld>
            <a:endParaRPr lang="en-US"/>
          </a:p>
        </p:txBody>
      </p:sp>
    </p:spTree>
    <p:extLst>
      <p:ext uri="{BB962C8B-B14F-4D97-AF65-F5344CB8AC3E}">
        <p14:creationId xmlns:p14="http://schemas.microsoft.com/office/powerpoint/2010/main" val="804008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Criteria doesn’t always have to be text. It can take the form of numerical arguments. </a:t>
            </a:r>
          </a:p>
        </p:txBody>
      </p:sp>
      <p:sp>
        <p:nvSpPr>
          <p:cNvPr id="4" name="Slide Number Placeholder 3"/>
          <p:cNvSpPr>
            <a:spLocks noGrp="1"/>
          </p:cNvSpPr>
          <p:nvPr>
            <p:ph type="sldNum" sz="quarter" idx="10"/>
          </p:nvPr>
        </p:nvSpPr>
        <p:spPr/>
        <p:txBody>
          <a:bodyPr/>
          <a:lstStyle/>
          <a:p>
            <a:fld id="{40AE4454-D4DE-1547-A1FA-815DDF831F1D}" type="slidenum">
              <a:rPr lang="en-US" smtClean="0"/>
              <a:t>44</a:t>
            </a:fld>
            <a:endParaRPr lang="en-US"/>
          </a:p>
        </p:txBody>
      </p:sp>
    </p:spTree>
    <p:extLst>
      <p:ext uri="{BB962C8B-B14F-4D97-AF65-F5344CB8AC3E}">
        <p14:creationId xmlns:p14="http://schemas.microsoft.com/office/powerpoint/2010/main" val="14803717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Criteria doesn’t always have to be text. It can take the form of numerical arguments. </a:t>
            </a:r>
          </a:p>
        </p:txBody>
      </p:sp>
      <p:sp>
        <p:nvSpPr>
          <p:cNvPr id="4" name="Slide Number Placeholder 3"/>
          <p:cNvSpPr>
            <a:spLocks noGrp="1"/>
          </p:cNvSpPr>
          <p:nvPr>
            <p:ph type="sldNum" sz="quarter" idx="10"/>
          </p:nvPr>
        </p:nvSpPr>
        <p:spPr/>
        <p:txBody>
          <a:bodyPr/>
          <a:lstStyle/>
          <a:p>
            <a:fld id="{40AE4454-D4DE-1547-A1FA-815DDF831F1D}" type="slidenum">
              <a:rPr lang="en-US" smtClean="0"/>
              <a:t>45</a:t>
            </a:fld>
            <a:endParaRPr lang="en-US"/>
          </a:p>
        </p:txBody>
      </p:sp>
    </p:spTree>
    <p:extLst>
      <p:ext uri="{BB962C8B-B14F-4D97-AF65-F5344CB8AC3E}">
        <p14:creationId xmlns:p14="http://schemas.microsoft.com/office/powerpoint/2010/main" val="1488544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Criteria doesn’t always have to be text. It can take the form of numerical arguments. </a:t>
            </a:r>
          </a:p>
        </p:txBody>
      </p:sp>
      <p:sp>
        <p:nvSpPr>
          <p:cNvPr id="4" name="Slide Number Placeholder 3"/>
          <p:cNvSpPr>
            <a:spLocks noGrp="1"/>
          </p:cNvSpPr>
          <p:nvPr>
            <p:ph type="sldNum" sz="quarter" idx="10"/>
          </p:nvPr>
        </p:nvSpPr>
        <p:spPr/>
        <p:txBody>
          <a:bodyPr/>
          <a:lstStyle/>
          <a:p>
            <a:fld id="{40AE4454-D4DE-1547-A1FA-815DDF831F1D}" type="slidenum">
              <a:rPr lang="en-US" smtClean="0"/>
              <a:t>46</a:t>
            </a:fld>
            <a:endParaRPr lang="en-US"/>
          </a:p>
        </p:txBody>
      </p:sp>
    </p:spTree>
    <p:extLst>
      <p:ext uri="{BB962C8B-B14F-4D97-AF65-F5344CB8AC3E}">
        <p14:creationId xmlns:p14="http://schemas.microsoft.com/office/powerpoint/2010/main" val="11079882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Criteria doesn’t always have to be text. It can take the form of numerical arguments. </a:t>
            </a:r>
          </a:p>
        </p:txBody>
      </p:sp>
      <p:sp>
        <p:nvSpPr>
          <p:cNvPr id="4" name="Slide Number Placeholder 3"/>
          <p:cNvSpPr>
            <a:spLocks noGrp="1"/>
          </p:cNvSpPr>
          <p:nvPr>
            <p:ph type="sldNum" sz="quarter" idx="10"/>
          </p:nvPr>
        </p:nvSpPr>
        <p:spPr/>
        <p:txBody>
          <a:bodyPr/>
          <a:lstStyle/>
          <a:p>
            <a:fld id="{40AE4454-D4DE-1547-A1FA-815DDF831F1D}" type="slidenum">
              <a:rPr lang="en-US" smtClean="0"/>
              <a:t>47</a:t>
            </a:fld>
            <a:endParaRPr lang="en-US"/>
          </a:p>
        </p:txBody>
      </p:sp>
    </p:spTree>
    <p:extLst>
      <p:ext uri="{BB962C8B-B14F-4D97-AF65-F5344CB8AC3E}">
        <p14:creationId xmlns:p14="http://schemas.microsoft.com/office/powerpoint/2010/main" val="17906099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48</a:t>
            </a:fld>
            <a:endParaRPr lang="en-US"/>
          </a:p>
        </p:txBody>
      </p:sp>
    </p:spTree>
    <p:extLst>
      <p:ext uri="{BB962C8B-B14F-4D97-AF65-F5344CB8AC3E}">
        <p14:creationId xmlns:p14="http://schemas.microsoft.com/office/powerpoint/2010/main" val="12152146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49</a:t>
            </a:fld>
            <a:endParaRPr lang="en-US"/>
          </a:p>
        </p:txBody>
      </p:sp>
    </p:spTree>
    <p:extLst>
      <p:ext uri="{BB962C8B-B14F-4D97-AF65-F5344CB8AC3E}">
        <p14:creationId xmlns:p14="http://schemas.microsoft.com/office/powerpoint/2010/main" val="444754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5</a:t>
            </a:fld>
            <a:endParaRPr lang="en-US"/>
          </a:p>
        </p:txBody>
      </p:sp>
    </p:spTree>
    <p:extLst>
      <p:ext uri="{BB962C8B-B14F-4D97-AF65-F5344CB8AC3E}">
        <p14:creationId xmlns:p14="http://schemas.microsoft.com/office/powerpoint/2010/main" val="4184495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50</a:t>
            </a:fld>
            <a:endParaRPr lang="en-US"/>
          </a:p>
        </p:txBody>
      </p:sp>
    </p:spTree>
    <p:extLst>
      <p:ext uri="{BB962C8B-B14F-4D97-AF65-F5344CB8AC3E}">
        <p14:creationId xmlns:p14="http://schemas.microsoft.com/office/powerpoint/2010/main" val="14131650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51</a:t>
            </a:fld>
            <a:endParaRPr lang="en-US"/>
          </a:p>
        </p:txBody>
      </p:sp>
    </p:spTree>
    <p:extLst>
      <p:ext uri="{BB962C8B-B14F-4D97-AF65-F5344CB8AC3E}">
        <p14:creationId xmlns:p14="http://schemas.microsoft.com/office/powerpoint/2010/main" val="14894673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an annoying formula because for just one argument for</a:t>
            </a:r>
            <a:r>
              <a:rPr lang="en-US" baseline="0" dirty="0" smtClean="0"/>
              <a:t> SUMIF, the sum range goes at the end of the formula, but here it’s at the beginning</a:t>
            </a:r>
            <a:endParaRPr lang="en-US" dirty="0" smtClean="0"/>
          </a:p>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52</a:t>
            </a:fld>
            <a:endParaRPr lang="en-US"/>
          </a:p>
        </p:txBody>
      </p:sp>
    </p:spTree>
    <p:extLst>
      <p:ext uri="{BB962C8B-B14F-4D97-AF65-F5344CB8AC3E}">
        <p14:creationId xmlns:p14="http://schemas.microsoft.com/office/powerpoint/2010/main" val="21215932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53</a:t>
            </a:fld>
            <a:endParaRPr lang="en-US"/>
          </a:p>
        </p:txBody>
      </p:sp>
    </p:spTree>
    <p:extLst>
      <p:ext uri="{BB962C8B-B14F-4D97-AF65-F5344CB8AC3E}">
        <p14:creationId xmlns:p14="http://schemas.microsoft.com/office/powerpoint/2010/main" val="21379995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54</a:t>
            </a:fld>
            <a:endParaRPr lang="en-US"/>
          </a:p>
        </p:txBody>
      </p:sp>
    </p:spTree>
    <p:extLst>
      <p:ext uri="{BB962C8B-B14F-4D97-AF65-F5344CB8AC3E}">
        <p14:creationId xmlns:p14="http://schemas.microsoft.com/office/powerpoint/2010/main" val="91259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6</a:t>
            </a:fld>
            <a:endParaRPr lang="en-US"/>
          </a:p>
        </p:txBody>
      </p:sp>
    </p:spTree>
    <p:extLst>
      <p:ext uri="{BB962C8B-B14F-4D97-AF65-F5344CB8AC3E}">
        <p14:creationId xmlns:p14="http://schemas.microsoft.com/office/powerpoint/2010/main" val="17813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7</a:t>
            </a:fld>
            <a:endParaRPr lang="en-US"/>
          </a:p>
        </p:txBody>
      </p:sp>
    </p:spTree>
    <p:extLst>
      <p:ext uri="{BB962C8B-B14F-4D97-AF65-F5344CB8AC3E}">
        <p14:creationId xmlns:p14="http://schemas.microsoft.com/office/powerpoint/2010/main" val="1216165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briefly demonstrate and you can follow along as I show you how to do the first</a:t>
            </a:r>
            <a:r>
              <a:rPr lang="en-US" baseline="0" dirty="0" smtClean="0"/>
              <a:t> four. The content in the class is written to encourage you to do keyboard shortcuts but if you feel like that isn’t working for you, you can use one of the other methods. </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8</a:t>
            </a:fld>
            <a:endParaRPr lang="en-US"/>
          </a:p>
        </p:txBody>
      </p:sp>
    </p:spTree>
    <p:extLst>
      <p:ext uri="{BB962C8B-B14F-4D97-AF65-F5344CB8AC3E}">
        <p14:creationId xmlns:p14="http://schemas.microsoft.com/office/powerpoint/2010/main" val="180960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 note about the first keyboard shortcut in step 1, you don’t have to do it to start typing in a cell, as long as the cell is highlighted by your green cursor, it means that any typing you do will happen in that cell. It’s a useful keyboard shortcut if you want to edit a cell after you’re done typing in it</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Also don’t forget about CMD or CTRL Z </a:t>
            </a:r>
          </a:p>
        </p:txBody>
      </p:sp>
      <p:sp>
        <p:nvSpPr>
          <p:cNvPr id="4" name="Slide Number Placeholder 3"/>
          <p:cNvSpPr>
            <a:spLocks noGrp="1"/>
          </p:cNvSpPr>
          <p:nvPr>
            <p:ph type="sldNum" sz="quarter" idx="10"/>
          </p:nvPr>
        </p:nvSpPr>
        <p:spPr/>
        <p:txBody>
          <a:bodyPr/>
          <a:lstStyle/>
          <a:p>
            <a:fld id="{40AE4454-D4DE-1547-A1FA-815DDF831F1D}" type="slidenum">
              <a:rPr lang="en-US" smtClean="0"/>
              <a:t>9</a:t>
            </a:fld>
            <a:endParaRPr lang="en-US"/>
          </a:p>
        </p:txBody>
      </p:sp>
    </p:spTree>
    <p:extLst>
      <p:ext uri="{BB962C8B-B14F-4D97-AF65-F5344CB8AC3E}">
        <p14:creationId xmlns:p14="http://schemas.microsoft.com/office/powerpoint/2010/main" val="194534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4CD827-EBAA-0045-8DD0-C0162C946128}"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82150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CD827-EBAA-0045-8DD0-C0162C946128}"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62900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CD827-EBAA-0045-8DD0-C0162C946128}"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175669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CD827-EBAA-0045-8DD0-C0162C946128}"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159891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4CD827-EBAA-0045-8DD0-C0162C946128}"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148433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4CD827-EBAA-0045-8DD0-C0162C946128}"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207398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4CD827-EBAA-0045-8DD0-C0162C946128}" type="datetimeFigureOut">
              <a:rPr lang="en-US" smtClean="0"/>
              <a:t>5/7/18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161754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4CD827-EBAA-0045-8DD0-C0162C946128}" type="datetimeFigureOut">
              <a:rPr lang="en-US" smtClean="0"/>
              <a:t>5/7/18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104216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CD827-EBAA-0045-8DD0-C0162C946128}" type="datetimeFigureOut">
              <a:rPr lang="en-US" smtClean="0"/>
              <a:t>5/7/18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82891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4CD827-EBAA-0045-8DD0-C0162C946128}"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885903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4CD827-EBAA-0045-8DD0-C0162C946128}"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8760502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CD827-EBAA-0045-8DD0-C0162C946128}" type="datetimeFigureOut">
              <a:rPr lang="en-US" smtClean="0"/>
              <a:t>5/7/18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C4792-D7B3-174A-A79F-28DB3923F4FE}" type="slidenum">
              <a:rPr lang="en-US" smtClean="0"/>
              <a:t>‹#›</a:t>
            </a:fld>
            <a:endParaRPr lang="en-US"/>
          </a:p>
        </p:txBody>
      </p:sp>
    </p:spTree>
    <p:extLst>
      <p:ext uri="{BB962C8B-B14F-4D97-AF65-F5344CB8AC3E}">
        <p14:creationId xmlns:p14="http://schemas.microsoft.com/office/powerpoint/2010/main" val="580139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ocrdata.ed.gov/"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hyperlink" Target="http://www.npr.org/sections/money/2017/05/17/528807590/episode-606-spreadsheets" TargetMode="External"/><Relationship Id="rId4" Type="http://schemas.openxmlformats.org/officeDocument/2006/relationships/hyperlink" Target="https://ucbwah.onthehub.com/" TargetMode="External"/><Relationship Id="rId5"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hyperlink" Target="https://www.pdftoexcel.com/" TargetMode="External"/><Relationship Id="rId4" Type="http://schemas.openxmlformats.org/officeDocument/2006/relationships/hyperlink" Target="https://software.berkeley.edu/adobe-creative-cloud-personal-and-non-managed-devices"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ocs.google.com/document/d/1JyrAClSDwBDpiNsnyq9xpErUy_I2QIyaXo6NttBnrew/edit?usp=shar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factfinder.census.gov/faces/nav/jsf/pages/index.xhtml" TargetMode="External"/><Relationship Id="rId4" Type="http://schemas.openxmlformats.org/officeDocument/2006/relationships/hyperlink" Target="https://www.census.gov/programs-surveys/acs/guidance/estimates.html" TargetMode="External"/><Relationship Id="rId5" Type="http://schemas.openxmlformats.org/officeDocument/2006/relationships/hyperlink" Target="https://www.socialexplorer.com/blog/post/counting-native-americans-census-terminology-history-and-controversy-plus-cher-5879" TargetMode="External"/><Relationship Id="rId6" Type="http://schemas.openxmlformats.org/officeDocument/2006/relationships/hyperlink" Target="http://www.latimes.com/politics/la-pol-ca-census-undercounting-latinos-20160428-story.html" TargetMode="External"/><Relationship Id="rId7" Type="http://schemas.openxmlformats.org/officeDocument/2006/relationships/hyperlink" Target="https://www.americanprogress.org/issues/race/news/2015/02/06/102798/the-evolution-of-race-and-ethnicity-classifications-in-the-decennial-census/" TargetMode="External"/><Relationship Id="rId8" Type="http://schemas.openxmlformats.org/officeDocument/2006/relationships/hyperlink" Target="https://www.brookings.edu/research/counting-on-the-census/" TargetMode="External"/><Relationship Id="rId9" Type="http://schemas.openxmlformats.org/officeDocument/2006/relationships/hyperlink" Target="http://www.npr.org/sections/thetwo-way/2017/03/29/521921287/u-s-census-to-leave-sexual-orientation-gender-identity-questions-off-new-surveys"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592015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08184" y="1041400"/>
            <a:ext cx="10175631" cy="2387600"/>
          </a:xfrm>
        </p:spPr>
        <p:txBody>
          <a:bodyPr>
            <a:normAutofit/>
          </a:bodyPr>
          <a:lstStyle/>
          <a:p>
            <a:r>
              <a:rPr lang="en-US" dirty="0" smtClean="0">
                <a:solidFill>
                  <a:schemeClr val="tx2">
                    <a:lumMod val="75000"/>
                  </a:schemeClr>
                </a:solidFill>
                <a:latin typeface="Avenir Book" charset="0"/>
                <a:ea typeface="Avenir Book" charset="0"/>
                <a:cs typeface="Avenir Book" charset="0"/>
              </a:rPr>
              <a:t>The Basics of Excel:</a:t>
            </a:r>
            <a:br>
              <a:rPr lang="en-US" dirty="0" smtClean="0">
                <a:solidFill>
                  <a:schemeClr val="tx2">
                    <a:lumMod val="75000"/>
                  </a:schemeClr>
                </a:solidFill>
                <a:latin typeface="Avenir Book" charset="0"/>
                <a:ea typeface="Avenir Book" charset="0"/>
                <a:cs typeface="Avenir Book" charset="0"/>
              </a:rPr>
            </a:br>
            <a:r>
              <a:rPr lang="en-US" dirty="0" smtClean="0">
                <a:solidFill>
                  <a:schemeClr val="tx2">
                    <a:lumMod val="75000"/>
                  </a:schemeClr>
                </a:solidFill>
                <a:latin typeface="Avenir Book" charset="0"/>
                <a:ea typeface="Avenir Book" charset="0"/>
                <a:cs typeface="Avenir Book" charset="0"/>
              </a:rPr>
              <a:t>Part 1</a:t>
            </a:r>
            <a:endParaRPr lang="en-US" dirty="0">
              <a:solidFill>
                <a:schemeClr val="tx2">
                  <a:lumMod val="75000"/>
                </a:schemeClr>
              </a:solidFill>
              <a:latin typeface="Avenir Book" charset="0"/>
              <a:ea typeface="Avenir Book" charset="0"/>
              <a:cs typeface="Avenir Book" charset="0"/>
            </a:endParaRPr>
          </a:p>
        </p:txBody>
      </p:sp>
      <p:sp>
        <p:nvSpPr>
          <p:cNvPr id="3" name="Subtitle 2"/>
          <p:cNvSpPr>
            <a:spLocks noGrp="1"/>
          </p:cNvSpPr>
          <p:nvPr>
            <p:ph type="subTitle" idx="1"/>
          </p:nvPr>
        </p:nvSpPr>
        <p:spPr/>
        <p:txBody>
          <a:bodyPr/>
          <a:lstStyle/>
          <a:p>
            <a:r>
              <a:rPr lang="en-US" dirty="0" smtClean="0">
                <a:solidFill>
                  <a:schemeClr val="tx2">
                    <a:lumMod val="75000"/>
                  </a:schemeClr>
                </a:solidFill>
                <a:latin typeface="Avenir Book" charset="0"/>
                <a:ea typeface="Avenir Book" charset="0"/>
                <a:cs typeface="Avenir Book" charset="0"/>
              </a:rPr>
              <a:t>Spring Semester 2018</a:t>
            </a:r>
          </a:p>
          <a:p>
            <a:endParaRPr lang="en-US" dirty="0" smtClean="0">
              <a:solidFill>
                <a:schemeClr val="tx2">
                  <a:lumMod val="7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668495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98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51" y="-326853"/>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Average: calculates mean</a:t>
            </a:r>
            <a:endParaRPr lang="en-US" dirty="0">
              <a:solidFill>
                <a:schemeClr val="bg1">
                  <a:lumMod val="95000"/>
                </a:schemeClr>
              </a:solidFill>
              <a:latin typeface="Avenir Book" charset="0"/>
              <a:ea typeface="Avenir Book" charset="0"/>
              <a:cs typeface="Avenir Book"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1056234477"/>
              </p:ext>
            </p:extLst>
          </p:nvPr>
        </p:nvGraphicFramePr>
        <p:xfrm>
          <a:off x="1429291" y="1162262"/>
          <a:ext cx="8991667" cy="4845624"/>
        </p:xfrm>
        <a:graphic>
          <a:graphicData uri="http://schemas.openxmlformats.org/drawingml/2006/table">
            <a:tbl>
              <a:tblPr firstRow="1" bandRow="1">
                <a:tableStyleId>{2D5ABB26-0587-4C30-8999-92F81FD0307C}</a:tableStyleId>
              </a:tblPr>
              <a:tblGrid>
                <a:gridCol w="2953321">
                  <a:extLst>
                    <a:ext uri="{9D8B030D-6E8A-4147-A177-3AD203B41FA5}">
                      <a16:colId xmlns="" xmlns:a16="http://schemas.microsoft.com/office/drawing/2014/main" val="20000"/>
                    </a:ext>
                  </a:extLst>
                </a:gridCol>
                <a:gridCol w="2953321">
                  <a:extLst>
                    <a:ext uri="{9D8B030D-6E8A-4147-A177-3AD203B41FA5}">
                      <a16:colId xmlns="" xmlns:a16="http://schemas.microsoft.com/office/drawing/2014/main" val="20001"/>
                    </a:ext>
                  </a:extLst>
                </a:gridCol>
                <a:gridCol w="3085025">
                  <a:extLst>
                    <a:ext uri="{9D8B030D-6E8A-4147-A177-3AD203B41FA5}">
                      <a16:colId xmlns=""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669990">
                <a:tc>
                  <a:txBody>
                    <a:bodyPr/>
                    <a:lstStyle/>
                    <a:p>
                      <a:pPr marL="0" indent="0" algn="r">
                        <a:buFont typeface="+mj-lt"/>
                        <a:buNone/>
                      </a:pPr>
                      <a:r>
                        <a:rPr lang="en-US" dirty="0" smtClean="0">
                          <a:latin typeface="Avenir Book" charset="0"/>
                          <a:ea typeface="Avenir Book" charset="0"/>
                          <a:cs typeface="Avenir Book" charset="0"/>
                        </a:rPr>
                        <a:t>1. Select cell that will hold the value</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a:t>
                      </a:r>
                      <a:r>
                        <a:rPr lang="en-US" dirty="0" err="1" smtClean="0">
                          <a:latin typeface="Avenir Book" charset="0"/>
                          <a:ea typeface="Avenir Book" charset="0"/>
                          <a:cs typeface="Avenir Book" charset="0"/>
                        </a:rPr>
                        <a:t>Fn</a:t>
                      </a:r>
                      <a:r>
                        <a:rPr lang="en-US" dirty="0" smtClean="0">
                          <a:latin typeface="Avenir Book" charset="0"/>
                          <a:ea typeface="Avenir Book" charset="0"/>
                          <a:cs typeface="Avenir Book" charset="0"/>
                        </a:rPr>
                        <a:t> + 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1"/>
                  </a:ext>
                </a:extLst>
              </a:tr>
              <a:tr h="647811">
                <a:tc>
                  <a:txBody>
                    <a:bodyPr/>
                    <a:lstStyle/>
                    <a:p>
                      <a:pPr marL="0" indent="0" algn="r">
                        <a:buFont typeface="+mj-lt"/>
                        <a:buNone/>
                      </a:pPr>
                      <a:r>
                        <a:rPr lang="en-US" dirty="0" smtClean="0">
                          <a:latin typeface="Avenir Book" charset="0"/>
                          <a:ea typeface="Avenir Book" charset="0"/>
                          <a:cs typeface="Avenir Book" charset="0"/>
                        </a:rPr>
                        <a:t>2. Type:</a:t>
                      </a:r>
                      <a:r>
                        <a:rPr lang="en-US" baseline="0" dirty="0" smtClean="0">
                          <a:latin typeface="Avenir Book" charset="0"/>
                          <a:ea typeface="Avenir Book" charset="0"/>
                          <a:cs typeface="Avenir Book" charset="0"/>
                        </a:rPr>
                        <a:t> “= a”</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2"/>
                  </a:ext>
                </a:extLst>
              </a:tr>
              <a:tr h="647811">
                <a:tc>
                  <a:txBody>
                    <a:bodyPr/>
                    <a:lstStyle/>
                    <a:p>
                      <a:pPr marL="0" indent="0" algn="r">
                        <a:buFont typeface="+mj-lt"/>
                        <a:buNone/>
                      </a:pPr>
                      <a:r>
                        <a:rPr lang="en-US" sz="1800" dirty="0" smtClean="0">
                          <a:latin typeface="Avenir Book" charset="0"/>
                          <a:ea typeface="Avenir Book" charset="0"/>
                          <a:cs typeface="Avenir Book" charset="0"/>
                        </a:rPr>
                        <a:t>3. Accept</a:t>
                      </a:r>
                      <a:r>
                        <a:rPr lang="en-US" sz="1800" baseline="0" dirty="0" smtClean="0">
                          <a:latin typeface="Avenir Book" charset="0"/>
                          <a:ea typeface="Avenir Book" charset="0"/>
                          <a:cs typeface="Avenir Book" charset="0"/>
                        </a:rPr>
                        <a:t> suggested formula</a:t>
                      </a:r>
                      <a:endParaRPr lang="en-US" sz="1800"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tr>
              <a:tr h="647811">
                <a:tc>
                  <a:txBody>
                    <a:bodyPr/>
                    <a:lstStyle/>
                    <a:p>
                      <a:pPr marL="0" indent="0" algn="r">
                        <a:buFont typeface="+mj-lt"/>
                        <a:buNone/>
                      </a:pPr>
                      <a:r>
                        <a:rPr lang="en-US" dirty="0" smtClean="0">
                          <a:latin typeface="Avenir Book" charset="0"/>
                          <a:ea typeface="Avenir Book" charset="0"/>
                          <a:cs typeface="Avenir Book" charset="0"/>
                        </a:rPr>
                        <a:t>4. </a:t>
                      </a:r>
                      <a:r>
                        <a:rPr lang="en-US" baseline="0" dirty="0" smtClean="0">
                          <a:latin typeface="Avenir Book" charset="0"/>
                          <a:ea typeface="Avenir Book" charset="0"/>
                          <a:cs typeface="Avenir Book" charset="0"/>
                        </a:rPr>
                        <a:t>Use arrow keys to navigate to first cell of data set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3"/>
                  </a:ext>
                </a:extLst>
              </a:tr>
              <a:tr h="669990">
                <a:tc>
                  <a:txBody>
                    <a:bodyPr/>
                    <a:lstStyle/>
                    <a:p>
                      <a:pPr marL="0" indent="0" algn="r">
                        <a:buFont typeface="+mj-lt"/>
                        <a:buNone/>
                      </a:pPr>
                      <a:r>
                        <a:rPr lang="en-US" dirty="0" smtClean="0">
                          <a:latin typeface="Avenir Book" charset="0"/>
                          <a:ea typeface="Avenir Book" charset="0"/>
                          <a:cs typeface="Avenir Book" charset="0"/>
                        </a:rPr>
                        <a:t>5. Select the rest of the row of data</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&lt;Ctrl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&lt;CMD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4"/>
                  </a:ext>
                </a:extLst>
              </a:tr>
              <a:tr h="647811">
                <a:tc>
                  <a:txBody>
                    <a:bodyPr/>
                    <a:lstStyle/>
                    <a:p>
                      <a:pPr marL="0" indent="0" algn="r">
                        <a:buFont typeface="+mj-lt"/>
                        <a:buNone/>
                      </a:pPr>
                      <a:r>
                        <a:rPr lang="en-US" b="1" dirty="0" smtClean="0">
                          <a:solidFill>
                            <a:schemeClr val="tx2">
                              <a:lumMod val="50000"/>
                            </a:schemeClr>
                          </a:solidFill>
                          <a:latin typeface="Avenir Book" charset="0"/>
                          <a:ea typeface="Avenir Book" charset="0"/>
                          <a:cs typeface="Avenir Book" charset="0"/>
                        </a:rPr>
                        <a:t>Practice</a:t>
                      </a:r>
                      <a:endParaRPr lang="en-US" b="1" dirty="0">
                        <a:solidFill>
                          <a:schemeClr val="tx2">
                            <a:lumMod val="50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gridSpan="2">
                  <a:txBody>
                    <a:bodyPr/>
                    <a:lstStyle/>
                    <a:p>
                      <a:pPr algn="l"/>
                      <a:r>
                        <a:rPr lang="en-US" dirty="0" smtClean="0">
                          <a:solidFill>
                            <a:schemeClr val="bg1">
                              <a:lumMod val="95000"/>
                            </a:schemeClr>
                          </a:solidFill>
                          <a:latin typeface="Avenir Book" charset="0"/>
                          <a:ea typeface="Avenir Book" charset="0"/>
                          <a:cs typeface="Avenir Book" charset="0"/>
                        </a:rPr>
                        <a:t>Dlab_Part1</a:t>
                      </a:r>
                      <a:r>
                        <a:rPr lang="en-US" dirty="0" smtClean="0">
                          <a:solidFill>
                            <a:schemeClr val="bg1">
                              <a:lumMod val="95000"/>
                            </a:schemeClr>
                          </a:solidFill>
                          <a:latin typeface="Avenir Book" charset="0"/>
                          <a:ea typeface="Avenir Book" charset="0"/>
                          <a:cs typeface="Avenir Book" charset="0"/>
                          <a:sym typeface="Wingdings"/>
                        </a:rPr>
                        <a:t> “Average” </a:t>
                      </a:r>
                      <a:endParaRPr lang="en-US" dirty="0">
                        <a:solidFill>
                          <a:schemeClr val="bg1">
                            <a:lumMod val="95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tc hMerge="1">
                  <a:txBody>
                    <a:bodyPr/>
                    <a:lstStyle/>
                    <a:p>
                      <a:endParaRPr lang="en-US" dirty="0"/>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 xmlns:a16="http://schemas.microsoft.com/office/drawing/2014/main" val="10005"/>
                  </a:ext>
                </a:extLst>
              </a:tr>
            </a:tbl>
          </a:graphicData>
        </a:graphic>
      </p:graphicFrame>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5581072" y="1270018"/>
            <a:ext cx="391686" cy="38870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955" y="1126214"/>
            <a:ext cx="1082102" cy="676314"/>
          </a:xfrm>
          <a:prstGeom prst="rect">
            <a:avLst/>
          </a:prstGeom>
        </p:spPr>
      </p:pic>
    </p:spTree>
    <p:extLst>
      <p:ext uri="{BB962C8B-B14F-4D97-AF65-F5344CB8AC3E}">
        <p14:creationId xmlns:p14="http://schemas.microsoft.com/office/powerpoint/2010/main" val="36537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98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412890727"/>
              </p:ext>
            </p:extLst>
          </p:nvPr>
        </p:nvGraphicFramePr>
        <p:xfrm>
          <a:off x="1429291" y="1162262"/>
          <a:ext cx="8991667" cy="4845624"/>
        </p:xfrm>
        <a:graphic>
          <a:graphicData uri="http://schemas.openxmlformats.org/drawingml/2006/table">
            <a:tbl>
              <a:tblPr firstRow="1" bandRow="1">
                <a:tableStyleId>{2D5ABB26-0587-4C30-8999-92F81FD0307C}</a:tableStyleId>
              </a:tblPr>
              <a:tblGrid>
                <a:gridCol w="2953321">
                  <a:extLst>
                    <a:ext uri="{9D8B030D-6E8A-4147-A177-3AD203B41FA5}">
                      <a16:colId xmlns="" xmlns:a16="http://schemas.microsoft.com/office/drawing/2014/main" val="20000"/>
                    </a:ext>
                  </a:extLst>
                </a:gridCol>
                <a:gridCol w="2953321">
                  <a:extLst>
                    <a:ext uri="{9D8B030D-6E8A-4147-A177-3AD203B41FA5}">
                      <a16:colId xmlns="" xmlns:a16="http://schemas.microsoft.com/office/drawing/2014/main" val="20001"/>
                    </a:ext>
                  </a:extLst>
                </a:gridCol>
                <a:gridCol w="3085025">
                  <a:extLst>
                    <a:ext uri="{9D8B030D-6E8A-4147-A177-3AD203B41FA5}">
                      <a16:colId xmlns=""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669990">
                <a:tc>
                  <a:txBody>
                    <a:bodyPr/>
                    <a:lstStyle/>
                    <a:p>
                      <a:pPr marL="0" indent="0" algn="r">
                        <a:buFont typeface="+mj-lt"/>
                        <a:buNone/>
                      </a:pPr>
                      <a:r>
                        <a:rPr lang="en-US" dirty="0" smtClean="0">
                          <a:latin typeface="Avenir Book" charset="0"/>
                          <a:ea typeface="Avenir Book" charset="0"/>
                          <a:cs typeface="Avenir Book" charset="0"/>
                        </a:rPr>
                        <a:t>1. Select cell that will hold the value</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a:t>
                      </a:r>
                      <a:r>
                        <a:rPr lang="en-US" dirty="0" err="1" smtClean="0">
                          <a:latin typeface="Avenir Book" charset="0"/>
                          <a:ea typeface="Avenir Book" charset="0"/>
                          <a:cs typeface="Avenir Book" charset="0"/>
                        </a:rPr>
                        <a:t>Fn</a:t>
                      </a:r>
                      <a:r>
                        <a:rPr lang="en-US" dirty="0" smtClean="0">
                          <a:latin typeface="Avenir Book" charset="0"/>
                          <a:ea typeface="Avenir Book" charset="0"/>
                          <a:cs typeface="Avenir Book" charset="0"/>
                        </a:rPr>
                        <a:t> + 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1"/>
                  </a:ext>
                </a:extLst>
              </a:tr>
              <a:tr h="647811">
                <a:tc>
                  <a:txBody>
                    <a:bodyPr/>
                    <a:lstStyle/>
                    <a:p>
                      <a:pPr marL="0" indent="0" algn="r">
                        <a:buFont typeface="+mj-lt"/>
                        <a:buNone/>
                      </a:pPr>
                      <a:r>
                        <a:rPr lang="en-US" dirty="0" smtClean="0">
                          <a:latin typeface="Avenir Book" charset="0"/>
                          <a:ea typeface="Avenir Book" charset="0"/>
                          <a:cs typeface="Avenir Book" charset="0"/>
                        </a:rPr>
                        <a:t>2. Type:</a:t>
                      </a:r>
                      <a:r>
                        <a:rPr lang="en-US" baseline="0" dirty="0" smtClean="0">
                          <a:latin typeface="Avenir Book" charset="0"/>
                          <a:ea typeface="Avenir Book" charset="0"/>
                          <a:cs typeface="Avenir Book" charset="0"/>
                        </a:rPr>
                        <a:t> “=m”</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2"/>
                  </a:ext>
                </a:extLst>
              </a:tr>
              <a:tr h="647811">
                <a:tc>
                  <a:txBody>
                    <a:bodyPr/>
                    <a:lstStyle/>
                    <a:p>
                      <a:pPr marL="0" indent="0" algn="r">
                        <a:buFont typeface="+mj-lt"/>
                        <a:buNone/>
                      </a:pPr>
                      <a:r>
                        <a:rPr lang="en-US" sz="1800" dirty="0" smtClean="0">
                          <a:latin typeface="Avenir Book" charset="0"/>
                          <a:ea typeface="Avenir Book" charset="0"/>
                          <a:cs typeface="Avenir Book" charset="0"/>
                        </a:rPr>
                        <a:t>3. Accept</a:t>
                      </a:r>
                      <a:r>
                        <a:rPr lang="en-US" sz="1800" baseline="0" dirty="0" smtClean="0">
                          <a:latin typeface="Avenir Book" charset="0"/>
                          <a:ea typeface="Avenir Book" charset="0"/>
                          <a:cs typeface="Avenir Book" charset="0"/>
                        </a:rPr>
                        <a:t> suggested formula</a:t>
                      </a:r>
                      <a:endParaRPr lang="en-US" sz="1800"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tr>
              <a:tr h="647811">
                <a:tc>
                  <a:txBody>
                    <a:bodyPr/>
                    <a:lstStyle/>
                    <a:p>
                      <a:pPr marL="0" marR="0" indent="0" algn="r" defTabSz="914400" rtl="0" eaLnBrk="1" fontAlgn="auto" latinLnBrk="0" hangingPunct="1">
                        <a:lnSpc>
                          <a:spcPct val="100000"/>
                        </a:lnSpc>
                        <a:spcBef>
                          <a:spcPts val="0"/>
                        </a:spcBef>
                        <a:spcAft>
                          <a:spcPts val="0"/>
                        </a:spcAft>
                        <a:buClrTx/>
                        <a:buSzTx/>
                        <a:buFont typeface="+mj-lt"/>
                        <a:buNone/>
                        <a:tabLst/>
                        <a:defRPr/>
                      </a:pPr>
                      <a:r>
                        <a:rPr lang="en-US" dirty="0" smtClean="0">
                          <a:latin typeface="Avenir Book" charset="0"/>
                          <a:ea typeface="Avenir Book" charset="0"/>
                          <a:cs typeface="Avenir Book" charset="0"/>
                        </a:rPr>
                        <a:t>4. </a:t>
                      </a:r>
                      <a:r>
                        <a:rPr lang="en-US" baseline="0" dirty="0" smtClean="0">
                          <a:latin typeface="Avenir Book" charset="0"/>
                          <a:ea typeface="Avenir Book" charset="0"/>
                          <a:cs typeface="Avenir Book" charset="0"/>
                        </a:rPr>
                        <a:t>Use arrow keys to navigate to first cell of data set</a:t>
                      </a:r>
                      <a:endParaRPr lang="en-US"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3"/>
                  </a:ext>
                </a:extLst>
              </a:tr>
              <a:tr h="669990">
                <a:tc>
                  <a:txBody>
                    <a:bodyPr/>
                    <a:lstStyle/>
                    <a:p>
                      <a:pPr marL="0" indent="0" algn="r">
                        <a:buFont typeface="+mj-lt"/>
                        <a:buNone/>
                      </a:pPr>
                      <a:r>
                        <a:rPr lang="en-US" dirty="0" smtClean="0">
                          <a:latin typeface="Avenir Book" charset="0"/>
                          <a:ea typeface="Avenir Book" charset="0"/>
                          <a:cs typeface="Avenir Book" charset="0"/>
                        </a:rPr>
                        <a:t>5. Select the rest of the row of data</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&lt;Ctrl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&lt;CMD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4"/>
                  </a:ext>
                </a:extLst>
              </a:tr>
              <a:tr h="647811">
                <a:tc>
                  <a:txBody>
                    <a:bodyPr/>
                    <a:lstStyle/>
                    <a:p>
                      <a:pPr marL="0" indent="0" algn="r">
                        <a:buFont typeface="+mj-lt"/>
                        <a:buNone/>
                      </a:pPr>
                      <a:r>
                        <a:rPr lang="en-US" b="1" dirty="0" smtClean="0">
                          <a:solidFill>
                            <a:schemeClr val="tx2">
                              <a:lumMod val="50000"/>
                            </a:schemeClr>
                          </a:solidFill>
                          <a:latin typeface="Avenir Book" charset="0"/>
                          <a:ea typeface="Avenir Book" charset="0"/>
                          <a:cs typeface="Avenir Book" charset="0"/>
                        </a:rPr>
                        <a:t>Practice</a:t>
                      </a:r>
                      <a:endParaRPr lang="en-US" b="1" dirty="0">
                        <a:solidFill>
                          <a:schemeClr val="tx2">
                            <a:lumMod val="50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gridSpan="2">
                  <a:txBody>
                    <a:bodyPr/>
                    <a:lstStyle/>
                    <a:p>
                      <a:pPr algn="l"/>
                      <a:r>
                        <a:rPr lang="en-US" dirty="0" smtClean="0">
                          <a:solidFill>
                            <a:schemeClr val="bg1">
                              <a:lumMod val="95000"/>
                            </a:schemeClr>
                          </a:solidFill>
                          <a:latin typeface="Avenir Book" charset="0"/>
                          <a:ea typeface="Avenir Book" charset="0"/>
                          <a:cs typeface="Avenir Book" charset="0"/>
                        </a:rPr>
                        <a:t>Dlab_Part1 </a:t>
                      </a:r>
                      <a:r>
                        <a:rPr lang="en-US" dirty="0" smtClean="0">
                          <a:solidFill>
                            <a:schemeClr val="bg1">
                              <a:lumMod val="95000"/>
                            </a:schemeClr>
                          </a:solidFill>
                          <a:latin typeface="Avenir Book" charset="0"/>
                          <a:ea typeface="Avenir Book" charset="0"/>
                          <a:cs typeface="Avenir Book" charset="0"/>
                          <a:sym typeface="Wingdings"/>
                        </a:rPr>
                        <a:t> “Min-Max-Range”</a:t>
                      </a:r>
                      <a:endParaRPr lang="en-US" dirty="0">
                        <a:solidFill>
                          <a:schemeClr val="bg1">
                            <a:lumMod val="95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tc hMerge="1">
                  <a:txBody>
                    <a:bodyPr/>
                    <a:lstStyle/>
                    <a:p>
                      <a:endParaRPr lang="en-US" dirty="0"/>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 xmlns:a16="http://schemas.microsoft.com/office/drawing/2014/main" val="10005"/>
                  </a:ext>
                </a:extLst>
              </a:tr>
            </a:tbl>
          </a:graphicData>
        </a:graphic>
      </p:graphicFrame>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5581072" y="1270018"/>
            <a:ext cx="391686" cy="38870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955" y="1126214"/>
            <a:ext cx="1082102" cy="676314"/>
          </a:xfrm>
          <a:prstGeom prst="rect">
            <a:avLst/>
          </a:prstGeom>
        </p:spPr>
      </p:pic>
      <p:sp>
        <p:nvSpPr>
          <p:cNvPr id="15" name="Title 1"/>
          <p:cNvSpPr>
            <a:spLocks noGrp="1"/>
          </p:cNvSpPr>
          <p:nvPr>
            <p:ph type="title"/>
          </p:nvPr>
        </p:nvSpPr>
        <p:spPr>
          <a:xfrm>
            <a:off x="1" y="-326853"/>
            <a:ext cx="12302836" cy="1325563"/>
          </a:xfrm>
        </p:spPr>
        <p:txBody>
          <a:bodyPr>
            <a:normAutofit/>
          </a:bodyPr>
          <a:lstStyle/>
          <a:p>
            <a:r>
              <a:rPr lang="en-US" sz="3500" dirty="0" smtClean="0">
                <a:solidFill>
                  <a:schemeClr val="bg1">
                    <a:lumMod val="95000"/>
                  </a:schemeClr>
                </a:solidFill>
                <a:latin typeface="Avenir Book" charset="0"/>
                <a:ea typeface="Avenir Book" charset="0"/>
                <a:cs typeface="Avenir Book" charset="0"/>
              </a:rPr>
              <a:t>Min / Max: </a:t>
            </a:r>
            <a:r>
              <a:rPr lang="en-US" sz="3500" dirty="0">
                <a:solidFill>
                  <a:schemeClr val="bg1">
                    <a:lumMod val="95000"/>
                  </a:schemeClr>
                </a:solidFill>
                <a:latin typeface="Avenir Book" charset="0"/>
                <a:ea typeface="Avenir Book" charset="0"/>
                <a:cs typeface="Avenir Book" charset="0"/>
              </a:rPr>
              <a:t>identifies </a:t>
            </a:r>
            <a:r>
              <a:rPr lang="en-US" sz="3500" dirty="0" smtClean="0">
                <a:solidFill>
                  <a:schemeClr val="bg1">
                    <a:lumMod val="95000"/>
                  </a:schemeClr>
                </a:solidFill>
                <a:latin typeface="Avenir Book" charset="0"/>
                <a:ea typeface="Avenir Book" charset="0"/>
                <a:cs typeface="Avenir Book" charset="0"/>
              </a:rPr>
              <a:t>minimum / maximum </a:t>
            </a:r>
            <a:r>
              <a:rPr lang="en-US" sz="3500" dirty="0">
                <a:solidFill>
                  <a:schemeClr val="bg1">
                    <a:lumMod val="95000"/>
                  </a:schemeClr>
                </a:solidFill>
                <a:latin typeface="Avenir Book" charset="0"/>
                <a:ea typeface="Avenir Book" charset="0"/>
                <a:cs typeface="Avenir Book" charset="0"/>
              </a:rPr>
              <a:t>value in a data set</a:t>
            </a:r>
          </a:p>
        </p:txBody>
      </p:sp>
    </p:spTree>
    <p:extLst>
      <p:ext uri="{BB962C8B-B14F-4D97-AF65-F5344CB8AC3E}">
        <p14:creationId xmlns:p14="http://schemas.microsoft.com/office/powerpoint/2010/main" val="14134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98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376436259"/>
              </p:ext>
            </p:extLst>
          </p:nvPr>
        </p:nvGraphicFramePr>
        <p:xfrm>
          <a:off x="408215" y="1088010"/>
          <a:ext cx="11446329" cy="5204667"/>
        </p:xfrm>
        <a:graphic>
          <a:graphicData uri="http://schemas.openxmlformats.org/drawingml/2006/table">
            <a:tbl>
              <a:tblPr firstRow="1" bandRow="1">
                <a:tableStyleId>{2D5ABB26-0587-4C30-8999-92F81FD0307C}</a:tableStyleId>
              </a:tblPr>
              <a:tblGrid>
                <a:gridCol w="3759557">
                  <a:extLst>
                    <a:ext uri="{9D8B030D-6E8A-4147-A177-3AD203B41FA5}">
                      <a16:colId xmlns="" xmlns:a16="http://schemas.microsoft.com/office/drawing/2014/main" val="20000"/>
                    </a:ext>
                  </a:extLst>
                </a:gridCol>
                <a:gridCol w="3759557">
                  <a:extLst>
                    <a:ext uri="{9D8B030D-6E8A-4147-A177-3AD203B41FA5}">
                      <a16:colId xmlns="" xmlns:a16="http://schemas.microsoft.com/office/drawing/2014/main" val="20001"/>
                    </a:ext>
                  </a:extLst>
                </a:gridCol>
                <a:gridCol w="3927215">
                  <a:extLst>
                    <a:ext uri="{9D8B030D-6E8A-4147-A177-3AD203B41FA5}">
                      <a16:colId xmlns=""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669990">
                <a:tc>
                  <a:txBody>
                    <a:bodyPr/>
                    <a:lstStyle/>
                    <a:p>
                      <a:pPr marL="0" indent="0" algn="r">
                        <a:buFont typeface="+mj-lt"/>
                        <a:buNone/>
                      </a:pPr>
                      <a:r>
                        <a:rPr lang="en-US" dirty="0" smtClean="0">
                          <a:latin typeface="Avenir Book" charset="0"/>
                          <a:ea typeface="Avenir Book" charset="0"/>
                          <a:cs typeface="Avenir Book" charset="0"/>
                        </a:rPr>
                        <a:t>1. Select cell that will hold the value</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a:t>
                      </a:r>
                      <a:r>
                        <a:rPr lang="en-US" dirty="0" err="1" smtClean="0">
                          <a:latin typeface="Avenir Book" charset="0"/>
                          <a:ea typeface="Avenir Book" charset="0"/>
                          <a:cs typeface="Avenir Book" charset="0"/>
                        </a:rPr>
                        <a:t>Fn</a:t>
                      </a:r>
                      <a:r>
                        <a:rPr lang="en-US" dirty="0" smtClean="0">
                          <a:latin typeface="Avenir Book" charset="0"/>
                          <a:ea typeface="Avenir Book" charset="0"/>
                          <a:cs typeface="Avenir Book" charset="0"/>
                        </a:rPr>
                        <a:t> + 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1"/>
                  </a:ext>
                </a:extLst>
              </a:tr>
              <a:tr h="647811">
                <a:tc>
                  <a:txBody>
                    <a:bodyPr/>
                    <a:lstStyle/>
                    <a:p>
                      <a:pPr marL="0" indent="0" algn="r">
                        <a:buFont typeface="+mj-lt"/>
                        <a:buNone/>
                      </a:pPr>
                      <a:r>
                        <a:rPr lang="en-US" dirty="0" smtClean="0">
                          <a:latin typeface="Avenir Book" charset="0"/>
                          <a:ea typeface="Avenir Book" charset="0"/>
                          <a:cs typeface="Avenir Book" charset="0"/>
                        </a:rPr>
                        <a:t>2. Type</a:t>
                      </a:r>
                      <a:r>
                        <a:rPr lang="en-US" baseline="0" dirty="0" smtClean="0">
                          <a:latin typeface="Avenir Book" charset="0"/>
                          <a:ea typeface="Avenir Book" charset="0"/>
                          <a:cs typeface="Avenir Book" charset="0"/>
                        </a:rPr>
                        <a:t> “= ”</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2"/>
                  </a:ext>
                </a:extLst>
              </a:tr>
              <a:tr h="647811">
                <a:tc>
                  <a:txBody>
                    <a:bodyPr/>
                    <a:lstStyle/>
                    <a:p>
                      <a:pPr marL="0" indent="0" algn="r">
                        <a:buFont typeface="+mj-lt"/>
                        <a:buNone/>
                      </a:pPr>
                      <a:r>
                        <a:rPr lang="en-US" sz="1800" dirty="0" smtClean="0">
                          <a:latin typeface="Avenir Book" charset="0"/>
                          <a:ea typeface="Avenir Book" charset="0"/>
                          <a:cs typeface="Avenir Book" charset="0"/>
                        </a:rPr>
                        <a:t>3. Use arrows to navigate to</a:t>
                      </a:r>
                      <a:r>
                        <a:rPr lang="en-US" sz="1800" baseline="0" dirty="0" smtClean="0">
                          <a:latin typeface="Avenir Book" charset="0"/>
                          <a:ea typeface="Avenir Book" charset="0"/>
                          <a:cs typeface="Avenir Book" charset="0"/>
                        </a:rPr>
                        <a:t> cell that contains the max value</a:t>
                      </a:r>
                      <a:endParaRPr lang="en-US" sz="1800"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tr>
              <a:tr h="647811">
                <a:tc>
                  <a:txBody>
                    <a:bodyPr/>
                    <a:lstStyle/>
                    <a:p>
                      <a:pPr marL="0" indent="0" algn="r">
                        <a:buFont typeface="+mj-lt"/>
                        <a:buNone/>
                      </a:pPr>
                      <a:r>
                        <a:rPr lang="en-US" sz="1800" dirty="0" smtClean="0">
                          <a:latin typeface="Avenir Book" charset="0"/>
                          <a:ea typeface="Avenir Book" charset="0"/>
                          <a:cs typeface="Avenir Book" charset="0"/>
                        </a:rPr>
                        <a:t>4. Type “ </a:t>
                      </a:r>
                      <a:r>
                        <a:rPr lang="mr-IN" sz="1800" dirty="0" smtClean="0">
                          <a:latin typeface="Avenir Book" charset="0"/>
                          <a:ea typeface="Avenir Book" charset="0"/>
                          <a:cs typeface="Avenir Book" charset="0"/>
                        </a:rPr>
                        <a:t>–</a:t>
                      </a:r>
                      <a:r>
                        <a:rPr lang="en-US" sz="1800" dirty="0" smtClean="0">
                          <a:latin typeface="Avenir Book" charset="0"/>
                          <a:ea typeface="Avenir Book" charset="0"/>
                          <a:cs typeface="Avenir Book" charset="0"/>
                        </a:rPr>
                        <a:t> “ </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tr>
              <a:tr h="647811">
                <a:tc>
                  <a:txBody>
                    <a:bodyPr/>
                    <a:lstStyle/>
                    <a:p>
                      <a:pPr marL="0" indent="0" algn="r">
                        <a:buFont typeface="+mj-lt"/>
                        <a:buNone/>
                      </a:pPr>
                      <a:r>
                        <a:rPr lang="en-US" sz="1800" dirty="0" smtClean="0">
                          <a:latin typeface="Avenir Book" charset="0"/>
                          <a:ea typeface="Avenir Book" charset="0"/>
                          <a:cs typeface="Avenir Book" charset="0"/>
                        </a:rPr>
                        <a:t>5. Use arrows to navigate to</a:t>
                      </a:r>
                      <a:r>
                        <a:rPr lang="en-US" sz="1800" baseline="0" dirty="0" smtClean="0">
                          <a:latin typeface="Avenir Book" charset="0"/>
                          <a:ea typeface="Avenir Book" charset="0"/>
                          <a:cs typeface="Avenir Book" charset="0"/>
                        </a:rPr>
                        <a:t> cell that contains the max value</a:t>
                      </a:r>
                      <a:endParaRPr lang="en-US" sz="1800"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tr>
              <a:tr h="647811">
                <a:tc>
                  <a:txBody>
                    <a:bodyPr/>
                    <a:lstStyle/>
                    <a:p>
                      <a:pPr marL="0" indent="0" algn="r">
                        <a:buFont typeface="+mj-lt"/>
                        <a:buNone/>
                      </a:pPr>
                      <a:r>
                        <a:rPr lang="en-US" dirty="0" smtClean="0">
                          <a:latin typeface="Avenir Book" charset="0"/>
                          <a:ea typeface="Avenir Book" charset="0"/>
                          <a:cs typeface="Avenir Book" charset="0"/>
                        </a:rPr>
                        <a:t>6. Hit “enter”</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3"/>
                  </a:ext>
                </a:extLst>
              </a:tr>
              <a:tr h="647811">
                <a:tc>
                  <a:txBody>
                    <a:bodyPr/>
                    <a:lstStyle/>
                    <a:p>
                      <a:pPr marL="0" indent="0" algn="r">
                        <a:buFont typeface="+mj-lt"/>
                        <a:buNone/>
                      </a:pPr>
                      <a:r>
                        <a:rPr lang="en-US" b="1" dirty="0" smtClean="0">
                          <a:solidFill>
                            <a:schemeClr val="tx2">
                              <a:lumMod val="50000"/>
                            </a:schemeClr>
                          </a:solidFill>
                          <a:latin typeface="Avenir Book" charset="0"/>
                          <a:ea typeface="Avenir Book" charset="0"/>
                          <a:cs typeface="Avenir Book" charset="0"/>
                        </a:rPr>
                        <a:t>Practice</a:t>
                      </a:r>
                      <a:endParaRPr lang="en-US" b="1" dirty="0">
                        <a:solidFill>
                          <a:schemeClr val="tx2">
                            <a:lumMod val="50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gridSpan="2">
                  <a:txBody>
                    <a:bodyPr/>
                    <a:lstStyle/>
                    <a:p>
                      <a:pPr algn="l"/>
                      <a:r>
                        <a:rPr lang="en-US" dirty="0" smtClean="0">
                          <a:solidFill>
                            <a:schemeClr val="bg1">
                              <a:lumMod val="95000"/>
                            </a:schemeClr>
                          </a:solidFill>
                          <a:latin typeface="Avenir Book" charset="0"/>
                          <a:ea typeface="Avenir Book" charset="0"/>
                          <a:cs typeface="Avenir Book" charset="0"/>
                        </a:rPr>
                        <a:t>Dlab_Part1 </a:t>
                      </a:r>
                      <a:r>
                        <a:rPr lang="en-US" dirty="0" smtClean="0">
                          <a:solidFill>
                            <a:schemeClr val="bg1">
                              <a:lumMod val="95000"/>
                            </a:schemeClr>
                          </a:solidFill>
                          <a:latin typeface="Avenir Book" charset="0"/>
                          <a:ea typeface="Avenir Book" charset="0"/>
                          <a:cs typeface="Avenir Book" charset="0"/>
                          <a:sym typeface="Wingdings"/>
                        </a:rPr>
                        <a:t> “Min-Max-Range”</a:t>
                      </a:r>
                      <a:endParaRPr lang="en-US" dirty="0">
                        <a:solidFill>
                          <a:schemeClr val="bg1">
                            <a:lumMod val="95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tc hMerge="1">
                  <a:txBody>
                    <a:bodyPr/>
                    <a:lstStyle/>
                    <a:p>
                      <a:endParaRPr lang="en-US" dirty="0"/>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 xmlns:a16="http://schemas.microsoft.com/office/drawing/2014/main" val="10005"/>
                  </a:ext>
                </a:extLst>
              </a:tr>
            </a:tbl>
          </a:graphicData>
        </a:graphic>
      </p:graphicFrame>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5802744" y="1212095"/>
            <a:ext cx="391686" cy="38870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8370" y="1104339"/>
            <a:ext cx="1082102" cy="676314"/>
          </a:xfrm>
          <a:prstGeom prst="rect">
            <a:avLst/>
          </a:prstGeom>
        </p:spPr>
      </p:pic>
      <p:sp>
        <p:nvSpPr>
          <p:cNvPr id="15" name="Title 1"/>
          <p:cNvSpPr>
            <a:spLocks noGrp="1"/>
          </p:cNvSpPr>
          <p:nvPr>
            <p:ph type="title"/>
          </p:nvPr>
        </p:nvSpPr>
        <p:spPr>
          <a:xfrm>
            <a:off x="1" y="-326853"/>
            <a:ext cx="12302836" cy="1325563"/>
          </a:xfrm>
        </p:spPr>
        <p:txBody>
          <a:bodyPr>
            <a:normAutofit/>
          </a:bodyPr>
          <a:lstStyle/>
          <a:p>
            <a:r>
              <a:rPr lang="en-US" sz="3800" dirty="0" smtClean="0">
                <a:solidFill>
                  <a:schemeClr val="bg1">
                    <a:lumMod val="95000"/>
                  </a:schemeClr>
                </a:solidFill>
                <a:latin typeface="Avenir Book" charset="0"/>
                <a:ea typeface="Avenir Book" charset="0"/>
                <a:cs typeface="Avenir Book" charset="0"/>
              </a:rPr>
              <a:t>Range: aka subtraction </a:t>
            </a:r>
            <a:endParaRPr lang="en-US" sz="3800" dirty="0">
              <a:solidFill>
                <a:schemeClr val="bg1">
                  <a:lumMod val="9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40403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362828325"/>
              </p:ext>
            </p:extLst>
          </p:nvPr>
        </p:nvGraphicFramePr>
        <p:xfrm>
          <a:off x="-789458" y="1192569"/>
          <a:ext cx="11932740" cy="5053249"/>
        </p:xfrm>
        <a:graphic>
          <a:graphicData uri="http://schemas.openxmlformats.org/drawingml/2006/table">
            <a:tbl>
              <a:tblPr firstRow="1" bandRow="1">
                <a:tableStyleId>{2D5ABB26-0587-4C30-8999-92F81FD0307C}</a:tableStyleId>
              </a:tblPr>
              <a:tblGrid>
                <a:gridCol w="2816990">
                  <a:extLst>
                    <a:ext uri="{9D8B030D-6E8A-4147-A177-3AD203B41FA5}">
                      <a16:colId xmlns="" xmlns:a16="http://schemas.microsoft.com/office/drawing/2014/main" val="20000"/>
                    </a:ext>
                  </a:extLst>
                </a:gridCol>
                <a:gridCol w="9115750">
                  <a:extLst>
                    <a:ext uri="{9D8B030D-6E8A-4147-A177-3AD203B41FA5}">
                      <a16:colId xmlns="" xmlns:a16="http://schemas.microsoft.com/office/drawing/2014/main" val="20001"/>
                    </a:ext>
                  </a:extLst>
                </a:gridCol>
              </a:tblGrid>
              <a:tr h="1372927">
                <a:tc>
                  <a:txBody>
                    <a:bodyPr/>
                    <a:lstStyle/>
                    <a:p>
                      <a:pPr marL="0" indent="0" algn="r">
                        <a:buFont typeface="+mj-lt"/>
                        <a:buNone/>
                      </a:pPr>
                      <a:endParaRPr lang="en-US" dirty="0">
                        <a:latin typeface="Avenir Book" charset="0"/>
                        <a:ea typeface="Avenir Book" charset="0"/>
                        <a:cs typeface="Avenir Book" charset="0"/>
                      </a:endParaRPr>
                    </a:p>
                  </a:txBody>
                  <a:tcPr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(1) Hover over bottom right corner of cell containing the formula you’d like to repeat</a:t>
                      </a:r>
                    </a:p>
                  </a:txBody>
                  <a:tcPr anchor="ctr">
                    <a:lnL w="1270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226774">
                <a:tc>
                  <a:txBody>
                    <a:bodyPr/>
                    <a:lstStyle/>
                    <a:p>
                      <a:pPr marL="0" indent="0" algn="r">
                        <a:buFont typeface="+mj-lt"/>
                        <a:buNone/>
                      </a:pPr>
                      <a:endParaRPr lang="en-US" dirty="0">
                        <a:latin typeface="Avenir Book" charset="0"/>
                        <a:ea typeface="Avenir Book" charset="0"/>
                        <a:cs typeface="Avenir Book" charset="0"/>
                      </a:endParaRPr>
                    </a:p>
                  </a:txBody>
                  <a:tcPr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(2) Wait for black plus sign to appear </a:t>
                      </a:r>
                    </a:p>
                  </a:txBody>
                  <a:tcPr anchor="ctr">
                    <a:lnL w="1270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1226774">
                <a:tc>
                  <a:txBody>
                    <a:bodyPr/>
                    <a:lstStyle/>
                    <a:p>
                      <a:pPr marL="0" indent="0" algn="r">
                        <a:buFont typeface="+mj-lt"/>
                        <a:buNone/>
                      </a:pPr>
                      <a:endParaRPr lang="en-US" sz="1400" dirty="0">
                        <a:latin typeface="Avenir Book" charset="0"/>
                        <a:ea typeface="Avenir Book" charset="0"/>
                        <a:cs typeface="Avenir Book" charset="0"/>
                      </a:endParaRPr>
                    </a:p>
                  </a:txBody>
                  <a:tcPr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smtClean="0">
                          <a:latin typeface="Avenir Book" charset="0"/>
                          <a:ea typeface="Avenir Book" charset="0"/>
                          <a:cs typeface="Avenir Book" charset="0"/>
                        </a:rPr>
                        <a:t>(3) Drag bar across row or column that you’re trying to fill in </a:t>
                      </a:r>
                    </a:p>
                  </a:txBody>
                  <a:tcPr anchor="ctr">
                    <a:lnL w="1270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“Spreading”</a:t>
                      </a:r>
                      <a:endParaRPr lang="en-US" sz="2500" dirty="0">
                        <a:solidFill>
                          <a:schemeClr val="bg1">
                            <a:lumMod val="95000"/>
                          </a:schemeClr>
                        </a:solidFill>
                        <a:latin typeface="Avenir Book" charset="0"/>
                        <a:ea typeface="Avenir Book" charset="0"/>
                        <a:cs typeface="Avenir Book" charset="0"/>
                      </a:endParaRPr>
                    </a:p>
                  </a:txBody>
                  <a:tcPr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 xmlns:a16="http://schemas.microsoft.com/office/drawing/2014/main" val="10004"/>
                  </a:ext>
                </a:extLst>
              </a:tr>
            </a:tbl>
          </a:graphicData>
        </a:graphic>
      </p:graphicFrame>
      <p:sp>
        <p:nvSpPr>
          <p:cNvPr id="20" name="Rectangle 19"/>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a:spLocks noGrp="1"/>
          </p:cNvSpPr>
          <p:nvPr>
            <p:ph type="title"/>
          </p:nvPr>
        </p:nvSpPr>
        <p:spPr>
          <a:xfrm>
            <a:off x="59006" y="-326853"/>
            <a:ext cx="12427801" cy="1325563"/>
          </a:xfrm>
        </p:spPr>
        <p:txBody>
          <a:bodyPr>
            <a:normAutofit/>
          </a:bodyPr>
          <a:lstStyle/>
          <a:p>
            <a:r>
              <a:rPr lang="en-US" sz="3800" dirty="0">
                <a:solidFill>
                  <a:schemeClr val="bg1">
                    <a:lumMod val="95000"/>
                  </a:schemeClr>
                </a:solidFill>
                <a:latin typeface="Avenir Book" charset="0"/>
                <a:ea typeface="Avenir Book" charset="0"/>
                <a:cs typeface="Avenir Book" charset="0"/>
              </a:rPr>
              <a:t>Spreading Formulas: identifies and repeats one formula</a:t>
            </a:r>
          </a:p>
        </p:txBody>
      </p:sp>
    </p:spTree>
    <p:extLst>
      <p:ext uri="{BB962C8B-B14F-4D97-AF65-F5344CB8AC3E}">
        <p14:creationId xmlns:p14="http://schemas.microsoft.com/office/powerpoint/2010/main" val="133172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248598" y="2981208"/>
            <a:ext cx="10515600" cy="3613883"/>
          </a:xfrm>
        </p:spPr>
        <p:txBody>
          <a:bodyPr>
            <a:normAutofit/>
          </a:bodyPr>
          <a:lstStyle/>
          <a:p>
            <a:pPr marL="571500" indent="-571500">
              <a:buFont typeface="+mj-lt"/>
              <a:buAutoNum type="romanUcPeriod"/>
            </a:pPr>
            <a:endParaRPr lang="en-US" dirty="0" smtClean="0">
              <a:solidFill>
                <a:schemeClr val="tx2">
                  <a:lumMod val="75000"/>
                </a:schemeClr>
              </a:solidFill>
              <a:latin typeface="Avenir Book" charset="0"/>
              <a:ea typeface="Avenir Book" charset="0"/>
              <a:cs typeface="Avenir Book" charset="0"/>
            </a:endParaRPr>
          </a:p>
          <a:p>
            <a:pPr marL="571500" indent="-571500">
              <a:buFont typeface="+mj-lt"/>
              <a:buAutoNum type="romanUcPeriod"/>
            </a:pPr>
            <a:r>
              <a:rPr lang="en-US" dirty="0" smtClean="0">
                <a:solidFill>
                  <a:schemeClr val="tx2">
                    <a:lumMod val="75000"/>
                  </a:schemeClr>
                </a:solidFill>
                <a:latin typeface="Avenir Book" charset="0"/>
                <a:ea typeface="Avenir Book" charset="0"/>
                <a:cs typeface="Avenir Book" charset="0"/>
              </a:rPr>
              <a:t>Tool-Bar walkthrough</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Basic Formulas</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Data Organizing</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More Excel Formulas</a:t>
            </a:r>
          </a:p>
        </p:txBody>
      </p:sp>
      <p:sp>
        <p:nvSpPr>
          <p:cNvPr id="6" name="Rectangle 5"/>
          <p:cNvSpPr/>
          <p:nvPr/>
        </p:nvSpPr>
        <p:spPr>
          <a:xfrm>
            <a:off x="6551" y="2343239"/>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209540"/>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Agenda </a:t>
            </a:r>
            <a:endParaRPr lang="en-US"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248598" y="5012870"/>
            <a:ext cx="6279776" cy="1845129"/>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248598" y="3414784"/>
            <a:ext cx="6279776" cy="1086894"/>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2837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193859"/>
            <a:ext cx="10515600" cy="1325563"/>
          </a:xfrm>
        </p:spPr>
        <p:txBody>
          <a:bodyPr/>
          <a:lstStyle/>
          <a:p>
            <a:endParaRPr lang="en-US" dirty="0">
              <a:solidFill>
                <a:schemeClr val="bg1">
                  <a:lumMod val="9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165" y="1709531"/>
            <a:ext cx="4184374" cy="4184374"/>
          </a:xfrm>
          <a:prstGeom prst="rect">
            <a:avLst/>
          </a:prstGeom>
        </p:spPr>
      </p:pic>
    </p:spTree>
    <p:extLst>
      <p:ext uri="{BB962C8B-B14F-4D97-AF65-F5344CB8AC3E}">
        <p14:creationId xmlns:p14="http://schemas.microsoft.com/office/powerpoint/2010/main" val="46950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0" y="-193859"/>
            <a:ext cx="11576847" cy="1325563"/>
          </a:xfrm>
        </p:spPr>
        <p:txBody>
          <a:bodyPr/>
          <a:lstStyle/>
          <a:p>
            <a:r>
              <a:rPr lang="en-US" dirty="0" smtClean="0">
                <a:solidFill>
                  <a:schemeClr val="bg1">
                    <a:lumMod val="95000"/>
                  </a:schemeClr>
                </a:solidFill>
                <a:latin typeface="Avenir Book" charset="0"/>
                <a:ea typeface="Avenir Book" charset="0"/>
                <a:cs typeface="Avenir Book" charset="0"/>
              </a:rPr>
              <a:t>About this section’s data: Civil Rights Policy</a:t>
            </a:r>
            <a:endParaRPr lang="en-US"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161192" y="1890950"/>
            <a:ext cx="11869615" cy="4401205"/>
          </a:xfrm>
          <a:prstGeom prst="rect">
            <a:avLst/>
          </a:prstGeom>
          <a:noFill/>
        </p:spPr>
        <p:txBody>
          <a:bodyPr wrap="square" rtlCol="0">
            <a:spAutoFit/>
          </a:bodyPr>
          <a:lstStyle/>
          <a:p>
            <a:pPr marL="457200" indent="-457200">
              <a:buFont typeface="Wingdings" charset="2"/>
              <a:buChar char="Ø"/>
            </a:pPr>
            <a:r>
              <a:rPr lang="en-US" sz="2800" dirty="0" smtClean="0">
                <a:latin typeface="Avenir Book" charset="0"/>
                <a:ea typeface="Avenir Book" charset="0"/>
                <a:cs typeface="Avenir Book" charset="0"/>
              </a:rPr>
              <a:t>The Office for Civil Rights, based in the Department of Education, requires school districts to publish data related to access to resources, punishment practices, school expenditures, &amp; teacher experience, among other metrics. This database can be accessed </a:t>
            </a:r>
            <a:r>
              <a:rPr lang="en-US" sz="2800" dirty="0" smtClean="0">
                <a:latin typeface="Avenir Book" charset="0"/>
                <a:ea typeface="Avenir Book" charset="0"/>
                <a:cs typeface="Avenir Book" charset="0"/>
                <a:hlinkClick r:id="rId3"/>
              </a:rPr>
              <a:t>here</a:t>
            </a:r>
            <a:endParaRPr lang="en-US" sz="2800" dirty="0" smtClean="0">
              <a:latin typeface="Avenir Book" charset="0"/>
              <a:ea typeface="Avenir Book" charset="0"/>
              <a:cs typeface="Avenir Book" charset="0"/>
            </a:endParaRPr>
          </a:p>
          <a:p>
            <a:pPr marL="457200" indent="-457200">
              <a:buFont typeface="Wingdings" charset="2"/>
              <a:buChar char="Ø"/>
            </a:pPr>
            <a:endParaRPr lang="en-US" sz="2800" dirty="0">
              <a:latin typeface="Avenir Book" charset="0"/>
              <a:ea typeface="Avenir Book" charset="0"/>
              <a:cs typeface="Avenir Book" charset="0"/>
            </a:endParaRPr>
          </a:p>
          <a:p>
            <a:pPr marL="457200" indent="-457200">
              <a:buFont typeface="Wingdings" charset="2"/>
              <a:buChar char="Ø"/>
            </a:pPr>
            <a:r>
              <a:rPr lang="en-US" sz="2800" dirty="0" smtClean="0">
                <a:latin typeface="Avenir Book" charset="0"/>
                <a:ea typeface="Avenir Book" charset="0"/>
                <a:cs typeface="Avenir Book" charset="0"/>
              </a:rPr>
              <a:t>The most recent data is available from 2013. There is 2015-2016 school year data, however it is not available yet. And who’s to say when it will be.</a:t>
            </a:r>
          </a:p>
          <a:p>
            <a:pPr marL="457200" indent="-457200">
              <a:buFont typeface="Wingdings" charset="2"/>
              <a:buChar char="Ø"/>
            </a:pPr>
            <a:endParaRPr lang="en-US" sz="2800" dirty="0" smtClean="0">
              <a:latin typeface="Avenir Book" charset="0"/>
              <a:ea typeface="Avenir Book" charset="0"/>
              <a:cs typeface="Avenir Book" charset="0"/>
            </a:endParaRPr>
          </a:p>
          <a:p>
            <a:pPr marL="457200" indent="-457200">
              <a:buFont typeface="Wingdings" charset="2"/>
              <a:buChar char="Ø"/>
            </a:pPr>
            <a:r>
              <a:rPr lang="en-US" sz="2800" dirty="0" smtClean="0">
                <a:latin typeface="Avenir Book" charset="0"/>
                <a:ea typeface="Avenir Book" charset="0"/>
                <a:cs typeface="Avenir Book" charset="0"/>
              </a:rPr>
              <a:t>This is self-reported data. </a:t>
            </a:r>
          </a:p>
        </p:txBody>
      </p:sp>
    </p:spTree>
    <p:extLst>
      <p:ext uri="{BB962C8B-B14F-4D97-AF65-F5344CB8AC3E}">
        <p14:creationId xmlns:p14="http://schemas.microsoft.com/office/powerpoint/2010/main" val="1924183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4537"/>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59" y="-193859"/>
            <a:ext cx="10515600" cy="1325563"/>
          </a:xfrm>
        </p:spPr>
        <p:txBody>
          <a:bodyPr/>
          <a:lstStyle/>
          <a:p>
            <a:r>
              <a:rPr lang="en-US" dirty="0" smtClean="0">
                <a:solidFill>
                  <a:schemeClr val="bg1">
                    <a:lumMod val="95000"/>
                  </a:schemeClr>
                </a:solidFill>
                <a:latin typeface="Avenir Book" charset="0"/>
                <a:ea typeface="Avenir Book" charset="0"/>
                <a:cs typeface="Avenir Book" charset="0"/>
              </a:rPr>
              <a:t>Relative Referencing</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88329140"/>
              </p:ext>
            </p:extLst>
          </p:nvPr>
        </p:nvGraphicFramePr>
        <p:xfrm>
          <a:off x="129630" y="1720299"/>
          <a:ext cx="11932740" cy="3826475"/>
        </p:xfrm>
        <a:graphic>
          <a:graphicData uri="http://schemas.openxmlformats.org/drawingml/2006/table">
            <a:tbl>
              <a:tblPr firstRow="1" bandRow="1">
                <a:tableStyleId>{2D5ABB26-0587-4C30-8999-92F81FD0307C}</a:tableStyleId>
              </a:tblPr>
              <a:tblGrid>
                <a:gridCol w="1963865">
                  <a:extLst>
                    <a:ext uri="{9D8B030D-6E8A-4147-A177-3AD203B41FA5}">
                      <a16:colId xmlns="" xmlns:a16="http://schemas.microsoft.com/office/drawing/2014/main" val="20000"/>
                    </a:ext>
                  </a:extLst>
                </a:gridCol>
                <a:gridCol w="9968875">
                  <a:extLst>
                    <a:ext uri="{9D8B030D-6E8A-4147-A177-3AD203B41FA5}">
                      <a16:colId xmlns="" xmlns:a16="http://schemas.microsoft.com/office/drawing/2014/main" val="20001"/>
                    </a:ext>
                  </a:extLst>
                </a:gridCol>
              </a:tblGrid>
              <a:tr h="1372927">
                <a:tc>
                  <a:txBody>
                    <a:bodyPr/>
                    <a:lstStyle/>
                    <a:p>
                      <a:pPr marL="0" indent="0" algn="r">
                        <a:buFont typeface="+mj-lt"/>
                        <a:buNone/>
                      </a:pPr>
                      <a:r>
                        <a:rPr lang="en-US" sz="2500" b="1" dirty="0" smtClean="0">
                          <a:latin typeface="Avenir Book" charset="0"/>
                          <a:ea typeface="Avenir Book" charset="0"/>
                          <a:cs typeface="Avenir Book" charset="0"/>
                        </a:rPr>
                        <a:t>Purpose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When you would like the formula, or cell referencing</a:t>
                      </a:r>
                      <a:r>
                        <a:rPr lang="en-US" sz="2500" baseline="0" dirty="0" smtClean="0">
                          <a:latin typeface="Avenir Book" charset="0"/>
                          <a:ea typeface="Avenir Book" charset="0"/>
                          <a:cs typeface="Avenir Book" charset="0"/>
                        </a:rPr>
                        <a:t> to change based on where you are in the workbook</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226774">
                <a:tc>
                  <a:txBody>
                    <a:bodyPr/>
                    <a:lstStyle/>
                    <a:p>
                      <a:pPr marL="0" indent="0" algn="r">
                        <a:buFont typeface="+mj-lt"/>
                        <a:buNone/>
                      </a:pPr>
                      <a:r>
                        <a:rPr lang="en-US" sz="2500" b="1" dirty="0" smtClean="0">
                          <a:latin typeface="Avenir Book" charset="0"/>
                          <a:ea typeface="Avenir Book" charset="0"/>
                          <a:cs typeface="Avenir Book" charset="0"/>
                        </a:rPr>
                        <a:t>Example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=SUM(C1:Z1)</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“Relative Referencing”</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162894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69798"/>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Absolute Referencing</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22175505"/>
              </p:ext>
            </p:extLst>
          </p:nvPr>
        </p:nvGraphicFramePr>
        <p:xfrm>
          <a:off x="129630" y="1131704"/>
          <a:ext cx="11932740" cy="5220522"/>
        </p:xfrm>
        <a:graphic>
          <a:graphicData uri="http://schemas.openxmlformats.org/drawingml/2006/table">
            <a:tbl>
              <a:tblPr firstRow="1" bandRow="1">
                <a:tableStyleId>{2D5ABB26-0587-4C30-8999-92F81FD0307C}</a:tableStyleId>
              </a:tblPr>
              <a:tblGrid>
                <a:gridCol w="2348875">
                  <a:extLst>
                    <a:ext uri="{9D8B030D-6E8A-4147-A177-3AD203B41FA5}">
                      <a16:colId xmlns="" xmlns:a16="http://schemas.microsoft.com/office/drawing/2014/main" val="20000"/>
                    </a:ext>
                  </a:extLst>
                </a:gridCol>
                <a:gridCol w="9583865">
                  <a:extLst>
                    <a:ext uri="{9D8B030D-6E8A-4147-A177-3AD203B41FA5}">
                      <a16:colId xmlns="" xmlns:a16="http://schemas.microsoft.com/office/drawing/2014/main" val="20001"/>
                    </a:ext>
                  </a:extLst>
                </a:gridCol>
              </a:tblGrid>
              <a:tr h="1118201">
                <a:tc>
                  <a:txBody>
                    <a:bodyPr/>
                    <a:lstStyle/>
                    <a:p>
                      <a:pPr marL="0" indent="0" algn="r">
                        <a:buFont typeface="+mj-lt"/>
                        <a:buNone/>
                      </a:pPr>
                      <a:r>
                        <a:rPr lang="en-US" sz="2500" b="1" dirty="0" smtClean="0">
                          <a:latin typeface="Avenir Book" charset="0"/>
                          <a:ea typeface="Avenir Book" charset="0"/>
                          <a:cs typeface="Avenir Book" charset="0"/>
                        </a:rPr>
                        <a:t>Purpose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When you do not want the formula, or cell referencing</a:t>
                      </a:r>
                      <a:r>
                        <a:rPr lang="en-US" sz="2500" baseline="0" dirty="0" smtClean="0">
                          <a:latin typeface="Avenir Book" charset="0"/>
                          <a:ea typeface="Avenir Book" charset="0"/>
                          <a:cs typeface="Avenir Book" charset="0"/>
                        </a:rPr>
                        <a:t> to change based on where you are in the workbook</a:t>
                      </a:r>
                      <a:endParaRPr lang="en-US" sz="2500" dirty="0" smtClean="0">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058779">
                <a:tc>
                  <a:txBody>
                    <a:bodyPr/>
                    <a:lstStyle/>
                    <a:p>
                      <a:pPr marL="0" indent="0" algn="r">
                        <a:buFont typeface="+mj-lt"/>
                        <a:buNone/>
                      </a:pPr>
                      <a:r>
                        <a:rPr lang="en-US" sz="2500" b="1" dirty="0" smtClean="0">
                          <a:latin typeface="Avenir Book" charset="0"/>
                          <a:ea typeface="Avenir Book" charset="0"/>
                          <a:cs typeface="Avenir Book" charset="0"/>
                        </a:rPr>
                        <a:t>Column Locked</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=SUM($C1:$C260)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974558">
                <a:tc>
                  <a:txBody>
                    <a:bodyPr/>
                    <a:lstStyle/>
                    <a:p>
                      <a:pPr marL="0" indent="0" algn="r">
                        <a:buFont typeface="+mj-lt"/>
                        <a:buNone/>
                      </a:pPr>
                      <a:r>
                        <a:rPr lang="en-US" sz="2500" b="1" dirty="0" smtClean="0">
                          <a:latin typeface="Avenir Book" charset="0"/>
                          <a:ea typeface="Avenir Book" charset="0"/>
                          <a:cs typeface="Avenir Book" charset="0"/>
                        </a:rPr>
                        <a:t>Row Locked</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smtClean="0">
                          <a:latin typeface="Avenir Book" charset="0"/>
                          <a:ea typeface="Avenir Book" charset="0"/>
                          <a:cs typeface="Avenir Book" charset="0"/>
                        </a:rPr>
                        <a:t>=SUM(C$1:C$260)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42210">
                <a:tc>
                  <a:txBody>
                    <a:bodyPr/>
                    <a:lstStyle/>
                    <a:p>
                      <a:pPr marL="0" indent="0" algn="r">
                        <a:buFont typeface="+mj-lt"/>
                        <a:buNone/>
                      </a:pPr>
                      <a:r>
                        <a:rPr lang="en-US" sz="2500" b="1" dirty="0" smtClean="0">
                          <a:latin typeface="Avenir Book" charset="0"/>
                          <a:ea typeface="Avenir Book" charset="0"/>
                          <a:cs typeface="Avenir Book" charset="0"/>
                        </a:rPr>
                        <a:t>Both Locked</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smtClean="0">
                          <a:latin typeface="Avenir Book" charset="0"/>
                          <a:ea typeface="Avenir Book" charset="0"/>
                          <a:cs typeface="Avenir Book" charset="0"/>
                        </a:rPr>
                        <a:t>=SUM($C$1:$C$260)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“Absolute Referencing”</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840578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45734"/>
            <a:ext cx="10515600" cy="1325563"/>
          </a:xfrm>
        </p:spPr>
        <p:txBody>
          <a:bodyPr/>
          <a:lstStyle/>
          <a:p>
            <a:r>
              <a:rPr lang="en-US" dirty="0" smtClean="0">
                <a:solidFill>
                  <a:schemeClr val="bg1">
                    <a:lumMod val="95000"/>
                  </a:schemeClr>
                </a:solidFill>
                <a:latin typeface="Avenir Book" charset="0"/>
                <a:ea typeface="Avenir Book" charset="0"/>
                <a:cs typeface="Avenir Book" charset="0"/>
              </a:rPr>
              <a:t>Sort</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01517368"/>
              </p:ext>
            </p:extLst>
          </p:nvPr>
        </p:nvGraphicFramePr>
        <p:xfrm>
          <a:off x="129630" y="937846"/>
          <a:ext cx="11932740" cy="5738521"/>
        </p:xfrm>
        <a:graphic>
          <a:graphicData uri="http://schemas.openxmlformats.org/drawingml/2006/table">
            <a:tbl>
              <a:tblPr firstRow="1" bandRow="1">
                <a:tableStyleId>{2D5ABB26-0587-4C30-8999-92F81FD0307C}</a:tableStyleId>
              </a:tblPr>
              <a:tblGrid>
                <a:gridCol w="1729560">
                  <a:extLst>
                    <a:ext uri="{9D8B030D-6E8A-4147-A177-3AD203B41FA5}">
                      <a16:colId xmlns="" xmlns:a16="http://schemas.microsoft.com/office/drawing/2014/main" val="20000"/>
                    </a:ext>
                  </a:extLst>
                </a:gridCol>
                <a:gridCol w="10203180">
                  <a:extLst>
                    <a:ext uri="{9D8B030D-6E8A-4147-A177-3AD203B41FA5}">
                      <a16:colId xmlns="" xmlns:a16="http://schemas.microsoft.com/office/drawing/2014/main" val="20001"/>
                    </a:ext>
                  </a:extLst>
                </a:gridCol>
              </a:tblGrid>
              <a:tr h="845302">
                <a:tc>
                  <a:txBody>
                    <a:bodyPr/>
                    <a:lstStyle/>
                    <a:p>
                      <a:pPr marL="0" indent="0" algn="r">
                        <a:buFont typeface="+mj-lt"/>
                        <a:buNone/>
                      </a:pPr>
                      <a:r>
                        <a:rPr lang="en-US" sz="2500" b="1" dirty="0" smtClean="0">
                          <a:latin typeface="Avenir Book" charset="0"/>
                          <a:ea typeface="Avenir Book" charset="0"/>
                          <a:cs typeface="Avenir Book" charset="0"/>
                        </a:rPr>
                        <a:t>Purpose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latin typeface="Avenir Book" charset="0"/>
                          <a:ea typeface="Avenir Book" charset="0"/>
                          <a:cs typeface="Avenir Book" charset="0"/>
                        </a:rPr>
                        <a:t>Quickly organize data by</a:t>
                      </a:r>
                      <a:r>
                        <a:rPr lang="en-US" sz="2000" baseline="0" dirty="0" smtClean="0">
                          <a:latin typeface="Avenir Book" charset="0"/>
                          <a:ea typeface="Avenir Book" charset="0"/>
                          <a:cs typeface="Avenir Book" charset="0"/>
                        </a:rPr>
                        <a:t> different columns</a:t>
                      </a:r>
                      <a:endParaRPr lang="en-US" sz="20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857433">
                <a:tc>
                  <a:txBody>
                    <a:bodyPr/>
                    <a:lstStyle/>
                    <a:p>
                      <a:pPr marL="0" indent="0" algn="r">
                        <a:buFont typeface="+mj-lt"/>
                        <a:buNone/>
                      </a:pPr>
                      <a:r>
                        <a:rPr lang="en-US" sz="2500" b="1" dirty="0" smtClean="0">
                          <a:latin typeface="Avenir Book" charset="0"/>
                          <a:ea typeface="Avenir Book" charset="0"/>
                          <a:cs typeface="Avenir Book" charset="0"/>
                        </a:rPr>
                        <a:t>Where?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latin typeface="Avenir Book" charset="0"/>
                          <a:ea typeface="Avenir Book" charset="0"/>
                          <a:cs typeface="Avenir Book" charset="0"/>
                        </a:rPr>
                        <a:t>Under the</a:t>
                      </a:r>
                      <a:r>
                        <a:rPr lang="en-US" sz="2000" baseline="0" dirty="0" smtClean="0">
                          <a:latin typeface="Avenir Book" charset="0"/>
                          <a:ea typeface="Avenir Book" charset="0"/>
                          <a:cs typeface="Avenir Book" charset="0"/>
                        </a:rPr>
                        <a:t> Data Tab of an Excel sheet</a:t>
                      </a:r>
                      <a:endParaRPr lang="en-US" sz="20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1161398">
                <a:tc>
                  <a:txBody>
                    <a:bodyPr/>
                    <a:lstStyle/>
                    <a:p>
                      <a:pPr marL="0" indent="0" algn="r">
                        <a:buFont typeface="+mj-lt"/>
                        <a:buNone/>
                      </a:pPr>
                      <a:r>
                        <a:rPr lang="en-US" sz="2500" b="1" dirty="0" smtClean="0">
                          <a:latin typeface="Avenir Book" charset="0"/>
                          <a:ea typeface="Avenir Book" charset="0"/>
                          <a:cs typeface="Avenir Book" charset="0"/>
                        </a:rPr>
                        <a:t>How?</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AutoNum type="arabicPeriod"/>
                      </a:pPr>
                      <a:r>
                        <a:rPr lang="en-US" sz="2000" dirty="0" smtClean="0">
                          <a:latin typeface="Avenir Book" charset="0"/>
                          <a:ea typeface="Avenir Book" charset="0"/>
                          <a:cs typeface="Avenir Book" charset="0"/>
                        </a:rPr>
                        <a:t>Select</a:t>
                      </a:r>
                      <a:r>
                        <a:rPr lang="en-US" sz="2000" baseline="0" dirty="0" smtClean="0">
                          <a:latin typeface="Avenir Book" charset="0"/>
                          <a:ea typeface="Avenir Book" charset="0"/>
                          <a:cs typeface="Avenir Book" charset="0"/>
                        </a:rPr>
                        <a:t> the entire block of data in the worksheet</a:t>
                      </a:r>
                    </a:p>
                    <a:p>
                      <a:pPr marL="457200" indent="-457200">
                        <a:buAutoNum type="arabicPeriod"/>
                      </a:pPr>
                      <a:r>
                        <a:rPr lang="en-US" sz="2000" baseline="0" dirty="0" smtClean="0">
                          <a:latin typeface="Avenir Book" charset="0"/>
                          <a:ea typeface="Avenir Book" charset="0"/>
                          <a:cs typeface="Avenir Book" charset="0"/>
                        </a:rPr>
                        <a:t>Click the Sort button under Data </a:t>
                      </a:r>
                      <a:r>
                        <a:rPr lang="mr-IN" sz="2000" baseline="0" dirty="0" smtClean="0">
                          <a:latin typeface="Avenir Book" charset="0"/>
                          <a:ea typeface="Avenir Book" charset="0"/>
                          <a:cs typeface="Avenir Book" charset="0"/>
                        </a:rPr>
                        <a:t>–</a:t>
                      </a:r>
                      <a:r>
                        <a:rPr lang="en-US" sz="2000" baseline="0" dirty="0" smtClean="0">
                          <a:latin typeface="Avenir Book" charset="0"/>
                          <a:ea typeface="Avenir Book" charset="0"/>
                          <a:cs typeface="Avenir Book" charset="0"/>
                        </a:rPr>
                        <a:t> use shortcut! CMD/Ctrl + A</a:t>
                      </a:r>
                    </a:p>
                    <a:p>
                      <a:pPr marL="457200" indent="-457200">
                        <a:buAutoNum type="arabicPeriod"/>
                      </a:pPr>
                      <a:r>
                        <a:rPr lang="en-US" sz="2000" baseline="0" dirty="0" smtClean="0">
                          <a:latin typeface="Avenir Book" charset="0"/>
                          <a:ea typeface="Avenir Book" charset="0"/>
                          <a:cs typeface="Avenir Book" charset="0"/>
                        </a:rPr>
                        <a:t>Make your selection</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16505">
                <a:tc>
                  <a:txBody>
                    <a:bodyPr/>
                    <a:lstStyle/>
                    <a:p>
                      <a:pPr marL="0" indent="0" algn="r">
                        <a:buFont typeface="+mj-lt"/>
                        <a:buNone/>
                      </a:pPr>
                      <a:r>
                        <a:rPr lang="en-US" sz="2500" b="1" baseline="0" dirty="0" smtClean="0">
                          <a:latin typeface="Avenir Book" charset="0"/>
                          <a:ea typeface="Avenir Book" charset="0"/>
                          <a:cs typeface="Avenir Book" charset="0"/>
                        </a:rPr>
                        <a:t>Pro Tip</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latin typeface="Avenir Book" charset="0"/>
                          <a:ea typeface="Avenir Book" charset="0"/>
                          <a:cs typeface="Avenir Book" charset="0"/>
                        </a:rPr>
                        <a:t>Make sure you select the entire sheet of Data, or else you will ruin your data. Just kidding, you can always click undo, but make sure you’re selecting all the data.</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173348">
                <a:tc>
                  <a:txBody>
                    <a:bodyPr/>
                    <a:lstStyle/>
                    <a:p>
                      <a:pPr marL="0" indent="0" algn="r">
                        <a:buFont typeface="+mj-lt"/>
                        <a:buNone/>
                      </a:pPr>
                      <a:r>
                        <a:rPr lang="en-US" sz="2500" b="1" dirty="0" smtClean="0">
                          <a:latin typeface="Avenir Book" charset="0"/>
                          <a:ea typeface="Avenir Book" charset="0"/>
                          <a:cs typeface="Avenir Book" charset="0"/>
                        </a:rPr>
                        <a:t>Practice</a:t>
                      </a:r>
                      <a:endParaRPr lang="en-US" sz="2500" b="1" dirty="0">
                        <a:latin typeface="Avenir Book" charset="0"/>
                        <a:ea typeface="Avenir Book" charset="0"/>
                        <a:cs typeface="Avenir Book"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0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“Sort”</a:t>
                      </a:r>
                      <a:endParaRPr lang="en-US" sz="2000" dirty="0" smtClean="0">
                        <a:solidFill>
                          <a:schemeClr val="bg1">
                            <a:lumMod val="95000"/>
                          </a:schemeClr>
                        </a:solidFill>
                        <a:latin typeface="Avenir Book" charset="0"/>
                        <a:ea typeface="Avenir Book" charset="0"/>
                        <a:cs typeface="Avenir Book" charset="0"/>
                      </a:endParaRP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endParaRPr lang="en-US" sz="2000" dirty="0" smtClean="0">
                        <a:solidFill>
                          <a:schemeClr val="bg1"/>
                        </a:solidFill>
                        <a:latin typeface="Avenir Book" charset="0"/>
                        <a:ea typeface="Avenir Book" charset="0"/>
                        <a:cs typeface="Avenir Book" charset="0"/>
                      </a:endParaRP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sz="2000" dirty="0" smtClean="0">
                          <a:solidFill>
                            <a:schemeClr val="bg1"/>
                          </a:solidFill>
                          <a:latin typeface="Avenir Book" charset="0"/>
                          <a:ea typeface="Avenir Book" charset="0"/>
                          <a:cs typeface="Avenir Book" charset="0"/>
                        </a:rPr>
                        <a:t>Sort the Data</a:t>
                      </a:r>
                      <a:r>
                        <a:rPr lang="en-US" sz="2000" baseline="0" dirty="0" smtClean="0">
                          <a:solidFill>
                            <a:schemeClr val="bg1"/>
                          </a:solidFill>
                          <a:latin typeface="Avenir Book" charset="0"/>
                          <a:ea typeface="Avenir Book" charset="0"/>
                          <a:cs typeface="Avenir Book" charset="0"/>
                        </a:rPr>
                        <a:t> by category, A </a:t>
                      </a:r>
                      <a:r>
                        <a:rPr lang="mr-IN" sz="2000" baseline="0" dirty="0" smtClean="0">
                          <a:solidFill>
                            <a:schemeClr val="bg1"/>
                          </a:solidFill>
                          <a:latin typeface="Avenir Book" charset="0"/>
                          <a:ea typeface="Avenir Book" charset="0"/>
                          <a:cs typeface="Avenir Book" charset="0"/>
                        </a:rPr>
                        <a:t>–</a:t>
                      </a:r>
                      <a:r>
                        <a:rPr lang="en-US" sz="2000" baseline="0" dirty="0" smtClean="0">
                          <a:solidFill>
                            <a:schemeClr val="bg1"/>
                          </a:solidFill>
                          <a:latin typeface="Avenir Book" charset="0"/>
                          <a:ea typeface="Avenir Book" charset="0"/>
                          <a:cs typeface="Avenir Book" charset="0"/>
                        </a:rPr>
                        <a:t> Z</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sz="2000" baseline="0" dirty="0" smtClean="0">
                          <a:solidFill>
                            <a:schemeClr val="bg1"/>
                          </a:solidFill>
                          <a:latin typeface="Avenir Book" charset="0"/>
                          <a:ea typeface="Avenir Book" charset="0"/>
                          <a:cs typeface="Avenir Book" charset="0"/>
                        </a:rPr>
                        <a:t>Sort the Data by category, Z - A</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sz="2000" baseline="0" dirty="0" smtClean="0">
                          <a:solidFill>
                            <a:schemeClr val="bg1"/>
                          </a:solidFill>
                          <a:latin typeface="Avenir Book" charset="0"/>
                          <a:ea typeface="Avenir Book" charset="0"/>
                          <a:cs typeface="Avenir Book" charset="0"/>
                        </a:rPr>
                        <a:t>Sort the Data by LEA</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sz="2000" baseline="0" dirty="0" smtClean="0">
                          <a:solidFill>
                            <a:schemeClr val="bg1"/>
                          </a:solidFill>
                          <a:latin typeface="Avenir Book" charset="0"/>
                          <a:ea typeface="Avenir Book" charset="0"/>
                          <a:cs typeface="Avenir Book" charset="0"/>
                        </a:rPr>
                        <a:t>Sort the Data by a race category of your choosing, largest to smallest</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tr>
            </a:tbl>
          </a:graphicData>
        </a:graphic>
      </p:graphicFrame>
      <p:grpSp>
        <p:nvGrpSpPr>
          <p:cNvPr id="7" name="Group 6"/>
          <p:cNvGrpSpPr>
            <a:grpSpLocks noChangeAspect="1"/>
          </p:cNvGrpSpPr>
          <p:nvPr/>
        </p:nvGrpSpPr>
        <p:grpSpPr>
          <a:xfrm>
            <a:off x="129630" y="3938011"/>
            <a:ext cx="245535" cy="403789"/>
            <a:chOff x="7616825" y="2024063"/>
            <a:chExt cx="406400" cy="668338"/>
          </a:xfrm>
          <a:solidFill>
            <a:schemeClr val="accent3">
              <a:lumMod val="60000"/>
              <a:lumOff val="40000"/>
            </a:schemeClr>
          </a:solidFill>
        </p:grpSpPr>
        <p:sp>
          <p:nvSpPr>
            <p:cNvPr id="9" name="Freeform 64"/>
            <p:cNvSpPr>
              <a:spLocks/>
            </p:cNvSpPr>
            <p:nvPr/>
          </p:nvSpPr>
          <p:spPr bwMode="auto">
            <a:xfrm>
              <a:off x="7783513" y="2668588"/>
              <a:ext cx="76200" cy="23813"/>
            </a:xfrm>
            <a:custGeom>
              <a:avLst/>
              <a:gdLst>
                <a:gd name="T0" fmla="*/ 0 w 23"/>
                <a:gd name="T1" fmla="*/ 0 h 7"/>
                <a:gd name="T2" fmla="*/ 23 w 23"/>
                <a:gd name="T3" fmla="*/ 0 h 7"/>
                <a:gd name="T4" fmla="*/ 11 w 23"/>
                <a:gd name="T5" fmla="*/ 7 h 7"/>
                <a:gd name="T6" fmla="*/ 0 w 23"/>
                <a:gd name="T7" fmla="*/ 0 h 7"/>
              </a:gdLst>
              <a:ahLst/>
              <a:cxnLst>
                <a:cxn ang="0">
                  <a:pos x="T0" y="T1"/>
                </a:cxn>
                <a:cxn ang="0">
                  <a:pos x="T2" y="T3"/>
                </a:cxn>
                <a:cxn ang="0">
                  <a:pos x="T4" y="T5"/>
                </a:cxn>
                <a:cxn ang="0">
                  <a:pos x="T6" y="T7"/>
                </a:cxn>
              </a:cxnLst>
              <a:rect l="0" t="0" r="r" b="b"/>
              <a:pathLst>
                <a:path w="23" h="7">
                  <a:moveTo>
                    <a:pt x="0" y="0"/>
                  </a:moveTo>
                  <a:cubicBezTo>
                    <a:pt x="23" y="0"/>
                    <a:pt x="23" y="0"/>
                    <a:pt x="23" y="0"/>
                  </a:cubicBezTo>
                  <a:cubicBezTo>
                    <a:pt x="21" y="4"/>
                    <a:pt x="16" y="7"/>
                    <a:pt x="11" y="7"/>
                  </a:cubicBezTo>
                  <a:cubicBezTo>
                    <a:pt x="6" y="7"/>
                    <a:pt x="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5"/>
            <p:cNvSpPr>
              <a:spLocks noEditPoints="1"/>
            </p:cNvSpPr>
            <p:nvPr/>
          </p:nvSpPr>
          <p:spPr bwMode="auto">
            <a:xfrm>
              <a:off x="7616825" y="2024063"/>
              <a:ext cx="406400" cy="514350"/>
            </a:xfrm>
            <a:custGeom>
              <a:avLst/>
              <a:gdLst>
                <a:gd name="T0" fmla="*/ 61 w 122"/>
                <a:gd name="T1" fmla="*/ 154 h 154"/>
                <a:gd name="T2" fmla="*/ 80 w 122"/>
                <a:gd name="T3" fmla="*/ 154 h 154"/>
                <a:gd name="T4" fmla="*/ 89 w 122"/>
                <a:gd name="T5" fmla="*/ 142 h 154"/>
                <a:gd name="T6" fmla="*/ 100 w 122"/>
                <a:gd name="T7" fmla="*/ 114 h 154"/>
                <a:gd name="T8" fmla="*/ 118 w 122"/>
                <a:gd name="T9" fmla="*/ 55 h 154"/>
                <a:gd name="T10" fmla="*/ 114 w 122"/>
                <a:gd name="T11" fmla="*/ 40 h 154"/>
                <a:gd name="T12" fmla="*/ 9 w 122"/>
                <a:gd name="T13" fmla="*/ 40 h 154"/>
                <a:gd name="T14" fmla="*/ 4 w 122"/>
                <a:gd name="T15" fmla="*/ 55 h 154"/>
                <a:gd name="T16" fmla="*/ 23 w 122"/>
                <a:gd name="T17" fmla="*/ 114 h 154"/>
                <a:gd name="T18" fmla="*/ 34 w 122"/>
                <a:gd name="T19" fmla="*/ 142 h 154"/>
                <a:gd name="T20" fmla="*/ 42 w 122"/>
                <a:gd name="T21" fmla="*/ 154 h 154"/>
                <a:gd name="T22" fmla="*/ 61 w 122"/>
                <a:gd name="T23" fmla="*/ 154 h 154"/>
                <a:gd name="T24" fmla="*/ 19 w 122"/>
                <a:gd name="T25" fmla="*/ 68 h 154"/>
                <a:gd name="T26" fmla="*/ 29 w 122"/>
                <a:gd name="T27" fmla="*/ 36 h 154"/>
                <a:gd name="T28" fmla="*/ 33 w 122"/>
                <a:gd name="T29" fmla="*/ 41 h 154"/>
                <a:gd name="T30" fmla="*/ 20 w 122"/>
                <a:gd name="T31" fmla="*/ 69 h 154"/>
                <a:gd name="T32" fmla="*/ 19 w 122"/>
                <a:gd name="T33" fmla="*/ 6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54">
                  <a:moveTo>
                    <a:pt x="61" y="154"/>
                  </a:moveTo>
                  <a:cubicBezTo>
                    <a:pt x="80" y="154"/>
                    <a:pt x="80" y="154"/>
                    <a:pt x="80" y="154"/>
                  </a:cubicBezTo>
                  <a:cubicBezTo>
                    <a:pt x="88" y="154"/>
                    <a:pt x="88" y="147"/>
                    <a:pt x="89" y="142"/>
                  </a:cubicBezTo>
                  <a:cubicBezTo>
                    <a:pt x="91" y="131"/>
                    <a:pt x="95" y="122"/>
                    <a:pt x="100" y="114"/>
                  </a:cubicBezTo>
                  <a:cubicBezTo>
                    <a:pt x="111" y="96"/>
                    <a:pt x="122" y="76"/>
                    <a:pt x="118" y="55"/>
                  </a:cubicBezTo>
                  <a:cubicBezTo>
                    <a:pt x="117" y="49"/>
                    <a:pt x="116" y="45"/>
                    <a:pt x="114" y="40"/>
                  </a:cubicBezTo>
                  <a:cubicBezTo>
                    <a:pt x="94" y="0"/>
                    <a:pt x="29" y="0"/>
                    <a:pt x="9" y="40"/>
                  </a:cubicBezTo>
                  <a:cubicBezTo>
                    <a:pt x="7" y="45"/>
                    <a:pt x="5" y="49"/>
                    <a:pt x="4" y="55"/>
                  </a:cubicBezTo>
                  <a:cubicBezTo>
                    <a:pt x="0" y="76"/>
                    <a:pt x="12" y="96"/>
                    <a:pt x="23" y="114"/>
                  </a:cubicBezTo>
                  <a:cubicBezTo>
                    <a:pt x="28" y="122"/>
                    <a:pt x="32" y="131"/>
                    <a:pt x="34" y="142"/>
                  </a:cubicBezTo>
                  <a:cubicBezTo>
                    <a:pt x="35" y="147"/>
                    <a:pt x="35" y="154"/>
                    <a:pt x="42" y="154"/>
                  </a:cubicBezTo>
                  <a:cubicBezTo>
                    <a:pt x="61" y="154"/>
                    <a:pt x="61" y="154"/>
                    <a:pt x="61" y="154"/>
                  </a:cubicBezTo>
                  <a:close/>
                  <a:moveTo>
                    <a:pt x="19" y="68"/>
                  </a:moveTo>
                  <a:cubicBezTo>
                    <a:pt x="19" y="68"/>
                    <a:pt x="14" y="49"/>
                    <a:pt x="29" y="36"/>
                  </a:cubicBezTo>
                  <a:cubicBezTo>
                    <a:pt x="34" y="31"/>
                    <a:pt x="39" y="37"/>
                    <a:pt x="33" y="41"/>
                  </a:cubicBezTo>
                  <a:cubicBezTo>
                    <a:pt x="20" y="51"/>
                    <a:pt x="20" y="64"/>
                    <a:pt x="20" y="69"/>
                  </a:cubicBezTo>
                  <a:cubicBezTo>
                    <a:pt x="20" y="70"/>
                    <a:pt x="19" y="68"/>
                    <a:pt x="1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6"/>
            <p:cNvSpPr>
              <a:spLocks/>
            </p:cNvSpPr>
            <p:nvPr/>
          </p:nvSpPr>
          <p:spPr bwMode="auto">
            <a:xfrm>
              <a:off x="7735888" y="2551113"/>
              <a:ext cx="171450" cy="107950"/>
            </a:xfrm>
            <a:custGeom>
              <a:avLst/>
              <a:gdLst>
                <a:gd name="T0" fmla="*/ 51 w 51"/>
                <a:gd name="T1" fmla="*/ 14 h 32"/>
                <a:gd name="T2" fmla="*/ 48 w 51"/>
                <a:gd name="T3" fmla="*/ 12 h 32"/>
                <a:gd name="T4" fmla="*/ 48 w 51"/>
                <a:gd name="T5" fmla="*/ 9 h 32"/>
                <a:gd name="T6" fmla="*/ 51 w 51"/>
                <a:gd name="T7" fmla="*/ 7 h 32"/>
                <a:gd name="T8" fmla="*/ 48 w 51"/>
                <a:gd name="T9" fmla="*/ 5 h 32"/>
                <a:gd name="T10" fmla="*/ 48 w 51"/>
                <a:gd name="T11" fmla="*/ 0 h 32"/>
                <a:gd name="T12" fmla="*/ 25 w 51"/>
                <a:gd name="T13" fmla="*/ 0 h 32"/>
                <a:gd name="T14" fmla="*/ 3 w 51"/>
                <a:gd name="T15" fmla="*/ 0 h 32"/>
                <a:gd name="T16" fmla="*/ 3 w 51"/>
                <a:gd name="T17" fmla="*/ 5 h 32"/>
                <a:gd name="T18" fmla="*/ 0 w 51"/>
                <a:gd name="T19" fmla="*/ 7 h 32"/>
                <a:gd name="T20" fmla="*/ 3 w 51"/>
                <a:gd name="T21" fmla="*/ 9 h 32"/>
                <a:gd name="T22" fmla="*/ 3 w 51"/>
                <a:gd name="T23" fmla="*/ 12 h 32"/>
                <a:gd name="T24" fmla="*/ 0 w 51"/>
                <a:gd name="T25" fmla="*/ 14 h 32"/>
                <a:gd name="T26" fmla="*/ 3 w 51"/>
                <a:gd name="T27" fmla="*/ 16 h 32"/>
                <a:gd name="T28" fmla="*/ 3 w 51"/>
                <a:gd name="T29" fmla="*/ 20 h 32"/>
                <a:gd name="T30" fmla="*/ 0 w 51"/>
                <a:gd name="T31" fmla="*/ 22 h 32"/>
                <a:gd name="T32" fmla="*/ 3 w 51"/>
                <a:gd name="T33" fmla="*/ 24 h 32"/>
                <a:gd name="T34" fmla="*/ 3 w 51"/>
                <a:gd name="T35" fmla="*/ 26 h 32"/>
                <a:gd name="T36" fmla="*/ 8 w 51"/>
                <a:gd name="T37" fmla="*/ 32 h 32"/>
                <a:gd name="T38" fmla="*/ 25 w 51"/>
                <a:gd name="T39" fmla="*/ 32 h 32"/>
                <a:gd name="T40" fmla="*/ 42 w 51"/>
                <a:gd name="T41" fmla="*/ 32 h 32"/>
                <a:gd name="T42" fmla="*/ 48 w 51"/>
                <a:gd name="T43" fmla="*/ 26 h 32"/>
                <a:gd name="T44" fmla="*/ 48 w 51"/>
                <a:gd name="T45" fmla="*/ 24 h 32"/>
                <a:gd name="T46" fmla="*/ 51 w 51"/>
                <a:gd name="T47" fmla="*/ 22 h 32"/>
                <a:gd name="T48" fmla="*/ 48 w 51"/>
                <a:gd name="T49" fmla="*/ 20 h 32"/>
                <a:gd name="T50" fmla="*/ 48 w 51"/>
                <a:gd name="T51" fmla="*/ 16 h 32"/>
                <a:gd name="T52" fmla="*/ 51 w 51"/>
                <a:gd name="T5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32">
                  <a:moveTo>
                    <a:pt x="51" y="14"/>
                  </a:moveTo>
                  <a:cubicBezTo>
                    <a:pt x="51" y="14"/>
                    <a:pt x="50" y="13"/>
                    <a:pt x="48" y="12"/>
                  </a:cubicBezTo>
                  <a:cubicBezTo>
                    <a:pt x="48" y="9"/>
                    <a:pt x="48" y="9"/>
                    <a:pt x="48" y="9"/>
                  </a:cubicBezTo>
                  <a:cubicBezTo>
                    <a:pt x="50" y="8"/>
                    <a:pt x="51" y="8"/>
                    <a:pt x="51" y="7"/>
                  </a:cubicBezTo>
                  <a:cubicBezTo>
                    <a:pt x="51" y="6"/>
                    <a:pt x="50" y="6"/>
                    <a:pt x="48" y="5"/>
                  </a:cubicBezTo>
                  <a:cubicBezTo>
                    <a:pt x="48" y="0"/>
                    <a:pt x="48" y="0"/>
                    <a:pt x="48" y="0"/>
                  </a:cubicBezTo>
                  <a:cubicBezTo>
                    <a:pt x="25" y="0"/>
                    <a:pt x="25" y="0"/>
                    <a:pt x="25" y="0"/>
                  </a:cubicBezTo>
                  <a:cubicBezTo>
                    <a:pt x="3" y="0"/>
                    <a:pt x="3" y="0"/>
                    <a:pt x="3" y="0"/>
                  </a:cubicBezTo>
                  <a:cubicBezTo>
                    <a:pt x="3" y="5"/>
                    <a:pt x="3" y="5"/>
                    <a:pt x="3" y="5"/>
                  </a:cubicBezTo>
                  <a:cubicBezTo>
                    <a:pt x="1" y="5"/>
                    <a:pt x="0" y="6"/>
                    <a:pt x="0" y="7"/>
                  </a:cubicBezTo>
                  <a:cubicBezTo>
                    <a:pt x="0" y="8"/>
                    <a:pt x="1" y="8"/>
                    <a:pt x="3" y="9"/>
                  </a:cubicBezTo>
                  <a:cubicBezTo>
                    <a:pt x="3" y="12"/>
                    <a:pt x="3" y="12"/>
                    <a:pt x="3" y="12"/>
                  </a:cubicBezTo>
                  <a:cubicBezTo>
                    <a:pt x="1" y="13"/>
                    <a:pt x="0" y="14"/>
                    <a:pt x="0" y="14"/>
                  </a:cubicBezTo>
                  <a:cubicBezTo>
                    <a:pt x="0" y="15"/>
                    <a:pt x="1" y="16"/>
                    <a:pt x="3" y="16"/>
                  </a:cubicBezTo>
                  <a:cubicBezTo>
                    <a:pt x="3" y="20"/>
                    <a:pt x="3" y="20"/>
                    <a:pt x="3" y="20"/>
                  </a:cubicBezTo>
                  <a:cubicBezTo>
                    <a:pt x="1" y="21"/>
                    <a:pt x="0" y="22"/>
                    <a:pt x="0" y="22"/>
                  </a:cubicBezTo>
                  <a:cubicBezTo>
                    <a:pt x="0" y="23"/>
                    <a:pt x="1" y="24"/>
                    <a:pt x="3" y="24"/>
                  </a:cubicBezTo>
                  <a:cubicBezTo>
                    <a:pt x="3" y="26"/>
                    <a:pt x="3" y="26"/>
                    <a:pt x="3" y="26"/>
                  </a:cubicBezTo>
                  <a:cubicBezTo>
                    <a:pt x="3" y="29"/>
                    <a:pt x="5" y="32"/>
                    <a:pt x="8" y="32"/>
                  </a:cubicBezTo>
                  <a:cubicBezTo>
                    <a:pt x="25" y="32"/>
                    <a:pt x="25" y="32"/>
                    <a:pt x="25" y="32"/>
                  </a:cubicBezTo>
                  <a:cubicBezTo>
                    <a:pt x="42" y="32"/>
                    <a:pt x="42" y="32"/>
                    <a:pt x="42" y="32"/>
                  </a:cubicBezTo>
                  <a:cubicBezTo>
                    <a:pt x="46" y="32"/>
                    <a:pt x="48" y="29"/>
                    <a:pt x="48" y="26"/>
                  </a:cubicBezTo>
                  <a:cubicBezTo>
                    <a:pt x="48" y="24"/>
                    <a:pt x="48" y="24"/>
                    <a:pt x="48" y="24"/>
                  </a:cubicBezTo>
                  <a:cubicBezTo>
                    <a:pt x="50" y="24"/>
                    <a:pt x="51" y="23"/>
                    <a:pt x="51" y="22"/>
                  </a:cubicBezTo>
                  <a:cubicBezTo>
                    <a:pt x="51" y="22"/>
                    <a:pt x="50" y="21"/>
                    <a:pt x="48" y="20"/>
                  </a:cubicBezTo>
                  <a:cubicBezTo>
                    <a:pt x="48" y="16"/>
                    <a:pt x="48" y="16"/>
                    <a:pt x="48" y="16"/>
                  </a:cubicBezTo>
                  <a:cubicBezTo>
                    <a:pt x="50" y="16"/>
                    <a:pt x="51" y="15"/>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6044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Content Placeholder 4"/>
          <p:cNvSpPr>
            <a:spLocks noGrp="1"/>
          </p:cNvSpPr>
          <p:nvPr>
            <p:ph sz="half" idx="1"/>
          </p:nvPr>
        </p:nvSpPr>
        <p:spPr>
          <a:xfrm>
            <a:off x="619832" y="1748145"/>
            <a:ext cx="5944254" cy="4734297"/>
          </a:xfrm>
        </p:spPr>
        <p:txBody>
          <a:bodyPr>
            <a:normAutofit/>
          </a:bodyPr>
          <a:lstStyle/>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dirty="0" smtClean="0">
              <a:solidFill>
                <a:schemeClr val="tx2">
                  <a:lumMod val="75000"/>
                </a:schemeClr>
              </a:solidFill>
              <a:latin typeface="Avenir Book" charset="0"/>
              <a:ea typeface="Avenir Book" charset="0"/>
              <a:cs typeface="Avenir Book" charset="0"/>
              <a:hlinkClick r:id=""/>
            </a:endParaRP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dirty="0" smtClean="0">
                <a:solidFill>
                  <a:schemeClr val="tx2">
                    <a:lumMod val="75000"/>
                  </a:schemeClr>
                </a:solidFill>
                <a:latin typeface="Avenir Book" charset="0"/>
                <a:ea typeface="Avenir Book" charset="0"/>
                <a:cs typeface="Avenir Book" charset="0"/>
                <a:hlinkClick r:id=""/>
              </a:rPr>
              <a:t>Keyboard Shortcuts </a:t>
            </a:r>
            <a:r>
              <a:rPr lang="en-US" dirty="0" smtClean="0">
                <a:solidFill>
                  <a:schemeClr val="tx2">
                    <a:lumMod val="75000"/>
                  </a:schemeClr>
                </a:solidFill>
                <a:latin typeface="Avenir Book" charset="0"/>
                <a:ea typeface="Avenir Book" charset="0"/>
                <a:cs typeface="Avenir Book" charset="0"/>
              </a:rPr>
              <a:t>are your best friend. </a:t>
            </a:r>
          </a:p>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dirty="0" smtClean="0">
              <a:solidFill>
                <a:schemeClr val="tx2">
                  <a:lumMod val="75000"/>
                </a:schemeClr>
              </a:solidFill>
              <a:latin typeface="Avenir Book" charset="0"/>
              <a:ea typeface="Avenir Book" charset="0"/>
              <a:cs typeface="Avenir Book" charset="0"/>
            </a:endParaRPr>
          </a:p>
          <a:p>
            <a:pPr>
              <a:lnSpc>
                <a:spcPct val="100000"/>
              </a:lnSpc>
              <a:spcBef>
                <a:spcPts val="0"/>
              </a:spcBef>
              <a:buFont typeface="Wingdings" charset="2"/>
              <a:buChar char="Ø"/>
              <a:defRPr/>
            </a:pPr>
            <a:r>
              <a:rPr lang="en-US" dirty="0">
                <a:solidFill>
                  <a:schemeClr val="tx2">
                    <a:lumMod val="75000"/>
                  </a:schemeClr>
                </a:solidFill>
                <a:latin typeface="Avenir Book" charset="0"/>
                <a:ea typeface="Avenir Book" charset="0"/>
                <a:cs typeface="Avenir Book" charset="0"/>
                <a:hlinkClick r:id="rId3"/>
              </a:rPr>
              <a:t>Listen to this super interesting 20 minute </a:t>
            </a:r>
            <a:r>
              <a:rPr lang="en-US" dirty="0" smtClean="0">
                <a:solidFill>
                  <a:schemeClr val="tx2">
                    <a:lumMod val="75000"/>
                  </a:schemeClr>
                </a:solidFill>
                <a:latin typeface="Avenir Book" charset="0"/>
                <a:ea typeface="Avenir Book" charset="0"/>
                <a:cs typeface="Avenir Book" charset="0"/>
                <a:hlinkClick r:id="rId3"/>
              </a:rPr>
              <a:t>podcast</a:t>
            </a:r>
            <a:endParaRPr lang="en-US" dirty="0" smtClean="0">
              <a:solidFill>
                <a:schemeClr val="tx2">
                  <a:lumMod val="75000"/>
                </a:schemeClr>
              </a:solidFill>
              <a:latin typeface="Avenir Book" charset="0"/>
              <a:ea typeface="Avenir Book" charset="0"/>
              <a:cs typeface="Avenir Book" charset="0"/>
            </a:endParaRPr>
          </a:p>
          <a:p>
            <a:pPr>
              <a:lnSpc>
                <a:spcPct val="100000"/>
              </a:lnSpc>
              <a:spcBef>
                <a:spcPts val="0"/>
              </a:spcBef>
              <a:buFont typeface="Wingdings" charset="2"/>
              <a:buChar char="Ø"/>
              <a:defRPr/>
            </a:pPr>
            <a:endParaRPr lang="en-US" dirty="0" smtClean="0">
              <a:solidFill>
                <a:schemeClr val="tx2">
                  <a:lumMod val="75000"/>
                </a:schemeClr>
              </a:solidFill>
              <a:latin typeface="Avenir Book" charset="0"/>
              <a:ea typeface="Avenir Book" charset="0"/>
              <a:cs typeface="Avenir Book" charset="0"/>
            </a:endParaRPr>
          </a:p>
          <a:p>
            <a:pPr>
              <a:lnSpc>
                <a:spcPct val="100000"/>
              </a:lnSpc>
              <a:spcBef>
                <a:spcPts val="0"/>
              </a:spcBef>
              <a:buFont typeface="Wingdings" charset="2"/>
              <a:buChar char="Ø"/>
              <a:defRPr/>
            </a:pPr>
            <a:r>
              <a:rPr lang="en-US" dirty="0" smtClean="0">
                <a:solidFill>
                  <a:schemeClr val="tx2">
                    <a:lumMod val="75000"/>
                  </a:schemeClr>
                </a:solidFill>
                <a:latin typeface="Avenir Book" charset="0"/>
                <a:ea typeface="Avenir Book" charset="0"/>
                <a:cs typeface="Avenir Book" charset="0"/>
              </a:rPr>
              <a:t>Download the most up to date version of Excel available for free through </a:t>
            </a:r>
            <a:r>
              <a:rPr lang="en-US" dirty="0" smtClean="0">
                <a:solidFill>
                  <a:schemeClr val="tx2">
                    <a:lumMod val="75000"/>
                  </a:schemeClr>
                </a:solidFill>
                <a:latin typeface="Avenir Book" charset="0"/>
                <a:ea typeface="Avenir Book" charset="0"/>
                <a:cs typeface="Avenir Book" charset="0"/>
                <a:hlinkClick r:id="rId4"/>
              </a:rPr>
              <a:t>Berkeley software portal</a:t>
            </a:r>
            <a:endParaRPr lang="en-US" dirty="0">
              <a:solidFill>
                <a:schemeClr val="tx2">
                  <a:lumMod val="75000"/>
                </a:schemeClr>
              </a:solidFill>
              <a:latin typeface="Avenir Book" charset="0"/>
              <a:ea typeface="Avenir Book" charset="0"/>
              <a:cs typeface="Avenir Book" charset="0"/>
            </a:endParaRPr>
          </a:p>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dirty="0">
              <a:solidFill>
                <a:schemeClr val="tx2">
                  <a:lumMod val="75000"/>
                </a:schemeClr>
              </a:solidFill>
              <a:latin typeface="Avenir Book" charset="0"/>
              <a:ea typeface="Avenir Book" charset="0"/>
              <a:cs typeface="Avenir Book" charset="0"/>
            </a:endParaRPr>
          </a:p>
        </p:txBody>
      </p:sp>
      <p:sp>
        <p:nvSpPr>
          <p:cNvPr id="7" name="Rectangle 6"/>
          <p:cNvSpPr/>
          <p:nvPr/>
        </p:nvSpPr>
        <p:spPr>
          <a:xfrm>
            <a:off x="0" y="-3775"/>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9749" y="-140007"/>
            <a:ext cx="10515600" cy="1325563"/>
          </a:xfrm>
        </p:spPr>
        <p:txBody>
          <a:bodyPr/>
          <a:lstStyle/>
          <a:p>
            <a:r>
              <a:rPr lang="en-US" dirty="0" smtClean="0">
                <a:solidFill>
                  <a:schemeClr val="bg1">
                    <a:lumMod val="95000"/>
                  </a:schemeClr>
                </a:solidFill>
              </a:rPr>
              <a:t>Pro Tips</a:t>
            </a:r>
            <a:endParaRPr lang="en-US" dirty="0">
              <a:solidFill>
                <a:schemeClr val="bg1">
                  <a:lumMod val="95000"/>
                </a:schemeClr>
              </a:solidFill>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8254" y="2151888"/>
            <a:ext cx="4105511" cy="3083169"/>
          </a:xfrm>
          <a:prstGeom prst="rect">
            <a:avLst/>
          </a:prstGeom>
        </p:spPr>
      </p:pic>
      <p:grpSp>
        <p:nvGrpSpPr>
          <p:cNvPr id="12" name="Group 11"/>
          <p:cNvGrpSpPr>
            <a:grpSpLocks noChangeAspect="1"/>
          </p:cNvGrpSpPr>
          <p:nvPr/>
        </p:nvGrpSpPr>
        <p:grpSpPr>
          <a:xfrm>
            <a:off x="212373" y="78132"/>
            <a:ext cx="875003" cy="1438969"/>
            <a:chOff x="7616825" y="2024063"/>
            <a:chExt cx="406400" cy="668338"/>
          </a:xfrm>
          <a:solidFill>
            <a:schemeClr val="accent3">
              <a:lumMod val="60000"/>
              <a:lumOff val="40000"/>
            </a:schemeClr>
          </a:solidFill>
        </p:grpSpPr>
        <p:sp>
          <p:nvSpPr>
            <p:cNvPr id="13" name="Freeform 64"/>
            <p:cNvSpPr>
              <a:spLocks/>
            </p:cNvSpPr>
            <p:nvPr/>
          </p:nvSpPr>
          <p:spPr bwMode="auto">
            <a:xfrm>
              <a:off x="7783513" y="2668588"/>
              <a:ext cx="76200" cy="23813"/>
            </a:xfrm>
            <a:custGeom>
              <a:avLst/>
              <a:gdLst>
                <a:gd name="T0" fmla="*/ 0 w 23"/>
                <a:gd name="T1" fmla="*/ 0 h 7"/>
                <a:gd name="T2" fmla="*/ 23 w 23"/>
                <a:gd name="T3" fmla="*/ 0 h 7"/>
                <a:gd name="T4" fmla="*/ 11 w 23"/>
                <a:gd name="T5" fmla="*/ 7 h 7"/>
                <a:gd name="T6" fmla="*/ 0 w 23"/>
                <a:gd name="T7" fmla="*/ 0 h 7"/>
              </a:gdLst>
              <a:ahLst/>
              <a:cxnLst>
                <a:cxn ang="0">
                  <a:pos x="T0" y="T1"/>
                </a:cxn>
                <a:cxn ang="0">
                  <a:pos x="T2" y="T3"/>
                </a:cxn>
                <a:cxn ang="0">
                  <a:pos x="T4" y="T5"/>
                </a:cxn>
                <a:cxn ang="0">
                  <a:pos x="T6" y="T7"/>
                </a:cxn>
              </a:cxnLst>
              <a:rect l="0" t="0" r="r" b="b"/>
              <a:pathLst>
                <a:path w="23" h="7">
                  <a:moveTo>
                    <a:pt x="0" y="0"/>
                  </a:moveTo>
                  <a:cubicBezTo>
                    <a:pt x="23" y="0"/>
                    <a:pt x="23" y="0"/>
                    <a:pt x="23" y="0"/>
                  </a:cubicBezTo>
                  <a:cubicBezTo>
                    <a:pt x="21" y="4"/>
                    <a:pt x="16" y="7"/>
                    <a:pt x="11" y="7"/>
                  </a:cubicBezTo>
                  <a:cubicBezTo>
                    <a:pt x="6" y="7"/>
                    <a:pt x="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5"/>
            <p:cNvSpPr>
              <a:spLocks noEditPoints="1"/>
            </p:cNvSpPr>
            <p:nvPr/>
          </p:nvSpPr>
          <p:spPr bwMode="auto">
            <a:xfrm>
              <a:off x="7616825" y="2024063"/>
              <a:ext cx="406400" cy="514350"/>
            </a:xfrm>
            <a:custGeom>
              <a:avLst/>
              <a:gdLst>
                <a:gd name="T0" fmla="*/ 61 w 122"/>
                <a:gd name="T1" fmla="*/ 154 h 154"/>
                <a:gd name="T2" fmla="*/ 80 w 122"/>
                <a:gd name="T3" fmla="*/ 154 h 154"/>
                <a:gd name="T4" fmla="*/ 89 w 122"/>
                <a:gd name="T5" fmla="*/ 142 h 154"/>
                <a:gd name="T6" fmla="*/ 100 w 122"/>
                <a:gd name="T7" fmla="*/ 114 h 154"/>
                <a:gd name="T8" fmla="*/ 118 w 122"/>
                <a:gd name="T9" fmla="*/ 55 h 154"/>
                <a:gd name="T10" fmla="*/ 114 w 122"/>
                <a:gd name="T11" fmla="*/ 40 h 154"/>
                <a:gd name="T12" fmla="*/ 9 w 122"/>
                <a:gd name="T13" fmla="*/ 40 h 154"/>
                <a:gd name="T14" fmla="*/ 4 w 122"/>
                <a:gd name="T15" fmla="*/ 55 h 154"/>
                <a:gd name="T16" fmla="*/ 23 w 122"/>
                <a:gd name="T17" fmla="*/ 114 h 154"/>
                <a:gd name="T18" fmla="*/ 34 w 122"/>
                <a:gd name="T19" fmla="*/ 142 h 154"/>
                <a:gd name="T20" fmla="*/ 42 w 122"/>
                <a:gd name="T21" fmla="*/ 154 h 154"/>
                <a:gd name="T22" fmla="*/ 61 w 122"/>
                <a:gd name="T23" fmla="*/ 154 h 154"/>
                <a:gd name="T24" fmla="*/ 19 w 122"/>
                <a:gd name="T25" fmla="*/ 68 h 154"/>
                <a:gd name="T26" fmla="*/ 29 w 122"/>
                <a:gd name="T27" fmla="*/ 36 h 154"/>
                <a:gd name="T28" fmla="*/ 33 w 122"/>
                <a:gd name="T29" fmla="*/ 41 h 154"/>
                <a:gd name="T30" fmla="*/ 20 w 122"/>
                <a:gd name="T31" fmla="*/ 69 h 154"/>
                <a:gd name="T32" fmla="*/ 19 w 122"/>
                <a:gd name="T33" fmla="*/ 6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54">
                  <a:moveTo>
                    <a:pt x="61" y="154"/>
                  </a:moveTo>
                  <a:cubicBezTo>
                    <a:pt x="80" y="154"/>
                    <a:pt x="80" y="154"/>
                    <a:pt x="80" y="154"/>
                  </a:cubicBezTo>
                  <a:cubicBezTo>
                    <a:pt x="88" y="154"/>
                    <a:pt x="88" y="147"/>
                    <a:pt x="89" y="142"/>
                  </a:cubicBezTo>
                  <a:cubicBezTo>
                    <a:pt x="91" y="131"/>
                    <a:pt x="95" y="122"/>
                    <a:pt x="100" y="114"/>
                  </a:cubicBezTo>
                  <a:cubicBezTo>
                    <a:pt x="111" y="96"/>
                    <a:pt x="122" y="76"/>
                    <a:pt x="118" y="55"/>
                  </a:cubicBezTo>
                  <a:cubicBezTo>
                    <a:pt x="117" y="49"/>
                    <a:pt x="116" y="45"/>
                    <a:pt x="114" y="40"/>
                  </a:cubicBezTo>
                  <a:cubicBezTo>
                    <a:pt x="94" y="0"/>
                    <a:pt x="29" y="0"/>
                    <a:pt x="9" y="40"/>
                  </a:cubicBezTo>
                  <a:cubicBezTo>
                    <a:pt x="7" y="45"/>
                    <a:pt x="5" y="49"/>
                    <a:pt x="4" y="55"/>
                  </a:cubicBezTo>
                  <a:cubicBezTo>
                    <a:pt x="0" y="76"/>
                    <a:pt x="12" y="96"/>
                    <a:pt x="23" y="114"/>
                  </a:cubicBezTo>
                  <a:cubicBezTo>
                    <a:pt x="28" y="122"/>
                    <a:pt x="32" y="131"/>
                    <a:pt x="34" y="142"/>
                  </a:cubicBezTo>
                  <a:cubicBezTo>
                    <a:pt x="35" y="147"/>
                    <a:pt x="35" y="154"/>
                    <a:pt x="42" y="154"/>
                  </a:cubicBezTo>
                  <a:cubicBezTo>
                    <a:pt x="61" y="154"/>
                    <a:pt x="61" y="154"/>
                    <a:pt x="61" y="154"/>
                  </a:cubicBezTo>
                  <a:close/>
                  <a:moveTo>
                    <a:pt x="19" y="68"/>
                  </a:moveTo>
                  <a:cubicBezTo>
                    <a:pt x="19" y="68"/>
                    <a:pt x="14" y="49"/>
                    <a:pt x="29" y="36"/>
                  </a:cubicBezTo>
                  <a:cubicBezTo>
                    <a:pt x="34" y="31"/>
                    <a:pt x="39" y="37"/>
                    <a:pt x="33" y="41"/>
                  </a:cubicBezTo>
                  <a:cubicBezTo>
                    <a:pt x="20" y="51"/>
                    <a:pt x="20" y="64"/>
                    <a:pt x="20" y="69"/>
                  </a:cubicBezTo>
                  <a:cubicBezTo>
                    <a:pt x="20" y="70"/>
                    <a:pt x="19" y="68"/>
                    <a:pt x="1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6"/>
            <p:cNvSpPr>
              <a:spLocks/>
            </p:cNvSpPr>
            <p:nvPr/>
          </p:nvSpPr>
          <p:spPr bwMode="auto">
            <a:xfrm>
              <a:off x="7735888" y="2551113"/>
              <a:ext cx="171450" cy="107950"/>
            </a:xfrm>
            <a:custGeom>
              <a:avLst/>
              <a:gdLst>
                <a:gd name="T0" fmla="*/ 51 w 51"/>
                <a:gd name="T1" fmla="*/ 14 h 32"/>
                <a:gd name="T2" fmla="*/ 48 w 51"/>
                <a:gd name="T3" fmla="*/ 12 h 32"/>
                <a:gd name="T4" fmla="*/ 48 w 51"/>
                <a:gd name="T5" fmla="*/ 9 h 32"/>
                <a:gd name="T6" fmla="*/ 51 w 51"/>
                <a:gd name="T7" fmla="*/ 7 h 32"/>
                <a:gd name="T8" fmla="*/ 48 w 51"/>
                <a:gd name="T9" fmla="*/ 5 h 32"/>
                <a:gd name="T10" fmla="*/ 48 w 51"/>
                <a:gd name="T11" fmla="*/ 0 h 32"/>
                <a:gd name="T12" fmla="*/ 25 w 51"/>
                <a:gd name="T13" fmla="*/ 0 h 32"/>
                <a:gd name="T14" fmla="*/ 3 w 51"/>
                <a:gd name="T15" fmla="*/ 0 h 32"/>
                <a:gd name="T16" fmla="*/ 3 w 51"/>
                <a:gd name="T17" fmla="*/ 5 h 32"/>
                <a:gd name="T18" fmla="*/ 0 w 51"/>
                <a:gd name="T19" fmla="*/ 7 h 32"/>
                <a:gd name="T20" fmla="*/ 3 w 51"/>
                <a:gd name="T21" fmla="*/ 9 h 32"/>
                <a:gd name="T22" fmla="*/ 3 w 51"/>
                <a:gd name="T23" fmla="*/ 12 h 32"/>
                <a:gd name="T24" fmla="*/ 0 w 51"/>
                <a:gd name="T25" fmla="*/ 14 h 32"/>
                <a:gd name="T26" fmla="*/ 3 w 51"/>
                <a:gd name="T27" fmla="*/ 16 h 32"/>
                <a:gd name="T28" fmla="*/ 3 w 51"/>
                <a:gd name="T29" fmla="*/ 20 h 32"/>
                <a:gd name="T30" fmla="*/ 0 w 51"/>
                <a:gd name="T31" fmla="*/ 22 h 32"/>
                <a:gd name="T32" fmla="*/ 3 w 51"/>
                <a:gd name="T33" fmla="*/ 24 h 32"/>
                <a:gd name="T34" fmla="*/ 3 w 51"/>
                <a:gd name="T35" fmla="*/ 26 h 32"/>
                <a:gd name="T36" fmla="*/ 8 w 51"/>
                <a:gd name="T37" fmla="*/ 32 h 32"/>
                <a:gd name="T38" fmla="*/ 25 w 51"/>
                <a:gd name="T39" fmla="*/ 32 h 32"/>
                <a:gd name="T40" fmla="*/ 42 w 51"/>
                <a:gd name="T41" fmla="*/ 32 h 32"/>
                <a:gd name="T42" fmla="*/ 48 w 51"/>
                <a:gd name="T43" fmla="*/ 26 h 32"/>
                <a:gd name="T44" fmla="*/ 48 w 51"/>
                <a:gd name="T45" fmla="*/ 24 h 32"/>
                <a:gd name="T46" fmla="*/ 51 w 51"/>
                <a:gd name="T47" fmla="*/ 22 h 32"/>
                <a:gd name="T48" fmla="*/ 48 w 51"/>
                <a:gd name="T49" fmla="*/ 20 h 32"/>
                <a:gd name="T50" fmla="*/ 48 w 51"/>
                <a:gd name="T51" fmla="*/ 16 h 32"/>
                <a:gd name="T52" fmla="*/ 51 w 51"/>
                <a:gd name="T5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32">
                  <a:moveTo>
                    <a:pt x="51" y="14"/>
                  </a:moveTo>
                  <a:cubicBezTo>
                    <a:pt x="51" y="14"/>
                    <a:pt x="50" y="13"/>
                    <a:pt x="48" y="12"/>
                  </a:cubicBezTo>
                  <a:cubicBezTo>
                    <a:pt x="48" y="9"/>
                    <a:pt x="48" y="9"/>
                    <a:pt x="48" y="9"/>
                  </a:cubicBezTo>
                  <a:cubicBezTo>
                    <a:pt x="50" y="8"/>
                    <a:pt x="51" y="8"/>
                    <a:pt x="51" y="7"/>
                  </a:cubicBezTo>
                  <a:cubicBezTo>
                    <a:pt x="51" y="6"/>
                    <a:pt x="50" y="6"/>
                    <a:pt x="48" y="5"/>
                  </a:cubicBezTo>
                  <a:cubicBezTo>
                    <a:pt x="48" y="0"/>
                    <a:pt x="48" y="0"/>
                    <a:pt x="48" y="0"/>
                  </a:cubicBezTo>
                  <a:cubicBezTo>
                    <a:pt x="25" y="0"/>
                    <a:pt x="25" y="0"/>
                    <a:pt x="25" y="0"/>
                  </a:cubicBezTo>
                  <a:cubicBezTo>
                    <a:pt x="3" y="0"/>
                    <a:pt x="3" y="0"/>
                    <a:pt x="3" y="0"/>
                  </a:cubicBezTo>
                  <a:cubicBezTo>
                    <a:pt x="3" y="5"/>
                    <a:pt x="3" y="5"/>
                    <a:pt x="3" y="5"/>
                  </a:cubicBezTo>
                  <a:cubicBezTo>
                    <a:pt x="1" y="5"/>
                    <a:pt x="0" y="6"/>
                    <a:pt x="0" y="7"/>
                  </a:cubicBezTo>
                  <a:cubicBezTo>
                    <a:pt x="0" y="8"/>
                    <a:pt x="1" y="8"/>
                    <a:pt x="3" y="9"/>
                  </a:cubicBezTo>
                  <a:cubicBezTo>
                    <a:pt x="3" y="12"/>
                    <a:pt x="3" y="12"/>
                    <a:pt x="3" y="12"/>
                  </a:cubicBezTo>
                  <a:cubicBezTo>
                    <a:pt x="1" y="13"/>
                    <a:pt x="0" y="14"/>
                    <a:pt x="0" y="14"/>
                  </a:cubicBezTo>
                  <a:cubicBezTo>
                    <a:pt x="0" y="15"/>
                    <a:pt x="1" y="16"/>
                    <a:pt x="3" y="16"/>
                  </a:cubicBezTo>
                  <a:cubicBezTo>
                    <a:pt x="3" y="20"/>
                    <a:pt x="3" y="20"/>
                    <a:pt x="3" y="20"/>
                  </a:cubicBezTo>
                  <a:cubicBezTo>
                    <a:pt x="1" y="21"/>
                    <a:pt x="0" y="22"/>
                    <a:pt x="0" y="22"/>
                  </a:cubicBezTo>
                  <a:cubicBezTo>
                    <a:pt x="0" y="23"/>
                    <a:pt x="1" y="24"/>
                    <a:pt x="3" y="24"/>
                  </a:cubicBezTo>
                  <a:cubicBezTo>
                    <a:pt x="3" y="26"/>
                    <a:pt x="3" y="26"/>
                    <a:pt x="3" y="26"/>
                  </a:cubicBezTo>
                  <a:cubicBezTo>
                    <a:pt x="3" y="29"/>
                    <a:pt x="5" y="32"/>
                    <a:pt x="8" y="32"/>
                  </a:cubicBezTo>
                  <a:cubicBezTo>
                    <a:pt x="25" y="32"/>
                    <a:pt x="25" y="32"/>
                    <a:pt x="25" y="32"/>
                  </a:cubicBezTo>
                  <a:cubicBezTo>
                    <a:pt x="42" y="32"/>
                    <a:pt x="42" y="32"/>
                    <a:pt x="42" y="32"/>
                  </a:cubicBezTo>
                  <a:cubicBezTo>
                    <a:pt x="46" y="32"/>
                    <a:pt x="48" y="29"/>
                    <a:pt x="48" y="26"/>
                  </a:cubicBezTo>
                  <a:cubicBezTo>
                    <a:pt x="48" y="24"/>
                    <a:pt x="48" y="24"/>
                    <a:pt x="48" y="24"/>
                  </a:cubicBezTo>
                  <a:cubicBezTo>
                    <a:pt x="50" y="24"/>
                    <a:pt x="51" y="23"/>
                    <a:pt x="51" y="22"/>
                  </a:cubicBezTo>
                  <a:cubicBezTo>
                    <a:pt x="51" y="22"/>
                    <a:pt x="50" y="21"/>
                    <a:pt x="48" y="20"/>
                  </a:cubicBezTo>
                  <a:cubicBezTo>
                    <a:pt x="48" y="16"/>
                    <a:pt x="48" y="16"/>
                    <a:pt x="48" y="16"/>
                  </a:cubicBezTo>
                  <a:cubicBezTo>
                    <a:pt x="50" y="16"/>
                    <a:pt x="51" y="15"/>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5246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4537"/>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1" y="-169795"/>
            <a:ext cx="10515600" cy="1325563"/>
          </a:xfrm>
        </p:spPr>
        <p:txBody>
          <a:bodyPr/>
          <a:lstStyle/>
          <a:p>
            <a:r>
              <a:rPr lang="en-US" dirty="0" smtClean="0">
                <a:solidFill>
                  <a:schemeClr val="bg1">
                    <a:lumMod val="95000"/>
                  </a:schemeClr>
                </a:solidFill>
                <a:latin typeface="Avenir Book" charset="0"/>
                <a:ea typeface="Avenir Book" charset="0"/>
                <a:cs typeface="Avenir Book" charset="0"/>
              </a:rPr>
              <a:t>Concatenate</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339041234"/>
              </p:ext>
            </p:extLst>
          </p:nvPr>
        </p:nvGraphicFramePr>
        <p:xfrm>
          <a:off x="129630" y="1676177"/>
          <a:ext cx="11932740" cy="4413053"/>
        </p:xfrm>
        <a:graphic>
          <a:graphicData uri="http://schemas.openxmlformats.org/drawingml/2006/table">
            <a:tbl>
              <a:tblPr firstRow="1" bandRow="1">
                <a:tableStyleId>{2D5ABB26-0587-4C30-8999-92F81FD0307C}</a:tableStyleId>
              </a:tblPr>
              <a:tblGrid>
                <a:gridCol w="2288717">
                  <a:extLst>
                    <a:ext uri="{9D8B030D-6E8A-4147-A177-3AD203B41FA5}">
                      <a16:colId xmlns="" xmlns:a16="http://schemas.microsoft.com/office/drawing/2014/main" val="20000"/>
                    </a:ext>
                  </a:extLst>
                </a:gridCol>
                <a:gridCol w="9644023">
                  <a:extLst>
                    <a:ext uri="{9D8B030D-6E8A-4147-A177-3AD203B41FA5}">
                      <a16:colId xmlns="" xmlns:a16="http://schemas.microsoft.com/office/drawing/2014/main" val="20001"/>
                    </a:ext>
                  </a:extLst>
                </a:gridCol>
              </a:tblGrid>
              <a:tr h="1092784">
                <a:tc>
                  <a:txBody>
                    <a:bodyPr/>
                    <a:lstStyle/>
                    <a:p>
                      <a:pPr marL="0" indent="0" algn="r">
                        <a:buFont typeface="+mj-lt"/>
                        <a:buNone/>
                      </a:pPr>
                      <a:r>
                        <a:rPr lang="en-US" sz="2500" b="1" dirty="0" smtClean="0">
                          <a:latin typeface="Avenir Book" charset="0"/>
                          <a:ea typeface="Avenir Book" charset="0"/>
                          <a:cs typeface="Avenir Book" charset="0"/>
                        </a:rPr>
                        <a:t>Purpose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Combine two cells together</a:t>
                      </a:r>
                    </a:p>
                  </a:txBody>
                  <a:tcPr anchor="ctr">
                    <a:lnL w="1270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974558">
                <a:tc>
                  <a:txBody>
                    <a:bodyPr/>
                    <a:lstStyle/>
                    <a:p>
                      <a:pPr marL="0" indent="0" algn="r">
                        <a:buFont typeface="+mj-lt"/>
                        <a:buNone/>
                      </a:pPr>
                      <a:r>
                        <a:rPr lang="en-US" sz="2500" b="1" dirty="0" smtClean="0">
                          <a:latin typeface="Avenir Book" charset="0"/>
                          <a:ea typeface="Avenir Book" charset="0"/>
                          <a:cs typeface="Avenir Book" charset="0"/>
                        </a:rPr>
                        <a:t>Combine</a:t>
                      </a:r>
                      <a:r>
                        <a:rPr lang="en-US" sz="2500" b="1" baseline="0" dirty="0" smtClean="0">
                          <a:latin typeface="Avenir Book" charset="0"/>
                          <a:ea typeface="Avenir Book" charset="0"/>
                          <a:cs typeface="Avenir Book" charset="0"/>
                        </a:rPr>
                        <a:t> to one word</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=CONCATENATE(</a:t>
                      </a:r>
                      <a:r>
                        <a:rPr lang="en-US" sz="2500" dirty="0" err="1" smtClean="0">
                          <a:latin typeface="Avenir Book" charset="0"/>
                          <a:ea typeface="Avenir Book" charset="0"/>
                          <a:cs typeface="Avenir Book" charset="0"/>
                        </a:rPr>
                        <a:t>First</a:t>
                      </a:r>
                      <a:r>
                        <a:rPr lang="en-US" sz="2500" baseline="0" dirty="0" err="1" smtClean="0">
                          <a:latin typeface="Avenir Book" charset="0"/>
                          <a:ea typeface="Avenir Book" charset="0"/>
                          <a:cs typeface="Avenir Book" charset="0"/>
                        </a:rPr>
                        <a:t>Name</a:t>
                      </a:r>
                      <a:r>
                        <a:rPr lang="en-US" sz="2500" dirty="0" smtClean="0">
                          <a:latin typeface="Avenir Book" charset="0"/>
                          <a:ea typeface="Avenir Book" charset="0"/>
                          <a:cs typeface="Avenir Book" charset="0"/>
                        </a:rPr>
                        <a:t>,</a:t>
                      </a:r>
                      <a:r>
                        <a:rPr lang="en-US" sz="2500" baseline="0" dirty="0" smtClean="0">
                          <a:latin typeface="Avenir Book" charset="0"/>
                          <a:ea typeface="Avenir Book" charset="0"/>
                          <a:cs typeface="Avenir Book" charset="0"/>
                        </a:rPr>
                        <a:t> </a:t>
                      </a:r>
                      <a:r>
                        <a:rPr lang="en-US" sz="2500" baseline="0" dirty="0" err="1" smtClean="0">
                          <a:latin typeface="Avenir Book" charset="0"/>
                          <a:ea typeface="Avenir Book" charset="0"/>
                          <a:cs typeface="Avenir Book" charset="0"/>
                        </a:rPr>
                        <a:t>LastName</a:t>
                      </a:r>
                      <a:r>
                        <a:rPr lang="en-US" sz="2500" baseline="0" dirty="0" smtClean="0">
                          <a:latin typeface="Avenir Book" charset="0"/>
                          <a:ea typeface="Avenir Book" charset="0"/>
                          <a:cs typeface="Avenir Book" charset="0"/>
                        </a:rPr>
                        <a:t>) </a:t>
                      </a:r>
                      <a:r>
                        <a:rPr lang="en-US" sz="2500" baseline="0" dirty="0" smtClean="0">
                          <a:latin typeface="Avenir Book" charset="0"/>
                          <a:ea typeface="Avenir Book" charset="0"/>
                          <a:cs typeface="Avenir Book" charset="0"/>
                          <a:sym typeface="Wingdings"/>
                        </a:rPr>
                        <a:t> </a:t>
                      </a:r>
                      <a:r>
                        <a:rPr lang="en-US" sz="2500" baseline="0" dirty="0" err="1" smtClean="0">
                          <a:latin typeface="Avenir Book" charset="0"/>
                          <a:ea typeface="Avenir Book" charset="0"/>
                          <a:cs typeface="Avenir Book" charset="0"/>
                          <a:sym typeface="Wingdings"/>
                        </a:rPr>
                        <a:t>FirstNameLastName</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18937">
                <a:tc>
                  <a:txBody>
                    <a:bodyPr/>
                    <a:lstStyle/>
                    <a:p>
                      <a:pPr marL="0" indent="0" algn="r">
                        <a:buFont typeface="+mj-lt"/>
                        <a:buNone/>
                      </a:pPr>
                      <a:r>
                        <a:rPr lang="en-US" sz="2500" b="1" dirty="0" smtClean="0">
                          <a:latin typeface="Avenir Book" charset="0"/>
                          <a:ea typeface="Avenir Book" charset="0"/>
                          <a:cs typeface="Avenir Book" charset="0"/>
                        </a:rPr>
                        <a:t>Combine,</a:t>
                      </a:r>
                      <a:r>
                        <a:rPr lang="en-US" sz="2500" b="1" baseline="0" dirty="0" smtClean="0">
                          <a:latin typeface="Avenir Book" charset="0"/>
                          <a:ea typeface="Avenir Book" charset="0"/>
                          <a:cs typeface="Avenir Book" charset="0"/>
                        </a:rPr>
                        <a:t> yet keep spacing </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=CONCATENATE(</a:t>
                      </a:r>
                      <a:r>
                        <a:rPr lang="en-US" sz="2500" dirty="0" err="1" smtClean="0">
                          <a:latin typeface="Avenir Book" charset="0"/>
                          <a:ea typeface="Avenir Book" charset="0"/>
                          <a:cs typeface="Avenir Book" charset="0"/>
                        </a:rPr>
                        <a:t>FirstName</a:t>
                      </a:r>
                      <a:r>
                        <a:rPr lang="en-US" sz="2500" baseline="0" dirty="0" smtClean="0">
                          <a:latin typeface="Avenir Book" charset="0"/>
                          <a:ea typeface="Avenir Book" charset="0"/>
                          <a:cs typeface="Avenir Book" charset="0"/>
                        </a:rPr>
                        <a:t>, “ “, </a:t>
                      </a:r>
                      <a:r>
                        <a:rPr lang="en-US" sz="2500" baseline="0" dirty="0" err="1" smtClean="0">
                          <a:latin typeface="Avenir Book" charset="0"/>
                          <a:ea typeface="Avenir Book" charset="0"/>
                          <a:cs typeface="Avenir Book" charset="0"/>
                        </a:rPr>
                        <a:t>LastName</a:t>
                      </a:r>
                      <a:r>
                        <a:rPr lang="en-US" sz="2500" baseline="0" dirty="0" smtClean="0">
                          <a:latin typeface="Avenir Book" charset="0"/>
                          <a:ea typeface="Avenir Book" charset="0"/>
                          <a:cs typeface="Avenir Book" charset="0"/>
                        </a:rPr>
                        <a:t>) </a:t>
                      </a:r>
                      <a:r>
                        <a:rPr lang="en-US" sz="2500" baseline="0" dirty="0" smtClean="0">
                          <a:latin typeface="Avenir Book" charset="0"/>
                          <a:ea typeface="Avenir Book" charset="0"/>
                          <a:cs typeface="Avenir Book" charset="0"/>
                          <a:sym typeface="Wingdings"/>
                        </a:rPr>
                        <a:t>               </a:t>
                      </a:r>
                      <a:r>
                        <a:rPr lang="en-US" sz="2500" baseline="0" dirty="0" err="1" smtClean="0">
                          <a:latin typeface="Avenir Book" charset="0"/>
                          <a:ea typeface="Avenir Book" charset="0"/>
                          <a:cs typeface="Avenir Book" charset="0"/>
                          <a:sym typeface="Wingdings"/>
                        </a:rPr>
                        <a:t>FirstName</a:t>
                      </a:r>
                      <a:r>
                        <a:rPr lang="en-US" sz="2500" baseline="0" dirty="0" smtClean="0">
                          <a:latin typeface="Avenir Book" charset="0"/>
                          <a:ea typeface="Avenir Book" charset="0"/>
                          <a:cs typeface="Avenir Book" charset="0"/>
                          <a:sym typeface="Wingdings"/>
                        </a:rPr>
                        <a:t> </a:t>
                      </a:r>
                      <a:r>
                        <a:rPr lang="en-US" sz="2500" baseline="0" dirty="0" err="1" smtClean="0">
                          <a:latin typeface="Avenir Book" charset="0"/>
                          <a:ea typeface="Avenir Book" charset="0"/>
                          <a:cs typeface="Avenir Book" charset="0"/>
                          <a:sym typeface="Wingdings"/>
                        </a:rPr>
                        <a:t>LastName</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“Concatenate”</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518013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088"/>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0" y="0"/>
            <a:ext cx="12192000" cy="93821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12700" y="-161925"/>
            <a:ext cx="10515600" cy="1325563"/>
          </a:xfrm>
        </p:spPr>
        <p:txBody>
          <a:bodyPr rtlCol="0">
            <a:normAutofit/>
          </a:bodyPr>
          <a:lstStyle/>
          <a:p>
            <a:pPr eaLnBrk="1" fontAlgn="auto" hangingPunct="1">
              <a:spcAft>
                <a:spcPts val="0"/>
              </a:spcAft>
              <a:defRPr/>
            </a:pPr>
            <a:r>
              <a:rPr lang="en-US" dirty="0">
                <a:solidFill>
                  <a:schemeClr val="bg1">
                    <a:lumMod val="95000"/>
                  </a:schemeClr>
                </a:solidFill>
                <a:latin typeface="Avenir Book" charset="0"/>
                <a:ea typeface="Avenir Book" charset="0"/>
                <a:cs typeface="Avenir Book" charset="0"/>
              </a:rPr>
              <a:t>Copy &amp; Pasting Values Only</a:t>
            </a:r>
          </a:p>
        </p:txBody>
      </p:sp>
      <p:sp>
        <p:nvSpPr>
          <p:cNvPr id="7" name="Content Placeholder 2"/>
          <p:cNvSpPr>
            <a:spLocks noGrp="1"/>
          </p:cNvSpPr>
          <p:nvPr>
            <p:ph idx="1"/>
          </p:nvPr>
        </p:nvSpPr>
        <p:spPr>
          <a:xfrm>
            <a:off x="168275" y="1130300"/>
            <a:ext cx="11418888" cy="5727700"/>
          </a:xfrm>
        </p:spPr>
        <p:txBody>
          <a:bodyPr rtlCol="0">
            <a:normAutofit/>
          </a:bodyPr>
          <a:lstStyle/>
          <a:p>
            <a:pPr marL="571500" indent="-571500" eaLnBrk="1" fontAlgn="auto" hangingPunct="1">
              <a:spcAft>
                <a:spcPts val="0"/>
              </a:spcAft>
              <a:buFont typeface="+mj-lt"/>
              <a:buAutoNum type="romanUcPeriod"/>
              <a:defRPr/>
            </a:pPr>
            <a:endParaRPr lang="en-US" dirty="0">
              <a:solidFill>
                <a:schemeClr val="tx2">
                  <a:lumMod val="75000"/>
                </a:schemeClr>
              </a:solidFill>
            </a:endParaRPr>
          </a:p>
          <a:p>
            <a:pPr marL="514350" indent="-514350" eaLnBrk="1" fontAlgn="auto" hangingPunct="1">
              <a:spcAft>
                <a:spcPts val="0"/>
              </a:spcAft>
              <a:buFont typeface="+mj-lt"/>
              <a:buAutoNum type="arabicPeriod"/>
              <a:defRPr/>
            </a:pPr>
            <a:endParaRPr lang="en-US" dirty="0">
              <a:solidFill>
                <a:schemeClr val="tx2">
                  <a:lumMod val="75000"/>
                </a:schemeClr>
              </a:solidFill>
            </a:endParaRPr>
          </a:p>
        </p:txBody>
      </p:sp>
      <p:sp>
        <p:nvSpPr>
          <p:cNvPr id="3" name="Slide Number Placeholder 2">
            <a:extLst>
              <a:ext uri="{FF2B5EF4-FFF2-40B4-BE49-F238E27FC236}"/>
            </a:extLst>
          </p:cNvPr>
          <p:cNvSpPr>
            <a:spLocks noGrp="1"/>
          </p:cNvSpPr>
          <p:nvPr>
            <p:ph type="sldNum" sz="quarter" idx="12"/>
          </p:nvPr>
        </p:nvSpPr>
        <p:spPr/>
        <p:txBody>
          <a:bodyPr/>
          <a:lstStyle/>
          <a:p>
            <a:pPr>
              <a:defRPr/>
            </a:pPr>
            <a:fld id="{49CB1A77-CBB3-B34D-B764-C0532268B396}" type="slidenum">
              <a:rPr lang="en-US"/>
              <a:pPr>
                <a:defRPr/>
              </a:pPr>
              <a:t>21</a:t>
            </a:fld>
            <a:endParaRPr lang="en-US"/>
          </a:p>
        </p:txBody>
      </p:sp>
      <p:sp>
        <p:nvSpPr>
          <p:cNvPr id="26630" name="TextBox 12"/>
          <p:cNvSpPr txBox="1">
            <a:spLocks noChangeArrowheads="1"/>
          </p:cNvSpPr>
          <p:nvPr/>
        </p:nvSpPr>
        <p:spPr bwMode="auto">
          <a:xfrm>
            <a:off x="-336550" y="1220788"/>
            <a:ext cx="12428538"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defRPr>
            </a:lvl1pPr>
            <a:lvl2pPr>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lvl="1" eaLnBrk="1" hangingPunct="1">
              <a:lnSpc>
                <a:spcPct val="100000"/>
              </a:lnSpc>
              <a:spcBef>
                <a:spcPct val="0"/>
              </a:spcBef>
              <a:buFontTx/>
              <a:buNone/>
            </a:pPr>
            <a:r>
              <a:rPr lang="en-US" altLang="en-US" sz="3000" i="1">
                <a:latin typeface="Avenir Book" charset="0"/>
                <a:ea typeface="Avenir Book" charset="0"/>
                <a:cs typeface="Avenir Book" charset="0"/>
              </a:rPr>
              <a:t>Purpose: So you don’t lose your mind when you see a #REF! or 			   #VALUE! Or #N/A! error</a:t>
            </a:r>
          </a:p>
        </p:txBody>
      </p:sp>
      <p:sp>
        <p:nvSpPr>
          <p:cNvPr id="26631" name="TextBox 8"/>
          <p:cNvSpPr txBox="1">
            <a:spLocks noChangeArrowheads="1"/>
          </p:cNvSpPr>
          <p:nvPr/>
        </p:nvSpPr>
        <p:spPr bwMode="auto">
          <a:xfrm>
            <a:off x="-520700" y="3373438"/>
            <a:ext cx="132334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defRPr>
            </a:lvl1pPr>
            <a:lvl2pPr>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lvl="1" eaLnBrk="1" hangingPunct="1">
              <a:lnSpc>
                <a:spcPct val="100000"/>
              </a:lnSpc>
              <a:spcBef>
                <a:spcPct val="0"/>
              </a:spcBef>
              <a:buFontTx/>
              <a:buNone/>
            </a:pPr>
            <a:r>
              <a:rPr lang="en-US" altLang="en-US" sz="3000" i="1">
                <a:latin typeface="Avenir Book" charset="0"/>
                <a:ea typeface="Avenir Book" charset="0"/>
                <a:cs typeface="Avenir Book" charset="0"/>
              </a:rPr>
              <a:t>Instructions: </a:t>
            </a:r>
            <a:r>
              <a:rPr lang="en-US" altLang="en-US" sz="2800" i="1">
                <a:latin typeface="Avenir Book" charset="0"/>
                <a:ea typeface="Avenir Book" charset="0"/>
                <a:cs typeface="Avenir Book" charset="0"/>
              </a:rPr>
              <a:t>1. Copy and paste the row/column/data you’re trying to move</a:t>
            </a:r>
          </a:p>
          <a:p>
            <a:pPr lvl="1" eaLnBrk="1" hangingPunct="1">
              <a:lnSpc>
                <a:spcPct val="100000"/>
              </a:lnSpc>
              <a:spcBef>
                <a:spcPct val="0"/>
              </a:spcBef>
              <a:buFontTx/>
              <a:buNone/>
            </a:pPr>
            <a:r>
              <a:rPr lang="en-US" altLang="en-US" sz="2800" i="1">
                <a:latin typeface="Avenir Book" charset="0"/>
                <a:ea typeface="Avenir Book" charset="0"/>
                <a:cs typeface="Avenir Book" charset="0"/>
              </a:rPr>
              <a:t>		        2. Watch the errors appear</a:t>
            </a:r>
          </a:p>
          <a:p>
            <a:pPr lvl="1" eaLnBrk="1" hangingPunct="1">
              <a:lnSpc>
                <a:spcPct val="100000"/>
              </a:lnSpc>
              <a:spcBef>
                <a:spcPct val="0"/>
              </a:spcBef>
              <a:buFontTx/>
              <a:buNone/>
            </a:pPr>
            <a:r>
              <a:rPr lang="en-US" altLang="en-US" sz="2800" i="1">
                <a:latin typeface="Avenir Book" charset="0"/>
                <a:ea typeface="Avenir Book" charset="0"/>
                <a:cs typeface="Avenir Book" charset="0"/>
              </a:rPr>
              <a:t>                      3. Don’t freak out</a:t>
            </a:r>
          </a:p>
          <a:p>
            <a:pPr lvl="1" eaLnBrk="1" hangingPunct="1">
              <a:lnSpc>
                <a:spcPct val="100000"/>
              </a:lnSpc>
              <a:spcBef>
                <a:spcPct val="0"/>
              </a:spcBef>
              <a:buFontTx/>
              <a:buNone/>
            </a:pPr>
            <a:r>
              <a:rPr lang="en-US" altLang="en-US" sz="2800" i="1">
                <a:latin typeface="Avenir Book" charset="0"/>
                <a:ea typeface="Avenir Book" charset="0"/>
                <a:cs typeface="Avenir Book" charset="0"/>
              </a:rPr>
              <a:t>		        4. Click on the little clipboard icon and select: “Values 				   	   Only”</a:t>
            </a:r>
          </a:p>
        </p:txBody>
      </p:sp>
    </p:spTree>
    <p:extLst>
      <p:ext uri="{BB962C8B-B14F-4D97-AF65-F5344CB8AC3E}">
        <p14:creationId xmlns:p14="http://schemas.microsoft.com/office/powerpoint/2010/main" val="1743156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3" name="Slide Number Placeholder 2">
            <a:extLst>
              <a:ext uri="{FF2B5EF4-FFF2-40B4-BE49-F238E27FC236}">
                <a16:creationId xmlns="" xmlns:a16="http://schemas.microsoft.com/office/drawing/2014/main" id="{77BAF97D-603B-4017-99CD-2A0650098D4B}"/>
              </a:ext>
            </a:extLst>
          </p:cNvPr>
          <p:cNvSpPr>
            <a:spLocks noGrp="1"/>
          </p:cNvSpPr>
          <p:nvPr>
            <p:ph type="sldNum" sz="quarter" idx="12"/>
          </p:nvPr>
        </p:nvSpPr>
        <p:spPr/>
        <p:txBody>
          <a:bodyPr/>
          <a:lstStyle/>
          <a:p>
            <a:fld id="{1C0CA4DA-9BCF-4F12-AD27-179F4BD24842}" type="slidenum">
              <a:rPr lang="en-US" smtClean="0"/>
              <a:t>22</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607" y="1323210"/>
            <a:ext cx="7084786" cy="5341929"/>
          </a:xfrm>
          <a:prstGeom prst="rect">
            <a:avLst/>
          </a:prstGeom>
        </p:spPr>
      </p:pic>
    </p:spTree>
    <p:extLst>
      <p:ext uri="{BB962C8B-B14F-4D97-AF65-F5344CB8AC3E}">
        <p14:creationId xmlns:p14="http://schemas.microsoft.com/office/powerpoint/2010/main" val="837766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4537"/>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85" y="-193859"/>
            <a:ext cx="10515600" cy="1325563"/>
          </a:xfrm>
        </p:spPr>
        <p:txBody>
          <a:bodyPr/>
          <a:lstStyle/>
          <a:p>
            <a:r>
              <a:rPr lang="en-US" dirty="0" smtClean="0">
                <a:solidFill>
                  <a:schemeClr val="bg1">
                    <a:lumMod val="95000"/>
                  </a:schemeClr>
                </a:solidFill>
              </a:rPr>
              <a:t>Filter Duplicates</a:t>
            </a:r>
            <a:endParaRPr lang="en-US" dirty="0">
              <a:solidFill>
                <a:schemeClr val="bg1">
                  <a:lumMod val="9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28255532"/>
              </p:ext>
            </p:extLst>
          </p:nvPr>
        </p:nvGraphicFramePr>
        <p:xfrm>
          <a:off x="129630" y="1325563"/>
          <a:ext cx="11932740" cy="5278078"/>
        </p:xfrm>
        <a:graphic>
          <a:graphicData uri="http://schemas.openxmlformats.org/drawingml/2006/table">
            <a:tbl>
              <a:tblPr firstRow="1" bandRow="1">
                <a:tableStyleId>{2D5ABB26-0587-4C30-8999-92F81FD0307C}</a:tableStyleId>
              </a:tblPr>
              <a:tblGrid>
                <a:gridCol w="1963865">
                  <a:extLst>
                    <a:ext uri="{9D8B030D-6E8A-4147-A177-3AD203B41FA5}">
                      <a16:colId xmlns="" xmlns:a16="http://schemas.microsoft.com/office/drawing/2014/main" val="20000"/>
                    </a:ext>
                  </a:extLst>
                </a:gridCol>
                <a:gridCol w="9968875">
                  <a:extLst>
                    <a:ext uri="{9D8B030D-6E8A-4147-A177-3AD203B41FA5}">
                      <a16:colId xmlns="" xmlns:a16="http://schemas.microsoft.com/office/drawing/2014/main" val="20001"/>
                    </a:ext>
                  </a:extLst>
                </a:gridCol>
              </a:tblGrid>
              <a:tr h="828090">
                <a:tc>
                  <a:txBody>
                    <a:bodyPr/>
                    <a:lstStyle/>
                    <a:p>
                      <a:pPr marL="0" indent="0" algn="r">
                        <a:buFont typeface="+mj-lt"/>
                        <a:buNone/>
                      </a:pPr>
                      <a:r>
                        <a:rPr lang="en-US" sz="2500" b="1" dirty="0" smtClean="0">
                          <a:latin typeface="Avenir Book" charset="0"/>
                          <a:ea typeface="Avenir Book" charset="0"/>
                          <a:cs typeface="Avenir Book" charset="0"/>
                        </a:rPr>
                        <a:t>Purpose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baseline="0" dirty="0" smtClean="0">
                          <a:latin typeface="Avenir Book" charset="0"/>
                          <a:ea typeface="Avenir Book" charset="0"/>
                          <a:cs typeface="Avenir Book" charset="0"/>
                        </a:rPr>
                        <a:t>To filter out specific data, in this case we will remove duplicates</a:t>
                      </a: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26774">
                <a:tc>
                  <a:txBody>
                    <a:bodyPr/>
                    <a:lstStyle/>
                    <a:p>
                      <a:pPr marL="0" indent="0" algn="r">
                        <a:buFont typeface="+mj-lt"/>
                        <a:buNone/>
                      </a:pPr>
                      <a:r>
                        <a:rPr lang="en-US" sz="2500" b="1" dirty="0" smtClean="0">
                          <a:latin typeface="Avenir Book" charset="0"/>
                          <a:ea typeface="Avenir Book" charset="0"/>
                          <a:cs typeface="Avenir Book" charset="0"/>
                        </a:rPr>
                        <a:t>Filter </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1. Select the advanced filter button</a:t>
                      </a:r>
                    </a:p>
                    <a:p>
                      <a:r>
                        <a:rPr lang="en-US" sz="2500" dirty="0" smtClean="0">
                          <a:latin typeface="Avenir Book" charset="0"/>
                          <a:ea typeface="Avenir Book" charset="0"/>
                          <a:cs typeface="Avenir Book" charset="0"/>
                        </a:rPr>
                        <a:t>2. Select Unique Records</a:t>
                      </a:r>
                      <a:r>
                        <a:rPr lang="en-US" sz="2500" baseline="0" dirty="0" smtClean="0">
                          <a:latin typeface="Avenir Book" charset="0"/>
                          <a:ea typeface="Avenir Book" charset="0"/>
                          <a:cs typeface="Avenir Book" charset="0"/>
                        </a:rPr>
                        <a:t> only</a:t>
                      </a:r>
                    </a:p>
                    <a:p>
                      <a:r>
                        <a:rPr lang="en-US" sz="2500" baseline="0" dirty="0" smtClean="0">
                          <a:latin typeface="Avenir Book" charset="0"/>
                          <a:ea typeface="Avenir Book" charset="0"/>
                          <a:cs typeface="Avenir Book" charset="0"/>
                        </a:rPr>
                        <a:t>3. Click “ok”  </a:t>
                      </a:r>
                    </a:p>
                    <a:p>
                      <a:endParaRPr lang="en-US" sz="2500" baseline="0" dirty="0" smtClean="0">
                        <a:latin typeface="Avenir Book" charset="0"/>
                        <a:ea typeface="Avenir Book" charset="0"/>
                        <a:cs typeface="Avenir Book" charset="0"/>
                      </a:endParaRPr>
                    </a:p>
                    <a:p>
                      <a:endParaRPr lang="en-US" sz="2500" baseline="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1226774">
                <a:tc>
                  <a:txBody>
                    <a:bodyPr/>
                    <a:lstStyle/>
                    <a:p>
                      <a:pPr marL="0" indent="0" algn="r">
                        <a:buFont typeface="+mj-lt"/>
                        <a:buNone/>
                      </a:pPr>
                      <a:r>
                        <a:rPr lang="en-US" sz="2500" b="1" dirty="0" smtClean="0">
                          <a:latin typeface="Avenir Book" charset="0"/>
                          <a:ea typeface="Avenir Book" charset="0"/>
                          <a:cs typeface="Avenir Book" charset="0"/>
                        </a:rPr>
                        <a:t>Reset Data</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Keyboard shortcut to undo </a:t>
                      </a:r>
                      <a:r>
                        <a:rPr lang="en-US" sz="2500" b="1" dirty="0" smtClean="0">
                          <a:latin typeface="Avenir Book" charset="0"/>
                          <a:ea typeface="Avenir Book" charset="0"/>
                          <a:cs typeface="Avenir Book" charset="0"/>
                        </a:rPr>
                        <a:t>OR</a:t>
                      </a:r>
                      <a:r>
                        <a:rPr lang="en-US" sz="2500" baseline="0" dirty="0" smtClean="0">
                          <a:latin typeface="Avenir Book" charset="0"/>
                          <a:ea typeface="Avenir Book" charset="0"/>
                          <a:cs typeface="Avenir Book" charset="0"/>
                        </a:rPr>
                        <a:t> clear button under “Data”</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“Filter Duplicates”</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 xmlns:a16="http://schemas.microsoft.com/office/drawing/2014/main" val="10004"/>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7112" y="4391541"/>
            <a:ext cx="1794565" cy="856497"/>
          </a:xfrm>
          <a:prstGeom prst="rect">
            <a:avLst/>
          </a:prstGeom>
        </p:spPr>
      </p:pic>
      <p:sp>
        <p:nvSpPr>
          <p:cNvPr id="5" name="Freeform 4"/>
          <p:cNvSpPr/>
          <p:nvPr/>
        </p:nvSpPr>
        <p:spPr>
          <a:xfrm>
            <a:off x="11165305" y="4369153"/>
            <a:ext cx="529389" cy="312821"/>
          </a:xfrm>
          <a:custGeom>
            <a:avLst/>
            <a:gdLst>
              <a:gd name="connsiteX0" fmla="*/ 336884 w 529389"/>
              <a:gd name="connsiteY0" fmla="*/ 0 h 312821"/>
              <a:gd name="connsiteX1" fmla="*/ 288758 w 529389"/>
              <a:gd name="connsiteY1" fmla="*/ 12031 h 312821"/>
              <a:gd name="connsiteX2" fmla="*/ 36094 w 529389"/>
              <a:gd name="connsiteY2" fmla="*/ 36095 h 312821"/>
              <a:gd name="connsiteX3" fmla="*/ 12031 w 529389"/>
              <a:gd name="connsiteY3" fmla="*/ 108284 h 312821"/>
              <a:gd name="connsiteX4" fmla="*/ 0 w 529389"/>
              <a:gd name="connsiteY4" fmla="*/ 144379 h 312821"/>
              <a:gd name="connsiteX5" fmla="*/ 36094 w 529389"/>
              <a:gd name="connsiteY5" fmla="*/ 264695 h 312821"/>
              <a:gd name="connsiteX6" fmla="*/ 144379 w 529389"/>
              <a:gd name="connsiteY6" fmla="*/ 300789 h 312821"/>
              <a:gd name="connsiteX7" fmla="*/ 180473 w 529389"/>
              <a:gd name="connsiteY7" fmla="*/ 312821 h 312821"/>
              <a:gd name="connsiteX8" fmla="*/ 312821 w 529389"/>
              <a:gd name="connsiteY8" fmla="*/ 300789 h 312821"/>
              <a:gd name="connsiteX9" fmla="*/ 385010 w 529389"/>
              <a:gd name="connsiteY9" fmla="*/ 264695 h 312821"/>
              <a:gd name="connsiteX10" fmla="*/ 409073 w 529389"/>
              <a:gd name="connsiteY10" fmla="*/ 240631 h 312821"/>
              <a:gd name="connsiteX11" fmla="*/ 445168 w 529389"/>
              <a:gd name="connsiteY11" fmla="*/ 216568 h 312821"/>
              <a:gd name="connsiteX12" fmla="*/ 469231 w 529389"/>
              <a:gd name="connsiteY12" fmla="*/ 180474 h 312821"/>
              <a:gd name="connsiteX13" fmla="*/ 517358 w 529389"/>
              <a:gd name="connsiteY13" fmla="*/ 132347 h 312821"/>
              <a:gd name="connsiteX14" fmla="*/ 529389 w 529389"/>
              <a:gd name="connsiteY14" fmla="*/ 96253 h 312821"/>
              <a:gd name="connsiteX15" fmla="*/ 493294 w 529389"/>
              <a:gd name="connsiteY15" fmla="*/ 12031 h 312821"/>
              <a:gd name="connsiteX16" fmla="*/ 457200 w 529389"/>
              <a:gd name="connsiteY16" fmla="*/ 0 h 312821"/>
              <a:gd name="connsiteX17" fmla="*/ 336884 w 529389"/>
              <a:gd name="connsiteY17" fmla="*/ 0 h 31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9389" h="312821">
                <a:moveTo>
                  <a:pt x="336884" y="0"/>
                </a:moveTo>
                <a:cubicBezTo>
                  <a:pt x="320842" y="4010"/>
                  <a:pt x="305226" y="10534"/>
                  <a:pt x="288758" y="12031"/>
                </a:cubicBezTo>
                <a:lnTo>
                  <a:pt x="36094" y="36095"/>
                </a:lnTo>
                <a:lnTo>
                  <a:pt x="12031" y="108284"/>
                </a:lnTo>
                <a:lnTo>
                  <a:pt x="0" y="144379"/>
                </a:lnTo>
                <a:cubicBezTo>
                  <a:pt x="3365" y="167933"/>
                  <a:pt x="1762" y="243238"/>
                  <a:pt x="36094" y="264695"/>
                </a:cubicBezTo>
                <a:cubicBezTo>
                  <a:pt x="36100" y="264699"/>
                  <a:pt x="126328" y="294772"/>
                  <a:pt x="144379" y="300789"/>
                </a:cubicBezTo>
                <a:lnTo>
                  <a:pt x="180473" y="312821"/>
                </a:lnTo>
                <a:cubicBezTo>
                  <a:pt x="224589" y="308810"/>
                  <a:pt x="268968" y="307054"/>
                  <a:pt x="312821" y="300789"/>
                </a:cubicBezTo>
                <a:cubicBezTo>
                  <a:pt x="339896" y="296921"/>
                  <a:pt x="364289" y="281272"/>
                  <a:pt x="385010" y="264695"/>
                </a:cubicBezTo>
                <a:cubicBezTo>
                  <a:pt x="393868" y="257609"/>
                  <a:pt x="400215" y="247717"/>
                  <a:pt x="409073" y="240631"/>
                </a:cubicBezTo>
                <a:cubicBezTo>
                  <a:pt x="420364" y="231598"/>
                  <a:pt x="433136" y="224589"/>
                  <a:pt x="445168" y="216568"/>
                </a:cubicBezTo>
                <a:cubicBezTo>
                  <a:pt x="453189" y="204537"/>
                  <a:pt x="459821" y="191453"/>
                  <a:pt x="469231" y="180474"/>
                </a:cubicBezTo>
                <a:cubicBezTo>
                  <a:pt x="483996" y="163249"/>
                  <a:pt x="517358" y="132347"/>
                  <a:pt x="517358" y="132347"/>
                </a:cubicBezTo>
                <a:cubicBezTo>
                  <a:pt x="521368" y="120316"/>
                  <a:pt x="529389" y="108935"/>
                  <a:pt x="529389" y="96253"/>
                </a:cubicBezTo>
                <a:cubicBezTo>
                  <a:pt x="529389" y="61304"/>
                  <a:pt x="523910" y="30401"/>
                  <a:pt x="493294" y="12031"/>
                </a:cubicBezTo>
                <a:cubicBezTo>
                  <a:pt x="482419" y="5506"/>
                  <a:pt x="469231" y="4010"/>
                  <a:pt x="457200" y="0"/>
                </a:cubicBezTo>
                <a:cubicBezTo>
                  <a:pt x="328986" y="14245"/>
                  <a:pt x="385233" y="12031"/>
                  <a:pt x="336884" y="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816" y="2685198"/>
            <a:ext cx="1794565" cy="856497"/>
          </a:xfrm>
          <a:prstGeom prst="rect">
            <a:avLst/>
          </a:prstGeom>
        </p:spPr>
      </p:pic>
      <p:sp>
        <p:nvSpPr>
          <p:cNvPr id="10" name="Freeform 9"/>
          <p:cNvSpPr/>
          <p:nvPr/>
        </p:nvSpPr>
        <p:spPr>
          <a:xfrm>
            <a:off x="8241176" y="3113446"/>
            <a:ext cx="529389" cy="312821"/>
          </a:xfrm>
          <a:custGeom>
            <a:avLst/>
            <a:gdLst>
              <a:gd name="connsiteX0" fmla="*/ 336884 w 529389"/>
              <a:gd name="connsiteY0" fmla="*/ 0 h 312821"/>
              <a:gd name="connsiteX1" fmla="*/ 288758 w 529389"/>
              <a:gd name="connsiteY1" fmla="*/ 12031 h 312821"/>
              <a:gd name="connsiteX2" fmla="*/ 36094 w 529389"/>
              <a:gd name="connsiteY2" fmla="*/ 36095 h 312821"/>
              <a:gd name="connsiteX3" fmla="*/ 12031 w 529389"/>
              <a:gd name="connsiteY3" fmla="*/ 108284 h 312821"/>
              <a:gd name="connsiteX4" fmla="*/ 0 w 529389"/>
              <a:gd name="connsiteY4" fmla="*/ 144379 h 312821"/>
              <a:gd name="connsiteX5" fmla="*/ 36094 w 529389"/>
              <a:gd name="connsiteY5" fmla="*/ 264695 h 312821"/>
              <a:gd name="connsiteX6" fmla="*/ 144379 w 529389"/>
              <a:gd name="connsiteY6" fmla="*/ 300789 h 312821"/>
              <a:gd name="connsiteX7" fmla="*/ 180473 w 529389"/>
              <a:gd name="connsiteY7" fmla="*/ 312821 h 312821"/>
              <a:gd name="connsiteX8" fmla="*/ 312821 w 529389"/>
              <a:gd name="connsiteY8" fmla="*/ 300789 h 312821"/>
              <a:gd name="connsiteX9" fmla="*/ 385010 w 529389"/>
              <a:gd name="connsiteY9" fmla="*/ 264695 h 312821"/>
              <a:gd name="connsiteX10" fmla="*/ 409073 w 529389"/>
              <a:gd name="connsiteY10" fmla="*/ 240631 h 312821"/>
              <a:gd name="connsiteX11" fmla="*/ 445168 w 529389"/>
              <a:gd name="connsiteY11" fmla="*/ 216568 h 312821"/>
              <a:gd name="connsiteX12" fmla="*/ 469231 w 529389"/>
              <a:gd name="connsiteY12" fmla="*/ 180474 h 312821"/>
              <a:gd name="connsiteX13" fmla="*/ 517358 w 529389"/>
              <a:gd name="connsiteY13" fmla="*/ 132347 h 312821"/>
              <a:gd name="connsiteX14" fmla="*/ 529389 w 529389"/>
              <a:gd name="connsiteY14" fmla="*/ 96253 h 312821"/>
              <a:gd name="connsiteX15" fmla="*/ 493294 w 529389"/>
              <a:gd name="connsiteY15" fmla="*/ 12031 h 312821"/>
              <a:gd name="connsiteX16" fmla="*/ 457200 w 529389"/>
              <a:gd name="connsiteY16" fmla="*/ 0 h 312821"/>
              <a:gd name="connsiteX17" fmla="*/ 336884 w 529389"/>
              <a:gd name="connsiteY17" fmla="*/ 0 h 31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9389" h="312821">
                <a:moveTo>
                  <a:pt x="336884" y="0"/>
                </a:moveTo>
                <a:cubicBezTo>
                  <a:pt x="320842" y="4010"/>
                  <a:pt x="305226" y="10534"/>
                  <a:pt x="288758" y="12031"/>
                </a:cubicBezTo>
                <a:lnTo>
                  <a:pt x="36094" y="36095"/>
                </a:lnTo>
                <a:lnTo>
                  <a:pt x="12031" y="108284"/>
                </a:lnTo>
                <a:lnTo>
                  <a:pt x="0" y="144379"/>
                </a:lnTo>
                <a:cubicBezTo>
                  <a:pt x="3365" y="167933"/>
                  <a:pt x="1762" y="243238"/>
                  <a:pt x="36094" y="264695"/>
                </a:cubicBezTo>
                <a:cubicBezTo>
                  <a:pt x="36100" y="264699"/>
                  <a:pt x="126328" y="294772"/>
                  <a:pt x="144379" y="300789"/>
                </a:cubicBezTo>
                <a:lnTo>
                  <a:pt x="180473" y="312821"/>
                </a:lnTo>
                <a:cubicBezTo>
                  <a:pt x="224589" y="308810"/>
                  <a:pt x="268968" y="307054"/>
                  <a:pt x="312821" y="300789"/>
                </a:cubicBezTo>
                <a:cubicBezTo>
                  <a:pt x="339896" y="296921"/>
                  <a:pt x="364289" y="281272"/>
                  <a:pt x="385010" y="264695"/>
                </a:cubicBezTo>
                <a:cubicBezTo>
                  <a:pt x="393868" y="257609"/>
                  <a:pt x="400215" y="247717"/>
                  <a:pt x="409073" y="240631"/>
                </a:cubicBezTo>
                <a:cubicBezTo>
                  <a:pt x="420364" y="231598"/>
                  <a:pt x="433136" y="224589"/>
                  <a:pt x="445168" y="216568"/>
                </a:cubicBezTo>
                <a:cubicBezTo>
                  <a:pt x="453189" y="204537"/>
                  <a:pt x="459821" y="191453"/>
                  <a:pt x="469231" y="180474"/>
                </a:cubicBezTo>
                <a:cubicBezTo>
                  <a:pt x="483996" y="163249"/>
                  <a:pt x="517358" y="132347"/>
                  <a:pt x="517358" y="132347"/>
                </a:cubicBezTo>
                <a:cubicBezTo>
                  <a:pt x="521368" y="120316"/>
                  <a:pt x="529389" y="108935"/>
                  <a:pt x="529389" y="96253"/>
                </a:cubicBezTo>
                <a:cubicBezTo>
                  <a:pt x="529389" y="61304"/>
                  <a:pt x="523910" y="30401"/>
                  <a:pt x="493294" y="12031"/>
                </a:cubicBezTo>
                <a:cubicBezTo>
                  <a:pt x="482419" y="5506"/>
                  <a:pt x="469231" y="4010"/>
                  <a:pt x="457200" y="0"/>
                </a:cubicBezTo>
                <a:cubicBezTo>
                  <a:pt x="328986" y="14245"/>
                  <a:pt x="385233" y="12031"/>
                  <a:pt x="336884" y="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3309" b="4198"/>
          <a:stretch/>
        </p:blipFill>
        <p:spPr>
          <a:xfrm>
            <a:off x="9975347" y="2304786"/>
            <a:ext cx="1406526" cy="1699038"/>
          </a:xfrm>
          <a:prstGeom prst="rect">
            <a:avLst/>
          </a:prstGeom>
        </p:spPr>
      </p:pic>
      <p:sp>
        <p:nvSpPr>
          <p:cNvPr id="11" name="Freeform 10"/>
          <p:cNvSpPr/>
          <p:nvPr/>
        </p:nvSpPr>
        <p:spPr>
          <a:xfrm>
            <a:off x="9874069" y="3541695"/>
            <a:ext cx="1027150" cy="312821"/>
          </a:xfrm>
          <a:custGeom>
            <a:avLst/>
            <a:gdLst>
              <a:gd name="connsiteX0" fmla="*/ 336884 w 529389"/>
              <a:gd name="connsiteY0" fmla="*/ 0 h 312821"/>
              <a:gd name="connsiteX1" fmla="*/ 288758 w 529389"/>
              <a:gd name="connsiteY1" fmla="*/ 12031 h 312821"/>
              <a:gd name="connsiteX2" fmla="*/ 36094 w 529389"/>
              <a:gd name="connsiteY2" fmla="*/ 36095 h 312821"/>
              <a:gd name="connsiteX3" fmla="*/ 12031 w 529389"/>
              <a:gd name="connsiteY3" fmla="*/ 108284 h 312821"/>
              <a:gd name="connsiteX4" fmla="*/ 0 w 529389"/>
              <a:gd name="connsiteY4" fmla="*/ 144379 h 312821"/>
              <a:gd name="connsiteX5" fmla="*/ 36094 w 529389"/>
              <a:gd name="connsiteY5" fmla="*/ 264695 h 312821"/>
              <a:gd name="connsiteX6" fmla="*/ 144379 w 529389"/>
              <a:gd name="connsiteY6" fmla="*/ 300789 h 312821"/>
              <a:gd name="connsiteX7" fmla="*/ 180473 w 529389"/>
              <a:gd name="connsiteY7" fmla="*/ 312821 h 312821"/>
              <a:gd name="connsiteX8" fmla="*/ 312821 w 529389"/>
              <a:gd name="connsiteY8" fmla="*/ 300789 h 312821"/>
              <a:gd name="connsiteX9" fmla="*/ 385010 w 529389"/>
              <a:gd name="connsiteY9" fmla="*/ 264695 h 312821"/>
              <a:gd name="connsiteX10" fmla="*/ 409073 w 529389"/>
              <a:gd name="connsiteY10" fmla="*/ 240631 h 312821"/>
              <a:gd name="connsiteX11" fmla="*/ 445168 w 529389"/>
              <a:gd name="connsiteY11" fmla="*/ 216568 h 312821"/>
              <a:gd name="connsiteX12" fmla="*/ 469231 w 529389"/>
              <a:gd name="connsiteY12" fmla="*/ 180474 h 312821"/>
              <a:gd name="connsiteX13" fmla="*/ 517358 w 529389"/>
              <a:gd name="connsiteY13" fmla="*/ 132347 h 312821"/>
              <a:gd name="connsiteX14" fmla="*/ 529389 w 529389"/>
              <a:gd name="connsiteY14" fmla="*/ 96253 h 312821"/>
              <a:gd name="connsiteX15" fmla="*/ 493294 w 529389"/>
              <a:gd name="connsiteY15" fmla="*/ 12031 h 312821"/>
              <a:gd name="connsiteX16" fmla="*/ 457200 w 529389"/>
              <a:gd name="connsiteY16" fmla="*/ 0 h 312821"/>
              <a:gd name="connsiteX17" fmla="*/ 336884 w 529389"/>
              <a:gd name="connsiteY17" fmla="*/ 0 h 31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9389" h="312821">
                <a:moveTo>
                  <a:pt x="336884" y="0"/>
                </a:moveTo>
                <a:cubicBezTo>
                  <a:pt x="320842" y="4010"/>
                  <a:pt x="305226" y="10534"/>
                  <a:pt x="288758" y="12031"/>
                </a:cubicBezTo>
                <a:lnTo>
                  <a:pt x="36094" y="36095"/>
                </a:lnTo>
                <a:lnTo>
                  <a:pt x="12031" y="108284"/>
                </a:lnTo>
                <a:lnTo>
                  <a:pt x="0" y="144379"/>
                </a:lnTo>
                <a:cubicBezTo>
                  <a:pt x="3365" y="167933"/>
                  <a:pt x="1762" y="243238"/>
                  <a:pt x="36094" y="264695"/>
                </a:cubicBezTo>
                <a:cubicBezTo>
                  <a:pt x="36100" y="264699"/>
                  <a:pt x="126328" y="294772"/>
                  <a:pt x="144379" y="300789"/>
                </a:cubicBezTo>
                <a:lnTo>
                  <a:pt x="180473" y="312821"/>
                </a:lnTo>
                <a:cubicBezTo>
                  <a:pt x="224589" y="308810"/>
                  <a:pt x="268968" y="307054"/>
                  <a:pt x="312821" y="300789"/>
                </a:cubicBezTo>
                <a:cubicBezTo>
                  <a:pt x="339896" y="296921"/>
                  <a:pt x="364289" y="281272"/>
                  <a:pt x="385010" y="264695"/>
                </a:cubicBezTo>
                <a:cubicBezTo>
                  <a:pt x="393868" y="257609"/>
                  <a:pt x="400215" y="247717"/>
                  <a:pt x="409073" y="240631"/>
                </a:cubicBezTo>
                <a:cubicBezTo>
                  <a:pt x="420364" y="231598"/>
                  <a:pt x="433136" y="224589"/>
                  <a:pt x="445168" y="216568"/>
                </a:cubicBezTo>
                <a:cubicBezTo>
                  <a:pt x="453189" y="204537"/>
                  <a:pt x="459821" y="191453"/>
                  <a:pt x="469231" y="180474"/>
                </a:cubicBezTo>
                <a:cubicBezTo>
                  <a:pt x="483996" y="163249"/>
                  <a:pt x="517358" y="132347"/>
                  <a:pt x="517358" y="132347"/>
                </a:cubicBezTo>
                <a:cubicBezTo>
                  <a:pt x="521368" y="120316"/>
                  <a:pt x="529389" y="108935"/>
                  <a:pt x="529389" y="96253"/>
                </a:cubicBezTo>
                <a:cubicBezTo>
                  <a:pt x="529389" y="61304"/>
                  <a:pt x="523910" y="30401"/>
                  <a:pt x="493294" y="12031"/>
                </a:cubicBezTo>
                <a:cubicBezTo>
                  <a:pt x="482419" y="5506"/>
                  <a:pt x="469231" y="4010"/>
                  <a:pt x="457200" y="0"/>
                </a:cubicBezTo>
                <a:cubicBezTo>
                  <a:pt x="328986" y="14245"/>
                  <a:pt x="385233" y="12031"/>
                  <a:pt x="336884" y="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763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4537"/>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0" y="-193859"/>
            <a:ext cx="10515600" cy="1325563"/>
          </a:xfrm>
        </p:spPr>
        <p:txBody>
          <a:bodyPr/>
          <a:lstStyle/>
          <a:p>
            <a:r>
              <a:rPr lang="en-US" dirty="0" smtClean="0">
                <a:solidFill>
                  <a:schemeClr val="bg1">
                    <a:lumMod val="95000"/>
                  </a:schemeClr>
                </a:solidFill>
                <a:latin typeface="Avenir Book" charset="0"/>
                <a:ea typeface="Avenir Book" charset="0"/>
                <a:cs typeface="Avenir Book" charset="0"/>
              </a:rPr>
              <a:t>Remove Duplicates</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48133563"/>
              </p:ext>
            </p:extLst>
          </p:nvPr>
        </p:nvGraphicFramePr>
        <p:xfrm>
          <a:off x="129630" y="1015008"/>
          <a:ext cx="11932740" cy="5600261"/>
        </p:xfrm>
        <a:graphic>
          <a:graphicData uri="http://schemas.openxmlformats.org/drawingml/2006/table">
            <a:tbl>
              <a:tblPr firstRow="1" bandRow="1">
                <a:tableStyleId>{2D5ABB26-0587-4C30-8999-92F81FD0307C}</a:tableStyleId>
              </a:tblPr>
              <a:tblGrid>
                <a:gridCol w="1963865">
                  <a:extLst>
                    <a:ext uri="{9D8B030D-6E8A-4147-A177-3AD203B41FA5}">
                      <a16:colId xmlns="" xmlns:a16="http://schemas.microsoft.com/office/drawing/2014/main" val="20000"/>
                    </a:ext>
                  </a:extLst>
                </a:gridCol>
                <a:gridCol w="9968875">
                  <a:extLst>
                    <a:ext uri="{9D8B030D-6E8A-4147-A177-3AD203B41FA5}">
                      <a16:colId xmlns="" xmlns:a16="http://schemas.microsoft.com/office/drawing/2014/main" val="20001"/>
                    </a:ext>
                  </a:extLst>
                </a:gridCol>
              </a:tblGrid>
              <a:tr h="1226774">
                <a:tc>
                  <a:txBody>
                    <a:bodyPr/>
                    <a:lstStyle/>
                    <a:p>
                      <a:pPr marL="0" indent="0" algn="r">
                        <a:buFont typeface="+mj-lt"/>
                        <a:buNone/>
                      </a:pPr>
                      <a:endParaRPr lang="en-US" sz="2500" b="1" dirty="0">
                        <a:latin typeface="Avenir Book" charset="0"/>
                        <a:ea typeface="Avenir Book" charset="0"/>
                        <a:cs typeface="Avenir Book"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500" dirty="0" smtClean="0">
                        <a:latin typeface="Avenir Book" charset="0"/>
                        <a:ea typeface="Avenir Book" charset="0"/>
                        <a:cs typeface="Avenir Book" charset="0"/>
                      </a:endParaRPr>
                    </a:p>
                    <a:p>
                      <a:pPr marL="457200" indent="-457200">
                        <a:buAutoNum type="arabicPeriod"/>
                      </a:pPr>
                      <a:r>
                        <a:rPr lang="en-US" sz="2500" dirty="0" smtClean="0">
                          <a:latin typeface="Avenir Book" charset="0"/>
                          <a:ea typeface="Avenir Book" charset="0"/>
                          <a:cs typeface="Avenir Book" charset="0"/>
                        </a:rPr>
                        <a:t>Select</a:t>
                      </a:r>
                      <a:r>
                        <a:rPr lang="en-US" sz="2500" baseline="0" dirty="0" smtClean="0">
                          <a:latin typeface="Avenir Book" charset="0"/>
                          <a:ea typeface="Avenir Book" charset="0"/>
                          <a:cs typeface="Avenir Book" charset="0"/>
                        </a:rPr>
                        <a:t> remove duplicates icon </a:t>
                      </a:r>
                    </a:p>
                    <a:p>
                      <a:pPr marL="0" indent="0">
                        <a:buNone/>
                      </a:pPr>
                      <a:r>
                        <a:rPr lang="en-US" sz="2500" baseline="0" dirty="0" smtClean="0">
                          <a:latin typeface="Avenir Book" charset="0"/>
                          <a:ea typeface="Avenir Book" charset="0"/>
                          <a:cs typeface="Avenir Book" charset="0"/>
                        </a:rPr>
                        <a:t>under “Data”</a:t>
                      </a:r>
                    </a:p>
                    <a:p>
                      <a:pPr marL="0" indent="0">
                        <a:buNone/>
                      </a:pPr>
                      <a:endParaRPr lang="en-US" sz="2500" baseline="0" dirty="0" smtClean="0">
                        <a:latin typeface="Avenir Book" charset="0"/>
                        <a:ea typeface="Avenir Book" charset="0"/>
                        <a:cs typeface="Avenir Book" charset="0"/>
                      </a:endParaRPr>
                    </a:p>
                    <a:p>
                      <a:pPr marL="457200" indent="-457200">
                        <a:buFont typeface="+mj-lt"/>
                        <a:buAutoNum type="arabicPeriod" startAt="2"/>
                      </a:pPr>
                      <a:r>
                        <a:rPr lang="en-US" sz="2500" baseline="0" dirty="0" smtClean="0">
                          <a:latin typeface="Avenir Book" charset="0"/>
                          <a:ea typeface="Avenir Book" charset="0"/>
                          <a:cs typeface="Avenir Book" charset="0"/>
                        </a:rPr>
                        <a:t>Select data to remove</a:t>
                      </a:r>
                      <a:endParaRPr lang="en-US" sz="2500" dirty="0" smtClean="0">
                        <a:latin typeface="Avenir Book" charset="0"/>
                        <a:ea typeface="Avenir Book" charset="0"/>
                        <a:cs typeface="Avenir Book" charset="0"/>
                      </a:endParaRPr>
                    </a:p>
                    <a:p>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222821">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“Remove Duplicates”</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endParaRP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Remove all Duplicates</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Remove all Duplicate dates</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Remove all Duplicate quantities</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Pro Tip: Undo will reset data after removing duplicates</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 xmlns:a16="http://schemas.microsoft.com/office/drawing/2014/main" val="10004"/>
                  </a:ext>
                </a:extLst>
              </a:tr>
            </a:tbl>
          </a:graphicData>
        </a:graphic>
      </p:graphicFrame>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7097" b="-1"/>
          <a:stretch/>
        </p:blipFill>
        <p:spPr>
          <a:xfrm>
            <a:off x="6969480" y="1365726"/>
            <a:ext cx="1778000" cy="127425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8571" y="1131704"/>
            <a:ext cx="2277081" cy="1969745"/>
          </a:xfrm>
          <a:prstGeom prst="rect">
            <a:avLst/>
          </a:prstGeom>
        </p:spPr>
      </p:pic>
      <p:sp>
        <p:nvSpPr>
          <p:cNvPr id="7" name="Freeform 6"/>
          <p:cNvSpPr/>
          <p:nvPr/>
        </p:nvSpPr>
        <p:spPr>
          <a:xfrm>
            <a:off x="7635896" y="1617036"/>
            <a:ext cx="445168" cy="415493"/>
          </a:xfrm>
          <a:custGeom>
            <a:avLst/>
            <a:gdLst>
              <a:gd name="connsiteX0" fmla="*/ 144379 w 445168"/>
              <a:gd name="connsiteY0" fmla="*/ 6420 h 415493"/>
              <a:gd name="connsiteX1" fmla="*/ 72189 w 445168"/>
              <a:gd name="connsiteY1" fmla="*/ 66578 h 415493"/>
              <a:gd name="connsiteX2" fmla="*/ 48126 w 445168"/>
              <a:gd name="connsiteY2" fmla="*/ 102672 h 415493"/>
              <a:gd name="connsiteX3" fmla="*/ 36095 w 445168"/>
              <a:gd name="connsiteY3" fmla="*/ 138767 h 415493"/>
              <a:gd name="connsiteX4" fmla="*/ 0 w 445168"/>
              <a:gd name="connsiteY4" fmla="*/ 210957 h 415493"/>
              <a:gd name="connsiteX5" fmla="*/ 12032 w 445168"/>
              <a:gd name="connsiteY5" fmla="*/ 295178 h 415493"/>
              <a:gd name="connsiteX6" fmla="*/ 96253 w 445168"/>
              <a:gd name="connsiteY6" fmla="*/ 379399 h 415493"/>
              <a:gd name="connsiteX7" fmla="*/ 180474 w 445168"/>
              <a:gd name="connsiteY7" fmla="*/ 415493 h 415493"/>
              <a:gd name="connsiteX8" fmla="*/ 312821 w 445168"/>
              <a:gd name="connsiteY8" fmla="*/ 403462 h 415493"/>
              <a:gd name="connsiteX9" fmla="*/ 385010 w 445168"/>
              <a:gd name="connsiteY9" fmla="*/ 379399 h 415493"/>
              <a:gd name="connsiteX10" fmla="*/ 433137 w 445168"/>
              <a:gd name="connsiteY10" fmla="*/ 319241 h 415493"/>
              <a:gd name="connsiteX11" fmla="*/ 445168 w 445168"/>
              <a:gd name="connsiteY11" fmla="*/ 283146 h 415493"/>
              <a:gd name="connsiteX12" fmla="*/ 433137 w 445168"/>
              <a:gd name="connsiteY12" fmla="*/ 150799 h 415493"/>
              <a:gd name="connsiteX13" fmla="*/ 385010 w 445168"/>
              <a:gd name="connsiteY13" fmla="*/ 90641 h 415493"/>
              <a:gd name="connsiteX14" fmla="*/ 360947 w 445168"/>
              <a:gd name="connsiteY14" fmla="*/ 54546 h 415493"/>
              <a:gd name="connsiteX15" fmla="*/ 324853 w 445168"/>
              <a:gd name="connsiteY15" fmla="*/ 42514 h 415493"/>
              <a:gd name="connsiteX16" fmla="*/ 288758 w 445168"/>
              <a:gd name="connsiteY16" fmla="*/ 18451 h 415493"/>
              <a:gd name="connsiteX17" fmla="*/ 144379 w 445168"/>
              <a:gd name="connsiteY17" fmla="*/ 6420 h 41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168" h="415493">
                <a:moveTo>
                  <a:pt x="144379" y="6420"/>
                </a:moveTo>
                <a:cubicBezTo>
                  <a:pt x="108284" y="14441"/>
                  <a:pt x="91312" y="42675"/>
                  <a:pt x="72189" y="66578"/>
                </a:cubicBezTo>
                <a:cubicBezTo>
                  <a:pt x="63156" y="77869"/>
                  <a:pt x="56147" y="90641"/>
                  <a:pt x="48126" y="102672"/>
                </a:cubicBezTo>
                <a:cubicBezTo>
                  <a:pt x="44116" y="114704"/>
                  <a:pt x="41767" y="127423"/>
                  <a:pt x="36095" y="138767"/>
                </a:cubicBezTo>
                <a:cubicBezTo>
                  <a:pt x="-10555" y="232070"/>
                  <a:pt x="30245" y="120224"/>
                  <a:pt x="0" y="210957"/>
                </a:cubicBezTo>
                <a:cubicBezTo>
                  <a:pt x="4011" y="239031"/>
                  <a:pt x="1852" y="268710"/>
                  <a:pt x="12032" y="295178"/>
                </a:cubicBezTo>
                <a:cubicBezTo>
                  <a:pt x="49797" y="393366"/>
                  <a:pt x="40351" y="351448"/>
                  <a:pt x="96253" y="379399"/>
                </a:cubicBezTo>
                <a:cubicBezTo>
                  <a:pt x="179338" y="420942"/>
                  <a:pt x="80315" y="390455"/>
                  <a:pt x="180474" y="415493"/>
                </a:cubicBezTo>
                <a:cubicBezTo>
                  <a:pt x="224590" y="411483"/>
                  <a:pt x="269197" y="411160"/>
                  <a:pt x="312821" y="403462"/>
                </a:cubicBezTo>
                <a:cubicBezTo>
                  <a:pt x="337800" y="399054"/>
                  <a:pt x="385010" y="379399"/>
                  <a:pt x="385010" y="379399"/>
                </a:cubicBezTo>
                <a:cubicBezTo>
                  <a:pt x="407391" y="357018"/>
                  <a:pt x="417960" y="349595"/>
                  <a:pt x="433137" y="319241"/>
                </a:cubicBezTo>
                <a:cubicBezTo>
                  <a:pt x="438809" y="307897"/>
                  <a:pt x="441158" y="295178"/>
                  <a:pt x="445168" y="283146"/>
                </a:cubicBezTo>
                <a:cubicBezTo>
                  <a:pt x="441158" y="239030"/>
                  <a:pt x="442418" y="194113"/>
                  <a:pt x="433137" y="150799"/>
                </a:cubicBezTo>
                <a:cubicBezTo>
                  <a:pt x="427717" y="125506"/>
                  <a:pt x="399738" y="109051"/>
                  <a:pt x="385010" y="90641"/>
                </a:cubicBezTo>
                <a:cubicBezTo>
                  <a:pt x="375977" y="79350"/>
                  <a:pt x="372238" y="63579"/>
                  <a:pt x="360947" y="54546"/>
                </a:cubicBezTo>
                <a:cubicBezTo>
                  <a:pt x="351044" y="46623"/>
                  <a:pt x="336196" y="48186"/>
                  <a:pt x="324853" y="42514"/>
                </a:cubicBezTo>
                <a:cubicBezTo>
                  <a:pt x="311919" y="36047"/>
                  <a:pt x="301692" y="24918"/>
                  <a:pt x="288758" y="18451"/>
                </a:cubicBezTo>
                <a:cubicBezTo>
                  <a:pt x="239331" y="-6262"/>
                  <a:pt x="180474" y="-1601"/>
                  <a:pt x="144379" y="642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28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59" y="-193859"/>
            <a:ext cx="10515600" cy="1325563"/>
          </a:xfrm>
        </p:spPr>
        <p:txBody>
          <a:bodyPr/>
          <a:lstStyle/>
          <a:p>
            <a:r>
              <a:rPr lang="en-US" dirty="0" smtClean="0">
                <a:solidFill>
                  <a:schemeClr val="bg1">
                    <a:lumMod val="95000"/>
                  </a:schemeClr>
                </a:solidFill>
                <a:latin typeface="Avenir Book" charset="0"/>
                <a:ea typeface="Avenir Book" charset="0"/>
                <a:cs typeface="Avenir Book" charset="0"/>
              </a:rPr>
              <a:t>Text to Columns</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902983220"/>
              </p:ext>
            </p:extLst>
          </p:nvPr>
        </p:nvGraphicFramePr>
        <p:xfrm>
          <a:off x="129630" y="1131704"/>
          <a:ext cx="11932740" cy="4747214"/>
        </p:xfrm>
        <a:graphic>
          <a:graphicData uri="http://schemas.openxmlformats.org/drawingml/2006/table">
            <a:tbl>
              <a:tblPr firstRow="1" bandRow="1">
                <a:tableStyleId>{2D5ABB26-0587-4C30-8999-92F81FD0307C}</a:tableStyleId>
              </a:tblPr>
              <a:tblGrid>
                <a:gridCol w="1729560">
                  <a:extLst>
                    <a:ext uri="{9D8B030D-6E8A-4147-A177-3AD203B41FA5}">
                      <a16:colId xmlns="" xmlns:a16="http://schemas.microsoft.com/office/drawing/2014/main" val="20000"/>
                    </a:ext>
                  </a:extLst>
                </a:gridCol>
                <a:gridCol w="10203180">
                  <a:extLst>
                    <a:ext uri="{9D8B030D-6E8A-4147-A177-3AD203B41FA5}">
                      <a16:colId xmlns="" xmlns:a16="http://schemas.microsoft.com/office/drawing/2014/main" val="20001"/>
                    </a:ext>
                  </a:extLst>
                </a:gridCol>
              </a:tblGrid>
              <a:tr h="1118201">
                <a:tc>
                  <a:txBody>
                    <a:bodyPr/>
                    <a:lstStyle/>
                    <a:p>
                      <a:pPr marL="0" indent="0" algn="r">
                        <a:buFont typeface="+mj-lt"/>
                        <a:buNone/>
                      </a:pPr>
                      <a:endParaRPr lang="en-US"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AutoNum type="arabicPeriod"/>
                      </a:pPr>
                      <a:r>
                        <a:rPr lang="en-US" sz="2500" dirty="0" smtClean="0">
                          <a:latin typeface="Avenir Book" charset="0"/>
                          <a:ea typeface="Avenir Book" charset="0"/>
                          <a:cs typeface="Avenir Book" charset="0"/>
                        </a:rPr>
                        <a:t>Select</a:t>
                      </a:r>
                      <a:r>
                        <a:rPr lang="en-US" sz="2500" baseline="0" dirty="0" smtClean="0">
                          <a:latin typeface="Avenir Book" charset="0"/>
                          <a:ea typeface="Avenir Book" charset="0"/>
                          <a:cs typeface="Avenir Book" charset="0"/>
                        </a:rPr>
                        <a:t> data you want to split, use keyboard shortcut!</a:t>
                      </a:r>
                    </a:p>
                    <a:p>
                      <a:pPr marL="457200" indent="-457200">
                        <a:buAutoNum type="arabicPeriod"/>
                      </a:pPr>
                      <a:endParaRPr lang="en-US" sz="2500" baseline="0" dirty="0" smtClean="0">
                        <a:latin typeface="Avenir Book" charset="0"/>
                        <a:ea typeface="Avenir Book" charset="0"/>
                        <a:cs typeface="Avenir Book" charset="0"/>
                      </a:endParaRPr>
                    </a:p>
                    <a:p>
                      <a:pPr marL="457200" indent="-457200">
                        <a:buAutoNum type="arabicPeriod"/>
                      </a:pPr>
                      <a:r>
                        <a:rPr lang="en-US" sz="2500" baseline="0" dirty="0" smtClean="0">
                          <a:latin typeface="Avenir Book" charset="0"/>
                          <a:ea typeface="Avenir Book" charset="0"/>
                          <a:cs typeface="Avenir Book" charset="0"/>
                        </a:rPr>
                        <a:t>Under data, select “Text to Columns” button</a:t>
                      </a:r>
                    </a:p>
                    <a:p>
                      <a:pPr marL="457200" indent="-457200">
                        <a:buAutoNum type="arabicPeriod"/>
                      </a:pPr>
                      <a:endParaRPr lang="en-US" sz="2500" baseline="0" dirty="0" smtClean="0">
                        <a:latin typeface="Avenir Book" charset="0"/>
                        <a:ea typeface="Avenir Book" charset="0"/>
                        <a:cs typeface="Avenir Book" charset="0"/>
                      </a:endParaRPr>
                    </a:p>
                    <a:p>
                      <a:pPr marL="457200" indent="-457200">
                        <a:buAutoNum type="arabicPeriod"/>
                      </a:pPr>
                      <a:r>
                        <a:rPr lang="en-US" sz="2500" baseline="0" dirty="0" smtClean="0">
                          <a:latin typeface="Avenir Book" charset="0"/>
                          <a:ea typeface="Avenir Book" charset="0"/>
                          <a:cs typeface="Avenir Book" charset="0"/>
                        </a:rPr>
                        <a:t>Keep “delimited,” click next</a:t>
                      </a:r>
                    </a:p>
                    <a:p>
                      <a:pPr marL="457200" indent="-457200">
                        <a:buAutoNum type="arabicPeriod"/>
                      </a:pPr>
                      <a:endParaRPr lang="en-US" sz="2500" baseline="0" dirty="0" smtClean="0">
                        <a:latin typeface="Avenir Book" charset="0"/>
                        <a:ea typeface="Avenir Book" charset="0"/>
                        <a:cs typeface="Avenir Book" charset="0"/>
                      </a:endParaRPr>
                    </a:p>
                    <a:p>
                      <a:pPr marL="457200" indent="-457200">
                        <a:buAutoNum type="arabicPeriod"/>
                      </a:pPr>
                      <a:r>
                        <a:rPr lang="en-US" sz="2500" baseline="0" dirty="0" smtClean="0">
                          <a:latin typeface="Avenir Book" charset="0"/>
                          <a:ea typeface="Avenir Book" charset="0"/>
                          <a:cs typeface="Avenir Book" charset="0"/>
                        </a:rPr>
                        <a:t>Select “space” as your delimiter</a:t>
                      </a:r>
                    </a:p>
                    <a:p>
                      <a:pPr marL="457200" indent="-457200">
                        <a:buAutoNum type="arabicPeriod"/>
                      </a:pPr>
                      <a:endParaRPr lang="en-US" sz="2500" baseline="0" dirty="0" smtClean="0">
                        <a:latin typeface="Avenir Book" charset="0"/>
                        <a:ea typeface="Avenir Book" charset="0"/>
                        <a:cs typeface="Avenir Book" charset="0"/>
                      </a:endParaRPr>
                    </a:p>
                    <a:p>
                      <a:pPr marL="457200" indent="-457200">
                        <a:buAutoNum type="arabicPeriod"/>
                      </a:pPr>
                      <a:r>
                        <a:rPr lang="en-US" sz="2500" baseline="0" dirty="0" smtClean="0">
                          <a:latin typeface="Avenir Book" charset="0"/>
                          <a:ea typeface="Avenir Book" charset="0"/>
                          <a:cs typeface="Avenir Book" charset="0"/>
                        </a:rPr>
                        <a:t>Click “finish” </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“Text to Columns”</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681865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088"/>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0" y="0"/>
            <a:ext cx="12192000" cy="93821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12700" y="-161925"/>
            <a:ext cx="10515600" cy="1325563"/>
          </a:xfrm>
        </p:spPr>
        <p:txBody>
          <a:bodyPr rtlCol="0">
            <a:normAutofit/>
          </a:bodyPr>
          <a:lstStyle/>
          <a:p>
            <a:pPr eaLnBrk="1" fontAlgn="auto" hangingPunct="1">
              <a:spcAft>
                <a:spcPts val="0"/>
              </a:spcAft>
              <a:defRPr/>
            </a:pPr>
            <a:r>
              <a:rPr lang="en-US" dirty="0">
                <a:solidFill>
                  <a:schemeClr val="bg1">
                    <a:lumMod val="95000"/>
                  </a:schemeClr>
                </a:solidFill>
                <a:latin typeface="Avenir Book" charset="0"/>
                <a:ea typeface="Avenir Book" charset="0"/>
                <a:cs typeface="Avenir Book" charset="0"/>
              </a:rPr>
              <a:t>Copy &amp; Pasting Values Only</a:t>
            </a:r>
          </a:p>
        </p:txBody>
      </p:sp>
      <p:sp>
        <p:nvSpPr>
          <p:cNvPr id="7" name="Content Placeholder 2"/>
          <p:cNvSpPr>
            <a:spLocks noGrp="1"/>
          </p:cNvSpPr>
          <p:nvPr>
            <p:ph idx="1"/>
          </p:nvPr>
        </p:nvSpPr>
        <p:spPr>
          <a:xfrm>
            <a:off x="168275" y="1130300"/>
            <a:ext cx="11418888" cy="5727700"/>
          </a:xfrm>
        </p:spPr>
        <p:txBody>
          <a:bodyPr rtlCol="0">
            <a:normAutofit/>
          </a:bodyPr>
          <a:lstStyle/>
          <a:p>
            <a:pPr marL="571500" indent="-571500" eaLnBrk="1" fontAlgn="auto" hangingPunct="1">
              <a:spcAft>
                <a:spcPts val="0"/>
              </a:spcAft>
              <a:buFont typeface="+mj-lt"/>
              <a:buAutoNum type="romanUcPeriod"/>
              <a:defRPr/>
            </a:pPr>
            <a:endParaRPr lang="en-US" dirty="0">
              <a:solidFill>
                <a:schemeClr val="tx2">
                  <a:lumMod val="75000"/>
                </a:schemeClr>
              </a:solidFill>
            </a:endParaRPr>
          </a:p>
          <a:p>
            <a:pPr marL="514350" indent="-514350" eaLnBrk="1" fontAlgn="auto" hangingPunct="1">
              <a:spcAft>
                <a:spcPts val="0"/>
              </a:spcAft>
              <a:buFont typeface="+mj-lt"/>
              <a:buAutoNum type="arabicPeriod"/>
              <a:defRPr/>
            </a:pPr>
            <a:endParaRPr lang="en-US" dirty="0">
              <a:solidFill>
                <a:schemeClr val="tx2">
                  <a:lumMod val="75000"/>
                </a:schemeClr>
              </a:solidFill>
            </a:endParaRPr>
          </a:p>
        </p:txBody>
      </p:sp>
      <p:sp>
        <p:nvSpPr>
          <p:cNvPr id="3" name="Slide Number Placeholder 2">
            <a:extLst>
              <a:ext uri="{FF2B5EF4-FFF2-40B4-BE49-F238E27FC236}"/>
            </a:extLst>
          </p:cNvPr>
          <p:cNvSpPr>
            <a:spLocks noGrp="1"/>
          </p:cNvSpPr>
          <p:nvPr>
            <p:ph type="sldNum" sz="quarter" idx="12"/>
          </p:nvPr>
        </p:nvSpPr>
        <p:spPr/>
        <p:txBody>
          <a:bodyPr/>
          <a:lstStyle/>
          <a:p>
            <a:pPr>
              <a:defRPr/>
            </a:pPr>
            <a:fld id="{51E07545-0210-5942-B136-DE0CFABD2486}" type="slidenum">
              <a:rPr lang="en-US"/>
              <a:pPr>
                <a:defRPr/>
              </a:pPr>
              <a:t>26</a:t>
            </a:fld>
            <a:endParaRPr lang="en-US"/>
          </a:p>
        </p:txBody>
      </p:sp>
      <p:sp>
        <p:nvSpPr>
          <p:cNvPr id="24582" name="TextBox 12"/>
          <p:cNvSpPr txBox="1">
            <a:spLocks noChangeArrowheads="1"/>
          </p:cNvSpPr>
          <p:nvPr/>
        </p:nvSpPr>
        <p:spPr bwMode="auto">
          <a:xfrm>
            <a:off x="-336550" y="1220788"/>
            <a:ext cx="12428538"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defRPr>
            </a:lvl1pPr>
            <a:lvl2pPr>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lvl="1" eaLnBrk="1" hangingPunct="1">
              <a:lnSpc>
                <a:spcPct val="100000"/>
              </a:lnSpc>
              <a:spcBef>
                <a:spcPct val="0"/>
              </a:spcBef>
              <a:buFontTx/>
              <a:buNone/>
            </a:pPr>
            <a:r>
              <a:rPr lang="en-US" altLang="en-US" sz="3000" i="1">
                <a:latin typeface="Avenir Book" charset="0"/>
                <a:ea typeface="Avenir Book" charset="0"/>
                <a:cs typeface="Avenir Book" charset="0"/>
              </a:rPr>
              <a:t>Purpose: So you don’t lose your mind when you see a #REF! or 			   #VALUE! Or #N/A! error</a:t>
            </a:r>
          </a:p>
        </p:txBody>
      </p:sp>
      <p:pic>
        <p:nvPicPr>
          <p:cNvPr id="2458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5888" y="2322513"/>
            <a:ext cx="434022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987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856"/>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ectangle 19"/>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a:spLocks noGrp="1"/>
          </p:cNvSpPr>
          <p:nvPr>
            <p:ph type="title"/>
          </p:nvPr>
        </p:nvSpPr>
        <p:spPr>
          <a:xfrm>
            <a:off x="1229957" y="-255115"/>
            <a:ext cx="10186188" cy="1182087"/>
          </a:xfrm>
        </p:spPr>
        <p:txBody>
          <a:bodyPr>
            <a:normAutofit/>
          </a:bodyPr>
          <a:lstStyle/>
          <a:p>
            <a:r>
              <a:rPr lang="en-US" sz="4200" dirty="0" smtClean="0">
                <a:solidFill>
                  <a:schemeClr val="bg1">
                    <a:lumMod val="95000"/>
                  </a:schemeClr>
                </a:solidFill>
              </a:rPr>
              <a:t>Formatting Pro-Tips</a:t>
            </a:r>
            <a:endParaRPr lang="en-US" sz="4200" dirty="0">
              <a:solidFill>
                <a:schemeClr val="bg1">
                  <a:lumMod val="95000"/>
                </a:schemeClr>
              </a:solidFill>
            </a:endParaRPr>
          </a:p>
        </p:txBody>
      </p:sp>
      <p:sp>
        <p:nvSpPr>
          <p:cNvPr id="10" name="TextBox 9"/>
          <p:cNvSpPr txBox="1"/>
          <p:nvPr/>
        </p:nvSpPr>
        <p:spPr>
          <a:xfrm>
            <a:off x="142879" y="1256668"/>
            <a:ext cx="7195852" cy="6124754"/>
          </a:xfrm>
          <a:prstGeom prst="rect">
            <a:avLst/>
          </a:prstGeom>
          <a:noFill/>
        </p:spPr>
        <p:txBody>
          <a:bodyPr wrap="square" rtlCol="0">
            <a:spAutoFit/>
          </a:bodyPr>
          <a:lstStyle/>
          <a:p>
            <a:pPr marL="457200" indent="-457200">
              <a:buFont typeface="Wingdings" charset="2"/>
              <a:buChar char="Ø"/>
            </a:pPr>
            <a:r>
              <a:rPr lang="en-US" sz="2800" dirty="0" smtClean="0">
                <a:solidFill>
                  <a:srgbClr val="BE3FAB"/>
                </a:solidFill>
              </a:rPr>
              <a:t>Choose your own number formatting!</a:t>
            </a:r>
          </a:p>
          <a:p>
            <a:pPr marL="914400" lvl="1" indent="-457200">
              <a:buFont typeface="Wingdings" charset="2"/>
              <a:buChar char="Ø"/>
            </a:pPr>
            <a:r>
              <a:rPr lang="en-US" sz="2800" dirty="0" smtClean="0">
                <a:solidFill>
                  <a:srgbClr val="BE3FAB"/>
                </a:solidFill>
              </a:rPr>
              <a:t>Under Home Tab</a:t>
            </a:r>
          </a:p>
          <a:p>
            <a:pPr marL="457200" indent="-457200">
              <a:buFont typeface="Wingdings" charset="2"/>
              <a:buChar char="Ø"/>
            </a:pPr>
            <a:endParaRPr lang="en-US" sz="2800" dirty="0"/>
          </a:p>
          <a:p>
            <a:pPr marL="457200" indent="-457200">
              <a:buFont typeface="Wingdings" charset="2"/>
              <a:buChar char="Ø"/>
            </a:pPr>
            <a:r>
              <a:rPr lang="en-US" sz="2800" dirty="0" smtClean="0">
                <a:solidFill>
                  <a:schemeClr val="bg2">
                    <a:lumMod val="50000"/>
                  </a:schemeClr>
                </a:solidFill>
              </a:rPr>
              <a:t>Get rid of decimals! Or add them!</a:t>
            </a:r>
          </a:p>
          <a:p>
            <a:pPr marL="914400" lvl="1" indent="-457200">
              <a:buFont typeface="Wingdings" charset="2"/>
              <a:buChar char="Ø"/>
            </a:pPr>
            <a:r>
              <a:rPr lang="en-US" sz="2800" dirty="0" smtClean="0">
                <a:solidFill>
                  <a:schemeClr val="bg2">
                    <a:lumMod val="50000"/>
                  </a:schemeClr>
                </a:solidFill>
              </a:rPr>
              <a:t>Under Home Tab</a:t>
            </a:r>
          </a:p>
          <a:p>
            <a:pPr marL="457200" indent="-457200">
              <a:buFont typeface="Wingdings" charset="2"/>
              <a:buChar char="Ø"/>
            </a:pPr>
            <a:endParaRPr lang="en-US" sz="2800" dirty="0" smtClean="0">
              <a:solidFill>
                <a:schemeClr val="bg2">
                  <a:lumMod val="50000"/>
                </a:schemeClr>
              </a:solidFill>
            </a:endParaRPr>
          </a:p>
          <a:p>
            <a:pPr marL="457200" indent="-457200">
              <a:buFont typeface="Wingdings" charset="2"/>
              <a:buChar char="Ø"/>
            </a:pPr>
            <a:r>
              <a:rPr lang="en-US" sz="2800" dirty="0" smtClean="0">
                <a:solidFill>
                  <a:schemeClr val="tx2">
                    <a:lumMod val="75000"/>
                  </a:schemeClr>
                </a:solidFill>
              </a:rPr>
              <a:t>Expand a cell! Hover over line in between columns &amp; double-click.</a:t>
            </a:r>
          </a:p>
          <a:p>
            <a:pPr marL="457200" indent="-457200">
              <a:buFont typeface="Wingdings" charset="2"/>
              <a:buChar char="Ø"/>
            </a:pPr>
            <a:endParaRPr lang="en-US" sz="2800" dirty="0">
              <a:solidFill>
                <a:schemeClr val="tx2">
                  <a:lumMod val="75000"/>
                </a:schemeClr>
              </a:solidFill>
            </a:endParaRPr>
          </a:p>
          <a:p>
            <a:pPr marL="457200" indent="-457200">
              <a:buFont typeface="Wingdings" charset="2"/>
              <a:buChar char="Ø"/>
            </a:pPr>
            <a:r>
              <a:rPr lang="en-US" sz="2800" dirty="0" smtClean="0">
                <a:solidFill>
                  <a:schemeClr val="tx2">
                    <a:lumMod val="75000"/>
                  </a:schemeClr>
                </a:solidFill>
              </a:rPr>
              <a:t>Color - Code Worksheets</a:t>
            </a:r>
          </a:p>
          <a:p>
            <a:pPr marL="914400" lvl="1" indent="-457200">
              <a:buFont typeface="Wingdings" charset="2"/>
              <a:buChar char="Ø"/>
            </a:pPr>
            <a:r>
              <a:rPr lang="en-US" sz="2800" dirty="0" smtClean="0">
                <a:solidFill>
                  <a:schemeClr val="tx2">
                    <a:lumMod val="75000"/>
                  </a:schemeClr>
                </a:solidFill>
              </a:rPr>
              <a:t>Right click on the tab you want to change the color of and select “Tab Color”</a:t>
            </a:r>
          </a:p>
          <a:p>
            <a:pPr marL="457200" indent="-457200">
              <a:buFont typeface="Wingdings" charset="2"/>
              <a:buChar char="Ø"/>
            </a:pPr>
            <a:endParaRPr lang="en-US" sz="2800" dirty="0" smtClean="0">
              <a:solidFill>
                <a:schemeClr val="tx2">
                  <a:lumMod val="75000"/>
                </a:schemeClr>
              </a:solidFill>
            </a:endParaRPr>
          </a:p>
          <a:p>
            <a:pPr marL="457200" indent="-457200">
              <a:buFont typeface="Wingdings" charset="2"/>
              <a:buChar char="Ø"/>
            </a:pPr>
            <a:endParaRPr lang="en-US" sz="28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392" y="1521115"/>
            <a:ext cx="4089400" cy="863600"/>
          </a:xfrm>
          <a:prstGeom prst="rect">
            <a:avLst/>
          </a:prstGeom>
        </p:spPr>
      </p:pic>
      <p:sp>
        <p:nvSpPr>
          <p:cNvPr id="5" name="Freeform 4"/>
          <p:cNvSpPr/>
          <p:nvPr/>
        </p:nvSpPr>
        <p:spPr>
          <a:xfrm>
            <a:off x="8970138" y="1409096"/>
            <a:ext cx="2446007" cy="554182"/>
          </a:xfrm>
          <a:custGeom>
            <a:avLst/>
            <a:gdLst>
              <a:gd name="connsiteX0" fmla="*/ 1503898 w 2446007"/>
              <a:gd name="connsiteY0" fmla="*/ 69273 h 554182"/>
              <a:gd name="connsiteX1" fmla="*/ 243135 w 2446007"/>
              <a:gd name="connsiteY1" fmla="*/ 124691 h 554182"/>
              <a:gd name="connsiteX2" fmla="*/ 160007 w 2446007"/>
              <a:gd name="connsiteY2" fmla="*/ 152400 h 554182"/>
              <a:gd name="connsiteX3" fmla="*/ 118444 w 2446007"/>
              <a:gd name="connsiteY3" fmla="*/ 180109 h 554182"/>
              <a:gd name="connsiteX4" fmla="*/ 35316 w 2446007"/>
              <a:gd name="connsiteY4" fmla="*/ 221673 h 554182"/>
              <a:gd name="connsiteX5" fmla="*/ 21462 w 2446007"/>
              <a:gd name="connsiteY5" fmla="*/ 387927 h 554182"/>
              <a:gd name="connsiteX6" fmla="*/ 49171 w 2446007"/>
              <a:gd name="connsiteY6" fmla="*/ 429491 h 554182"/>
              <a:gd name="connsiteX7" fmla="*/ 132298 w 2446007"/>
              <a:gd name="connsiteY7" fmla="*/ 457200 h 554182"/>
              <a:gd name="connsiteX8" fmla="*/ 173862 w 2446007"/>
              <a:gd name="connsiteY8" fmla="*/ 484909 h 554182"/>
              <a:gd name="connsiteX9" fmla="*/ 437098 w 2446007"/>
              <a:gd name="connsiteY9" fmla="*/ 526473 h 554182"/>
              <a:gd name="connsiteX10" fmla="*/ 631062 w 2446007"/>
              <a:gd name="connsiteY10" fmla="*/ 540327 h 554182"/>
              <a:gd name="connsiteX11" fmla="*/ 755753 w 2446007"/>
              <a:gd name="connsiteY11" fmla="*/ 554182 h 554182"/>
              <a:gd name="connsiteX12" fmla="*/ 2044226 w 2446007"/>
              <a:gd name="connsiteY12" fmla="*/ 540327 h 554182"/>
              <a:gd name="connsiteX13" fmla="*/ 2099644 w 2446007"/>
              <a:gd name="connsiteY13" fmla="*/ 526473 h 554182"/>
              <a:gd name="connsiteX14" fmla="*/ 2182771 w 2446007"/>
              <a:gd name="connsiteY14" fmla="*/ 498764 h 554182"/>
              <a:gd name="connsiteX15" fmla="*/ 2224335 w 2446007"/>
              <a:gd name="connsiteY15" fmla="*/ 484909 h 554182"/>
              <a:gd name="connsiteX16" fmla="*/ 2321316 w 2446007"/>
              <a:gd name="connsiteY16" fmla="*/ 415636 h 554182"/>
              <a:gd name="connsiteX17" fmla="*/ 2362880 w 2446007"/>
              <a:gd name="connsiteY17" fmla="*/ 387927 h 554182"/>
              <a:gd name="connsiteX18" fmla="*/ 2432153 w 2446007"/>
              <a:gd name="connsiteY18" fmla="*/ 318654 h 554182"/>
              <a:gd name="connsiteX19" fmla="*/ 2446007 w 2446007"/>
              <a:gd name="connsiteY19" fmla="*/ 277091 h 554182"/>
              <a:gd name="connsiteX20" fmla="*/ 2390589 w 2446007"/>
              <a:gd name="connsiteY20" fmla="*/ 180109 h 554182"/>
              <a:gd name="connsiteX21" fmla="*/ 2307462 w 2446007"/>
              <a:gd name="connsiteY21" fmla="*/ 124691 h 554182"/>
              <a:gd name="connsiteX22" fmla="*/ 2265898 w 2446007"/>
              <a:gd name="connsiteY22" fmla="*/ 110836 h 554182"/>
              <a:gd name="connsiteX23" fmla="*/ 2182771 w 2446007"/>
              <a:gd name="connsiteY23" fmla="*/ 69273 h 554182"/>
              <a:gd name="connsiteX24" fmla="*/ 2141207 w 2446007"/>
              <a:gd name="connsiteY24" fmla="*/ 41564 h 554182"/>
              <a:gd name="connsiteX25" fmla="*/ 2085789 w 2446007"/>
              <a:gd name="connsiteY25" fmla="*/ 27709 h 554182"/>
              <a:gd name="connsiteX26" fmla="*/ 1905680 w 2446007"/>
              <a:gd name="connsiteY26" fmla="*/ 0 h 554182"/>
              <a:gd name="connsiteX27" fmla="*/ 1600880 w 2446007"/>
              <a:gd name="connsiteY27" fmla="*/ 13854 h 554182"/>
              <a:gd name="connsiteX28" fmla="*/ 1517753 w 2446007"/>
              <a:gd name="connsiteY28" fmla="*/ 41564 h 554182"/>
              <a:gd name="connsiteX29" fmla="*/ 1476189 w 2446007"/>
              <a:gd name="connsiteY29" fmla="*/ 55418 h 554182"/>
              <a:gd name="connsiteX30" fmla="*/ 1434626 w 2446007"/>
              <a:gd name="connsiteY30" fmla="*/ 69273 h 554182"/>
              <a:gd name="connsiteX31" fmla="*/ 1393062 w 2446007"/>
              <a:gd name="connsiteY31" fmla="*/ 69273 h 55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46007" h="554182">
                <a:moveTo>
                  <a:pt x="1503898" y="69273"/>
                </a:moveTo>
                <a:cubicBezTo>
                  <a:pt x="1052764" y="182052"/>
                  <a:pt x="1587812" y="52396"/>
                  <a:pt x="243135" y="124691"/>
                </a:cubicBezTo>
                <a:cubicBezTo>
                  <a:pt x="213969" y="126259"/>
                  <a:pt x="184310" y="136198"/>
                  <a:pt x="160007" y="152400"/>
                </a:cubicBezTo>
                <a:cubicBezTo>
                  <a:pt x="146153" y="161636"/>
                  <a:pt x="133337" y="172662"/>
                  <a:pt x="118444" y="180109"/>
                </a:cubicBezTo>
                <a:cubicBezTo>
                  <a:pt x="3719" y="237472"/>
                  <a:pt x="154437" y="142260"/>
                  <a:pt x="35316" y="221673"/>
                </a:cubicBezTo>
                <a:cubicBezTo>
                  <a:pt x="-9910" y="289511"/>
                  <a:pt x="-8498" y="268086"/>
                  <a:pt x="21462" y="387927"/>
                </a:cubicBezTo>
                <a:cubicBezTo>
                  <a:pt x="25501" y="404081"/>
                  <a:pt x="35051" y="420666"/>
                  <a:pt x="49171" y="429491"/>
                </a:cubicBezTo>
                <a:cubicBezTo>
                  <a:pt x="73939" y="444971"/>
                  <a:pt x="107996" y="440999"/>
                  <a:pt x="132298" y="457200"/>
                </a:cubicBezTo>
                <a:cubicBezTo>
                  <a:pt x="146153" y="466436"/>
                  <a:pt x="158213" y="479219"/>
                  <a:pt x="173862" y="484909"/>
                </a:cubicBezTo>
                <a:cubicBezTo>
                  <a:pt x="264486" y="517863"/>
                  <a:pt x="340129" y="518716"/>
                  <a:pt x="437098" y="526473"/>
                </a:cubicBezTo>
                <a:lnTo>
                  <a:pt x="631062" y="540327"/>
                </a:lnTo>
                <a:cubicBezTo>
                  <a:pt x="672724" y="543950"/>
                  <a:pt x="714189" y="549564"/>
                  <a:pt x="755753" y="554182"/>
                </a:cubicBezTo>
                <a:lnTo>
                  <a:pt x="2044226" y="540327"/>
                </a:lnTo>
                <a:cubicBezTo>
                  <a:pt x="2063263" y="539934"/>
                  <a:pt x="2081406" y="531944"/>
                  <a:pt x="2099644" y="526473"/>
                </a:cubicBezTo>
                <a:cubicBezTo>
                  <a:pt x="2127620" y="518080"/>
                  <a:pt x="2155062" y="508000"/>
                  <a:pt x="2182771" y="498764"/>
                </a:cubicBezTo>
                <a:cubicBezTo>
                  <a:pt x="2196626" y="494146"/>
                  <a:pt x="2212184" y="493010"/>
                  <a:pt x="2224335" y="484909"/>
                </a:cubicBezTo>
                <a:cubicBezTo>
                  <a:pt x="2322299" y="419599"/>
                  <a:pt x="2201005" y="501572"/>
                  <a:pt x="2321316" y="415636"/>
                </a:cubicBezTo>
                <a:cubicBezTo>
                  <a:pt x="2334866" y="405958"/>
                  <a:pt x="2350349" y="398892"/>
                  <a:pt x="2362880" y="387927"/>
                </a:cubicBezTo>
                <a:cubicBezTo>
                  <a:pt x="2387456" y="366423"/>
                  <a:pt x="2432153" y="318654"/>
                  <a:pt x="2432153" y="318654"/>
                </a:cubicBezTo>
                <a:cubicBezTo>
                  <a:pt x="2436771" y="304800"/>
                  <a:pt x="2446007" y="291695"/>
                  <a:pt x="2446007" y="277091"/>
                </a:cubicBezTo>
                <a:cubicBezTo>
                  <a:pt x="2446007" y="229020"/>
                  <a:pt x="2426471" y="208018"/>
                  <a:pt x="2390589" y="180109"/>
                </a:cubicBezTo>
                <a:cubicBezTo>
                  <a:pt x="2364302" y="159663"/>
                  <a:pt x="2339055" y="135222"/>
                  <a:pt x="2307462" y="124691"/>
                </a:cubicBezTo>
                <a:cubicBezTo>
                  <a:pt x="2293607" y="120073"/>
                  <a:pt x="2278960" y="117367"/>
                  <a:pt x="2265898" y="110836"/>
                </a:cubicBezTo>
                <a:cubicBezTo>
                  <a:pt x="2158476" y="57124"/>
                  <a:pt x="2287237" y="104093"/>
                  <a:pt x="2182771" y="69273"/>
                </a:cubicBezTo>
                <a:cubicBezTo>
                  <a:pt x="2168916" y="60037"/>
                  <a:pt x="2156512" y="48123"/>
                  <a:pt x="2141207" y="41564"/>
                </a:cubicBezTo>
                <a:cubicBezTo>
                  <a:pt x="2123705" y="34063"/>
                  <a:pt x="2104377" y="31840"/>
                  <a:pt x="2085789" y="27709"/>
                </a:cubicBezTo>
                <a:cubicBezTo>
                  <a:pt x="2004184" y="9574"/>
                  <a:pt x="2001655" y="11996"/>
                  <a:pt x="1905680" y="0"/>
                </a:cubicBezTo>
                <a:cubicBezTo>
                  <a:pt x="1804080" y="4618"/>
                  <a:pt x="1702006" y="3019"/>
                  <a:pt x="1600880" y="13854"/>
                </a:cubicBezTo>
                <a:cubicBezTo>
                  <a:pt x="1571838" y="16966"/>
                  <a:pt x="1545462" y="32328"/>
                  <a:pt x="1517753" y="41564"/>
                </a:cubicBezTo>
                <a:lnTo>
                  <a:pt x="1476189" y="55418"/>
                </a:lnTo>
                <a:cubicBezTo>
                  <a:pt x="1462335" y="60036"/>
                  <a:pt x="1449230" y="69273"/>
                  <a:pt x="1434626" y="69273"/>
                </a:cubicBezTo>
                <a:lnTo>
                  <a:pt x="1393062" y="69273"/>
                </a:lnTo>
              </a:path>
            </a:pathLst>
          </a:custGeom>
          <a:noFill/>
          <a:ln w="47625">
            <a:solidFill>
              <a:srgbClr val="BE3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0245194" y="1927027"/>
            <a:ext cx="1081138" cy="399529"/>
          </a:xfrm>
          <a:custGeom>
            <a:avLst/>
            <a:gdLst>
              <a:gd name="connsiteX0" fmla="*/ 96982 w 443346"/>
              <a:gd name="connsiteY0" fmla="*/ 55418 h 498840"/>
              <a:gd name="connsiteX1" fmla="*/ 41564 w 443346"/>
              <a:gd name="connsiteY1" fmla="*/ 83128 h 498840"/>
              <a:gd name="connsiteX2" fmla="*/ 13855 w 443346"/>
              <a:gd name="connsiteY2" fmla="*/ 166255 h 498840"/>
              <a:gd name="connsiteX3" fmla="*/ 263237 w 443346"/>
              <a:gd name="connsiteY3" fmla="*/ 484909 h 498840"/>
              <a:gd name="connsiteX4" fmla="*/ 304800 w 443346"/>
              <a:gd name="connsiteY4" fmla="*/ 471055 h 498840"/>
              <a:gd name="connsiteX5" fmla="*/ 387928 w 443346"/>
              <a:gd name="connsiteY5" fmla="*/ 401782 h 498840"/>
              <a:gd name="connsiteX6" fmla="*/ 415637 w 443346"/>
              <a:gd name="connsiteY6" fmla="*/ 318655 h 498840"/>
              <a:gd name="connsiteX7" fmla="*/ 429491 w 443346"/>
              <a:gd name="connsiteY7" fmla="*/ 277091 h 498840"/>
              <a:gd name="connsiteX8" fmla="*/ 443346 w 443346"/>
              <a:gd name="connsiteY8" fmla="*/ 235528 h 498840"/>
              <a:gd name="connsiteX9" fmla="*/ 415637 w 443346"/>
              <a:gd name="connsiteY9" fmla="*/ 110837 h 498840"/>
              <a:gd name="connsiteX10" fmla="*/ 374073 w 443346"/>
              <a:gd name="connsiteY10" fmla="*/ 83128 h 498840"/>
              <a:gd name="connsiteX11" fmla="*/ 263237 w 443346"/>
              <a:gd name="connsiteY11" fmla="*/ 0 h 498840"/>
              <a:gd name="connsiteX12" fmla="*/ 55419 w 443346"/>
              <a:gd name="connsiteY12" fmla="*/ 27709 h 498840"/>
              <a:gd name="connsiteX13" fmla="*/ 0 w 443346"/>
              <a:gd name="connsiteY13" fmla="*/ 69273 h 49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3346" h="498840">
                <a:moveTo>
                  <a:pt x="96982" y="55418"/>
                </a:moveTo>
                <a:cubicBezTo>
                  <a:pt x="78509" y="64655"/>
                  <a:pt x="53956" y="66605"/>
                  <a:pt x="41564" y="83128"/>
                </a:cubicBezTo>
                <a:cubicBezTo>
                  <a:pt x="24039" y="106494"/>
                  <a:pt x="13855" y="166255"/>
                  <a:pt x="13855" y="166255"/>
                </a:cubicBezTo>
                <a:cubicBezTo>
                  <a:pt x="170027" y="478599"/>
                  <a:pt x="63011" y="529404"/>
                  <a:pt x="263237" y="484909"/>
                </a:cubicBezTo>
                <a:cubicBezTo>
                  <a:pt x="277493" y="481741"/>
                  <a:pt x="290946" y="475673"/>
                  <a:pt x="304800" y="471055"/>
                </a:cubicBezTo>
                <a:cubicBezTo>
                  <a:pt x="330670" y="453808"/>
                  <a:pt x="372240" y="430020"/>
                  <a:pt x="387928" y="401782"/>
                </a:cubicBezTo>
                <a:cubicBezTo>
                  <a:pt x="402113" y="376250"/>
                  <a:pt x="406401" y="346364"/>
                  <a:pt x="415637" y="318655"/>
                </a:cubicBezTo>
                <a:lnTo>
                  <a:pt x="429491" y="277091"/>
                </a:lnTo>
                <a:lnTo>
                  <a:pt x="443346" y="235528"/>
                </a:lnTo>
                <a:cubicBezTo>
                  <a:pt x="443205" y="234682"/>
                  <a:pt x="429997" y="128786"/>
                  <a:pt x="415637" y="110837"/>
                </a:cubicBezTo>
                <a:cubicBezTo>
                  <a:pt x="405235" y="97835"/>
                  <a:pt x="386604" y="94093"/>
                  <a:pt x="374073" y="83128"/>
                </a:cubicBezTo>
                <a:cubicBezTo>
                  <a:pt x="276103" y="-2595"/>
                  <a:pt x="343995" y="26921"/>
                  <a:pt x="263237" y="0"/>
                </a:cubicBezTo>
                <a:cubicBezTo>
                  <a:pt x="226100" y="3095"/>
                  <a:pt x="112010" y="-586"/>
                  <a:pt x="55419" y="27709"/>
                </a:cubicBezTo>
                <a:cubicBezTo>
                  <a:pt x="24086" y="43375"/>
                  <a:pt x="19484" y="49789"/>
                  <a:pt x="0" y="69273"/>
                </a:cubicBezTo>
              </a:path>
            </a:pathLst>
          </a:custGeom>
          <a:noFill/>
          <a:ln w="412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a:grpSpLocks noChangeAspect="1"/>
          </p:cNvGrpSpPr>
          <p:nvPr/>
        </p:nvGrpSpPr>
        <p:grpSpPr>
          <a:xfrm>
            <a:off x="177477" y="-132994"/>
            <a:ext cx="875003" cy="1438969"/>
            <a:chOff x="7616825" y="2024063"/>
            <a:chExt cx="406400" cy="668338"/>
          </a:xfrm>
          <a:solidFill>
            <a:schemeClr val="accent3">
              <a:lumMod val="60000"/>
              <a:lumOff val="40000"/>
            </a:schemeClr>
          </a:solidFill>
        </p:grpSpPr>
        <p:sp>
          <p:nvSpPr>
            <p:cNvPr id="17" name="Freeform 64"/>
            <p:cNvSpPr>
              <a:spLocks/>
            </p:cNvSpPr>
            <p:nvPr/>
          </p:nvSpPr>
          <p:spPr bwMode="auto">
            <a:xfrm>
              <a:off x="7783513" y="2668588"/>
              <a:ext cx="76200" cy="23813"/>
            </a:xfrm>
            <a:custGeom>
              <a:avLst/>
              <a:gdLst>
                <a:gd name="T0" fmla="*/ 0 w 23"/>
                <a:gd name="T1" fmla="*/ 0 h 7"/>
                <a:gd name="T2" fmla="*/ 23 w 23"/>
                <a:gd name="T3" fmla="*/ 0 h 7"/>
                <a:gd name="T4" fmla="*/ 11 w 23"/>
                <a:gd name="T5" fmla="*/ 7 h 7"/>
                <a:gd name="T6" fmla="*/ 0 w 23"/>
                <a:gd name="T7" fmla="*/ 0 h 7"/>
              </a:gdLst>
              <a:ahLst/>
              <a:cxnLst>
                <a:cxn ang="0">
                  <a:pos x="T0" y="T1"/>
                </a:cxn>
                <a:cxn ang="0">
                  <a:pos x="T2" y="T3"/>
                </a:cxn>
                <a:cxn ang="0">
                  <a:pos x="T4" y="T5"/>
                </a:cxn>
                <a:cxn ang="0">
                  <a:pos x="T6" y="T7"/>
                </a:cxn>
              </a:cxnLst>
              <a:rect l="0" t="0" r="r" b="b"/>
              <a:pathLst>
                <a:path w="23" h="7">
                  <a:moveTo>
                    <a:pt x="0" y="0"/>
                  </a:moveTo>
                  <a:cubicBezTo>
                    <a:pt x="23" y="0"/>
                    <a:pt x="23" y="0"/>
                    <a:pt x="23" y="0"/>
                  </a:cubicBezTo>
                  <a:cubicBezTo>
                    <a:pt x="21" y="4"/>
                    <a:pt x="16" y="7"/>
                    <a:pt x="11" y="7"/>
                  </a:cubicBezTo>
                  <a:cubicBezTo>
                    <a:pt x="6" y="7"/>
                    <a:pt x="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5"/>
            <p:cNvSpPr>
              <a:spLocks noEditPoints="1"/>
            </p:cNvSpPr>
            <p:nvPr/>
          </p:nvSpPr>
          <p:spPr bwMode="auto">
            <a:xfrm>
              <a:off x="7616825" y="2024063"/>
              <a:ext cx="406400" cy="514350"/>
            </a:xfrm>
            <a:custGeom>
              <a:avLst/>
              <a:gdLst>
                <a:gd name="T0" fmla="*/ 61 w 122"/>
                <a:gd name="T1" fmla="*/ 154 h 154"/>
                <a:gd name="T2" fmla="*/ 80 w 122"/>
                <a:gd name="T3" fmla="*/ 154 h 154"/>
                <a:gd name="T4" fmla="*/ 89 w 122"/>
                <a:gd name="T5" fmla="*/ 142 h 154"/>
                <a:gd name="T6" fmla="*/ 100 w 122"/>
                <a:gd name="T7" fmla="*/ 114 h 154"/>
                <a:gd name="T8" fmla="*/ 118 w 122"/>
                <a:gd name="T9" fmla="*/ 55 h 154"/>
                <a:gd name="T10" fmla="*/ 114 w 122"/>
                <a:gd name="T11" fmla="*/ 40 h 154"/>
                <a:gd name="T12" fmla="*/ 9 w 122"/>
                <a:gd name="T13" fmla="*/ 40 h 154"/>
                <a:gd name="T14" fmla="*/ 4 w 122"/>
                <a:gd name="T15" fmla="*/ 55 h 154"/>
                <a:gd name="T16" fmla="*/ 23 w 122"/>
                <a:gd name="T17" fmla="*/ 114 h 154"/>
                <a:gd name="T18" fmla="*/ 34 w 122"/>
                <a:gd name="T19" fmla="*/ 142 h 154"/>
                <a:gd name="T20" fmla="*/ 42 w 122"/>
                <a:gd name="T21" fmla="*/ 154 h 154"/>
                <a:gd name="T22" fmla="*/ 61 w 122"/>
                <a:gd name="T23" fmla="*/ 154 h 154"/>
                <a:gd name="T24" fmla="*/ 19 w 122"/>
                <a:gd name="T25" fmla="*/ 68 h 154"/>
                <a:gd name="T26" fmla="*/ 29 w 122"/>
                <a:gd name="T27" fmla="*/ 36 h 154"/>
                <a:gd name="T28" fmla="*/ 33 w 122"/>
                <a:gd name="T29" fmla="*/ 41 h 154"/>
                <a:gd name="T30" fmla="*/ 20 w 122"/>
                <a:gd name="T31" fmla="*/ 69 h 154"/>
                <a:gd name="T32" fmla="*/ 19 w 122"/>
                <a:gd name="T33" fmla="*/ 6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54">
                  <a:moveTo>
                    <a:pt x="61" y="154"/>
                  </a:moveTo>
                  <a:cubicBezTo>
                    <a:pt x="80" y="154"/>
                    <a:pt x="80" y="154"/>
                    <a:pt x="80" y="154"/>
                  </a:cubicBezTo>
                  <a:cubicBezTo>
                    <a:pt x="88" y="154"/>
                    <a:pt x="88" y="147"/>
                    <a:pt x="89" y="142"/>
                  </a:cubicBezTo>
                  <a:cubicBezTo>
                    <a:pt x="91" y="131"/>
                    <a:pt x="95" y="122"/>
                    <a:pt x="100" y="114"/>
                  </a:cubicBezTo>
                  <a:cubicBezTo>
                    <a:pt x="111" y="96"/>
                    <a:pt x="122" y="76"/>
                    <a:pt x="118" y="55"/>
                  </a:cubicBezTo>
                  <a:cubicBezTo>
                    <a:pt x="117" y="49"/>
                    <a:pt x="116" y="45"/>
                    <a:pt x="114" y="40"/>
                  </a:cubicBezTo>
                  <a:cubicBezTo>
                    <a:pt x="94" y="0"/>
                    <a:pt x="29" y="0"/>
                    <a:pt x="9" y="40"/>
                  </a:cubicBezTo>
                  <a:cubicBezTo>
                    <a:pt x="7" y="45"/>
                    <a:pt x="5" y="49"/>
                    <a:pt x="4" y="55"/>
                  </a:cubicBezTo>
                  <a:cubicBezTo>
                    <a:pt x="0" y="76"/>
                    <a:pt x="12" y="96"/>
                    <a:pt x="23" y="114"/>
                  </a:cubicBezTo>
                  <a:cubicBezTo>
                    <a:pt x="28" y="122"/>
                    <a:pt x="32" y="131"/>
                    <a:pt x="34" y="142"/>
                  </a:cubicBezTo>
                  <a:cubicBezTo>
                    <a:pt x="35" y="147"/>
                    <a:pt x="35" y="154"/>
                    <a:pt x="42" y="154"/>
                  </a:cubicBezTo>
                  <a:cubicBezTo>
                    <a:pt x="61" y="154"/>
                    <a:pt x="61" y="154"/>
                    <a:pt x="61" y="154"/>
                  </a:cubicBezTo>
                  <a:close/>
                  <a:moveTo>
                    <a:pt x="19" y="68"/>
                  </a:moveTo>
                  <a:cubicBezTo>
                    <a:pt x="19" y="68"/>
                    <a:pt x="14" y="49"/>
                    <a:pt x="29" y="36"/>
                  </a:cubicBezTo>
                  <a:cubicBezTo>
                    <a:pt x="34" y="31"/>
                    <a:pt x="39" y="37"/>
                    <a:pt x="33" y="41"/>
                  </a:cubicBezTo>
                  <a:cubicBezTo>
                    <a:pt x="20" y="51"/>
                    <a:pt x="20" y="64"/>
                    <a:pt x="20" y="69"/>
                  </a:cubicBezTo>
                  <a:cubicBezTo>
                    <a:pt x="20" y="70"/>
                    <a:pt x="19" y="68"/>
                    <a:pt x="1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6"/>
            <p:cNvSpPr>
              <a:spLocks/>
            </p:cNvSpPr>
            <p:nvPr/>
          </p:nvSpPr>
          <p:spPr bwMode="auto">
            <a:xfrm>
              <a:off x="7735888" y="2551113"/>
              <a:ext cx="171450" cy="107950"/>
            </a:xfrm>
            <a:custGeom>
              <a:avLst/>
              <a:gdLst>
                <a:gd name="T0" fmla="*/ 51 w 51"/>
                <a:gd name="T1" fmla="*/ 14 h 32"/>
                <a:gd name="T2" fmla="*/ 48 w 51"/>
                <a:gd name="T3" fmla="*/ 12 h 32"/>
                <a:gd name="T4" fmla="*/ 48 w 51"/>
                <a:gd name="T5" fmla="*/ 9 h 32"/>
                <a:gd name="T6" fmla="*/ 51 w 51"/>
                <a:gd name="T7" fmla="*/ 7 h 32"/>
                <a:gd name="T8" fmla="*/ 48 w 51"/>
                <a:gd name="T9" fmla="*/ 5 h 32"/>
                <a:gd name="T10" fmla="*/ 48 w 51"/>
                <a:gd name="T11" fmla="*/ 0 h 32"/>
                <a:gd name="T12" fmla="*/ 25 w 51"/>
                <a:gd name="T13" fmla="*/ 0 h 32"/>
                <a:gd name="T14" fmla="*/ 3 w 51"/>
                <a:gd name="T15" fmla="*/ 0 h 32"/>
                <a:gd name="T16" fmla="*/ 3 w 51"/>
                <a:gd name="T17" fmla="*/ 5 h 32"/>
                <a:gd name="T18" fmla="*/ 0 w 51"/>
                <a:gd name="T19" fmla="*/ 7 h 32"/>
                <a:gd name="T20" fmla="*/ 3 w 51"/>
                <a:gd name="T21" fmla="*/ 9 h 32"/>
                <a:gd name="T22" fmla="*/ 3 w 51"/>
                <a:gd name="T23" fmla="*/ 12 h 32"/>
                <a:gd name="T24" fmla="*/ 0 w 51"/>
                <a:gd name="T25" fmla="*/ 14 h 32"/>
                <a:gd name="T26" fmla="*/ 3 w 51"/>
                <a:gd name="T27" fmla="*/ 16 h 32"/>
                <a:gd name="T28" fmla="*/ 3 w 51"/>
                <a:gd name="T29" fmla="*/ 20 h 32"/>
                <a:gd name="T30" fmla="*/ 0 w 51"/>
                <a:gd name="T31" fmla="*/ 22 h 32"/>
                <a:gd name="T32" fmla="*/ 3 w 51"/>
                <a:gd name="T33" fmla="*/ 24 h 32"/>
                <a:gd name="T34" fmla="*/ 3 w 51"/>
                <a:gd name="T35" fmla="*/ 26 h 32"/>
                <a:gd name="T36" fmla="*/ 8 w 51"/>
                <a:gd name="T37" fmla="*/ 32 h 32"/>
                <a:gd name="T38" fmla="*/ 25 w 51"/>
                <a:gd name="T39" fmla="*/ 32 h 32"/>
                <a:gd name="T40" fmla="*/ 42 w 51"/>
                <a:gd name="T41" fmla="*/ 32 h 32"/>
                <a:gd name="T42" fmla="*/ 48 w 51"/>
                <a:gd name="T43" fmla="*/ 26 h 32"/>
                <a:gd name="T44" fmla="*/ 48 w 51"/>
                <a:gd name="T45" fmla="*/ 24 h 32"/>
                <a:gd name="T46" fmla="*/ 51 w 51"/>
                <a:gd name="T47" fmla="*/ 22 h 32"/>
                <a:gd name="T48" fmla="*/ 48 w 51"/>
                <a:gd name="T49" fmla="*/ 20 h 32"/>
                <a:gd name="T50" fmla="*/ 48 w 51"/>
                <a:gd name="T51" fmla="*/ 16 h 32"/>
                <a:gd name="T52" fmla="*/ 51 w 51"/>
                <a:gd name="T5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32">
                  <a:moveTo>
                    <a:pt x="51" y="14"/>
                  </a:moveTo>
                  <a:cubicBezTo>
                    <a:pt x="51" y="14"/>
                    <a:pt x="50" y="13"/>
                    <a:pt x="48" y="12"/>
                  </a:cubicBezTo>
                  <a:cubicBezTo>
                    <a:pt x="48" y="9"/>
                    <a:pt x="48" y="9"/>
                    <a:pt x="48" y="9"/>
                  </a:cubicBezTo>
                  <a:cubicBezTo>
                    <a:pt x="50" y="8"/>
                    <a:pt x="51" y="8"/>
                    <a:pt x="51" y="7"/>
                  </a:cubicBezTo>
                  <a:cubicBezTo>
                    <a:pt x="51" y="6"/>
                    <a:pt x="50" y="6"/>
                    <a:pt x="48" y="5"/>
                  </a:cubicBezTo>
                  <a:cubicBezTo>
                    <a:pt x="48" y="0"/>
                    <a:pt x="48" y="0"/>
                    <a:pt x="48" y="0"/>
                  </a:cubicBezTo>
                  <a:cubicBezTo>
                    <a:pt x="25" y="0"/>
                    <a:pt x="25" y="0"/>
                    <a:pt x="25" y="0"/>
                  </a:cubicBezTo>
                  <a:cubicBezTo>
                    <a:pt x="3" y="0"/>
                    <a:pt x="3" y="0"/>
                    <a:pt x="3" y="0"/>
                  </a:cubicBezTo>
                  <a:cubicBezTo>
                    <a:pt x="3" y="5"/>
                    <a:pt x="3" y="5"/>
                    <a:pt x="3" y="5"/>
                  </a:cubicBezTo>
                  <a:cubicBezTo>
                    <a:pt x="1" y="5"/>
                    <a:pt x="0" y="6"/>
                    <a:pt x="0" y="7"/>
                  </a:cubicBezTo>
                  <a:cubicBezTo>
                    <a:pt x="0" y="8"/>
                    <a:pt x="1" y="8"/>
                    <a:pt x="3" y="9"/>
                  </a:cubicBezTo>
                  <a:cubicBezTo>
                    <a:pt x="3" y="12"/>
                    <a:pt x="3" y="12"/>
                    <a:pt x="3" y="12"/>
                  </a:cubicBezTo>
                  <a:cubicBezTo>
                    <a:pt x="1" y="13"/>
                    <a:pt x="0" y="14"/>
                    <a:pt x="0" y="14"/>
                  </a:cubicBezTo>
                  <a:cubicBezTo>
                    <a:pt x="0" y="15"/>
                    <a:pt x="1" y="16"/>
                    <a:pt x="3" y="16"/>
                  </a:cubicBezTo>
                  <a:cubicBezTo>
                    <a:pt x="3" y="20"/>
                    <a:pt x="3" y="20"/>
                    <a:pt x="3" y="20"/>
                  </a:cubicBezTo>
                  <a:cubicBezTo>
                    <a:pt x="1" y="21"/>
                    <a:pt x="0" y="22"/>
                    <a:pt x="0" y="22"/>
                  </a:cubicBezTo>
                  <a:cubicBezTo>
                    <a:pt x="0" y="23"/>
                    <a:pt x="1" y="24"/>
                    <a:pt x="3" y="24"/>
                  </a:cubicBezTo>
                  <a:cubicBezTo>
                    <a:pt x="3" y="26"/>
                    <a:pt x="3" y="26"/>
                    <a:pt x="3" y="26"/>
                  </a:cubicBezTo>
                  <a:cubicBezTo>
                    <a:pt x="3" y="29"/>
                    <a:pt x="5" y="32"/>
                    <a:pt x="8" y="32"/>
                  </a:cubicBezTo>
                  <a:cubicBezTo>
                    <a:pt x="25" y="32"/>
                    <a:pt x="25" y="32"/>
                    <a:pt x="25" y="32"/>
                  </a:cubicBezTo>
                  <a:cubicBezTo>
                    <a:pt x="42" y="32"/>
                    <a:pt x="42" y="32"/>
                    <a:pt x="42" y="32"/>
                  </a:cubicBezTo>
                  <a:cubicBezTo>
                    <a:pt x="46" y="32"/>
                    <a:pt x="48" y="29"/>
                    <a:pt x="48" y="26"/>
                  </a:cubicBezTo>
                  <a:cubicBezTo>
                    <a:pt x="48" y="24"/>
                    <a:pt x="48" y="24"/>
                    <a:pt x="48" y="24"/>
                  </a:cubicBezTo>
                  <a:cubicBezTo>
                    <a:pt x="50" y="24"/>
                    <a:pt x="51" y="23"/>
                    <a:pt x="51" y="22"/>
                  </a:cubicBezTo>
                  <a:cubicBezTo>
                    <a:pt x="51" y="22"/>
                    <a:pt x="50" y="21"/>
                    <a:pt x="48" y="20"/>
                  </a:cubicBezTo>
                  <a:cubicBezTo>
                    <a:pt x="48" y="16"/>
                    <a:pt x="48" y="16"/>
                    <a:pt x="48" y="16"/>
                  </a:cubicBezTo>
                  <a:cubicBezTo>
                    <a:pt x="50" y="16"/>
                    <a:pt x="51" y="15"/>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1392" y="2781464"/>
            <a:ext cx="1903371" cy="1778149"/>
          </a:xfrm>
          <a:prstGeom prst="rect">
            <a:avLst/>
          </a:prstGeom>
        </p:spPr>
      </p:pic>
    </p:spTree>
    <p:extLst>
      <p:ext uri="{BB962C8B-B14F-4D97-AF65-F5344CB8AC3E}">
        <p14:creationId xmlns:p14="http://schemas.microsoft.com/office/powerpoint/2010/main" val="257210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1" y="-193859"/>
            <a:ext cx="10515600" cy="1325563"/>
          </a:xfrm>
        </p:spPr>
        <p:txBody>
          <a:bodyPr/>
          <a:lstStyle/>
          <a:p>
            <a:r>
              <a:rPr lang="en-US" dirty="0" smtClean="0">
                <a:solidFill>
                  <a:schemeClr val="bg1">
                    <a:lumMod val="95000"/>
                  </a:schemeClr>
                </a:solidFill>
                <a:latin typeface="Avenir Book" charset="0"/>
                <a:ea typeface="Avenir Book" charset="0"/>
                <a:cs typeface="Avenir Book" charset="0"/>
              </a:rPr>
              <a:t>Converting PDF to Excel</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628498109"/>
              </p:ext>
            </p:extLst>
          </p:nvPr>
        </p:nvGraphicFramePr>
        <p:xfrm>
          <a:off x="129630" y="1877353"/>
          <a:ext cx="11932740" cy="3992880"/>
        </p:xfrm>
        <a:graphic>
          <a:graphicData uri="http://schemas.openxmlformats.org/drawingml/2006/table">
            <a:tbl>
              <a:tblPr firstRow="1" bandRow="1">
                <a:tableStyleId>{2D5ABB26-0587-4C30-8999-92F81FD0307C}</a:tableStyleId>
              </a:tblPr>
              <a:tblGrid>
                <a:gridCol w="1729560">
                  <a:extLst>
                    <a:ext uri="{9D8B030D-6E8A-4147-A177-3AD203B41FA5}">
                      <a16:colId xmlns="" xmlns:a16="http://schemas.microsoft.com/office/drawing/2014/main" val="20000"/>
                    </a:ext>
                  </a:extLst>
                </a:gridCol>
                <a:gridCol w="10203180">
                  <a:extLst>
                    <a:ext uri="{9D8B030D-6E8A-4147-A177-3AD203B41FA5}">
                      <a16:colId xmlns="" xmlns:a16="http://schemas.microsoft.com/office/drawing/2014/main" val="20001"/>
                    </a:ext>
                  </a:extLst>
                </a:gridCol>
              </a:tblGrid>
              <a:tr h="1118201">
                <a:tc>
                  <a:txBody>
                    <a:bodyPr/>
                    <a:lstStyle/>
                    <a:p>
                      <a:pPr marL="0" indent="0" algn="r">
                        <a:buFont typeface="+mj-lt"/>
                        <a:buNone/>
                      </a:pPr>
                      <a:r>
                        <a:rPr lang="en-US" sz="2500" b="1" dirty="0" smtClean="0">
                          <a:latin typeface="Avenir Book" charset="0"/>
                          <a:ea typeface="Avenir Book" charset="0"/>
                          <a:cs typeface="Avenir Book" charset="0"/>
                        </a:rPr>
                        <a:t>Free Online</a:t>
                      </a:r>
                      <a:r>
                        <a:rPr lang="en-US" sz="2500" b="1" baseline="0" dirty="0" smtClean="0">
                          <a:latin typeface="Avenir Book" charset="0"/>
                          <a:ea typeface="Avenir Book" charset="0"/>
                          <a:cs typeface="Avenir Book" charset="0"/>
                        </a:rPr>
                        <a:t> Convertor </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hlinkClick r:id="rId3"/>
                        </a:rPr>
                        <a:t>https://www.pdftoexcel.com/</a:t>
                      </a:r>
                      <a:r>
                        <a:rPr lang="en-US" sz="2500" dirty="0" smtClean="0">
                          <a:latin typeface="Avenir Book" charset="0"/>
                          <a:ea typeface="Avenir Book" charset="0"/>
                          <a:cs typeface="Avenir Book" charset="0"/>
                        </a:rPr>
                        <a:t> </a:t>
                      </a:r>
                    </a:p>
                  </a:txBody>
                  <a:tcPr anchor="ctr">
                    <a:lnL w="1270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902369">
                <a:tc>
                  <a:txBody>
                    <a:bodyPr/>
                    <a:lstStyle/>
                    <a:p>
                      <a:pPr marL="0" indent="0" algn="r">
                        <a:buFont typeface="+mj-lt"/>
                        <a:buNone/>
                      </a:pPr>
                      <a:r>
                        <a:rPr lang="en-US" sz="2500" b="1" dirty="0" smtClean="0">
                          <a:latin typeface="Avenir Book" charset="0"/>
                          <a:ea typeface="Avenir Book" charset="0"/>
                          <a:cs typeface="Avenir Book" charset="0"/>
                        </a:rPr>
                        <a:t>Adobe Acrobat</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AutoNum type="arabicPeriod"/>
                      </a:pPr>
                      <a:r>
                        <a:rPr lang="en-US" sz="2500" dirty="0" smtClean="0">
                          <a:latin typeface="Avenir Book" charset="0"/>
                          <a:ea typeface="Avenir Book" charset="0"/>
                          <a:cs typeface="Avenir Book" charset="0"/>
                        </a:rPr>
                        <a:t>Open PDF in Acrobat</a:t>
                      </a:r>
                    </a:p>
                    <a:p>
                      <a:pPr marL="457200" indent="-457200">
                        <a:buAutoNum type="arabicPeriod"/>
                      </a:pPr>
                      <a:r>
                        <a:rPr lang="en-US" sz="2500" dirty="0" smtClean="0">
                          <a:latin typeface="Avenir Book" charset="0"/>
                          <a:ea typeface="Avenir Book" charset="0"/>
                          <a:cs typeface="Avenir Book" charset="0"/>
                        </a:rPr>
                        <a:t>“Export PDF”</a:t>
                      </a:r>
                    </a:p>
                    <a:p>
                      <a:pPr marL="457200" indent="-457200">
                        <a:buAutoNum type="arabicPeriod"/>
                      </a:pPr>
                      <a:r>
                        <a:rPr lang="en-US" sz="2500" dirty="0" smtClean="0">
                          <a:latin typeface="Avenir Book" charset="0"/>
                          <a:ea typeface="Avenir Book" charset="0"/>
                          <a:cs typeface="Avenir Book" charset="0"/>
                        </a:rPr>
                        <a:t>Decide where to</a:t>
                      </a:r>
                      <a:r>
                        <a:rPr lang="en-US" sz="2500" baseline="0" dirty="0" smtClean="0">
                          <a:latin typeface="Avenir Book" charset="0"/>
                          <a:ea typeface="Avenir Book" charset="0"/>
                          <a:cs typeface="Avenir Book" charset="0"/>
                        </a:rPr>
                        <a:t> save document</a:t>
                      </a:r>
                    </a:p>
                    <a:p>
                      <a:pPr marL="457200" indent="-457200">
                        <a:buAutoNum type="arabicPeriod"/>
                      </a:pPr>
                      <a:r>
                        <a:rPr lang="en-US" sz="2500" baseline="0" dirty="0" smtClean="0">
                          <a:latin typeface="Avenir Book" charset="0"/>
                          <a:ea typeface="Avenir Book" charset="0"/>
                          <a:cs typeface="Avenir Book" charset="0"/>
                        </a:rPr>
                        <a:t>Save</a:t>
                      </a:r>
                    </a:p>
                    <a:p>
                      <a:pPr marL="0" indent="0">
                        <a:buNone/>
                      </a:pPr>
                      <a:endParaRPr lang="en-US" sz="2500" baseline="0" dirty="0" smtClean="0">
                        <a:latin typeface="Avenir Book" charset="0"/>
                        <a:ea typeface="Avenir Book" charset="0"/>
                        <a:cs typeface="Avenir Book" charset="0"/>
                      </a:endParaRPr>
                    </a:p>
                    <a:p>
                      <a:pPr marL="0" indent="0">
                        <a:buNone/>
                      </a:pPr>
                      <a:r>
                        <a:rPr lang="en-US" sz="2500" baseline="0" dirty="0" smtClean="0">
                          <a:latin typeface="Avenir Book" charset="0"/>
                          <a:ea typeface="Avenir Book" charset="0"/>
                          <a:cs typeface="Avenir Book" charset="0"/>
                        </a:rPr>
                        <a:t>Adobe is available for free through U.C. Berkeley! </a:t>
                      </a:r>
                      <a:r>
                        <a:rPr lang="en-US" sz="2500" baseline="0" dirty="0" smtClean="0">
                          <a:latin typeface="Avenir Book" charset="0"/>
                          <a:ea typeface="Avenir Book" charset="0"/>
                          <a:cs typeface="Avenir Book" charset="0"/>
                          <a:hlinkClick r:id="rId4"/>
                        </a:rPr>
                        <a:t>Instructions to download at a later date are here.</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54436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248598" y="2981208"/>
            <a:ext cx="10515600" cy="3613883"/>
          </a:xfrm>
        </p:spPr>
        <p:txBody>
          <a:bodyPr>
            <a:normAutofit/>
          </a:bodyPr>
          <a:lstStyle/>
          <a:p>
            <a:pPr marL="571500" indent="-571500">
              <a:buFont typeface="+mj-lt"/>
              <a:buAutoNum type="romanUcPeriod"/>
            </a:pPr>
            <a:endParaRPr lang="en-US" dirty="0" smtClean="0">
              <a:solidFill>
                <a:schemeClr val="tx2">
                  <a:lumMod val="75000"/>
                </a:schemeClr>
              </a:solidFill>
              <a:latin typeface="Avenir Book" charset="0"/>
              <a:ea typeface="Avenir Book" charset="0"/>
              <a:cs typeface="Avenir Book" charset="0"/>
            </a:endParaRPr>
          </a:p>
          <a:p>
            <a:pPr marL="571500" indent="-571500">
              <a:buFont typeface="+mj-lt"/>
              <a:buAutoNum type="romanUcPeriod"/>
            </a:pPr>
            <a:r>
              <a:rPr lang="en-US" dirty="0" smtClean="0">
                <a:solidFill>
                  <a:schemeClr val="tx2">
                    <a:lumMod val="75000"/>
                  </a:schemeClr>
                </a:solidFill>
                <a:latin typeface="Avenir Book" charset="0"/>
                <a:ea typeface="Avenir Book" charset="0"/>
                <a:cs typeface="Avenir Book" charset="0"/>
              </a:rPr>
              <a:t>Tool-Bar walkthrough</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Basic Formulas</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Data Organizing</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More Excel Formulas</a:t>
            </a:r>
          </a:p>
        </p:txBody>
      </p:sp>
      <p:sp>
        <p:nvSpPr>
          <p:cNvPr id="6" name="Rectangle 5"/>
          <p:cNvSpPr/>
          <p:nvPr/>
        </p:nvSpPr>
        <p:spPr>
          <a:xfrm>
            <a:off x="6551" y="2343239"/>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209540"/>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Agenda </a:t>
            </a:r>
            <a:endParaRPr lang="en-US"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242047" y="3388321"/>
            <a:ext cx="6279776" cy="1592753"/>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242047" y="5529409"/>
            <a:ext cx="6279776" cy="919518"/>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4554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248598" y="2981208"/>
            <a:ext cx="10515600" cy="3613883"/>
          </a:xfrm>
        </p:spPr>
        <p:txBody>
          <a:bodyPr>
            <a:normAutofit/>
          </a:bodyPr>
          <a:lstStyle/>
          <a:p>
            <a:pPr marL="571500" indent="-571500">
              <a:buFont typeface="+mj-lt"/>
              <a:buAutoNum type="romanUcPeriod"/>
            </a:pPr>
            <a:endParaRPr lang="en-US" dirty="0">
              <a:solidFill>
                <a:schemeClr val="tx2">
                  <a:lumMod val="75000"/>
                </a:schemeClr>
              </a:solidFill>
              <a:latin typeface="Avenir Book" charset="0"/>
              <a:ea typeface="Avenir Book" charset="0"/>
              <a:cs typeface="Avenir Book" charset="0"/>
            </a:endParaRPr>
          </a:p>
          <a:p>
            <a:pPr marL="571500" indent="-571500">
              <a:buFont typeface="+mj-lt"/>
              <a:buAutoNum type="romanUcPeriod"/>
            </a:pPr>
            <a:r>
              <a:rPr lang="en-US" dirty="0" smtClean="0">
                <a:solidFill>
                  <a:schemeClr val="tx2">
                    <a:lumMod val="75000"/>
                  </a:schemeClr>
                </a:solidFill>
                <a:latin typeface="Avenir Book" charset="0"/>
                <a:ea typeface="Avenir Book" charset="0"/>
                <a:cs typeface="Avenir Book" charset="0"/>
              </a:rPr>
              <a:t>Tool-Bar walkthrough</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Basic Formulas</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Data Organizing</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More Excel Formulas</a:t>
            </a:r>
          </a:p>
        </p:txBody>
      </p:sp>
      <p:sp>
        <p:nvSpPr>
          <p:cNvPr id="6" name="Rectangle 5"/>
          <p:cNvSpPr/>
          <p:nvPr/>
        </p:nvSpPr>
        <p:spPr>
          <a:xfrm>
            <a:off x="6551" y="2343239"/>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209540"/>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Agenda </a:t>
            </a:r>
            <a:endParaRPr lang="en-US" dirty="0">
              <a:solidFill>
                <a:schemeClr val="bg1">
                  <a:lumMod val="9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702873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1" y="-145731"/>
            <a:ext cx="12021246" cy="1325563"/>
          </a:xfrm>
        </p:spPr>
        <p:txBody>
          <a:bodyPr/>
          <a:lstStyle/>
          <a:p>
            <a:r>
              <a:rPr lang="en-US" dirty="0">
                <a:solidFill>
                  <a:schemeClr val="bg1">
                    <a:lumMod val="95000"/>
                  </a:schemeClr>
                </a:solidFill>
                <a:latin typeface="Avenir Book" charset="0"/>
                <a:ea typeface="Avenir Book" charset="0"/>
                <a:cs typeface="Avenir Book" charset="0"/>
              </a:rPr>
              <a:t>About </a:t>
            </a:r>
            <a:r>
              <a:rPr lang="en-US" dirty="0" smtClean="0">
                <a:solidFill>
                  <a:schemeClr val="bg1">
                    <a:lumMod val="95000"/>
                  </a:schemeClr>
                </a:solidFill>
                <a:latin typeface="Avenir Book" charset="0"/>
                <a:ea typeface="Avenir Book" charset="0"/>
                <a:cs typeface="Avenir Book" charset="0"/>
              </a:rPr>
              <a:t>this section’s data: </a:t>
            </a:r>
            <a:r>
              <a:rPr lang="en-US" dirty="0">
                <a:solidFill>
                  <a:schemeClr val="bg1">
                    <a:lumMod val="95000"/>
                  </a:schemeClr>
                </a:solidFill>
                <a:latin typeface="Avenir Book" charset="0"/>
                <a:ea typeface="Avenir Book" charset="0"/>
                <a:cs typeface="Avenir Book" charset="0"/>
              </a:rPr>
              <a:t>Criminal Justice</a:t>
            </a:r>
          </a:p>
        </p:txBody>
      </p:sp>
      <p:sp>
        <p:nvSpPr>
          <p:cNvPr id="7" name="TextBox 6">
            <a:extLst>
              <a:ext uri="{FF2B5EF4-FFF2-40B4-BE49-F238E27FC236}">
                <a16:creationId xmlns="" xmlns:a16="http://schemas.microsoft.com/office/drawing/2014/main" id="{F5F7057C-F2B2-403D-89CB-4B17FB56BED2}"/>
              </a:ext>
            </a:extLst>
          </p:cNvPr>
          <p:cNvSpPr txBox="1"/>
          <p:nvPr/>
        </p:nvSpPr>
        <p:spPr>
          <a:xfrm>
            <a:off x="161192" y="1131704"/>
            <a:ext cx="11869615" cy="5693866"/>
          </a:xfrm>
          <a:prstGeom prst="rect">
            <a:avLst/>
          </a:prstGeom>
          <a:noFill/>
        </p:spPr>
        <p:txBody>
          <a:bodyPr wrap="square" rtlCol="0">
            <a:spAutoFit/>
          </a:bodyPr>
          <a:lstStyle/>
          <a:p>
            <a:pPr marL="457200" indent="-457200">
              <a:buFont typeface="Wingdings" charset="2"/>
              <a:buChar char="Ø"/>
            </a:pPr>
            <a:r>
              <a:rPr lang="en-US" sz="2800" dirty="0">
                <a:latin typeface="Avenir Book" charset="0"/>
                <a:ea typeface="Avenir Book" charset="0"/>
                <a:cs typeface="Avenir Book" charset="0"/>
              </a:rPr>
              <a:t>Today’s data comes from the following sources</a:t>
            </a:r>
          </a:p>
          <a:p>
            <a:pPr marL="914400" lvl="1" indent="-457200">
              <a:buFont typeface="Wingdings" panose="05000000000000000000" pitchFamily="2" charset="2"/>
              <a:buChar char="§"/>
            </a:pPr>
            <a:r>
              <a:rPr lang="en-US" sz="2800" dirty="0">
                <a:latin typeface="Avenir Book" charset="0"/>
                <a:ea typeface="Avenir Book" charset="0"/>
                <a:cs typeface="Avenir Book" charset="0"/>
              </a:rPr>
              <a:t>SF Open Data Portal </a:t>
            </a:r>
          </a:p>
          <a:p>
            <a:pPr marL="914400" lvl="1" indent="-457200">
              <a:buFont typeface="Wingdings" panose="05000000000000000000" pitchFamily="2" charset="2"/>
              <a:buChar char="§"/>
            </a:pPr>
            <a:r>
              <a:rPr lang="en-US" sz="2800" dirty="0">
                <a:latin typeface="Avenir Book" charset="0"/>
                <a:ea typeface="Avenir Book" charset="0"/>
                <a:cs typeface="Avenir Book" charset="0"/>
              </a:rPr>
              <a:t>CA DOJ Open Data Portal</a:t>
            </a:r>
          </a:p>
          <a:p>
            <a:pPr marL="914400" lvl="1" indent="-457200">
              <a:buFont typeface="Wingdings" panose="05000000000000000000" pitchFamily="2" charset="2"/>
              <a:buChar char="§"/>
            </a:pPr>
            <a:r>
              <a:rPr lang="en-US" sz="2800" dirty="0">
                <a:latin typeface="Avenir Book" charset="0"/>
                <a:ea typeface="Avenir Book" charset="0"/>
                <a:cs typeface="Avenir Book" charset="0"/>
              </a:rPr>
              <a:t>NYC Open Data Portal</a:t>
            </a:r>
          </a:p>
          <a:p>
            <a:pPr marL="914400" lvl="1" indent="-457200">
              <a:buFont typeface="Wingdings" panose="05000000000000000000" pitchFamily="2" charset="2"/>
              <a:buChar char="§"/>
            </a:pPr>
            <a:r>
              <a:rPr lang="en-US" sz="2800" dirty="0">
                <a:latin typeface="Avenir Book" charset="0"/>
                <a:ea typeface="Avenir Book" charset="0"/>
                <a:cs typeface="Avenir Book" charset="0"/>
              </a:rPr>
              <a:t>NYC Stop &amp; Frisk Open Data Portal</a:t>
            </a:r>
          </a:p>
          <a:p>
            <a:pPr marL="914400" lvl="1" indent="-457200">
              <a:buFont typeface="Wingdings" panose="05000000000000000000" pitchFamily="2" charset="2"/>
              <a:buChar char="§"/>
            </a:pPr>
            <a:endParaRPr lang="en-US" sz="2800" dirty="0">
              <a:latin typeface="Avenir Book" charset="0"/>
              <a:ea typeface="Avenir Book" charset="0"/>
              <a:cs typeface="Avenir Book" charset="0"/>
            </a:endParaRPr>
          </a:p>
          <a:p>
            <a:pPr marL="457200" indent="-457200">
              <a:buFont typeface="Wingdings" charset="2"/>
              <a:buChar char="Ø"/>
            </a:pPr>
            <a:r>
              <a:rPr lang="en-US" sz="2800" dirty="0">
                <a:latin typeface="Avenir Book" charset="0"/>
                <a:ea typeface="Avenir Book" charset="0"/>
                <a:cs typeface="Avenir Book" charset="0"/>
              </a:rPr>
              <a:t>Most of the data sets go back to the early 2000s, some cities have historic crime data</a:t>
            </a:r>
          </a:p>
          <a:p>
            <a:pPr marL="457200" indent="-457200">
              <a:buFont typeface="Wingdings" charset="2"/>
              <a:buChar char="Ø"/>
            </a:pPr>
            <a:endParaRPr lang="en-US" sz="2800" dirty="0">
              <a:latin typeface="Avenir Book" charset="0"/>
              <a:ea typeface="Avenir Book" charset="0"/>
              <a:cs typeface="Avenir Book" charset="0"/>
            </a:endParaRPr>
          </a:p>
          <a:p>
            <a:pPr marL="457200" indent="-457200">
              <a:buFont typeface="Wingdings" charset="2"/>
              <a:buChar char="Ø"/>
            </a:pPr>
            <a:r>
              <a:rPr lang="en-US" sz="2800" dirty="0">
                <a:latin typeface="Avenir Book" charset="0"/>
                <a:ea typeface="Avenir Book" charset="0"/>
                <a:cs typeface="Avenir Book" charset="0"/>
              </a:rPr>
              <a:t>This data can be hard to process. And I’m not just talking about the size of the Excel files. </a:t>
            </a:r>
            <a:r>
              <a:rPr lang="en-US" sz="2800" dirty="0">
                <a:latin typeface="Avenir Book" charset="0"/>
                <a:ea typeface="Avenir Book" charset="0"/>
                <a:cs typeface="Avenir Book" charset="0"/>
                <a:hlinkClick r:id="rId3"/>
              </a:rPr>
              <a:t>There are lots of on-campus resources for support</a:t>
            </a:r>
            <a:r>
              <a:rPr lang="en-US" sz="2800" dirty="0">
                <a:latin typeface="Avenir Book" charset="0"/>
                <a:ea typeface="Avenir Book" charset="0"/>
                <a:cs typeface="Avenir Book" charset="0"/>
              </a:rPr>
              <a:t>, also feel free to come talk to me during office hours or shoot me an email!</a:t>
            </a:r>
          </a:p>
        </p:txBody>
      </p:sp>
      <p:sp>
        <p:nvSpPr>
          <p:cNvPr id="3" name="Slide Number Placeholder 2">
            <a:extLst>
              <a:ext uri="{FF2B5EF4-FFF2-40B4-BE49-F238E27FC236}">
                <a16:creationId xmlns="" xmlns:a16="http://schemas.microsoft.com/office/drawing/2014/main" id="{AF233DD4-7F56-40E0-A50E-91B7B77C8F32}"/>
              </a:ext>
            </a:extLst>
          </p:cNvPr>
          <p:cNvSpPr>
            <a:spLocks noGrp="1"/>
          </p:cNvSpPr>
          <p:nvPr>
            <p:ph type="sldNum" sz="quarter" idx="12"/>
          </p:nvPr>
        </p:nvSpPr>
        <p:spPr/>
        <p:txBody>
          <a:bodyPr/>
          <a:lstStyle/>
          <a:p>
            <a:fld id="{1C0CA4DA-9BCF-4F12-AD27-179F4BD24842}" type="slidenum">
              <a:rPr lang="en-US" smtClean="0"/>
              <a:t>30</a:t>
            </a:fld>
            <a:endParaRPr lang="en-US"/>
          </a:p>
        </p:txBody>
      </p:sp>
    </p:spTree>
    <p:extLst>
      <p:ext uri="{BB962C8B-B14F-4D97-AF65-F5344CB8AC3E}">
        <p14:creationId xmlns:p14="http://schemas.microsoft.com/office/powerpoint/2010/main" val="130611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85" y="-193859"/>
            <a:ext cx="10515600" cy="1325563"/>
          </a:xfrm>
        </p:spPr>
        <p:txBody>
          <a:bodyPr/>
          <a:lstStyle/>
          <a:p>
            <a:endParaRPr lang="en-US" dirty="0">
              <a:solidFill>
                <a:schemeClr val="bg1">
                  <a:lumMod val="95000"/>
                </a:schemeClr>
              </a:solidFill>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3" name="Slide Number Placeholder 2">
            <a:extLst>
              <a:ext uri="{FF2B5EF4-FFF2-40B4-BE49-F238E27FC236}">
                <a16:creationId xmlns:a16="http://schemas.microsoft.com/office/drawing/2014/main" xmlns="" id="{77BAF97D-603B-4017-99CD-2A0650098D4B}"/>
              </a:ext>
            </a:extLst>
          </p:cNvPr>
          <p:cNvSpPr>
            <a:spLocks noGrp="1"/>
          </p:cNvSpPr>
          <p:nvPr>
            <p:ph type="sldNum" sz="quarter" idx="12"/>
          </p:nvPr>
        </p:nvSpPr>
        <p:spPr/>
        <p:txBody>
          <a:bodyPr/>
          <a:lstStyle/>
          <a:p>
            <a:fld id="{1C0CA4DA-9BCF-4F12-AD27-179F4BD24842}" type="slidenum">
              <a:rPr lang="en-US" smtClean="0"/>
              <a:t>31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356" y="1850324"/>
            <a:ext cx="6125288" cy="4287701"/>
          </a:xfrm>
          <a:prstGeom prst="rect">
            <a:avLst/>
          </a:prstGeom>
        </p:spPr>
      </p:pic>
    </p:spTree>
    <p:extLst>
      <p:ext uri="{BB962C8B-B14F-4D97-AF65-F5344CB8AC3E}">
        <p14:creationId xmlns:p14="http://schemas.microsoft.com/office/powerpoint/2010/main" val="788533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59" y="-157763"/>
            <a:ext cx="10515600" cy="1325563"/>
          </a:xfrm>
        </p:spPr>
        <p:txBody>
          <a:bodyPr/>
          <a:lstStyle/>
          <a:p>
            <a:r>
              <a:rPr lang="en-US" dirty="0" smtClean="0">
                <a:solidFill>
                  <a:schemeClr val="bg1">
                    <a:lumMod val="95000"/>
                  </a:schemeClr>
                </a:solidFill>
                <a:latin typeface="Avenir Book" charset="0"/>
                <a:ea typeface="Avenir Book" charset="0"/>
                <a:cs typeface="Avenir Book" charset="0"/>
              </a:rPr>
              <a:t>Count</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237334" y="3344506"/>
            <a:ext cx="12429334" cy="553998"/>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Counts the total number of times something </a:t>
            </a:r>
            <a:r>
              <a:rPr lang="en-US" sz="3000" i="1" dirty="0" smtClean="0">
                <a:latin typeface="Avenir Book" charset="0"/>
                <a:ea typeface="Avenir Book" charset="0"/>
                <a:cs typeface="Avenir Book" charset="0"/>
              </a:rPr>
              <a:t>happens</a:t>
            </a:r>
            <a:endParaRPr lang="en-US" sz="3000" i="1" dirty="0">
              <a:latin typeface="Avenir Book" charset="0"/>
              <a:ea typeface="Avenir Book" charset="0"/>
              <a:cs typeface="Avenir Book" charset="0"/>
            </a:endParaRPr>
          </a:p>
        </p:txBody>
      </p:sp>
      <p:sp>
        <p:nvSpPr>
          <p:cNvPr id="8" name="Slide Number Placeholder 7">
            <a:extLst>
              <a:ext uri="{FF2B5EF4-FFF2-40B4-BE49-F238E27FC236}">
                <a16:creationId xmlns=""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32</a:t>
            </a:fld>
            <a:endParaRPr lang="en-US"/>
          </a:p>
        </p:txBody>
      </p:sp>
    </p:spTree>
    <p:extLst>
      <p:ext uri="{BB962C8B-B14F-4D97-AF65-F5344CB8AC3E}">
        <p14:creationId xmlns:p14="http://schemas.microsoft.com/office/powerpoint/2010/main" val="881540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59" y="-157763"/>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01213" y="1220006"/>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Counts the total number of times something happens, </a:t>
            </a:r>
            <a:r>
              <a:rPr lang="en-US" sz="3000" i="1" dirty="0" smtClean="0">
                <a:latin typeface="Avenir Book" charset="0"/>
                <a:ea typeface="Avenir Book" charset="0"/>
                <a:cs typeface="Avenir Book" charset="0"/>
              </a:rPr>
              <a:t>			  conditioned on </a:t>
            </a:r>
            <a:r>
              <a:rPr lang="en-US" sz="3000" i="1" dirty="0">
                <a:latin typeface="Avenir Book" charset="0"/>
                <a:ea typeface="Avenir Book" charset="0"/>
                <a:cs typeface="Avenir Book" charset="0"/>
              </a:rPr>
              <a:t>a specific criteria</a:t>
            </a:r>
          </a:p>
        </p:txBody>
      </p:sp>
      <p:sp>
        <p:nvSpPr>
          <p:cNvPr id="8" name="Slide Number Placeholder 7">
            <a:extLst>
              <a:ext uri="{FF2B5EF4-FFF2-40B4-BE49-F238E27FC236}">
                <a16:creationId xmlns=""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33</a:t>
            </a:fld>
            <a:endParaRPr lang="en-US"/>
          </a:p>
        </p:txBody>
      </p:sp>
    </p:spTree>
    <p:extLst>
      <p:ext uri="{BB962C8B-B14F-4D97-AF65-F5344CB8AC3E}">
        <p14:creationId xmlns:p14="http://schemas.microsoft.com/office/powerpoint/2010/main" val="710182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85" y="-193859"/>
            <a:ext cx="10515600" cy="1325563"/>
          </a:xfrm>
        </p:spPr>
        <p:txBody>
          <a:bodyPr/>
          <a:lstStyle/>
          <a:p>
            <a:r>
              <a:rPr lang="en-US" dirty="0" err="1">
                <a:solidFill>
                  <a:schemeClr val="bg1">
                    <a:lumMod val="95000"/>
                  </a:schemeClr>
                </a:solidFill>
              </a:rPr>
              <a:t>Countif</a:t>
            </a:r>
            <a:endParaRPr lang="en-US" dirty="0">
              <a:solidFill>
                <a:schemeClr val="bg1">
                  <a:lumMod val="95000"/>
                </a:schemeClr>
              </a:solidFill>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3" name="TextBox 2">
            <a:extLst>
              <a:ext uri="{FF2B5EF4-FFF2-40B4-BE49-F238E27FC236}">
                <a16:creationId xmlns="" xmlns:a16="http://schemas.microsoft.com/office/drawing/2014/main" id="{74964D0A-9AE0-4F26-AA3C-2CE2C928C49B}"/>
              </a:ext>
            </a:extLst>
          </p:cNvPr>
          <p:cNvSpPr txBox="1"/>
          <p:nvPr/>
        </p:nvSpPr>
        <p:spPr>
          <a:xfrm>
            <a:off x="2552528" y="2538805"/>
            <a:ext cx="7086944"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=COUNTIF ( range, criteria)</a:t>
            </a: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01213" y="1220006"/>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Counts the total number of times something happens, </a:t>
            </a:r>
            <a:r>
              <a:rPr lang="en-US" sz="3000" i="1" dirty="0" smtClean="0">
                <a:latin typeface="Avenir Book" charset="0"/>
                <a:ea typeface="Avenir Book" charset="0"/>
                <a:cs typeface="Avenir Book" charset="0"/>
              </a:rPr>
              <a:t>			  conditioned on </a:t>
            </a:r>
            <a:r>
              <a:rPr lang="en-US" sz="3000" i="1" dirty="0">
                <a:latin typeface="Avenir Book" charset="0"/>
                <a:ea typeface="Avenir Book" charset="0"/>
                <a:cs typeface="Avenir Book" charset="0"/>
              </a:rPr>
              <a:t>a specific criteria</a:t>
            </a:r>
          </a:p>
        </p:txBody>
      </p:sp>
      <p:sp>
        <p:nvSpPr>
          <p:cNvPr id="8" name="Slide Number Placeholder 7">
            <a:extLst>
              <a:ext uri="{FF2B5EF4-FFF2-40B4-BE49-F238E27FC236}">
                <a16:creationId xmlns=""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34</a:t>
            </a:fld>
            <a:endParaRPr lang="en-US"/>
          </a:p>
        </p:txBody>
      </p:sp>
    </p:spTree>
    <p:extLst>
      <p:ext uri="{BB962C8B-B14F-4D97-AF65-F5344CB8AC3E}">
        <p14:creationId xmlns:p14="http://schemas.microsoft.com/office/powerpoint/2010/main" val="754534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85" y="-193859"/>
            <a:ext cx="10515600" cy="1325563"/>
          </a:xfrm>
        </p:spPr>
        <p:txBody>
          <a:bodyPr/>
          <a:lstStyle/>
          <a:p>
            <a:r>
              <a:rPr lang="en-US" dirty="0" err="1">
                <a:solidFill>
                  <a:schemeClr val="bg1">
                    <a:lumMod val="95000"/>
                  </a:schemeClr>
                </a:solidFill>
              </a:rPr>
              <a:t>Countif</a:t>
            </a:r>
            <a:endParaRPr lang="en-US" dirty="0">
              <a:solidFill>
                <a:schemeClr val="bg1">
                  <a:lumMod val="95000"/>
                </a:schemeClr>
              </a:solidFill>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3" name="TextBox 2">
            <a:extLst>
              <a:ext uri="{FF2B5EF4-FFF2-40B4-BE49-F238E27FC236}">
                <a16:creationId xmlns="" xmlns:a16="http://schemas.microsoft.com/office/drawing/2014/main" id="{74964D0A-9AE0-4F26-AA3C-2CE2C928C49B}"/>
              </a:ext>
            </a:extLst>
          </p:cNvPr>
          <p:cNvSpPr txBox="1"/>
          <p:nvPr/>
        </p:nvSpPr>
        <p:spPr>
          <a:xfrm>
            <a:off x="2552528" y="2538805"/>
            <a:ext cx="7086944"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=COUNTIF ( range, </a:t>
            </a:r>
            <a:r>
              <a:rPr lang="en-US" sz="4000" dirty="0" smtClean="0">
                <a:latin typeface="Avenir Book" charset="0"/>
                <a:ea typeface="Avenir Book" charset="0"/>
                <a:cs typeface="Avenir Book" charset="0"/>
              </a:rPr>
              <a:t>“criteria”)</a:t>
            </a:r>
            <a:endParaRPr lang="en-US" sz="4000" dirty="0">
              <a:latin typeface="Avenir Book" charset="0"/>
              <a:ea typeface="Avenir Book" charset="0"/>
              <a:cs typeface="Avenir Book" charset="0"/>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01213" y="1220006"/>
            <a:ext cx="12429334" cy="1015663"/>
          </a:xfrm>
          <a:prstGeom prst="rect">
            <a:avLst/>
          </a:prstGeom>
          <a:noFill/>
        </p:spPr>
        <p:txBody>
          <a:bodyPr wrap="square" rtlCol="0">
            <a:spAutoFit/>
          </a:bodyPr>
          <a:lstStyle/>
          <a:p>
            <a:pPr lvl="1"/>
            <a:r>
              <a:rPr lang="en-US" sz="3000" i="1" dirty="0" smtClean="0">
                <a:latin typeface="Avenir Book" charset="0"/>
                <a:ea typeface="Avenir Book" charset="0"/>
                <a:cs typeface="Avenir Book" charset="0"/>
              </a:rPr>
              <a:t>Research Question: How many times does San Francisco County 					  show up in this data?</a:t>
            </a:r>
            <a:endParaRPr lang="en-US" sz="3000" i="1" dirty="0">
              <a:latin typeface="Avenir Book" charset="0"/>
              <a:ea typeface="Avenir Book" charset="0"/>
              <a:cs typeface="Avenir Book" charset="0"/>
            </a:endParaRPr>
          </a:p>
        </p:txBody>
      </p:sp>
      <p:sp>
        <p:nvSpPr>
          <p:cNvPr id="13" name="Rectangle 12">
            <a:extLst>
              <a:ext uri="{FF2B5EF4-FFF2-40B4-BE49-F238E27FC236}">
                <a16:creationId xmlns="" xmlns:a16="http://schemas.microsoft.com/office/drawing/2014/main" id="{4F0FEDF3-EC74-4854-B7C0-60DF89D96E45}"/>
              </a:ext>
            </a:extLst>
          </p:cNvPr>
          <p:cNvSpPr/>
          <p:nvPr/>
        </p:nvSpPr>
        <p:spPr>
          <a:xfrm>
            <a:off x="3383828" y="4166817"/>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05848D7B-949B-4CFD-8E36-29EC0A44C837}"/>
              </a:ext>
            </a:extLst>
          </p:cNvPr>
          <p:cNvSpPr/>
          <p:nvPr/>
        </p:nvSpPr>
        <p:spPr>
          <a:xfrm>
            <a:off x="5877498" y="4166817"/>
            <a:ext cx="2506941"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 xmlns:a16="http://schemas.microsoft.com/office/drawing/2014/main" id="{24586E9D-0508-4113-9D11-098CDE1B9B84}"/>
              </a:ext>
            </a:extLst>
          </p:cNvPr>
          <p:cNvCxnSpPr>
            <a:cxnSpLocks/>
          </p:cNvCxnSpPr>
          <p:nvPr/>
        </p:nvCxnSpPr>
        <p:spPr>
          <a:xfrm flipV="1">
            <a:off x="4511770" y="3246691"/>
            <a:ext cx="1576929" cy="1620983"/>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BCD3C128-4657-4629-8133-9719D6FCC477}"/>
              </a:ext>
            </a:extLst>
          </p:cNvPr>
          <p:cNvCxnSpPr>
            <a:cxnSpLocks/>
          </p:cNvCxnSpPr>
          <p:nvPr/>
        </p:nvCxnSpPr>
        <p:spPr>
          <a:xfrm flipV="1">
            <a:off x="7913957" y="3141720"/>
            <a:ext cx="0" cy="1988776"/>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 xmlns:a16="http://schemas.microsoft.com/office/drawing/2014/main" id="{AA34A5D4-B824-4D15-B4C4-D719C9F75561}"/>
              </a:ext>
            </a:extLst>
          </p:cNvPr>
          <p:cNvSpPr txBox="1"/>
          <p:nvPr/>
        </p:nvSpPr>
        <p:spPr>
          <a:xfrm>
            <a:off x="3471435" y="4319921"/>
            <a:ext cx="2310762" cy="2185214"/>
          </a:xfrm>
          <a:prstGeom prst="rect">
            <a:avLst/>
          </a:prstGeom>
          <a:noFill/>
        </p:spPr>
        <p:txBody>
          <a:bodyPr wrap="square" rtlCol="0">
            <a:spAutoFit/>
          </a:bodyPr>
          <a:lstStyle/>
          <a:p>
            <a:r>
              <a:rPr lang="en-US" sz="1700" i="1" dirty="0">
                <a:solidFill>
                  <a:schemeClr val="bg1"/>
                </a:solidFill>
              </a:rPr>
              <a:t>Where do I want to look?</a:t>
            </a:r>
          </a:p>
          <a:p>
            <a:endParaRPr lang="en-US" sz="1700" i="1" dirty="0">
              <a:solidFill>
                <a:schemeClr val="bg1"/>
              </a:solidFill>
            </a:endParaRPr>
          </a:p>
          <a:p>
            <a:r>
              <a:rPr lang="en-US" sz="1700" i="1" dirty="0">
                <a:solidFill>
                  <a:schemeClr val="bg1"/>
                </a:solidFill>
              </a:rPr>
              <a:t>i.e. County data for Domestic Violence (DV) Reports </a:t>
            </a:r>
          </a:p>
          <a:p>
            <a:endParaRPr lang="en-US" sz="1700" i="1" dirty="0">
              <a:solidFill>
                <a:schemeClr val="bg1"/>
              </a:solidFill>
            </a:endParaRPr>
          </a:p>
          <a:p>
            <a:r>
              <a:rPr lang="en-US" sz="1700" i="1" dirty="0">
                <a:solidFill>
                  <a:schemeClr val="bg1"/>
                </a:solidFill>
              </a:rPr>
              <a:t>Range: </a:t>
            </a:r>
            <a:r>
              <a:rPr lang="en-US" sz="1700" i="1" dirty="0" smtClean="0">
                <a:solidFill>
                  <a:schemeClr val="bg1"/>
                </a:solidFill>
              </a:rPr>
              <a:t>B2:B65536</a:t>
            </a:r>
            <a:endParaRPr lang="en-US" sz="1700" i="1" dirty="0">
              <a:solidFill>
                <a:schemeClr val="bg1"/>
              </a:solidFill>
            </a:endParaRPr>
          </a:p>
        </p:txBody>
      </p:sp>
      <p:sp>
        <p:nvSpPr>
          <p:cNvPr id="21" name="TextBox 20">
            <a:extLst>
              <a:ext uri="{FF2B5EF4-FFF2-40B4-BE49-F238E27FC236}">
                <a16:creationId xmlns="" xmlns:a16="http://schemas.microsoft.com/office/drawing/2014/main" id="{76EFC513-5641-453F-82BB-D37329B2C519}"/>
              </a:ext>
            </a:extLst>
          </p:cNvPr>
          <p:cNvSpPr txBox="1"/>
          <p:nvPr/>
        </p:nvSpPr>
        <p:spPr>
          <a:xfrm>
            <a:off x="5972799" y="4325396"/>
            <a:ext cx="2303068" cy="2446824"/>
          </a:xfrm>
          <a:prstGeom prst="rect">
            <a:avLst/>
          </a:prstGeom>
          <a:noFill/>
        </p:spPr>
        <p:txBody>
          <a:bodyPr wrap="square" rtlCol="0">
            <a:spAutoFit/>
          </a:bodyPr>
          <a:lstStyle/>
          <a:p>
            <a:r>
              <a:rPr lang="en-US" sz="1700" i="1" dirty="0">
                <a:solidFill>
                  <a:schemeClr val="bg1"/>
                </a:solidFill>
              </a:rPr>
              <a:t>What do I want to look for?</a:t>
            </a:r>
          </a:p>
          <a:p>
            <a:endParaRPr lang="en-US" sz="1700" i="1" dirty="0">
              <a:solidFill>
                <a:schemeClr val="bg1"/>
              </a:solidFill>
            </a:endParaRPr>
          </a:p>
          <a:p>
            <a:r>
              <a:rPr lang="en-US" sz="1700" i="1" dirty="0">
                <a:solidFill>
                  <a:schemeClr val="bg1"/>
                </a:solidFill>
              </a:rPr>
              <a:t>i.e. The number of times a county reported DV</a:t>
            </a:r>
          </a:p>
          <a:p>
            <a:endParaRPr lang="en-US" sz="1700" i="1" dirty="0">
              <a:solidFill>
                <a:schemeClr val="bg1"/>
              </a:solidFill>
            </a:endParaRPr>
          </a:p>
          <a:p>
            <a:r>
              <a:rPr lang="en-US" sz="1700" i="1" dirty="0">
                <a:solidFill>
                  <a:schemeClr val="bg1"/>
                </a:solidFill>
              </a:rPr>
              <a:t>Criteria: “San Francisco County”</a:t>
            </a:r>
          </a:p>
          <a:p>
            <a:endParaRPr lang="en-US" sz="1700" i="1" dirty="0">
              <a:solidFill>
                <a:schemeClr val="bg1"/>
              </a:solidFill>
            </a:endParaRPr>
          </a:p>
        </p:txBody>
      </p:sp>
      <p:sp>
        <p:nvSpPr>
          <p:cNvPr id="8" name="Slide Number Placeholder 7">
            <a:extLst>
              <a:ext uri="{FF2B5EF4-FFF2-40B4-BE49-F238E27FC236}">
                <a16:creationId xmlns=""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35</a:t>
            </a:fld>
            <a:endParaRPr lang="en-US"/>
          </a:p>
        </p:txBody>
      </p:sp>
    </p:spTree>
    <p:extLst>
      <p:ext uri="{BB962C8B-B14F-4D97-AF65-F5344CB8AC3E}">
        <p14:creationId xmlns:p14="http://schemas.microsoft.com/office/powerpoint/2010/main" val="10923540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90"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graphicFrame>
        <p:nvGraphicFramePr>
          <p:cNvPr id="8" name="Table 7">
            <a:extLst>
              <a:ext uri="{FF2B5EF4-FFF2-40B4-BE49-F238E27FC236}">
                <a16:creationId xmlns="" xmlns:a16="http://schemas.microsoft.com/office/drawing/2014/main" id="{7089E796-991E-498E-910F-A075CFD38352}"/>
              </a:ext>
            </a:extLst>
          </p:cNvPr>
          <p:cNvGraphicFramePr>
            <a:graphicFrameLocks noGrp="1"/>
          </p:cNvGraphicFramePr>
          <p:nvPr>
            <p:extLst>
              <p:ext uri="{D42A27DB-BD31-4B8C-83A1-F6EECF244321}">
                <p14:modId xmlns:p14="http://schemas.microsoft.com/office/powerpoint/2010/main" val="433507656"/>
              </p:ext>
            </p:extLst>
          </p:nvPr>
        </p:nvGraphicFramePr>
        <p:xfrm>
          <a:off x="508503" y="1305383"/>
          <a:ext cx="10881107" cy="5266838"/>
        </p:xfrm>
        <a:graphic>
          <a:graphicData uri="http://schemas.openxmlformats.org/drawingml/2006/table">
            <a:tbl>
              <a:tblPr firstRow="1" bandRow="1">
                <a:tableStyleId>{2D5ABB26-0587-4C30-8999-92F81FD0307C}</a:tableStyleId>
              </a:tblPr>
              <a:tblGrid>
                <a:gridCol w="5108841">
                  <a:extLst>
                    <a:ext uri="{9D8B030D-6E8A-4147-A177-3AD203B41FA5}">
                      <a16:colId xmlns="" xmlns:a16="http://schemas.microsoft.com/office/drawing/2014/main" val="20000"/>
                    </a:ext>
                  </a:extLst>
                </a:gridCol>
                <a:gridCol w="2926080">
                  <a:extLst>
                    <a:ext uri="{9D8B030D-6E8A-4147-A177-3AD203B41FA5}">
                      <a16:colId xmlns="" xmlns:a16="http://schemas.microsoft.com/office/drawing/2014/main" val="20001"/>
                    </a:ext>
                  </a:extLst>
                </a:gridCol>
                <a:gridCol w="2846186">
                  <a:extLst>
                    <a:ext uri="{9D8B030D-6E8A-4147-A177-3AD203B41FA5}">
                      <a16:colId xmlns=""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583147">
                <a:tc>
                  <a:txBody>
                    <a:bodyPr/>
                    <a:lstStyle/>
                    <a:p>
                      <a:pPr marL="0" indent="0" algn="r">
                        <a:buFont typeface="+mj-lt"/>
                        <a:buNone/>
                      </a:pPr>
                      <a:r>
                        <a:rPr lang="en-US" dirty="0">
                          <a:latin typeface="Avenir Book" charset="0"/>
                          <a:ea typeface="Avenir Book" charset="0"/>
                          <a:cs typeface="Avenir Book" charset="0"/>
                        </a:rPr>
                        <a:t>1. Navigate to cell that will hold the data</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1"/>
                  </a:ext>
                </a:extLst>
              </a:tr>
              <a:tr h="538542">
                <a:tc>
                  <a:txBody>
                    <a:bodyPr/>
                    <a:lstStyle/>
                    <a:p>
                      <a:pPr marL="0" indent="0" algn="r">
                        <a:buFont typeface="+mj-lt"/>
                        <a:buNone/>
                      </a:pPr>
                      <a:r>
                        <a:rPr lang="en-US" baseline="0" dirty="0">
                          <a:latin typeface="Avenir Book" charset="0"/>
                          <a:ea typeface="Avenir Book" charset="0"/>
                          <a:cs typeface="Avenir Book" charset="0"/>
                        </a:rPr>
                        <a:t>2. Type “=Count”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2"/>
                  </a:ext>
                </a:extLst>
              </a:tr>
              <a:tr h="572202">
                <a:tc>
                  <a:txBody>
                    <a:bodyPr/>
                    <a:lstStyle/>
                    <a:p>
                      <a:pPr marL="0" indent="0" algn="r">
                        <a:buFont typeface="+mj-lt"/>
                        <a:buNone/>
                      </a:pPr>
                      <a:r>
                        <a:rPr lang="en-US" sz="1800" dirty="0">
                          <a:latin typeface="Avenir Book" charset="0"/>
                          <a:ea typeface="Avenir Book" charset="0"/>
                          <a:cs typeface="Avenir Book" charset="0"/>
                        </a:rPr>
                        <a:t>3. Accept “COUNTIF”</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Avenir Book" charset="0"/>
                          <a:ea typeface="Avenir Book" charset="0"/>
                          <a:cs typeface="Avenir Book" charset="0"/>
                        </a:rPr>
                        <a:t>&lt;Tab&gt;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a:latin typeface="Avenir Book" charset="0"/>
                          <a:ea typeface="Avenir Book" charset="0"/>
                          <a:cs typeface="Avenir Book" charset="0"/>
                        </a:rPr>
                        <a:t>&lt;Tab&gt;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6"/>
                  </a:ext>
                </a:extLst>
              </a:tr>
              <a:tr h="549762">
                <a:tc>
                  <a:txBody>
                    <a:bodyPr/>
                    <a:lstStyle/>
                    <a:p>
                      <a:pPr marL="0" indent="0" algn="r">
                        <a:buFont typeface="+mj-lt"/>
                        <a:buNone/>
                      </a:pPr>
                      <a:r>
                        <a:rPr lang="en-US" dirty="0">
                          <a:latin typeface="Avenir Book" charset="0"/>
                          <a:ea typeface="Avenir Book" charset="0"/>
                          <a:cs typeface="Avenir Book" charset="0"/>
                        </a:rPr>
                        <a:t>4. </a:t>
                      </a:r>
                      <a:r>
                        <a:rPr lang="en-US" dirty="0" smtClean="0">
                          <a:latin typeface="Avenir Book" charset="0"/>
                          <a:ea typeface="Avenir Book" charset="0"/>
                          <a:cs typeface="Avenir Book" charset="0"/>
                        </a:rPr>
                        <a:t>Use</a:t>
                      </a:r>
                      <a:r>
                        <a:rPr lang="en-US" baseline="0" dirty="0" smtClean="0">
                          <a:latin typeface="Avenir Book" charset="0"/>
                          <a:ea typeface="Avenir Book" charset="0"/>
                          <a:cs typeface="Avenir Book" charset="0"/>
                        </a:rPr>
                        <a:t> arrows to toggle into first cell of data set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3"/>
                  </a:ext>
                </a:extLst>
              </a:tr>
              <a:tr h="560981">
                <a:tc>
                  <a:txBody>
                    <a:bodyPr/>
                    <a:lstStyle/>
                    <a:p>
                      <a:pPr marL="0" indent="0" algn="r">
                        <a:buFont typeface="+mj-lt"/>
                        <a:buNone/>
                      </a:pPr>
                      <a:r>
                        <a:rPr lang="en-US" dirty="0">
                          <a:latin typeface="Avenir Book" charset="0"/>
                          <a:ea typeface="Avenir Book" charset="0"/>
                          <a:cs typeface="Avenir Book" charset="0"/>
                        </a:rPr>
                        <a:t>5. Select rest of the column of data</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Avenir Book" charset="0"/>
                          <a:ea typeface="Avenir Book" charset="0"/>
                          <a:cs typeface="Avenir Book" charset="0"/>
                        </a:rPr>
                        <a:t>Ctrl + Shift + Down</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a:latin typeface="Avenir Book" charset="0"/>
                          <a:ea typeface="Avenir Book" charset="0"/>
                          <a:cs typeface="Avenir Book" charset="0"/>
                        </a:rPr>
                        <a:t>CMD + Shift + Down</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4"/>
                  </a:ext>
                </a:extLst>
              </a:tr>
              <a:tr h="572201">
                <a:tc>
                  <a:txBody>
                    <a:bodyPr/>
                    <a:lstStyle/>
                    <a:p>
                      <a:pPr marL="0" indent="0" algn="r">
                        <a:buFont typeface="+mj-lt"/>
                        <a:buNone/>
                      </a:pPr>
                      <a:r>
                        <a:rPr lang="en-US" dirty="0">
                          <a:latin typeface="Avenir Book" charset="0"/>
                          <a:ea typeface="Avenir Book" charset="0"/>
                          <a:cs typeface="Avenir Book" charset="0"/>
                        </a:rPr>
                        <a:t>6. Type “ , ” </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41160765"/>
                  </a:ext>
                </a:extLst>
              </a:tr>
              <a:tr h="572202">
                <a:tc>
                  <a:txBody>
                    <a:bodyPr/>
                    <a:lstStyle/>
                    <a:p>
                      <a:pPr marL="0" indent="0" algn="r">
                        <a:buFont typeface="+mj-lt"/>
                        <a:buNone/>
                      </a:pPr>
                      <a:r>
                        <a:rPr lang="en-US" dirty="0">
                          <a:latin typeface="Avenir Book" charset="0"/>
                          <a:ea typeface="Avenir Book" charset="0"/>
                          <a:cs typeface="Avenir Book" charset="0"/>
                        </a:rPr>
                        <a:t>7. </a:t>
                      </a:r>
                      <a:r>
                        <a:rPr lang="en-US" dirty="0" smtClean="0">
                          <a:latin typeface="Avenir Book" charset="0"/>
                          <a:ea typeface="Avenir Book" charset="0"/>
                          <a:cs typeface="Avenir Book" charset="0"/>
                        </a:rPr>
                        <a:t>Type your </a:t>
                      </a:r>
                      <a:r>
                        <a:rPr lang="en-US" b="1" u="sng" dirty="0">
                          <a:latin typeface="Avenir Book" charset="0"/>
                          <a:ea typeface="Avenir Book" charset="0"/>
                          <a:cs typeface="Avenir Book" charset="0"/>
                        </a:rPr>
                        <a:t>criteria</a:t>
                      </a:r>
                      <a:r>
                        <a:rPr lang="en-US" dirty="0">
                          <a:latin typeface="Avenir Book" charset="0"/>
                          <a:ea typeface="Avenir Book" charset="0"/>
                          <a:cs typeface="Avenir Book" charset="0"/>
                        </a:rPr>
                        <a:t>: “San Francisco County”</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122803719"/>
                  </a:ext>
                </a:extLst>
              </a:tr>
              <a:tr h="669990">
                <a:tc>
                  <a:txBody>
                    <a:bodyPr/>
                    <a:lstStyle/>
                    <a:p>
                      <a:pPr marL="0" indent="0" algn="r">
                        <a:buFont typeface="+mj-lt"/>
                        <a:buNone/>
                      </a:pPr>
                      <a:r>
                        <a:rPr lang="en-US" dirty="0">
                          <a:latin typeface="Avenir Book" charset="0"/>
                          <a:ea typeface="Avenir Book" charset="0"/>
                          <a:cs typeface="Avenir Book" charset="0"/>
                        </a:rPr>
                        <a:t>8. Hit Enter or Tab</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2440782324"/>
                  </a:ext>
                </a:extLst>
              </a:tr>
            </a:tbl>
          </a:graphicData>
        </a:graphic>
      </p:graphicFrame>
      <p:pic>
        <p:nvPicPr>
          <p:cNvPr id="11" name="Picture 10">
            <a:extLst>
              <a:ext uri="{FF2B5EF4-FFF2-40B4-BE49-F238E27FC236}">
                <a16:creationId xmlns="" xmlns:a16="http://schemas.microsoft.com/office/drawing/2014/main" id="{0F9B614C-515D-46B5-97FB-065EC2A9BBFC}"/>
              </a:ext>
            </a:extLst>
          </p:cNvPr>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6832019" y="1448126"/>
            <a:ext cx="473992" cy="388707"/>
          </a:xfrm>
          <a:prstGeom prst="rect">
            <a:avLst/>
          </a:prstGeom>
        </p:spPr>
      </p:pic>
      <p:pic>
        <p:nvPicPr>
          <p:cNvPr id="12" name="Picture 11">
            <a:extLst>
              <a:ext uri="{FF2B5EF4-FFF2-40B4-BE49-F238E27FC236}">
                <a16:creationId xmlns="" xmlns:a16="http://schemas.microsoft.com/office/drawing/2014/main" id="{121B202C-D22B-48BA-B961-F775E7822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217" y="1270126"/>
            <a:ext cx="1309487" cy="676314"/>
          </a:xfrm>
          <a:prstGeom prst="rect">
            <a:avLst/>
          </a:prstGeom>
        </p:spPr>
      </p:pic>
      <p:sp>
        <p:nvSpPr>
          <p:cNvPr id="3" name="Slide Number Placeholder 2">
            <a:extLst>
              <a:ext uri="{FF2B5EF4-FFF2-40B4-BE49-F238E27FC236}">
                <a16:creationId xmlns="" xmlns:a16="http://schemas.microsoft.com/office/drawing/2014/main" id="{53D9501C-AAE8-4CE0-AE03-72C1EE000331}"/>
              </a:ext>
            </a:extLst>
          </p:cNvPr>
          <p:cNvSpPr>
            <a:spLocks noGrp="1"/>
          </p:cNvSpPr>
          <p:nvPr>
            <p:ph type="sldNum" sz="quarter" idx="12"/>
          </p:nvPr>
        </p:nvSpPr>
        <p:spPr/>
        <p:txBody>
          <a:bodyPr/>
          <a:lstStyle/>
          <a:p>
            <a:fld id="{1C0CA4DA-9BCF-4F12-AD27-179F4BD24842}" type="slidenum">
              <a:rPr lang="en-US" smtClean="0"/>
              <a:t>36</a:t>
            </a:fld>
            <a:endParaRPr lang="en-US"/>
          </a:p>
        </p:txBody>
      </p:sp>
    </p:spTree>
    <p:extLst>
      <p:ext uri="{BB962C8B-B14F-4D97-AF65-F5344CB8AC3E}">
        <p14:creationId xmlns:p14="http://schemas.microsoft.com/office/powerpoint/2010/main" val="51690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87"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1726300" y="3001258"/>
            <a:ext cx="9860110" cy="707886"/>
          </a:xfrm>
          <a:prstGeom prst="rect">
            <a:avLst/>
          </a:prstGeom>
          <a:noFill/>
        </p:spPr>
        <p:txBody>
          <a:bodyPr wrap="square" rtlCol="0">
            <a:spAutoFit/>
          </a:bodyPr>
          <a:lstStyle/>
          <a:p>
            <a:pPr lvl="1"/>
            <a:r>
              <a:rPr lang="en-US" sz="4000" b="1" i="1" dirty="0">
                <a:latin typeface="Avenir Book" charset="0"/>
                <a:ea typeface="Avenir Book" charset="0"/>
                <a:cs typeface="Avenir Book" charset="0"/>
              </a:rPr>
              <a:t>Practice: </a:t>
            </a:r>
            <a:r>
              <a:rPr lang="en-US" sz="4000" b="1" i="1" dirty="0" smtClean="0">
                <a:latin typeface="Avenir Book" charset="0"/>
                <a:ea typeface="Avenir Book" charset="0"/>
                <a:cs typeface="Avenir Book" charset="0"/>
              </a:rPr>
              <a:t>DLab_Part1 </a:t>
            </a:r>
            <a:r>
              <a:rPr lang="en-US" sz="4000" b="1" i="1" dirty="0" smtClean="0">
                <a:latin typeface="Avenir Book" charset="0"/>
                <a:ea typeface="Avenir Book" charset="0"/>
                <a:cs typeface="Avenir Book" charset="0"/>
                <a:sym typeface="Wingdings" panose="05000000000000000000" pitchFamily="2" charset="2"/>
              </a:rPr>
              <a:t> </a:t>
            </a:r>
            <a:r>
              <a:rPr lang="en-US" sz="4000" b="1" i="1" dirty="0" err="1" smtClean="0">
                <a:latin typeface="Avenir Book" charset="0"/>
                <a:ea typeface="Avenir Book" charset="0"/>
                <a:cs typeface="Avenir Book" charset="0"/>
                <a:sym typeface="Wingdings" panose="05000000000000000000" pitchFamily="2" charset="2"/>
              </a:rPr>
              <a:t>Countif</a:t>
            </a:r>
            <a:endParaRPr lang="en-US" sz="4000" b="1" i="1" dirty="0">
              <a:latin typeface="Avenir Book" charset="0"/>
              <a:ea typeface="Avenir Book" charset="0"/>
              <a:cs typeface="Avenir Book" charset="0"/>
            </a:endParaRPr>
          </a:p>
        </p:txBody>
      </p:sp>
      <p:sp>
        <p:nvSpPr>
          <p:cNvPr id="3" name="Slide Number Placeholder 2">
            <a:extLst>
              <a:ext uri="{FF2B5EF4-FFF2-40B4-BE49-F238E27FC236}">
                <a16:creationId xmlns=""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37</a:t>
            </a:fld>
            <a:endParaRPr lang="en-US"/>
          </a:p>
        </p:txBody>
      </p:sp>
    </p:spTree>
    <p:extLst>
      <p:ext uri="{BB962C8B-B14F-4D97-AF65-F5344CB8AC3E}">
        <p14:creationId xmlns:p14="http://schemas.microsoft.com/office/powerpoint/2010/main" val="401396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237334" y="1406719"/>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Counts the total number of times something happens, </a:t>
            </a:r>
            <a:r>
              <a:rPr lang="en-US" sz="3000" i="1" dirty="0" smtClean="0">
                <a:latin typeface="Avenir Book" charset="0"/>
                <a:ea typeface="Avenir Book" charset="0"/>
                <a:cs typeface="Avenir Book" charset="0"/>
              </a:rPr>
              <a:t>			  conditioned on </a:t>
            </a:r>
            <a:r>
              <a:rPr lang="en-US" sz="3000" i="1" dirty="0">
                <a:latin typeface="Avenir Book" charset="0"/>
                <a:ea typeface="Avenir Book" charset="0"/>
                <a:cs typeface="Avenir Book" charset="0"/>
              </a:rPr>
              <a:t>as many criteria as you want.</a:t>
            </a:r>
          </a:p>
        </p:txBody>
      </p:sp>
      <p:sp>
        <p:nvSpPr>
          <p:cNvPr id="3" name="Slide Number Placeholder 2">
            <a:extLst>
              <a:ext uri="{FF2B5EF4-FFF2-40B4-BE49-F238E27FC236}">
                <a16:creationId xmlns=""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38</a:t>
            </a:fld>
            <a:endParaRPr lang="en-US"/>
          </a:p>
        </p:txBody>
      </p:sp>
    </p:spTree>
    <p:extLst>
      <p:ext uri="{BB962C8B-B14F-4D97-AF65-F5344CB8AC3E}">
        <p14:creationId xmlns:p14="http://schemas.microsoft.com/office/powerpoint/2010/main" val="186529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37169" y="1304550"/>
            <a:ext cx="12429334" cy="1477328"/>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times does the total number of </a:t>
            </a:r>
            <a:r>
              <a:rPr lang="en-US" sz="3000" i="1" dirty="0" smtClean="0">
                <a:latin typeface="Avenir Book" charset="0"/>
                <a:ea typeface="Avenir Book" charset="0"/>
                <a:cs typeface="Avenir Book" charset="0"/>
              </a:rPr>
              <a:t>					  victims </a:t>
            </a:r>
            <a:r>
              <a:rPr lang="en-US" sz="3000" i="1" dirty="0">
                <a:latin typeface="Avenir Book" charset="0"/>
                <a:ea typeface="Avenir Book" charset="0"/>
                <a:cs typeface="Avenir Book" charset="0"/>
              </a:rPr>
              <a:t>in a </a:t>
            </a:r>
            <a:r>
              <a:rPr lang="en-US" sz="3000" i="1" dirty="0" smtClean="0">
                <a:latin typeface="Avenir Book" charset="0"/>
                <a:ea typeface="Avenir Book" charset="0"/>
                <a:cs typeface="Avenir Book" charset="0"/>
              </a:rPr>
              <a:t>Hate </a:t>
            </a:r>
            <a:r>
              <a:rPr lang="en-US" sz="3000" i="1" dirty="0">
                <a:latin typeface="Avenir Book" charset="0"/>
                <a:ea typeface="Avenir Book" charset="0"/>
                <a:cs typeface="Avenir Book" charset="0"/>
              </a:rPr>
              <a:t>Crime Incident exceed 5 in </a:t>
            </a:r>
            <a:r>
              <a:rPr lang="en-US" sz="3000" i="1" dirty="0" smtClean="0">
                <a:latin typeface="Avenir Book" charset="0"/>
                <a:ea typeface="Avenir Book" charset="0"/>
                <a:cs typeface="Avenir Book" charset="0"/>
              </a:rPr>
              <a:t>the 				  year </a:t>
            </a:r>
            <a:r>
              <a:rPr lang="en-US" sz="3000" i="1" dirty="0">
                <a:latin typeface="Avenir Book" charset="0"/>
                <a:ea typeface="Avenir Book" charset="0"/>
                <a:cs typeface="Avenir Book" charset="0"/>
              </a:rPr>
              <a:t>2016?</a:t>
            </a:r>
          </a:p>
        </p:txBody>
      </p:sp>
      <p:sp>
        <p:nvSpPr>
          <p:cNvPr id="3" name="Slide Number Placeholder 2">
            <a:extLst>
              <a:ext uri="{FF2B5EF4-FFF2-40B4-BE49-F238E27FC236}">
                <a16:creationId xmlns="" xmlns:a16="http://schemas.microsoft.com/office/drawing/2014/main" id="{4648CEE9-0826-4447-800A-9A55815249AB}"/>
              </a:ext>
            </a:extLst>
          </p:cNvPr>
          <p:cNvSpPr>
            <a:spLocks noGrp="1"/>
          </p:cNvSpPr>
          <p:nvPr>
            <p:ph type="sldNum" sz="quarter" idx="12"/>
          </p:nvPr>
        </p:nvSpPr>
        <p:spPr/>
        <p:txBody>
          <a:bodyPr/>
          <a:lstStyle/>
          <a:p>
            <a:fld id="{1C0CA4DA-9BCF-4F12-AD27-179F4BD24842}" type="slidenum">
              <a:rPr lang="en-US" smtClean="0"/>
              <a:t>39</a:t>
            </a:fld>
            <a:endParaRPr lang="en-US"/>
          </a:p>
        </p:txBody>
      </p:sp>
    </p:spTree>
    <p:extLst>
      <p:ext uri="{BB962C8B-B14F-4D97-AF65-F5344CB8AC3E}">
        <p14:creationId xmlns:p14="http://schemas.microsoft.com/office/powerpoint/2010/main" val="65846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248598" y="2981208"/>
            <a:ext cx="10515600" cy="3613883"/>
          </a:xfrm>
        </p:spPr>
        <p:txBody>
          <a:bodyPr>
            <a:normAutofit/>
          </a:bodyPr>
          <a:lstStyle/>
          <a:p>
            <a:pPr marL="571500" indent="-571500">
              <a:buFont typeface="+mj-lt"/>
              <a:buAutoNum type="romanUcPeriod"/>
            </a:pPr>
            <a:endParaRPr lang="en-US" dirty="0" smtClean="0">
              <a:solidFill>
                <a:schemeClr val="tx2">
                  <a:lumMod val="75000"/>
                </a:schemeClr>
              </a:solidFill>
              <a:latin typeface="Avenir Book" charset="0"/>
              <a:ea typeface="Avenir Book" charset="0"/>
              <a:cs typeface="Avenir Book" charset="0"/>
            </a:endParaRPr>
          </a:p>
          <a:p>
            <a:pPr marL="571500" indent="-571500">
              <a:buFont typeface="+mj-lt"/>
              <a:buAutoNum type="romanUcPeriod"/>
            </a:pPr>
            <a:r>
              <a:rPr lang="en-US" dirty="0" smtClean="0">
                <a:solidFill>
                  <a:schemeClr val="tx2">
                    <a:lumMod val="75000"/>
                  </a:schemeClr>
                </a:solidFill>
                <a:latin typeface="Avenir Book" charset="0"/>
                <a:ea typeface="Avenir Book" charset="0"/>
                <a:cs typeface="Avenir Book" charset="0"/>
              </a:rPr>
              <a:t>Tool-Bar walkthrough</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Basic Formulas</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Data Organizing</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More Excel Formulas</a:t>
            </a:r>
          </a:p>
        </p:txBody>
      </p:sp>
      <p:sp>
        <p:nvSpPr>
          <p:cNvPr id="6" name="Rectangle 5"/>
          <p:cNvSpPr/>
          <p:nvPr/>
        </p:nvSpPr>
        <p:spPr>
          <a:xfrm>
            <a:off x="6551" y="2343239"/>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209540"/>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Agenda </a:t>
            </a:r>
            <a:endParaRPr lang="en-US"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248598" y="3886935"/>
            <a:ext cx="6279776" cy="2708155"/>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3828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37169" y="1304550"/>
            <a:ext cx="12429334" cy="1477328"/>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times does the total number of </a:t>
            </a:r>
            <a:r>
              <a:rPr lang="en-US" sz="3000" i="1" dirty="0" smtClean="0">
                <a:latin typeface="Avenir Book" charset="0"/>
                <a:ea typeface="Avenir Book" charset="0"/>
                <a:cs typeface="Avenir Book" charset="0"/>
              </a:rPr>
              <a:t>					  victims </a:t>
            </a:r>
            <a:r>
              <a:rPr lang="en-US" sz="3000" i="1" dirty="0">
                <a:latin typeface="Avenir Book" charset="0"/>
                <a:ea typeface="Avenir Book" charset="0"/>
                <a:cs typeface="Avenir Book" charset="0"/>
              </a:rPr>
              <a:t>in a </a:t>
            </a:r>
            <a:r>
              <a:rPr lang="en-US" sz="3000" i="1" dirty="0" smtClean="0">
                <a:latin typeface="Avenir Book" charset="0"/>
                <a:ea typeface="Avenir Book" charset="0"/>
                <a:cs typeface="Avenir Book" charset="0"/>
              </a:rPr>
              <a:t>Hate </a:t>
            </a:r>
            <a:r>
              <a:rPr lang="en-US" sz="3000" i="1" dirty="0">
                <a:latin typeface="Avenir Book" charset="0"/>
                <a:ea typeface="Avenir Book" charset="0"/>
                <a:cs typeface="Avenir Book" charset="0"/>
              </a:rPr>
              <a:t>Crime Incident exceed 5 in </a:t>
            </a:r>
            <a:r>
              <a:rPr lang="en-US" sz="3000" i="1" dirty="0" smtClean="0">
                <a:latin typeface="Avenir Book" charset="0"/>
                <a:ea typeface="Avenir Book" charset="0"/>
                <a:cs typeface="Avenir Book" charset="0"/>
              </a:rPr>
              <a:t>the 				  year </a:t>
            </a:r>
            <a:r>
              <a:rPr lang="en-US" sz="3000" i="1" dirty="0">
                <a:latin typeface="Avenir Book" charset="0"/>
                <a:ea typeface="Avenir Book" charset="0"/>
                <a:cs typeface="Avenir Book" charset="0"/>
              </a:rPr>
              <a:t>2016?</a:t>
            </a:r>
          </a:p>
        </p:txBody>
      </p:sp>
      <p:sp>
        <p:nvSpPr>
          <p:cNvPr id="3" name="Slide Number Placeholder 2">
            <a:extLst>
              <a:ext uri="{FF2B5EF4-FFF2-40B4-BE49-F238E27FC236}">
                <a16:creationId xmlns="" xmlns:a16="http://schemas.microsoft.com/office/drawing/2014/main" id="{4648CEE9-0826-4447-800A-9A55815249AB}"/>
              </a:ext>
            </a:extLst>
          </p:cNvPr>
          <p:cNvSpPr>
            <a:spLocks noGrp="1"/>
          </p:cNvSpPr>
          <p:nvPr>
            <p:ph type="sldNum" sz="quarter" idx="12"/>
          </p:nvPr>
        </p:nvSpPr>
        <p:spPr/>
        <p:txBody>
          <a:bodyPr/>
          <a:lstStyle/>
          <a:p>
            <a:fld id="{1C0CA4DA-9BCF-4F12-AD27-179F4BD24842}" type="slidenum">
              <a:rPr lang="en-US" smtClean="0"/>
              <a:t>40</a:t>
            </a:fld>
            <a:endParaRPr lang="en-US"/>
          </a:p>
        </p:txBody>
      </p:sp>
      <p:sp>
        <p:nvSpPr>
          <p:cNvPr id="8" name="TextBox 7">
            <a:extLst>
              <a:ext uri="{FF2B5EF4-FFF2-40B4-BE49-F238E27FC236}">
                <a16:creationId xmlns="" xmlns:a16="http://schemas.microsoft.com/office/drawing/2014/main" id="{74964D0A-9AE0-4F26-AA3C-2CE2C928C49B}"/>
              </a:ext>
            </a:extLst>
          </p:cNvPr>
          <p:cNvSpPr txBox="1"/>
          <p:nvPr/>
        </p:nvSpPr>
        <p:spPr>
          <a:xfrm>
            <a:off x="312194" y="2787862"/>
            <a:ext cx="11396848" cy="553998"/>
          </a:xfrm>
          <a:prstGeom prst="rect">
            <a:avLst/>
          </a:prstGeom>
          <a:noFill/>
        </p:spPr>
        <p:txBody>
          <a:bodyPr wrap="square" rtlCol="0">
            <a:spAutoFit/>
          </a:bodyPr>
          <a:lstStyle/>
          <a:p>
            <a:pPr algn="ctr"/>
            <a:r>
              <a:rPr lang="it-IT" sz="3000" dirty="0">
                <a:latin typeface="Avenir Book" charset="0"/>
                <a:ea typeface="Avenir Book" charset="0"/>
                <a:cs typeface="Avenir Book" charset="0"/>
              </a:rPr>
              <a:t>COUNTIFS(criteria_range1, criteria1, [criteria_range2, criteria2]…)</a:t>
            </a:r>
            <a:endParaRPr lang="en-US" sz="3000" dirty="0">
              <a:latin typeface="Avenir Book" charset="0"/>
              <a:ea typeface="Avenir Book" charset="0"/>
              <a:cs typeface="Avenir Book" charset="0"/>
            </a:endParaRPr>
          </a:p>
        </p:txBody>
      </p:sp>
    </p:spTree>
    <p:extLst>
      <p:ext uri="{BB962C8B-B14F-4D97-AF65-F5344CB8AC3E}">
        <p14:creationId xmlns:p14="http://schemas.microsoft.com/office/powerpoint/2010/main" val="146458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37169" y="1304550"/>
            <a:ext cx="12429334" cy="1477328"/>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times does the total number of </a:t>
            </a:r>
            <a:r>
              <a:rPr lang="en-US" sz="3000" i="1" dirty="0" smtClean="0">
                <a:latin typeface="Avenir Book" charset="0"/>
                <a:ea typeface="Avenir Book" charset="0"/>
                <a:cs typeface="Avenir Book" charset="0"/>
              </a:rPr>
              <a:t>					  victims </a:t>
            </a:r>
            <a:r>
              <a:rPr lang="en-US" sz="3000" i="1" dirty="0">
                <a:latin typeface="Avenir Book" charset="0"/>
                <a:ea typeface="Avenir Book" charset="0"/>
                <a:cs typeface="Avenir Book" charset="0"/>
              </a:rPr>
              <a:t>in a </a:t>
            </a:r>
            <a:r>
              <a:rPr lang="en-US" sz="3000" i="1" dirty="0" smtClean="0">
                <a:latin typeface="Avenir Book" charset="0"/>
                <a:ea typeface="Avenir Book" charset="0"/>
                <a:cs typeface="Avenir Book" charset="0"/>
              </a:rPr>
              <a:t>Hate </a:t>
            </a:r>
            <a:r>
              <a:rPr lang="en-US" sz="3000" i="1" dirty="0">
                <a:latin typeface="Avenir Book" charset="0"/>
                <a:ea typeface="Avenir Book" charset="0"/>
                <a:cs typeface="Avenir Book" charset="0"/>
              </a:rPr>
              <a:t>Crime Incident exceed 5 in </a:t>
            </a:r>
            <a:r>
              <a:rPr lang="en-US" sz="3000" i="1" dirty="0" smtClean="0">
                <a:latin typeface="Avenir Book" charset="0"/>
                <a:ea typeface="Avenir Book" charset="0"/>
                <a:cs typeface="Avenir Book" charset="0"/>
              </a:rPr>
              <a:t>the 				  year </a:t>
            </a:r>
            <a:r>
              <a:rPr lang="en-US" sz="3000" i="1" dirty="0">
                <a:latin typeface="Avenir Book" charset="0"/>
                <a:ea typeface="Avenir Book" charset="0"/>
                <a:cs typeface="Avenir Book" charset="0"/>
              </a:rPr>
              <a:t>2016?</a:t>
            </a:r>
          </a:p>
        </p:txBody>
      </p:sp>
      <p:sp>
        <p:nvSpPr>
          <p:cNvPr id="3" name="Slide Number Placeholder 2">
            <a:extLst>
              <a:ext uri="{FF2B5EF4-FFF2-40B4-BE49-F238E27FC236}">
                <a16:creationId xmlns="" xmlns:a16="http://schemas.microsoft.com/office/drawing/2014/main" id="{4648CEE9-0826-4447-800A-9A55815249AB}"/>
              </a:ext>
            </a:extLst>
          </p:cNvPr>
          <p:cNvSpPr>
            <a:spLocks noGrp="1"/>
          </p:cNvSpPr>
          <p:nvPr>
            <p:ph type="sldNum" sz="quarter" idx="12"/>
          </p:nvPr>
        </p:nvSpPr>
        <p:spPr/>
        <p:txBody>
          <a:bodyPr/>
          <a:lstStyle/>
          <a:p>
            <a:fld id="{1C0CA4DA-9BCF-4F12-AD27-179F4BD24842}" type="slidenum">
              <a:rPr lang="en-US" smtClean="0"/>
              <a:t>41</a:t>
            </a:fld>
            <a:endParaRPr lang="en-US"/>
          </a:p>
        </p:txBody>
      </p:sp>
      <p:sp>
        <p:nvSpPr>
          <p:cNvPr id="8" name="TextBox 7">
            <a:extLst>
              <a:ext uri="{FF2B5EF4-FFF2-40B4-BE49-F238E27FC236}">
                <a16:creationId xmlns="" xmlns:a16="http://schemas.microsoft.com/office/drawing/2014/main" id="{74964D0A-9AE0-4F26-AA3C-2CE2C928C49B}"/>
              </a:ext>
            </a:extLst>
          </p:cNvPr>
          <p:cNvSpPr txBox="1"/>
          <p:nvPr/>
        </p:nvSpPr>
        <p:spPr>
          <a:xfrm>
            <a:off x="312194" y="2787862"/>
            <a:ext cx="11396848" cy="553998"/>
          </a:xfrm>
          <a:prstGeom prst="rect">
            <a:avLst/>
          </a:prstGeom>
          <a:noFill/>
        </p:spPr>
        <p:txBody>
          <a:bodyPr wrap="square" rtlCol="0">
            <a:spAutoFit/>
          </a:bodyPr>
          <a:lstStyle/>
          <a:p>
            <a:pPr algn="ctr"/>
            <a:r>
              <a:rPr lang="it-IT" sz="3000" dirty="0">
                <a:latin typeface="Avenir Book" charset="0"/>
                <a:ea typeface="Avenir Book" charset="0"/>
                <a:cs typeface="Avenir Book" charset="0"/>
              </a:rPr>
              <a:t>COUNTIFS(criteria_range1, criteria1, [criteria_range2, criteria2]…)</a:t>
            </a:r>
            <a:endParaRPr lang="en-US" sz="3000" dirty="0">
              <a:latin typeface="Avenir Book" charset="0"/>
              <a:ea typeface="Avenir Book" charset="0"/>
              <a:cs typeface="Avenir Book" charset="0"/>
            </a:endParaRPr>
          </a:p>
        </p:txBody>
      </p:sp>
      <p:sp>
        <p:nvSpPr>
          <p:cNvPr id="9" name="Rectangle 8">
            <a:extLst>
              <a:ext uri="{FF2B5EF4-FFF2-40B4-BE49-F238E27FC236}">
                <a16:creationId xmlns="" xmlns:a16="http://schemas.microsoft.com/office/drawing/2014/main" id="{4F0FEDF3-EC74-4854-B7C0-60DF89D96E45}"/>
              </a:ext>
            </a:extLst>
          </p:cNvPr>
          <p:cNvSpPr/>
          <p:nvPr/>
        </p:nvSpPr>
        <p:spPr>
          <a:xfrm>
            <a:off x="3532109" y="4416897"/>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05848D7B-949B-4CFD-8E36-29EC0A44C837}"/>
              </a:ext>
            </a:extLst>
          </p:cNvPr>
          <p:cNvSpPr/>
          <p:nvPr/>
        </p:nvSpPr>
        <p:spPr>
          <a:xfrm>
            <a:off x="6025779" y="4416897"/>
            <a:ext cx="2506941"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 xmlns:a16="http://schemas.microsoft.com/office/drawing/2014/main" id="{24586E9D-0508-4113-9D11-098CDE1B9B84}"/>
              </a:ext>
            </a:extLst>
          </p:cNvPr>
          <p:cNvCxnSpPr>
            <a:cxnSpLocks/>
          </p:cNvCxnSpPr>
          <p:nvPr/>
        </p:nvCxnSpPr>
        <p:spPr>
          <a:xfrm flipV="1">
            <a:off x="1299740" y="3241184"/>
            <a:ext cx="2140146" cy="2075266"/>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BCD3C128-4657-4629-8133-9719D6FCC477}"/>
              </a:ext>
            </a:extLst>
          </p:cNvPr>
          <p:cNvCxnSpPr>
            <a:cxnSpLocks/>
          </p:cNvCxnSpPr>
          <p:nvPr/>
        </p:nvCxnSpPr>
        <p:spPr>
          <a:xfrm flipV="1">
            <a:off x="7333469" y="3393584"/>
            <a:ext cx="492477" cy="221355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9B8AE96F-BAC1-4AB7-B07D-CC5BF60C5885}"/>
              </a:ext>
            </a:extLst>
          </p:cNvPr>
          <p:cNvSpPr/>
          <p:nvPr/>
        </p:nvSpPr>
        <p:spPr>
          <a:xfrm>
            <a:off x="1017474" y="4416897"/>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A0DE952E-FA88-4719-9401-6DC0A059B76C}"/>
              </a:ext>
            </a:extLst>
          </p:cNvPr>
          <p:cNvSpPr/>
          <p:nvPr/>
        </p:nvSpPr>
        <p:spPr>
          <a:xfrm>
            <a:off x="8540918" y="4416897"/>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010BF54E-A6CC-4C4D-8222-3D2D0FCF36E5}"/>
              </a:ext>
            </a:extLst>
          </p:cNvPr>
          <p:cNvSpPr txBox="1"/>
          <p:nvPr/>
        </p:nvSpPr>
        <p:spPr>
          <a:xfrm>
            <a:off x="1048872" y="4570001"/>
            <a:ext cx="2496266" cy="1877437"/>
          </a:xfrm>
          <a:prstGeom prst="rect">
            <a:avLst/>
          </a:prstGeom>
          <a:noFill/>
        </p:spPr>
        <p:txBody>
          <a:bodyPr wrap="square" rtlCol="0">
            <a:spAutoFit/>
          </a:bodyPr>
          <a:lstStyle/>
          <a:p>
            <a:endParaRPr lang="en-US" sz="3000" i="1" dirty="0">
              <a:solidFill>
                <a:schemeClr val="bg1"/>
              </a:solidFill>
            </a:endParaRPr>
          </a:p>
          <a:p>
            <a:r>
              <a:rPr lang="en-US" sz="2600" i="1" dirty="0">
                <a:solidFill>
                  <a:schemeClr val="bg1"/>
                </a:solidFill>
              </a:rPr>
              <a:t>criteria_range1= </a:t>
            </a:r>
          </a:p>
          <a:p>
            <a:endParaRPr lang="en-US" sz="3000" i="1" dirty="0">
              <a:solidFill>
                <a:schemeClr val="bg1"/>
              </a:solidFill>
            </a:endParaRPr>
          </a:p>
          <a:p>
            <a:r>
              <a:rPr lang="en-US" sz="3000" i="1" dirty="0">
                <a:solidFill>
                  <a:schemeClr val="bg1"/>
                </a:solidFill>
              </a:rPr>
              <a:t> A5: A10413</a:t>
            </a:r>
          </a:p>
        </p:txBody>
      </p:sp>
      <p:sp>
        <p:nvSpPr>
          <p:cNvPr id="16" name="TextBox 15">
            <a:extLst>
              <a:ext uri="{FF2B5EF4-FFF2-40B4-BE49-F238E27FC236}">
                <a16:creationId xmlns="" xmlns:a16="http://schemas.microsoft.com/office/drawing/2014/main" id="{DCD07582-70B2-4066-A7C5-3D1ED9DBCFF1}"/>
              </a:ext>
            </a:extLst>
          </p:cNvPr>
          <p:cNvSpPr txBox="1"/>
          <p:nvPr/>
        </p:nvSpPr>
        <p:spPr>
          <a:xfrm>
            <a:off x="8993488" y="4782815"/>
            <a:ext cx="2303068" cy="1615827"/>
          </a:xfrm>
          <a:prstGeom prst="rect">
            <a:avLst/>
          </a:prstGeom>
          <a:noFill/>
        </p:spPr>
        <p:txBody>
          <a:bodyPr wrap="square" rtlCol="0">
            <a:spAutoFit/>
          </a:bodyPr>
          <a:lstStyle/>
          <a:p>
            <a:endParaRPr lang="en-US" sz="1700" i="1" dirty="0">
              <a:solidFill>
                <a:schemeClr val="bg1"/>
              </a:solidFill>
            </a:endParaRPr>
          </a:p>
          <a:p>
            <a:r>
              <a:rPr lang="en-US" sz="2600" i="1" dirty="0">
                <a:solidFill>
                  <a:schemeClr val="bg1"/>
                </a:solidFill>
              </a:rPr>
              <a:t>Criteria2 = </a:t>
            </a:r>
          </a:p>
          <a:p>
            <a:endParaRPr lang="en-US" sz="2600" i="1" dirty="0">
              <a:solidFill>
                <a:schemeClr val="bg1"/>
              </a:solidFill>
            </a:endParaRPr>
          </a:p>
          <a:p>
            <a:r>
              <a:rPr lang="en-US" sz="3000" i="1" dirty="0">
                <a:solidFill>
                  <a:schemeClr val="bg1"/>
                </a:solidFill>
              </a:rPr>
              <a:t>“&gt;5”</a:t>
            </a:r>
          </a:p>
        </p:txBody>
      </p:sp>
      <p:cxnSp>
        <p:nvCxnSpPr>
          <p:cNvPr id="17" name="Straight Arrow Connector 16">
            <a:extLst>
              <a:ext uri="{FF2B5EF4-FFF2-40B4-BE49-F238E27FC236}">
                <a16:creationId xmlns="" xmlns:a16="http://schemas.microsoft.com/office/drawing/2014/main" id="{553F8DDC-12D4-4F2C-920B-1F9F971B6221}"/>
              </a:ext>
            </a:extLst>
          </p:cNvPr>
          <p:cNvCxnSpPr>
            <a:cxnSpLocks/>
          </p:cNvCxnSpPr>
          <p:nvPr/>
        </p:nvCxnSpPr>
        <p:spPr>
          <a:xfrm flipV="1">
            <a:off x="5277003" y="3393584"/>
            <a:ext cx="443761" cy="2234984"/>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3FE3EB47-BB09-4724-8ACF-F2EF399C9CAD}"/>
              </a:ext>
            </a:extLst>
          </p:cNvPr>
          <p:cNvCxnSpPr>
            <a:cxnSpLocks/>
          </p:cNvCxnSpPr>
          <p:nvPr/>
        </p:nvCxnSpPr>
        <p:spPr>
          <a:xfrm flipV="1">
            <a:off x="9787754" y="3393584"/>
            <a:ext cx="176255" cy="126886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00B30157-4CF9-4078-9DA9-948406E594D3}"/>
              </a:ext>
            </a:extLst>
          </p:cNvPr>
          <p:cNvSpPr txBox="1"/>
          <p:nvPr/>
        </p:nvSpPr>
        <p:spPr>
          <a:xfrm>
            <a:off x="3930483" y="4570000"/>
            <a:ext cx="1575373" cy="1877437"/>
          </a:xfrm>
          <a:prstGeom prst="rect">
            <a:avLst/>
          </a:prstGeom>
          <a:noFill/>
        </p:spPr>
        <p:txBody>
          <a:bodyPr wrap="square" rtlCol="0">
            <a:spAutoFit/>
          </a:bodyPr>
          <a:lstStyle/>
          <a:p>
            <a:endParaRPr lang="en-US" sz="3000" i="1" dirty="0">
              <a:solidFill>
                <a:schemeClr val="bg1"/>
              </a:solidFill>
            </a:endParaRPr>
          </a:p>
          <a:p>
            <a:r>
              <a:rPr lang="en-US" sz="2600" i="1" dirty="0">
                <a:solidFill>
                  <a:schemeClr val="bg1"/>
                </a:solidFill>
              </a:rPr>
              <a:t>criteria1 =</a:t>
            </a:r>
          </a:p>
          <a:p>
            <a:endParaRPr lang="en-US" sz="3000" i="1" dirty="0">
              <a:solidFill>
                <a:schemeClr val="bg1"/>
              </a:solidFill>
            </a:endParaRPr>
          </a:p>
          <a:p>
            <a:r>
              <a:rPr lang="en-US" sz="3000" i="1" dirty="0">
                <a:solidFill>
                  <a:schemeClr val="bg1"/>
                </a:solidFill>
              </a:rPr>
              <a:t> “2016”</a:t>
            </a:r>
          </a:p>
        </p:txBody>
      </p:sp>
      <p:sp>
        <p:nvSpPr>
          <p:cNvPr id="20" name="TextBox 19">
            <a:extLst>
              <a:ext uri="{FF2B5EF4-FFF2-40B4-BE49-F238E27FC236}">
                <a16:creationId xmlns="" xmlns:a16="http://schemas.microsoft.com/office/drawing/2014/main" id="{B8458163-EFB6-4CD1-8B44-8B501205063C}"/>
              </a:ext>
            </a:extLst>
          </p:cNvPr>
          <p:cNvSpPr txBox="1"/>
          <p:nvPr/>
        </p:nvSpPr>
        <p:spPr>
          <a:xfrm>
            <a:off x="6010618" y="4574204"/>
            <a:ext cx="2645701" cy="1908215"/>
          </a:xfrm>
          <a:prstGeom prst="rect">
            <a:avLst/>
          </a:prstGeom>
          <a:noFill/>
        </p:spPr>
        <p:txBody>
          <a:bodyPr wrap="square" rtlCol="0">
            <a:spAutoFit/>
          </a:bodyPr>
          <a:lstStyle/>
          <a:p>
            <a:endParaRPr lang="en-US" sz="3000" i="1" dirty="0">
              <a:solidFill>
                <a:schemeClr val="bg1"/>
              </a:solidFill>
            </a:endParaRPr>
          </a:p>
          <a:p>
            <a:r>
              <a:rPr lang="en-US" sz="2600" i="1" dirty="0">
                <a:solidFill>
                  <a:schemeClr val="bg1"/>
                </a:solidFill>
              </a:rPr>
              <a:t>Criteria_range2 =</a:t>
            </a:r>
          </a:p>
          <a:p>
            <a:endParaRPr lang="en-US" sz="3000" i="1" dirty="0">
              <a:solidFill>
                <a:schemeClr val="bg1"/>
              </a:solidFill>
            </a:endParaRPr>
          </a:p>
          <a:p>
            <a:r>
              <a:rPr lang="en-US" sz="3200" i="1" dirty="0">
                <a:solidFill>
                  <a:schemeClr val="bg1"/>
                </a:solidFill>
              </a:rPr>
              <a:t>D5:D10413</a:t>
            </a:r>
            <a:endParaRPr lang="en-US" sz="3000" i="1" dirty="0">
              <a:solidFill>
                <a:schemeClr val="bg1"/>
              </a:solidFill>
            </a:endParaRPr>
          </a:p>
        </p:txBody>
      </p:sp>
      <p:sp>
        <p:nvSpPr>
          <p:cNvPr id="21" name="Slide Number Placeholder 7">
            <a:extLst>
              <a:ext uri="{FF2B5EF4-FFF2-40B4-BE49-F238E27FC236}">
                <a16:creationId xmlns="" xmlns:a16="http://schemas.microsoft.com/office/drawing/2014/main" id="{15E3D4AD-F82D-477E-892F-C011B80EBC92}"/>
              </a:ext>
            </a:extLst>
          </p:cNvPr>
          <p:cNvSpPr txBox="1">
            <a:spLocks/>
          </p:cNvSpPr>
          <p:nvPr/>
        </p:nvSpPr>
        <p:spPr>
          <a:xfrm>
            <a:off x="8610600" y="640807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CA4DA-9BCF-4F12-AD27-179F4BD24842}" type="slidenum">
              <a:rPr lang="en-US" smtClean="0"/>
              <a:pPr/>
              <a:t>41</a:t>
            </a:fld>
            <a:endParaRPr lang="en-US"/>
          </a:p>
        </p:txBody>
      </p:sp>
    </p:spTree>
    <p:extLst>
      <p:ext uri="{BB962C8B-B14F-4D97-AF65-F5344CB8AC3E}">
        <p14:creationId xmlns:p14="http://schemas.microsoft.com/office/powerpoint/2010/main" val="566343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87"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1726300" y="3001258"/>
            <a:ext cx="9860110" cy="707886"/>
          </a:xfrm>
          <a:prstGeom prst="rect">
            <a:avLst/>
          </a:prstGeom>
          <a:noFill/>
        </p:spPr>
        <p:txBody>
          <a:bodyPr wrap="square" rtlCol="0">
            <a:spAutoFit/>
          </a:bodyPr>
          <a:lstStyle/>
          <a:p>
            <a:pPr lvl="1"/>
            <a:r>
              <a:rPr lang="en-US" sz="4000" b="1" i="1" dirty="0">
                <a:latin typeface="Avenir Book" charset="0"/>
                <a:ea typeface="Avenir Book" charset="0"/>
                <a:cs typeface="Avenir Book" charset="0"/>
              </a:rPr>
              <a:t>Practice: </a:t>
            </a:r>
            <a:r>
              <a:rPr lang="en-US" sz="4000" b="1" i="1" dirty="0" smtClean="0">
                <a:latin typeface="Avenir Book" charset="0"/>
                <a:ea typeface="Avenir Book" charset="0"/>
                <a:cs typeface="Avenir Book" charset="0"/>
              </a:rPr>
              <a:t>DLab_Part1 </a:t>
            </a:r>
            <a:r>
              <a:rPr lang="en-US" sz="4000" b="1" i="1" dirty="0" smtClean="0">
                <a:latin typeface="Avenir Book" charset="0"/>
                <a:ea typeface="Avenir Book" charset="0"/>
                <a:cs typeface="Avenir Book" charset="0"/>
                <a:sym typeface="Wingdings" panose="05000000000000000000" pitchFamily="2" charset="2"/>
              </a:rPr>
              <a:t> </a:t>
            </a:r>
            <a:r>
              <a:rPr lang="en-US" sz="4000" b="1" i="1" dirty="0" err="1" smtClean="0">
                <a:latin typeface="Avenir Book" charset="0"/>
                <a:ea typeface="Avenir Book" charset="0"/>
                <a:cs typeface="Avenir Book" charset="0"/>
                <a:sym typeface="Wingdings" panose="05000000000000000000" pitchFamily="2" charset="2"/>
              </a:rPr>
              <a:t>Countifs</a:t>
            </a:r>
            <a:endParaRPr lang="en-US" sz="4000" b="1" i="1" dirty="0">
              <a:latin typeface="Avenir Book" charset="0"/>
              <a:ea typeface="Avenir Book" charset="0"/>
              <a:cs typeface="Avenir Book" charset="0"/>
            </a:endParaRPr>
          </a:p>
        </p:txBody>
      </p:sp>
      <p:sp>
        <p:nvSpPr>
          <p:cNvPr id="3" name="Slide Number Placeholder 2">
            <a:extLst>
              <a:ext uri="{FF2B5EF4-FFF2-40B4-BE49-F238E27FC236}">
                <a16:creationId xmlns=""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42</a:t>
            </a:fld>
            <a:endParaRPr lang="en-US"/>
          </a:p>
        </p:txBody>
      </p:sp>
    </p:spTree>
    <p:extLst>
      <p:ext uri="{BB962C8B-B14F-4D97-AF65-F5344CB8AC3E}">
        <p14:creationId xmlns:p14="http://schemas.microsoft.com/office/powerpoint/2010/main" val="1041881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193859"/>
            <a:ext cx="10515600" cy="1325563"/>
          </a:xfrm>
        </p:spPr>
        <p:txBody>
          <a:bodyPr/>
          <a:lstStyle/>
          <a:p>
            <a:endParaRPr lang="en-US" dirty="0">
              <a:solidFill>
                <a:schemeClr val="bg1">
                  <a:lumMod val="95000"/>
                </a:schemeClr>
              </a:solidFill>
            </a:endParaRPr>
          </a:p>
        </p:txBody>
      </p:sp>
      <p:sp>
        <p:nvSpPr>
          <p:cNvPr id="3" name="Slide Number Placeholder 2">
            <a:extLst>
              <a:ext uri="{FF2B5EF4-FFF2-40B4-BE49-F238E27FC236}">
                <a16:creationId xmlns:a16="http://schemas.microsoft.com/office/drawing/2014/main" xmlns="" id="{DFEB20CC-4A52-47FB-94D5-51344A49A3FA}"/>
              </a:ext>
            </a:extLst>
          </p:cNvPr>
          <p:cNvSpPr>
            <a:spLocks noGrp="1"/>
          </p:cNvSpPr>
          <p:nvPr>
            <p:ph type="sldNum" sz="quarter" idx="12"/>
          </p:nvPr>
        </p:nvSpPr>
        <p:spPr/>
        <p:txBody>
          <a:bodyPr/>
          <a:lstStyle/>
          <a:p>
            <a:fld id="{1C0CA4DA-9BCF-4F12-AD27-179F4BD24842}" type="slidenum">
              <a:rPr lang="en-US" smtClean="0"/>
              <a:t>43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475" y="1129711"/>
            <a:ext cx="4491049" cy="5381773"/>
          </a:xfrm>
          <a:prstGeom prst="rect">
            <a:avLst/>
          </a:prstGeom>
        </p:spPr>
      </p:pic>
    </p:spTree>
    <p:extLst>
      <p:ext uri="{BB962C8B-B14F-4D97-AF65-F5344CB8AC3E}">
        <p14:creationId xmlns:p14="http://schemas.microsoft.com/office/powerpoint/2010/main" val="661230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7"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01213" y="1220006"/>
            <a:ext cx="12429334" cy="553998"/>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Sums a selected range, conditioned on a specific criteria</a:t>
            </a:r>
          </a:p>
        </p:txBody>
      </p:sp>
      <p:sp>
        <p:nvSpPr>
          <p:cNvPr id="8" name="Slide Number Placeholder 7">
            <a:extLst>
              <a:ext uri="{FF2B5EF4-FFF2-40B4-BE49-F238E27FC236}">
                <a16:creationId xmlns=""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44</a:t>
            </a:fld>
            <a:endParaRPr lang="en-US"/>
          </a:p>
        </p:txBody>
      </p:sp>
    </p:spTree>
    <p:extLst>
      <p:ext uri="{BB962C8B-B14F-4D97-AF65-F5344CB8AC3E}">
        <p14:creationId xmlns:p14="http://schemas.microsoft.com/office/powerpoint/2010/main" val="1592780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7"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01213" y="1220006"/>
            <a:ext cx="12429334" cy="553998"/>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Sums a selected range, conditioned on a specific criteria</a:t>
            </a:r>
          </a:p>
        </p:txBody>
      </p:sp>
      <p:sp>
        <p:nvSpPr>
          <p:cNvPr id="8" name="Slide Number Placeholder 7">
            <a:extLst>
              <a:ext uri="{FF2B5EF4-FFF2-40B4-BE49-F238E27FC236}">
                <a16:creationId xmlns=""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45</a:t>
            </a:fld>
            <a:endParaRPr lang="en-US"/>
          </a:p>
        </p:txBody>
      </p:sp>
      <p:sp>
        <p:nvSpPr>
          <p:cNvPr id="9" name="TextBox 8">
            <a:extLst>
              <a:ext uri="{FF2B5EF4-FFF2-40B4-BE49-F238E27FC236}">
                <a16:creationId xmlns="" xmlns:a16="http://schemas.microsoft.com/office/drawing/2014/main" id="{B7F2D841-61A3-4146-8C01-FF37DEDCC964}"/>
              </a:ext>
            </a:extLst>
          </p:cNvPr>
          <p:cNvSpPr txBox="1"/>
          <p:nvPr/>
        </p:nvSpPr>
        <p:spPr>
          <a:xfrm>
            <a:off x="1275829" y="2310513"/>
            <a:ext cx="8898067"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=SUMIF ( range, criteria, [</a:t>
            </a:r>
            <a:r>
              <a:rPr lang="en-US" sz="4000" dirty="0" err="1">
                <a:latin typeface="Avenir Book" charset="0"/>
                <a:ea typeface="Avenir Book" charset="0"/>
                <a:cs typeface="Avenir Book" charset="0"/>
              </a:rPr>
              <a:t>sum_range</a:t>
            </a:r>
            <a:r>
              <a:rPr lang="en-US" sz="4000" dirty="0">
                <a:latin typeface="Avenir Book" charset="0"/>
                <a:ea typeface="Avenir Book" charset="0"/>
                <a:cs typeface="Avenir Book" charset="0"/>
              </a:rPr>
              <a:t>])</a:t>
            </a:r>
          </a:p>
        </p:txBody>
      </p:sp>
    </p:spTree>
    <p:extLst>
      <p:ext uri="{BB962C8B-B14F-4D97-AF65-F5344CB8AC3E}">
        <p14:creationId xmlns:p14="http://schemas.microsoft.com/office/powerpoint/2010/main" val="344692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01213" y="1220006"/>
            <a:ext cx="12429334" cy="553998"/>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suspects were accused of </a:t>
            </a:r>
            <a:r>
              <a:rPr lang="en-US" sz="3000" i="1" dirty="0" smtClean="0">
                <a:latin typeface="Avenir Book" charset="0"/>
                <a:ea typeface="Avenir Book" charset="0"/>
                <a:cs typeface="Avenir Book" charset="0"/>
              </a:rPr>
              <a:t>robbery?</a:t>
            </a:r>
            <a:endParaRPr lang="en-US" sz="3000" i="1" dirty="0">
              <a:latin typeface="Avenir Book" charset="0"/>
              <a:ea typeface="Avenir Book" charset="0"/>
              <a:cs typeface="Avenir Book" charset="0"/>
            </a:endParaRPr>
          </a:p>
        </p:txBody>
      </p:sp>
      <p:sp>
        <p:nvSpPr>
          <p:cNvPr id="8" name="Slide Number Placeholder 7">
            <a:extLst>
              <a:ext uri="{FF2B5EF4-FFF2-40B4-BE49-F238E27FC236}">
                <a16:creationId xmlns=""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46</a:t>
            </a:fld>
            <a:endParaRPr lang="en-US"/>
          </a:p>
        </p:txBody>
      </p:sp>
      <p:sp>
        <p:nvSpPr>
          <p:cNvPr id="9" name="TextBox 8">
            <a:extLst>
              <a:ext uri="{FF2B5EF4-FFF2-40B4-BE49-F238E27FC236}">
                <a16:creationId xmlns="" xmlns:a16="http://schemas.microsoft.com/office/drawing/2014/main" id="{6AA91FD1-329C-4A85-9585-2FF6E2584558}"/>
              </a:ext>
            </a:extLst>
          </p:cNvPr>
          <p:cNvSpPr txBox="1"/>
          <p:nvPr/>
        </p:nvSpPr>
        <p:spPr>
          <a:xfrm>
            <a:off x="1275829" y="2310513"/>
            <a:ext cx="8898067"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=SUMIF ( range, criteria, [</a:t>
            </a:r>
            <a:r>
              <a:rPr lang="en-US" sz="4000" dirty="0" err="1">
                <a:latin typeface="Avenir Book" charset="0"/>
                <a:ea typeface="Avenir Book" charset="0"/>
                <a:cs typeface="Avenir Book" charset="0"/>
              </a:rPr>
              <a:t>sum_range</a:t>
            </a:r>
            <a:r>
              <a:rPr lang="en-US" sz="4000" dirty="0">
                <a:latin typeface="Avenir Book" charset="0"/>
                <a:ea typeface="Avenir Book" charset="0"/>
                <a:cs typeface="Avenir Book" charset="0"/>
              </a:rPr>
              <a:t>])</a:t>
            </a:r>
          </a:p>
        </p:txBody>
      </p:sp>
    </p:spTree>
    <p:extLst>
      <p:ext uri="{BB962C8B-B14F-4D97-AF65-F5344CB8AC3E}">
        <p14:creationId xmlns:p14="http://schemas.microsoft.com/office/powerpoint/2010/main" val="1322773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01213" y="1220006"/>
            <a:ext cx="12429334" cy="553998"/>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suspects were accused of </a:t>
            </a:r>
            <a:r>
              <a:rPr lang="en-US" sz="3000" i="1" dirty="0" smtClean="0">
                <a:latin typeface="Avenir Book" charset="0"/>
                <a:ea typeface="Avenir Book" charset="0"/>
                <a:cs typeface="Avenir Book" charset="0"/>
              </a:rPr>
              <a:t>robbery?</a:t>
            </a:r>
            <a:endParaRPr lang="en-US" sz="3000" i="1" dirty="0">
              <a:latin typeface="Avenir Book" charset="0"/>
              <a:ea typeface="Avenir Book" charset="0"/>
              <a:cs typeface="Avenir Book" charset="0"/>
            </a:endParaRPr>
          </a:p>
        </p:txBody>
      </p:sp>
      <p:sp>
        <p:nvSpPr>
          <p:cNvPr id="8" name="Slide Number Placeholder 7">
            <a:extLst>
              <a:ext uri="{FF2B5EF4-FFF2-40B4-BE49-F238E27FC236}">
                <a16:creationId xmlns=""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47</a:t>
            </a:fld>
            <a:endParaRPr lang="en-US"/>
          </a:p>
        </p:txBody>
      </p:sp>
      <p:sp>
        <p:nvSpPr>
          <p:cNvPr id="9" name="TextBox 8">
            <a:extLst>
              <a:ext uri="{FF2B5EF4-FFF2-40B4-BE49-F238E27FC236}">
                <a16:creationId xmlns="" xmlns:a16="http://schemas.microsoft.com/office/drawing/2014/main" id="{6AA91FD1-329C-4A85-9585-2FF6E2584558}"/>
              </a:ext>
            </a:extLst>
          </p:cNvPr>
          <p:cNvSpPr txBox="1"/>
          <p:nvPr/>
        </p:nvSpPr>
        <p:spPr>
          <a:xfrm>
            <a:off x="1275829" y="2310513"/>
            <a:ext cx="8898067"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=SUMIF ( range, criteria, [</a:t>
            </a:r>
            <a:r>
              <a:rPr lang="en-US" sz="4000" dirty="0" err="1">
                <a:latin typeface="Avenir Book" charset="0"/>
                <a:ea typeface="Avenir Book" charset="0"/>
                <a:cs typeface="Avenir Book" charset="0"/>
              </a:rPr>
              <a:t>sum_range</a:t>
            </a:r>
            <a:r>
              <a:rPr lang="en-US" sz="4000" dirty="0">
                <a:latin typeface="Avenir Book" charset="0"/>
                <a:ea typeface="Avenir Book" charset="0"/>
                <a:cs typeface="Avenir Book" charset="0"/>
              </a:rPr>
              <a:t>])</a:t>
            </a:r>
          </a:p>
        </p:txBody>
      </p:sp>
      <p:sp>
        <p:nvSpPr>
          <p:cNvPr id="10" name="Slide Number Placeholder 7">
            <a:extLst>
              <a:ext uri="{FF2B5EF4-FFF2-40B4-BE49-F238E27FC236}">
                <a16:creationId xmlns="" xmlns:a16="http://schemas.microsoft.com/office/drawing/2014/main" id="{A9D3AC0D-5700-49E5-B0C7-DF3AD6ED4A7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CA4DA-9BCF-4F12-AD27-179F4BD24842}" type="slidenum">
              <a:rPr lang="en-US" smtClean="0"/>
              <a:pPr/>
              <a:t>47</a:t>
            </a:fld>
            <a:endParaRPr lang="en-US"/>
          </a:p>
        </p:txBody>
      </p:sp>
      <p:sp>
        <p:nvSpPr>
          <p:cNvPr id="11" name="Slide Number Placeholder 7">
            <a:extLst>
              <a:ext uri="{FF2B5EF4-FFF2-40B4-BE49-F238E27FC236}">
                <a16:creationId xmlns="" xmlns:a16="http://schemas.microsoft.com/office/drawing/2014/main" id="{CD68D2D0-DDC4-41C5-ACF5-62CA029E928A}"/>
              </a:ext>
            </a:extLst>
          </p:cNvPr>
          <p:cNvSpPr txBox="1">
            <a:spLocks/>
          </p:cNvSpPr>
          <p:nvPr/>
        </p:nvSpPr>
        <p:spPr>
          <a:xfrm>
            <a:off x="9302163" y="632892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5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CA4DA-9BCF-4F12-AD27-179F4BD24842}" type="slidenum">
              <a:rPr lang="en-US" smtClean="0"/>
              <a:pPr/>
              <a:t>47</a:t>
            </a:fld>
            <a:endParaRPr lang="en-US"/>
          </a:p>
        </p:txBody>
      </p:sp>
      <p:sp>
        <p:nvSpPr>
          <p:cNvPr id="12" name="Rectangle 11">
            <a:extLst>
              <a:ext uri="{FF2B5EF4-FFF2-40B4-BE49-F238E27FC236}">
                <a16:creationId xmlns="" xmlns:a16="http://schemas.microsoft.com/office/drawing/2014/main" id="{7054C165-F192-4A81-AC76-E6AAED7610C3}"/>
              </a:ext>
            </a:extLst>
          </p:cNvPr>
          <p:cNvSpPr/>
          <p:nvPr/>
        </p:nvSpPr>
        <p:spPr>
          <a:xfrm>
            <a:off x="2296433" y="4101512"/>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57E177D4-4485-4E2F-A6DF-CECF7A883649}"/>
              </a:ext>
            </a:extLst>
          </p:cNvPr>
          <p:cNvSpPr/>
          <p:nvPr/>
        </p:nvSpPr>
        <p:spPr>
          <a:xfrm>
            <a:off x="4790103" y="4101512"/>
            <a:ext cx="2506941"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 xmlns:a16="http://schemas.microsoft.com/office/drawing/2014/main" id="{1CB9E828-4499-41B1-B06F-664CD054B042}"/>
              </a:ext>
            </a:extLst>
          </p:cNvPr>
          <p:cNvCxnSpPr>
            <a:cxnSpLocks/>
          </p:cNvCxnSpPr>
          <p:nvPr/>
        </p:nvCxnSpPr>
        <p:spPr>
          <a:xfrm flipV="1">
            <a:off x="3424375" y="3166885"/>
            <a:ext cx="758218" cy="1635485"/>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F7431465-A9C6-4C60-98A6-08FF66789A36}"/>
              </a:ext>
            </a:extLst>
          </p:cNvPr>
          <p:cNvCxnSpPr>
            <a:cxnSpLocks/>
          </p:cNvCxnSpPr>
          <p:nvPr/>
        </p:nvCxnSpPr>
        <p:spPr>
          <a:xfrm flipV="1">
            <a:off x="5969827" y="3055220"/>
            <a:ext cx="0" cy="1988776"/>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E5366DCB-C50D-4617-BEBF-6A71BD4721E0}"/>
              </a:ext>
            </a:extLst>
          </p:cNvPr>
          <p:cNvSpPr txBox="1"/>
          <p:nvPr/>
        </p:nvSpPr>
        <p:spPr>
          <a:xfrm>
            <a:off x="2384040" y="4254616"/>
            <a:ext cx="2310762" cy="2185214"/>
          </a:xfrm>
          <a:prstGeom prst="rect">
            <a:avLst/>
          </a:prstGeom>
          <a:noFill/>
        </p:spPr>
        <p:txBody>
          <a:bodyPr wrap="square" rtlCol="0">
            <a:spAutoFit/>
          </a:bodyPr>
          <a:lstStyle/>
          <a:p>
            <a:r>
              <a:rPr lang="en-US" sz="1700" i="1" dirty="0">
                <a:solidFill>
                  <a:schemeClr val="bg1"/>
                </a:solidFill>
              </a:rPr>
              <a:t>Where do I want to look to set my filter?</a:t>
            </a:r>
          </a:p>
          <a:p>
            <a:endParaRPr lang="en-US" sz="1700" i="1" dirty="0">
              <a:solidFill>
                <a:schemeClr val="bg1"/>
              </a:solidFill>
            </a:endParaRPr>
          </a:p>
          <a:p>
            <a:endParaRPr lang="en-US" sz="1700" i="1" dirty="0">
              <a:solidFill>
                <a:schemeClr val="bg1"/>
              </a:solidFill>
            </a:endParaRPr>
          </a:p>
          <a:p>
            <a:r>
              <a:rPr lang="en-US" sz="1700" i="1" dirty="0">
                <a:solidFill>
                  <a:schemeClr val="bg1"/>
                </a:solidFill>
              </a:rPr>
              <a:t>i.e. </a:t>
            </a:r>
            <a:r>
              <a:rPr lang="en-US" sz="1700" i="1" dirty="0" err="1">
                <a:solidFill>
                  <a:schemeClr val="bg1"/>
                </a:solidFill>
              </a:rPr>
              <a:t>MostSeriousUcr</a:t>
            </a:r>
            <a:endParaRPr lang="en-US" sz="1700" i="1" dirty="0">
              <a:solidFill>
                <a:schemeClr val="bg1"/>
              </a:solidFill>
            </a:endParaRPr>
          </a:p>
          <a:p>
            <a:endParaRPr lang="en-US" sz="1700" i="1" dirty="0">
              <a:solidFill>
                <a:schemeClr val="bg1"/>
              </a:solidFill>
            </a:endParaRPr>
          </a:p>
          <a:p>
            <a:endParaRPr lang="en-US" sz="1700" i="1" dirty="0">
              <a:solidFill>
                <a:schemeClr val="bg1"/>
              </a:solidFill>
            </a:endParaRPr>
          </a:p>
          <a:p>
            <a:r>
              <a:rPr lang="en-US" sz="1700" i="1" dirty="0">
                <a:solidFill>
                  <a:schemeClr val="bg1"/>
                </a:solidFill>
              </a:rPr>
              <a:t>Range: G5:G10413</a:t>
            </a:r>
          </a:p>
        </p:txBody>
      </p:sp>
      <p:sp>
        <p:nvSpPr>
          <p:cNvPr id="17" name="TextBox 16">
            <a:extLst>
              <a:ext uri="{FF2B5EF4-FFF2-40B4-BE49-F238E27FC236}">
                <a16:creationId xmlns="" xmlns:a16="http://schemas.microsoft.com/office/drawing/2014/main" id="{54AB2BA1-6FF1-4040-8FE5-183420DA924D}"/>
              </a:ext>
            </a:extLst>
          </p:cNvPr>
          <p:cNvSpPr txBox="1"/>
          <p:nvPr/>
        </p:nvSpPr>
        <p:spPr>
          <a:xfrm>
            <a:off x="4885404" y="4260091"/>
            <a:ext cx="2303068" cy="2446824"/>
          </a:xfrm>
          <a:prstGeom prst="rect">
            <a:avLst/>
          </a:prstGeom>
          <a:noFill/>
        </p:spPr>
        <p:txBody>
          <a:bodyPr wrap="square" rtlCol="0">
            <a:spAutoFit/>
          </a:bodyPr>
          <a:lstStyle/>
          <a:p>
            <a:r>
              <a:rPr lang="en-US" sz="1700" i="1" dirty="0">
                <a:solidFill>
                  <a:schemeClr val="bg1"/>
                </a:solidFill>
              </a:rPr>
              <a:t>What am I filtering by?</a:t>
            </a:r>
          </a:p>
          <a:p>
            <a:endParaRPr lang="en-US" sz="1700" i="1" dirty="0">
              <a:solidFill>
                <a:schemeClr val="bg1"/>
              </a:solidFill>
            </a:endParaRPr>
          </a:p>
          <a:p>
            <a:endParaRPr lang="en-US" sz="1700" i="1" dirty="0">
              <a:solidFill>
                <a:schemeClr val="bg1"/>
              </a:solidFill>
            </a:endParaRPr>
          </a:p>
          <a:p>
            <a:r>
              <a:rPr lang="en-US" sz="1700" i="1" dirty="0">
                <a:solidFill>
                  <a:schemeClr val="bg1"/>
                </a:solidFill>
              </a:rPr>
              <a:t>i.e. The number of times a county reported DV</a:t>
            </a:r>
          </a:p>
          <a:p>
            <a:endParaRPr lang="en-US" sz="1700" i="1" dirty="0">
              <a:solidFill>
                <a:schemeClr val="bg1"/>
              </a:solidFill>
            </a:endParaRPr>
          </a:p>
          <a:p>
            <a:endParaRPr lang="en-US" sz="1700" i="1" dirty="0">
              <a:solidFill>
                <a:schemeClr val="bg1"/>
              </a:solidFill>
            </a:endParaRPr>
          </a:p>
          <a:p>
            <a:r>
              <a:rPr lang="en-US" sz="1700" i="1" dirty="0">
                <a:solidFill>
                  <a:schemeClr val="bg1"/>
                </a:solidFill>
              </a:rPr>
              <a:t>Criteria: “Robbery”,</a:t>
            </a:r>
          </a:p>
          <a:p>
            <a:endParaRPr lang="en-US" sz="1700" i="1" dirty="0">
              <a:solidFill>
                <a:schemeClr val="bg1"/>
              </a:solidFill>
            </a:endParaRPr>
          </a:p>
        </p:txBody>
      </p:sp>
      <p:sp>
        <p:nvSpPr>
          <p:cNvPr id="18" name="Rectangle 17">
            <a:extLst>
              <a:ext uri="{FF2B5EF4-FFF2-40B4-BE49-F238E27FC236}">
                <a16:creationId xmlns="" xmlns:a16="http://schemas.microsoft.com/office/drawing/2014/main" id="{3825784A-1BC6-4E5E-BD56-B44E098B5952}"/>
              </a:ext>
            </a:extLst>
          </p:cNvPr>
          <p:cNvSpPr/>
          <p:nvPr/>
        </p:nvSpPr>
        <p:spPr>
          <a:xfrm>
            <a:off x="7357059" y="4101512"/>
            <a:ext cx="2506941"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 xmlns:a16="http://schemas.microsoft.com/office/drawing/2014/main" id="{247DCB95-096B-4D96-87BD-2CD5EB398BBA}"/>
              </a:ext>
            </a:extLst>
          </p:cNvPr>
          <p:cNvSpPr txBox="1"/>
          <p:nvPr/>
        </p:nvSpPr>
        <p:spPr>
          <a:xfrm>
            <a:off x="7483370" y="4260091"/>
            <a:ext cx="2303068" cy="2446824"/>
          </a:xfrm>
          <a:prstGeom prst="rect">
            <a:avLst/>
          </a:prstGeom>
          <a:noFill/>
        </p:spPr>
        <p:txBody>
          <a:bodyPr wrap="square" rtlCol="0">
            <a:spAutoFit/>
          </a:bodyPr>
          <a:lstStyle/>
          <a:p>
            <a:r>
              <a:rPr lang="en-US" sz="1700" i="1" dirty="0">
                <a:solidFill>
                  <a:schemeClr val="bg1"/>
                </a:solidFill>
              </a:rPr>
              <a:t>What am adding up?</a:t>
            </a:r>
          </a:p>
          <a:p>
            <a:endParaRPr lang="en-US" sz="1700" i="1" dirty="0">
              <a:solidFill>
                <a:schemeClr val="bg1"/>
              </a:solidFill>
            </a:endParaRPr>
          </a:p>
          <a:p>
            <a:endParaRPr lang="en-US" sz="1700" i="1" dirty="0">
              <a:solidFill>
                <a:schemeClr val="bg1"/>
              </a:solidFill>
            </a:endParaRPr>
          </a:p>
          <a:p>
            <a:r>
              <a:rPr lang="en-US" sz="1700" i="1" dirty="0">
                <a:solidFill>
                  <a:schemeClr val="bg1"/>
                </a:solidFill>
              </a:rPr>
              <a:t>i.e. </a:t>
            </a:r>
            <a:r>
              <a:rPr lang="en-US" sz="1700" i="1" dirty="0" err="1">
                <a:solidFill>
                  <a:schemeClr val="bg1"/>
                </a:solidFill>
              </a:rPr>
              <a:t>TotalNumberSuspects</a:t>
            </a:r>
            <a:endParaRPr lang="en-US" sz="1700" i="1" dirty="0">
              <a:solidFill>
                <a:schemeClr val="bg1"/>
              </a:solidFill>
            </a:endParaRPr>
          </a:p>
          <a:p>
            <a:endParaRPr lang="en-US" sz="1700" i="1" dirty="0">
              <a:solidFill>
                <a:schemeClr val="bg1"/>
              </a:solidFill>
            </a:endParaRPr>
          </a:p>
          <a:p>
            <a:endParaRPr lang="en-US" sz="1700" i="1" dirty="0">
              <a:solidFill>
                <a:schemeClr val="bg1"/>
              </a:solidFill>
            </a:endParaRPr>
          </a:p>
          <a:p>
            <a:r>
              <a:rPr lang="en-US" sz="1700" i="1" dirty="0" err="1">
                <a:solidFill>
                  <a:schemeClr val="bg1"/>
                </a:solidFill>
              </a:rPr>
              <a:t>sum_range</a:t>
            </a:r>
            <a:r>
              <a:rPr lang="en-US" sz="1700" i="1" dirty="0">
                <a:solidFill>
                  <a:schemeClr val="bg1"/>
                </a:solidFill>
              </a:rPr>
              <a:t>: F5:F10413</a:t>
            </a:r>
          </a:p>
          <a:p>
            <a:endParaRPr lang="en-US" sz="1700" i="1" dirty="0">
              <a:solidFill>
                <a:schemeClr val="bg1"/>
              </a:solidFill>
            </a:endParaRPr>
          </a:p>
        </p:txBody>
      </p:sp>
      <p:cxnSp>
        <p:nvCxnSpPr>
          <p:cNvPr id="20" name="Straight Arrow Connector 19">
            <a:extLst>
              <a:ext uri="{FF2B5EF4-FFF2-40B4-BE49-F238E27FC236}">
                <a16:creationId xmlns="" xmlns:a16="http://schemas.microsoft.com/office/drawing/2014/main" id="{075EB43A-8646-4663-83EF-09F6934BE016}"/>
              </a:ext>
            </a:extLst>
          </p:cNvPr>
          <p:cNvCxnSpPr>
            <a:cxnSpLocks/>
          </p:cNvCxnSpPr>
          <p:nvPr/>
        </p:nvCxnSpPr>
        <p:spPr>
          <a:xfrm flipV="1">
            <a:off x="8445297" y="3055220"/>
            <a:ext cx="0" cy="1137839"/>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29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90"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graphicFrame>
        <p:nvGraphicFramePr>
          <p:cNvPr id="8" name="Table 7">
            <a:extLst>
              <a:ext uri="{FF2B5EF4-FFF2-40B4-BE49-F238E27FC236}">
                <a16:creationId xmlns="" xmlns:a16="http://schemas.microsoft.com/office/drawing/2014/main" id="{7089E796-991E-498E-910F-A075CFD38352}"/>
              </a:ext>
            </a:extLst>
          </p:cNvPr>
          <p:cNvGraphicFramePr>
            <a:graphicFrameLocks noGrp="1"/>
          </p:cNvGraphicFramePr>
          <p:nvPr>
            <p:extLst>
              <p:ext uri="{D42A27DB-BD31-4B8C-83A1-F6EECF244321}">
                <p14:modId xmlns:p14="http://schemas.microsoft.com/office/powerpoint/2010/main" val="1600485280"/>
              </p:ext>
            </p:extLst>
          </p:nvPr>
        </p:nvGraphicFramePr>
        <p:xfrm>
          <a:off x="508503" y="962480"/>
          <a:ext cx="10958000" cy="5914649"/>
        </p:xfrm>
        <a:graphic>
          <a:graphicData uri="http://schemas.openxmlformats.org/drawingml/2006/table">
            <a:tbl>
              <a:tblPr firstRow="1" bandRow="1">
                <a:tableStyleId>{2D5ABB26-0587-4C30-8999-92F81FD0307C}</a:tableStyleId>
              </a:tblPr>
              <a:tblGrid>
                <a:gridCol w="5108841">
                  <a:extLst>
                    <a:ext uri="{9D8B030D-6E8A-4147-A177-3AD203B41FA5}">
                      <a16:colId xmlns="" xmlns:a16="http://schemas.microsoft.com/office/drawing/2014/main" val="20000"/>
                    </a:ext>
                  </a:extLst>
                </a:gridCol>
                <a:gridCol w="3002973">
                  <a:extLst>
                    <a:ext uri="{9D8B030D-6E8A-4147-A177-3AD203B41FA5}">
                      <a16:colId xmlns="" xmlns:a16="http://schemas.microsoft.com/office/drawing/2014/main" val="20001"/>
                    </a:ext>
                  </a:extLst>
                </a:gridCol>
                <a:gridCol w="2846186">
                  <a:extLst>
                    <a:ext uri="{9D8B030D-6E8A-4147-A177-3AD203B41FA5}">
                      <a16:colId xmlns=""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583147">
                <a:tc>
                  <a:txBody>
                    <a:bodyPr/>
                    <a:lstStyle/>
                    <a:p>
                      <a:pPr marL="0" indent="0" algn="r">
                        <a:buFont typeface="+mj-lt"/>
                        <a:buNone/>
                      </a:pPr>
                      <a:r>
                        <a:rPr lang="en-US" dirty="0">
                          <a:latin typeface="Avenir Book" charset="0"/>
                          <a:ea typeface="Avenir Book" charset="0"/>
                          <a:cs typeface="Avenir Book" charset="0"/>
                        </a:rPr>
                        <a:t>1. Navigate to cell that will hold the data</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1"/>
                  </a:ext>
                </a:extLst>
              </a:tr>
              <a:tr h="538542">
                <a:tc>
                  <a:txBody>
                    <a:bodyPr/>
                    <a:lstStyle/>
                    <a:p>
                      <a:pPr marL="0" indent="0" algn="r">
                        <a:buFont typeface="+mj-lt"/>
                        <a:buNone/>
                      </a:pPr>
                      <a:r>
                        <a:rPr lang="en-US" baseline="0" dirty="0">
                          <a:latin typeface="Avenir Book" charset="0"/>
                          <a:ea typeface="Avenir Book" charset="0"/>
                          <a:cs typeface="Avenir Book" charset="0"/>
                        </a:rPr>
                        <a:t>2. Type “=Sum”</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2"/>
                  </a:ext>
                </a:extLst>
              </a:tr>
              <a:tr h="572202">
                <a:tc>
                  <a:txBody>
                    <a:bodyPr/>
                    <a:lstStyle/>
                    <a:p>
                      <a:pPr marL="0" indent="0" algn="r">
                        <a:buFont typeface="+mj-lt"/>
                        <a:buNone/>
                      </a:pPr>
                      <a:r>
                        <a:rPr lang="en-US" sz="1800" dirty="0">
                          <a:latin typeface="Avenir Book" charset="0"/>
                          <a:ea typeface="Avenir Book" charset="0"/>
                          <a:cs typeface="Avenir Book" charset="0"/>
                        </a:rPr>
                        <a:t>3. Accept “SUMIF”</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Avenir Book" charset="0"/>
                          <a:ea typeface="Avenir Book" charset="0"/>
                          <a:cs typeface="Avenir Book" charset="0"/>
                        </a:rPr>
                        <a:t>&lt;Tab&gt;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a:latin typeface="Avenir Book" charset="0"/>
                          <a:ea typeface="Avenir Book" charset="0"/>
                          <a:cs typeface="Avenir Book" charset="0"/>
                        </a:rPr>
                        <a:t>&lt;Tab&gt;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6"/>
                  </a:ext>
                </a:extLst>
              </a:tr>
              <a:tr h="549762">
                <a:tc>
                  <a:txBody>
                    <a:bodyPr/>
                    <a:lstStyle/>
                    <a:p>
                      <a:pPr marL="0" indent="0" algn="r">
                        <a:buFont typeface="+mj-lt"/>
                        <a:buNone/>
                      </a:pPr>
                      <a:r>
                        <a:rPr lang="en-US" dirty="0">
                          <a:latin typeface="Avenir Book" charset="0"/>
                          <a:ea typeface="Avenir Book" charset="0"/>
                          <a:cs typeface="Avenir Book" charset="0"/>
                        </a:rPr>
                        <a:t>4. Select first cell of </a:t>
                      </a:r>
                      <a:r>
                        <a:rPr lang="en-US" b="1" u="sng" dirty="0">
                          <a:latin typeface="Avenir Book" charset="0"/>
                          <a:ea typeface="Avenir Book" charset="0"/>
                          <a:cs typeface="Avenir Book" charset="0"/>
                        </a:rPr>
                        <a:t>range</a:t>
                      </a:r>
                      <a:r>
                        <a:rPr lang="en-US" dirty="0">
                          <a:latin typeface="Avenir Book" charset="0"/>
                          <a:ea typeface="Avenir Book" charset="0"/>
                          <a:cs typeface="Avenir Book" charset="0"/>
                        </a:rPr>
                        <a:t> </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3"/>
                  </a:ext>
                </a:extLst>
              </a:tr>
              <a:tr h="560981">
                <a:tc>
                  <a:txBody>
                    <a:bodyPr/>
                    <a:lstStyle/>
                    <a:p>
                      <a:pPr marL="0" indent="0" algn="r">
                        <a:buFont typeface="+mj-lt"/>
                        <a:buNone/>
                      </a:pPr>
                      <a:r>
                        <a:rPr lang="en-US" dirty="0">
                          <a:latin typeface="Avenir Book" charset="0"/>
                          <a:ea typeface="Avenir Book" charset="0"/>
                          <a:cs typeface="Avenir Book" charset="0"/>
                        </a:rPr>
                        <a:t>5. Select rest of the column of data</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Avenir Book" charset="0"/>
                          <a:ea typeface="Avenir Book" charset="0"/>
                          <a:cs typeface="Avenir Book" charset="0"/>
                        </a:rPr>
                        <a:t>Ctrl + Shift + Down</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a:latin typeface="Avenir Book" charset="0"/>
                          <a:ea typeface="Avenir Book" charset="0"/>
                          <a:cs typeface="Avenir Book" charset="0"/>
                        </a:rPr>
                        <a:t>CMD + Shift + Down</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4"/>
                  </a:ext>
                </a:extLst>
              </a:tr>
              <a:tr h="572201">
                <a:tc>
                  <a:txBody>
                    <a:bodyPr/>
                    <a:lstStyle/>
                    <a:p>
                      <a:pPr marL="0" indent="0" algn="r">
                        <a:buFont typeface="+mj-lt"/>
                        <a:buNone/>
                      </a:pPr>
                      <a:r>
                        <a:rPr lang="en-US" dirty="0">
                          <a:latin typeface="Avenir Book" charset="0"/>
                          <a:ea typeface="Avenir Book" charset="0"/>
                          <a:cs typeface="Avenir Book" charset="0"/>
                        </a:rPr>
                        <a:t>6. Type “ , ” </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41160765"/>
                  </a:ext>
                </a:extLst>
              </a:tr>
              <a:tr h="572202">
                <a:tc>
                  <a:txBody>
                    <a:bodyPr/>
                    <a:lstStyle/>
                    <a:p>
                      <a:pPr marL="0" indent="0" algn="r">
                        <a:buFont typeface="+mj-lt"/>
                        <a:buNone/>
                      </a:pPr>
                      <a:r>
                        <a:rPr lang="en-US" dirty="0">
                          <a:latin typeface="Avenir Book" charset="0"/>
                          <a:ea typeface="Avenir Book" charset="0"/>
                          <a:cs typeface="Avenir Book" charset="0"/>
                        </a:rPr>
                        <a:t>7. Enter your </a:t>
                      </a:r>
                      <a:r>
                        <a:rPr lang="en-US" b="1" u="sng" dirty="0">
                          <a:latin typeface="Avenir Book" charset="0"/>
                          <a:ea typeface="Avenir Book" charset="0"/>
                          <a:cs typeface="Avenir Book" charset="0"/>
                        </a:rPr>
                        <a:t>criteria</a:t>
                      </a:r>
                      <a:r>
                        <a:rPr lang="en-US" dirty="0">
                          <a:latin typeface="Avenir Book" charset="0"/>
                          <a:ea typeface="Avenir Book" charset="0"/>
                          <a:cs typeface="Avenir Book" charset="0"/>
                        </a:rPr>
                        <a:t>: “San Francisco County”,</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122803719"/>
                  </a:ext>
                </a:extLst>
              </a:tr>
              <a:tr h="669990">
                <a:tc>
                  <a:txBody>
                    <a:bodyPr/>
                    <a:lstStyle/>
                    <a:p>
                      <a:pPr marL="0" marR="0" lvl="0" indent="0" algn="r" defTabSz="914400" rtl="0" eaLnBrk="1" fontAlgn="auto" latinLnBrk="0" hangingPunct="1">
                        <a:lnSpc>
                          <a:spcPct val="100000"/>
                        </a:lnSpc>
                        <a:spcBef>
                          <a:spcPts val="0"/>
                        </a:spcBef>
                        <a:spcAft>
                          <a:spcPts val="0"/>
                        </a:spcAft>
                        <a:buClrTx/>
                        <a:buSzTx/>
                        <a:buFont typeface="+mj-lt"/>
                        <a:buNone/>
                        <a:tabLst/>
                        <a:defRPr/>
                      </a:pPr>
                      <a:r>
                        <a:rPr lang="en-US" dirty="0">
                          <a:latin typeface="Avenir Book" charset="0"/>
                          <a:ea typeface="Avenir Book" charset="0"/>
                          <a:cs typeface="Avenir Book" charset="0"/>
                        </a:rPr>
                        <a:t>8. </a:t>
                      </a:r>
                      <a:r>
                        <a:rPr lang="en-US" b="1" dirty="0">
                          <a:solidFill>
                            <a:schemeClr val="tx2">
                              <a:lumMod val="50000"/>
                            </a:schemeClr>
                          </a:solidFill>
                          <a:latin typeface="Avenir Book" charset="0"/>
                          <a:ea typeface="Avenir Book" charset="0"/>
                          <a:cs typeface="Avenir Book" charset="0"/>
                        </a:rPr>
                        <a:t>Enter your </a:t>
                      </a:r>
                      <a:r>
                        <a:rPr lang="en-US" b="1" dirty="0" err="1">
                          <a:solidFill>
                            <a:schemeClr val="tx2">
                              <a:lumMod val="50000"/>
                            </a:schemeClr>
                          </a:solidFill>
                          <a:latin typeface="Avenir Book" charset="0"/>
                          <a:ea typeface="Avenir Book" charset="0"/>
                          <a:cs typeface="Avenir Book" charset="0"/>
                        </a:rPr>
                        <a:t>sum_range</a:t>
                      </a:r>
                      <a:endParaRPr lang="en-US" b="1" dirty="0">
                        <a:solidFill>
                          <a:schemeClr val="tx2">
                            <a:lumMod val="50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Avenir Book" charset="0"/>
                          <a:ea typeface="Avenir Book" charset="0"/>
                          <a:cs typeface="Avenir Book" charset="0"/>
                        </a:rPr>
                        <a:t>Repeat steps 4 &amp; 5</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venir Book" charset="0"/>
                          <a:ea typeface="Avenir Book" charset="0"/>
                          <a:cs typeface="Avenir Book" charset="0"/>
                        </a:rPr>
                        <a:t>Repeat steps 4 &amp; 5</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2440782324"/>
                  </a:ext>
                </a:extLst>
              </a:tr>
              <a:tr h="647811">
                <a:tc>
                  <a:txBody>
                    <a:bodyPr/>
                    <a:lstStyle/>
                    <a:p>
                      <a:pPr marL="342900" indent="-342900" algn="r">
                        <a:buFont typeface="+mj-lt"/>
                        <a:buAutoNum type="arabicPeriod" startAt="9"/>
                      </a:pPr>
                      <a:r>
                        <a:rPr lang="en-US" b="0" dirty="0">
                          <a:solidFill>
                            <a:schemeClr val="tx2">
                              <a:lumMod val="50000"/>
                            </a:schemeClr>
                          </a:solidFill>
                          <a:latin typeface="Avenir Book" charset="0"/>
                          <a:ea typeface="Avenir Book" charset="0"/>
                          <a:cs typeface="Avenir Book" charset="0"/>
                        </a:rPr>
                        <a:t>Hit &lt;Tab&gt; or &lt;Enter&gt;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US" dirty="0">
                        <a:solidFill>
                          <a:schemeClr val="bg1">
                            <a:lumMod val="95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9297CF"/>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ACCBF9"/>
                    </a:solidFill>
                  </a:tcPr>
                </a:tc>
                <a:extLst>
                  <a:ext uri="{0D108BD9-81ED-4DB2-BD59-A6C34878D82A}">
                    <a16:rowId xmlns="" xmlns:a16="http://schemas.microsoft.com/office/drawing/2014/main" val="10005"/>
                  </a:ext>
                </a:extLst>
              </a:tr>
            </a:tbl>
          </a:graphicData>
        </a:graphic>
      </p:graphicFrame>
      <p:sp>
        <p:nvSpPr>
          <p:cNvPr id="9" name="Freeform 45">
            <a:extLst>
              <a:ext uri="{FF2B5EF4-FFF2-40B4-BE49-F238E27FC236}">
                <a16:creationId xmlns="" xmlns:a16="http://schemas.microsoft.com/office/drawing/2014/main" id="{0BB6750F-57E5-45CD-B127-1D1EAE62DE9E}"/>
              </a:ext>
            </a:extLst>
          </p:cNvPr>
          <p:cNvSpPr>
            <a:spLocks noChangeAspect="1" noEditPoints="1"/>
          </p:cNvSpPr>
          <p:nvPr/>
        </p:nvSpPr>
        <p:spPr bwMode="auto">
          <a:xfrm>
            <a:off x="6985282" y="3371170"/>
            <a:ext cx="320729" cy="442570"/>
          </a:xfrm>
          <a:custGeom>
            <a:avLst/>
            <a:gdLst>
              <a:gd name="T0" fmla="*/ 130 w 327"/>
              <a:gd name="T1" fmla="*/ 244 h 560"/>
              <a:gd name="T2" fmla="*/ 130 w 327"/>
              <a:gd name="T3" fmla="*/ 244 h 560"/>
              <a:gd name="T4" fmla="*/ 82 w 327"/>
              <a:gd name="T5" fmla="*/ 219 h 560"/>
              <a:gd name="T6" fmla="*/ 107 w 327"/>
              <a:gd name="T7" fmla="*/ 171 h 560"/>
              <a:gd name="T8" fmla="*/ 154 w 327"/>
              <a:gd name="T9" fmla="*/ 196 h 560"/>
              <a:gd name="T10" fmla="*/ 130 w 327"/>
              <a:gd name="T11" fmla="*/ 244 h 560"/>
              <a:gd name="T12" fmla="*/ 307 w 327"/>
              <a:gd name="T13" fmla="*/ 393 h 560"/>
              <a:gd name="T14" fmla="*/ 307 w 327"/>
              <a:gd name="T15" fmla="*/ 393 h 560"/>
              <a:gd name="T16" fmla="*/ 235 w 327"/>
              <a:gd name="T17" fmla="*/ 188 h 560"/>
              <a:gd name="T18" fmla="*/ 97 w 327"/>
              <a:gd name="T19" fmla="*/ 116 h 560"/>
              <a:gd name="T20" fmla="*/ 43 w 327"/>
              <a:gd name="T21" fmla="*/ 12 h 560"/>
              <a:gd name="T22" fmla="*/ 18 w 327"/>
              <a:gd name="T23" fmla="*/ 5 h 560"/>
              <a:gd name="T24" fmla="*/ 10 w 327"/>
              <a:gd name="T25" fmla="*/ 30 h 560"/>
              <a:gd name="T26" fmla="*/ 62 w 327"/>
              <a:gd name="T27" fmla="*/ 132 h 560"/>
              <a:gd name="T28" fmla="*/ 12 w 327"/>
              <a:gd name="T29" fmla="*/ 262 h 560"/>
              <a:gd name="T30" fmla="*/ 71 w 327"/>
              <a:gd name="T31" fmla="*/ 471 h 560"/>
              <a:gd name="T32" fmla="*/ 222 w 327"/>
              <a:gd name="T33" fmla="*/ 539 h 560"/>
              <a:gd name="T34" fmla="*/ 307 w 327"/>
              <a:gd name="T35" fmla="*/ 39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7" h="560">
                <a:moveTo>
                  <a:pt x="130" y="244"/>
                </a:moveTo>
                <a:lnTo>
                  <a:pt x="130" y="244"/>
                </a:lnTo>
                <a:cubicBezTo>
                  <a:pt x="110" y="251"/>
                  <a:pt x="89" y="240"/>
                  <a:pt x="82" y="219"/>
                </a:cubicBezTo>
                <a:cubicBezTo>
                  <a:pt x="76" y="199"/>
                  <a:pt x="87" y="177"/>
                  <a:pt x="107" y="171"/>
                </a:cubicBezTo>
                <a:cubicBezTo>
                  <a:pt x="127" y="164"/>
                  <a:pt x="148" y="175"/>
                  <a:pt x="154" y="196"/>
                </a:cubicBezTo>
                <a:cubicBezTo>
                  <a:pt x="161" y="216"/>
                  <a:pt x="150" y="238"/>
                  <a:pt x="130" y="244"/>
                </a:cubicBezTo>
                <a:close/>
                <a:moveTo>
                  <a:pt x="307" y="393"/>
                </a:moveTo>
                <a:lnTo>
                  <a:pt x="307" y="393"/>
                </a:lnTo>
                <a:lnTo>
                  <a:pt x="235" y="188"/>
                </a:lnTo>
                <a:cubicBezTo>
                  <a:pt x="216" y="132"/>
                  <a:pt x="155" y="101"/>
                  <a:pt x="97" y="116"/>
                </a:cubicBezTo>
                <a:lnTo>
                  <a:pt x="43" y="12"/>
                </a:lnTo>
                <a:cubicBezTo>
                  <a:pt x="38" y="4"/>
                  <a:pt x="27" y="0"/>
                  <a:pt x="18" y="5"/>
                </a:cubicBezTo>
                <a:cubicBezTo>
                  <a:pt x="8" y="9"/>
                  <a:pt x="6" y="21"/>
                  <a:pt x="10" y="30"/>
                </a:cubicBezTo>
                <a:lnTo>
                  <a:pt x="62" y="132"/>
                </a:lnTo>
                <a:cubicBezTo>
                  <a:pt x="20" y="160"/>
                  <a:pt x="0" y="212"/>
                  <a:pt x="12" y="262"/>
                </a:cubicBezTo>
                <a:lnTo>
                  <a:pt x="71" y="471"/>
                </a:lnTo>
                <a:cubicBezTo>
                  <a:pt x="87" y="530"/>
                  <a:pt x="154" y="560"/>
                  <a:pt x="222" y="539"/>
                </a:cubicBezTo>
                <a:cubicBezTo>
                  <a:pt x="289" y="515"/>
                  <a:pt x="327" y="451"/>
                  <a:pt x="307" y="393"/>
                </a:cubicBez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45">
            <a:extLst>
              <a:ext uri="{FF2B5EF4-FFF2-40B4-BE49-F238E27FC236}">
                <a16:creationId xmlns="" xmlns:a16="http://schemas.microsoft.com/office/drawing/2014/main" id="{54905509-716E-47F8-A8C8-E64F8445CD24}"/>
              </a:ext>
            </a:extLst>
          </p:cNvPr>
          <p:cNvSpPr>
            <a:spLocks noChangeAspect="1" noEditPoints="1"/>
          </p:cNvSpPr>
          <p:nvPr/>
        </p:nvSpPr>
        <p:spPr bwMode="auto">
          <a:xfrm>
            <a:off x="9905473" y="3371170"/>
            <a:ext cx="320729" cy="442570"/>
          </a:xfrm>
          <a:custGeom>
            <a:avLst/>
            <a:gdLst>
              <a:gd name="T0" fmla="*/ 130 w 327"/>
              <a:gd name="T1" fmla="*/ 244 h 560"/>
              <a:gd name="T2" fmla="*/ 130 w 327"/>
              <a:gd name="T3" fmla="*/ 244 h 560"/>
              <a:gd name="T4" fmla="*/ 82 w 327"/>
              <a:gd name="T5" fmla="*/ 219 h 560"/>
              <a:gd name="T6" fmla="*/ 107 w 327"/>
              <a:gd name="T7" fmla="*/ 171 h 560"/>
              <a:gd name="T8" fmla="*/ 154 w 327"/>
              <a:gd name="T9" fmla="*/ 196 h 560"/>
              <a:gd name="T10" fmla="*/ 130 w 327"/>
              <a:gd name="T11" fmla="*/ 244 h 560"/>
              <a:gd name="T12" fmla="*/ 307 w 327"/>
              <a:gd name="T13" fmla="*/ 393 h 560"/>
              <a:gd name="T14" fmla="*/ 307 w 327"/>
              <a:gd name="T15" fmla="*/ 393 h 560"/>
              <a:gd name="T16" fmla="*/ 235 w 327"/>
              <a:gd name="T17" fmla="*/ 188 h 560"/>
              <a:gd name="T18" fmla="*/ 97 w 327"/>
              <a:gd name="T19" fmla="*/ 116 h 560"/>
              <a:gd name="T20" fmla="*/ 43 w 327"/>
              <a:gd name="T21" fmla="*/ 12 h 560"/>
              <a:gd name="T22" fmla="*/ 18 w 327"/>
              <a:gd name="T23" fmla="*/ 5 h 560"/>
              <a:gd name="T24" fmla="*/ 10 w 327"/>
              <a:gd name="T25" fmla="*/ 30 h 560"/>
              <a:gd name="T26" fmla="*/ 62 w 327"/>
              <a:gd name="T27" fmla="*/ 132 h 560"/>
              <a:gd name="T28" fmla="*/ 12 w 327"/>
              <a:gd name="T29" fmla="*/ 262 h 560"/>
              <a:gd name="T30" fmla="*/ 71 w 327"/>
              <a:gd name="T31" fmla="*/ 471 h 560"/>
              <a:gd name="T32" fmla="*/ 222 w 327"/>
              <a:gd name="T33" fmla="*/ 539 h 560"/>
              <a:gd name="T34" fmla="*/ 307 w 327"/>
              <a:gd name="T35" fmla="*/ 39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7" h="560">
                <a:moveTo>
                  <a:pt x="130" y="244"/>
                </a:moveTo>
                <a:lnTo>
                  <a:pt x="130" y="244"/>
                </a:lnTo>
                <a:cubicBezTo>
                  <a:pt x="110" y="251"/>
                  <a:pt x="89" y="240"/>
                  <a:pt x="82" y="219"/>
                </a:cubicBezTo>
                <a:cubicBezTo>
                  <a:pt x="76" y="199"/>
                  <a:pt x="87" y="177"/>
                  <a:pt x="107" y="171"/>
                </a:cubicBezTo>
                <a:cubicBezTo>
                  <a:pt x="127" y="164"/>
                  <a:pt x="148" y="175"/>
                  <a:pt x="154" y="196"/>
                </a:cubicBezTo>
                <a:cubicBezTo>
                  <a:pt x="161" y="216"/>
                  <a:pt x="150" y="238"/>
                  <a:pt x="130" y="244"/>
                </a:cubicBezTo>
                <a:close/>
                <a:moveTo>
                  <a:pt x="307" y="393"/>
                </a:moveTo>
                <a:lnTo>
                  <a:pt x="307" y="393"/>
                </a:lnTo>
                <a:lnTo>
                  <a:pt x="235" y="188"/>
                </a:lnTo>
                <a:cubicBezTo>
                  <a:pt x="216" y="132"/>
                  <a:pt x="155" y="101"/>
                  <a:pt x="97" y="116"/>
                </a:cubicBezTo>
                <a:lnTo>
                  <a:pt x="43" y="12"/>
                </a:lnTo>
                <a:cubicBezTo>
                  <a:pt x="38" y="4"/>
                  <a:pt x="27" y="0"/>
                  <a:pt x="18" y="5"/>
                </a:cubicBezTo>
                <a:cubicBezTo>
                  <a:pt x="8" y="9"/>
                  <a:pt x="6" y="21"/>
                  <a:pt x="10" y="30"/>
                </a:cubicBezTo>
                <a:lnTo>
                  <a:pt x="62" y="132"/>
                </a:lnTo>
                <a:cubicBezTo>
                  <a:pt x="20" y="160"/>
                  <a:pt x="0" y="212"/>
                  <a:pt x="12" y="262"/>
                </a:cubicBezTo>
                <a:lnTo>
                  <a:pt x="71" y="471"/>
                </a:lnTo>
                <a:cubicBezTo>
                  <a:pt x="87" y="530"/>
                  <a:pt x="154" y="560"/>
                  <a:pt x="222" y="539"/>
                </a:cubicBezTo>
                <a:cubicBezTo>
                  <a:pt x="289" y="515"/>
                  <a:pt x="327" y="451"/>
                  <a:pt x="307" y="393"/>
                </a:cubicBez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 xmlns:a16="http://schemas.microsoft.com/office/drawing/2014/main" id="{0F9B614C-515D-46B5-97FB-065EC2A9BBFC}"/>
              </a:ext>
            </a:extLst>
          </p:cNvPr>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6832019" y="1105221"/>
            <a:ext cx="473992" cy="388707"/>
          </a:xfrm>
          <a:prstGeom prst="rect">
            <a:avLst/>
          </a:prstGeom>
        </p:spPr>
      </p:pic>
      <p:pic>
        <p:nvPicPr>
          <p:cNvPr id="12" name="Picture 11">
            <a:extLst>
              <a:ext uri="{FF2B5EF4-FFF2-40B4-BE49-F238E27FC236}">
                <a16:creationId xmlns="" xmlns:a16="http://schemas.microsoft.com/office/drawing/2014/main" id="{121B202C-D22B-48BA-B961-F775E7822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217" y="927221"/>
            <a:ext cx="1309487" cy="676314"/>
          </a:xfrm>
          <a:prstGeom prst="rect">
            <a:avLst/>
          </a:prstGeom>
        </p:spPr>
      </p:pic>
      <p:sp>
        <p:nvSpPr>
          <p:cNvPr id="3" name="Slide Number Placeholder 2">
            <a:extLst>
              <a:ext uri="{FF2B5EF4-FFF2-40B4-BE49-F238E27FC236}">
                <a16:creationId xmlns="" xmlns:a16="http://schemas.microsoft.com/office/drawing/2014/main" id="{53D9501C-AAE8-4CE0-AE03-72C1EE000331}"/>
              </a:ext>
            </a:extLst>
          </p:cNvPr>
          <p:cNvSpPr>
            <a:spLocks noGrp="1"/>
          </p:cNvSpPr>
          <p:nvPr>
            <p:ph type="sldNum" sz="quarter" idx="12"/>
          </p:nvPr>
        </p:nvSpPr>
        <p:spPr/>
        <p:txBody>
          <a:bodyPr/>
          <a:lstStyle/>
          <a:p>
            <a:fld id="{1C0CA4DA-9BCF-4F12-AD27-179F4BD24842}" type="slidenum">
              <a:rPr lang="en-US" smtClean="0"/>
              <a:t>48</a:t>
            </a:fld>
            <a:endParaRPr lang="en-US"/>
          </a:p>
        </p:txBody>
      </p:sp>
    </p:spTree>
    <p:extLst>
      <p:ext uri="{BB962C8B-B14F-4D97-AF65-F5344CB8AC3E}">
        <p14:creationId xmlns:p14="http://schemas.microsoft.com/office/powerpoint/2010/main" val="1587909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8"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1726300" y="3001258"/>
            <a:ext cx="9860110" cy="553998"/>
          </a:xfrm>
          <a:prstGeom prst="rect">
            <a:avLst/>
          </a:prstGeom>
          <a:noFill/>
        </p:spPr>
        <p:txBody>
          <a:bodyPr wrap="square" rtlCol="0">
            <a:spAutoFit/>
          </a:bodyPr>
          <a:lstStyle/>
          <a:p>
            <a:pPr lvl="1"/>
            <a:r>
              <a:rPr lang="en-US" sz="3000" b="1" i="1" dirty="0">
                <a:latin typeface="Avenir Book" charset="0"/>
                <a:ea typeface="Avenir Book" charset="0"/>
                <a:cs typeface="Avenir Book" charset="0"/>
              </a:rPr>
              <a:t>Practice: </a:t>
            </a:r>
            <a:r>
              <a:rPr lang="en-US" sz="3000" b="1" i="1" dirty="0" err="1" smtClean="0">
                <a:latin typeface="Avenir Book" charset="0"/>
                <a:ea typeface="Avenir Book" charset="0"/>
                <a:cs typeface="Avenir Book" charset="0"/>
              </a:rPr>
              <a:t>DLab_Part</a:t>
            </a:r>
            <a:r>
              <a:rPr lang="en-US" sz="3000" b="1" i="1" dirty="0" smtClean="0">
                <a:latin typeface="Avenir Book" charset="0"/>
                <a:ea typeface="Avenir Book" charset="0"/>
                <a:cs typeface="Avenir Book" charset="0"/>
              </a:rPr>
              <a:t> 1</a:t>
            </a:r>
            <a:r>
              <a:rPr lang="en-US" sz="3000" b="1" i="1" dirty="0" smtClean="0">
                <a:latin typeface="Avenir Book" charset="0"/>
                <a:ea typeface="Avenir Book" charset="0"/>
                <a:cs typeface="Avenir Book" charset="0"/>
                <a:sym typeface="Wingdings" panose="05000000000000000000" pitchFamily="2" charset="2"/>
              </a:rPr>
              <a:t> </a:t>
            </a:r>
            <a:r>
              <a:rPr lang="en-US" sz="3000" b="1" i="1" dirty="0">
                <a:latin typeface="Avenir Book" charset="0"/>
                <a:ea typeface="Avenir Book" charset="0"/>
                <a:cs typeface="Avenir Book" charset="0"/>
                <a:sym typeface="Wingdings" panose="05000000000000000000" pitchFamily="2" charset="2"/>
              </a:rPr>
              <a:t>“</a:t>
            </a:r>
            <a:r>
              <a:rPr lang="en-US" sz="3000" b="1" i="1" dirty="0" err="1">
                <a:latin typeface="Avenir Book" charset="0"/>
                <a:ea typeface="Avenir Book" charset="0"/>
                <a:cs typeface="Avenir Book" charset="0"/>
                <a:sym typeface="Wingdings" panose="05000000000000000000" pitchFamily="2" charset="2"/>
              </a:rPr>
              <a:t>Sumif</a:t>
            </a:r>
            <a:r>
              <a:rPr lang="en-US" sz="3000" b="1" i="1" dirty="0">
                <a:latin typeface="Avenir Book" charset="0"/>
                <a:ea typeface="Avenir Book" charset="0"/>
                <a:cs typeface="Avenir Book" charset="0"/>
                <a:sym typeface="Wingdings" panose="05000000000000000000" pitchFamily="2" charset="2"/>
              </a:rPr>
              <a:t>”</a:t>
            </a:r>
            <a:endParaRPr lang="en-US" sz="3000" b="1" i="1" dirty="0">
              <a:latin typeface="Avenir Book" charset="0"/>
              <a:ea typeface="Avenir Book" charset="0"/>
              <a:cs typeface="Avenir Book" charset="0"/>
            </a:endParaRPr>
          </a:p>
        </p:txBody>
      </p:sp>
      <p:sp>
        <p:nvSpPr>
          <p:cNvPr id="3" name="Slide Number Placeholder 2">
            <a:extLst>
              <a:ext uri="{FF2B5EF4-FFF2-40B4-BE49-F238E27FC236}">
                <a16:creationId xmlns=""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49</a:t>
            </a:fld>
            <a:endParaRPr lang="en-US"/>
          </a:p>
        </p:txBody>
      </p:sp>
    </p:spTree>
    <p:extLst>
      <p:ext uri="{BB962C8B-B14F-4D97-AF65-F5344CB8AC3E}">
        <p14:creationId xmlns:p14="http://schemas.microsoft.com/office/powerpoint/2010/main" val="154288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248598" y="2981208"/>
            <a:ext cx="10515600" cy="3613883"/>
          </a:xfrm>
        </p:spPr>
        <p:txBody>
          <a:bodyPr>
            <a:normAutofit/>
          </a:bodyPr>
          <a:lstStyle/>
          <a:p>
            <a:pPr marL="571500" indent="-571500">
              <a:buFont typeface="+mj-lt"/>
              <a:buAutoNum type="romanUcPeriod"/>
            </a:pPr>
            <a:endParaRPr lang="en-US" dirty="0" smtClean="0">
              <a:solidFill>
                <a:schemeClr val="tx2">
                  <a:lumMod val="75000"/>
                </a:schemeClr>
              </a:solidFill>
              <a:latin typeface="Avenir Book" charset="0"/>
              <a:ea typeface="Avenir Book" charset="0"/>
              <a:cs typeface="Avenir Book" charset="0"/>
            </a:endParaRPr>
          </a:p>
          <a:p>
            <a:pPr marL="571500" indent="-571500">
              <a:buFont typeface="+mj-lt"/>
              <a:buAutoNum type="romanUcPeriod"/>
            </a:pPr>
            <a:r>
              <a:rPr lang="en-US" dirty="0" smtClean="0">
                <a:solidFill>
                  <a:schemeClr val="tx2">
                    <a:lumMod val="75000"/>
                  </a:schemeClr>
                </a:solidFill>
                <a:latin typeface="Avenir Book" charset="0"/>
                <a:ea typeface="Avenir Book" charset="0"/>
                <a:cs typeface="Avenir Book" charset="0"/>
              </a:rPr>
              <a:t>Tool-Bar walkthrough</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Basic Formulas</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Data Organizing</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More Excel Formulas</a:t>
            </a:r>
          </a:p>
        </p:txBody>
      </p:sp>
      <p:sp>
        <p:nvSpPr>
          <p:cNvPr id="6" name="Rectangle 5"/>
          <p:cNvSpPr/>
          <p:nvPr/>
        </p:nvSpPr>
        <p:spPr>
          <a:xfrm>
            <a:off x="6551" y="2343239"/>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209540"/>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Agenda </a:t>
            </a:r>
            <a:endParaRPr lang="en-US"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248598" y="4501678"/>
            <a:ext cx="6279776" cy="2356322"/>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248598" y="3414784"/>
            <a:ext cx="6279776" cy="504270"/>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75145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237334" y="3175639"/>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Sum a range of data, conditioned on as many criteria as you want.</a:t>
            </a:r>
          </a:p>
        </p:txBody>
      </p:sp>
      <p:sp>
        <p:nvSpPr>
          <p:cNvPr id="3" name="Slide Number Placeholder 2">
            <a:extLst>
              <a:ext uri="{FF2B5EF4-FFF2-40B4-BE49-F238E27FC236}">
                <a16:creationId xmlns=""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50</a:t>
            </a:fld>
            <a:endParaRPr lang="en-US"/>
          </a:p>
        </p:txBody>
      </p:sp>
    </p:spTree>
    <p:extLst>
      <p:ext uri="{BB962C8B-B14F-4D97-AF65-F5344CB8AC3E}">
        <p14:creationId xmlns:p14="http://schemas.microsoft.com/office/powerpoint/2010/main" val="1750832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9"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37169" y="1304550"/>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white people were suspected of a </a:t>
            </a:r>
            <a:r>
              <a:rPr lang="en-US" sz="3000" i="1" dirty="0" smtClean="0">
                <a:latin typeface="Avenir Book" charset="0"/>
                <a:ea typeface="Avenir Book" charset="0"/>
                <a:cs typeface="Avenir Book" charset="0"/>
              </a:rPr>
              <a:t>					  hate </a:t>
            </a:r>
            <a:r>
              <a:rPr lang="en-US" sz="3000" i="1" dirty="0">
                <a:latin typeface="Avenir Book" charset="0"/>
                <a:ea typeface="Avenir Book" charset="0"/>
                <a:cs typeface="Avenir Book" charset="0"/>
              </a:rPr>
              <a:t>crime </a:t>
            </a:r>
            <a:r>
              <a:rPr lang="en-US" sz="3000" i="1" dirty="0" smtClean="0">
                <a:latin typeface="Avenir Book" charset="0"/>
                <a:ea typeface="Avenir Book" charset="0"/>
                <a:cs typeface="Avenir Book" charset="0"/>
              </a:rPr>
              <a:t>in </a:t>
            </a:r>
            <a:r>
              <a:rPr lang="en-US" sz="3000" i="1" dirty="0">
                <a:latin typeface="Avenir Book" charset="0"/>
                <a:ea typeface="Avenir Book" charset="0"/>
                <a:cs typeface="Avenir Book" charset="0"/>
              </a:rPr>
              <a:t>2016?</a:t>
            </a:r>
          </a:p>
        </p:txBody>
      </p:sp>
      <p:sp>
        <p:nvSpPr>
          <p:cNvPr id="3" name="Slide Number Placeholder 2">
            <a:extLst>
              <a:ext uri="{FF2B5EF4-FFF2-40B4-BE49-F238E27FC236}">
                <a16:creationId xmlns="" xmlns:a16="http://schemas.microsoft.com/office/drawing/2014/main" id="{4648CEE9-0826-4447-800A-9A55815249AB}"/>
              </a:ext>
            </a:extLst>
          </p:cNvPr>
          <p:cNvSpPr>
            <a:spLocks noGrp="1"/>
          </p:cNvSpPr>
          <p:nvPr>
            <p:ph type="sldNum" sz="quarter" idx="12"/>
          </p:nvPr>
        </p:nvSpPr>
        <p:spPr/>
        <p:txBody>
          <a:bodyPr/>
          <a:lstStyle/>
          <a:p>
            <a:fld id="{1C0CA4DA-9BCF-4F12-AD27-179F4BD24842}" type="slidenum">
              <a:rPr lang="en-US" smtClean="0"/>
              <a:t>51</a:t>
            </a:fld>
            <a:endParaRPr lang="en-US"/>
          </a:p>
        </p:txBody>
      </p:sp>
    </p:spTree>
    <p:extLst>
      <p:ext uri="{BB962C8B-B14F-4D97-AF65-F5344CB8AC3E}">
        <p14:creationId xmlns:p14="http://schemas.microsoft.com/office/powerpoint/2010/main" val="2043948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9"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337169" y="1304550"/>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white people were suspected of a </a:t>
            </a:r>
            <a:r>
              <a:rPr lang="en-US" sz="3000" i="1" dirty="0" smtClean="0">
                <a:latin typeface="Avenir Book" charset="0"/>
                <a:ea typeface="Avenir Book" charset="0"/>
                <a:cs typeface="Avenir Book" charset="0"/>
              </a:rPr>
              <a:t>					  hate </a:t>
            </a:r>
            <a:r>
              <a:rPr lang="en-US" sz="3000" i="1" dirty="0">
                <a:latin typeface="Avenir Book" charset="0"/>
                <a:ea typeface="Avenir Book" charset="0"/>
                <a:cs typeface="Avenir Book" charset="0"/>
              </a:rPr>
              <a:t>crime </a:t>
            </a:r>
            <a:r>
              <a:rPr lang="en-US" sz="3000" i="1" dirty="0" smtClean="0">
                <a:latin typeface="Avenir Book" charset="0"/>
                <a:ea typeface="Avenir Book" charset="0"/>
                <a:cs typeface="Avenir Book" charset="0"/>
              </a:rPr>
              <a:t>in </a:t>
            </a:r>
            <a:r>
              <a:rPr lang="en-US" sz="3000" i="1" dirty="0">
                <a:latin typeface="Avenir Book" charset="0"/>
                <a:ea typeface="Avenir Book" charset="0"/>
                <a:cs typeface="Avenir Book" charset="0"/>
              </a:rPr>
              <a:t>2016?</a:t>
            </a:r>
          </a:p>
        </p:txBody>
      </p:sp>
      <p:sp>
        <p:nvSpPr>
          <p:cNvPr id="3" name="Slide Number Placeholder 2">
            <a:extLst>
              <a:ext uri="{FF2B5EF4-FFF2-40B4-BE49-F238E27FC236}">
                <a16:creationId xmlns="" xmlns:a16="http://schemas.microsoft.com/office/drawing/2014/main" id="{4648CEE9-0826-4447-800A-9A55815249AB}"/>
              </a:ext>
            </a:extLst>
          </p:cNvPr>
          <p:cNvSpPr>
            <a:spLocks noGrp="1"/>
          </p:cNvSpPr>
          <p:nvPr>
            <p:ph type="sldNum" sz="quarter" idx="12"/>
          </p:nvPr>
        </p:nvSpPr>
        <p:spPr/>
        <p:txBody>
          <a:bodyPr/>
          <a:lstStyle/>
          <a:p>
            <a:fld id="{1C0CA4DA-9BCF-4F12-AD27-179F4BD24842}" type="slidenum">
              <a:rPr lang="en-US" smtClean="0"/>
              <a:t>52</a:t>
            </a:fld>
            <a:endParaRPr lang="en-US"/>
          </a:p>
        </p:txBody>
      </p:sp>
      <p:sp>
        <p:nvSpPr>
          <p:cNvPr id="8" name="TextBox 7">
            <a:extLst>
              <a:ext uri="{FF2B5EF4-FFF2-40B4-BE49-F238E27FC236}">
                <a16:creationId xmlns="" xmlns:a16="http://schemas.microsoft.com/office/drawing/2014/main" id="{74964D0A-9AE0-4F26-AA3C-2CE2C928C49B}"/>
              </a:ext>
            </a:extLst>
          </p:cNvPr>
          <p:cNvSpPr txBox="1"/>
          <p:nvPr/>
        </p:nvSpPr>
        <p:spPr>
          <a:xfrm>
            <a:off x="45954" y="2652741"/>
            <a:ext cx="12046211" cy="523220"/>
          </a:xfrm>
          <a:prstGeom prst="rect">
            <a:avLst/>
          </a:prstGeom>
          <a:noFill/>
        </p:spPr>
        <p:txBody>
          <a:bodyPr wrap="square" rtlCol="0">
            <a:spAutoFit/>
          </a:bodyPr>
          <a:lstStyle/>
          <a:p>
            <a:pPr algn="ctr"/>
            <a:r>
              <a:rPr lang="it-IT" sz="2800" dirty="0">
                <a:latin typeface="Avenir Book" charset="0"/>
                <a:ea typeface="Avenir Book" charset="0"/>
                <a:cs typeface="Avenir Book" charset="0"/>
              </a:rPr>
              <a:t>SUMIFS(sum_range, criteria_range1, criteria1, [criteria_range2, criteria2]…)</a:t>
            </a:r>
            <a:endParaRPr lang="en-US" sz="2800" dirty="0">
              <a:latin typeface="Avenir Book" charset="0"/>
              <a:ea typeface="Avenir Book" charset="0"/>
              <a:cs typeface="Avenir Book" charset="0"/>
            </a:endParaRPr>
          </a:p>
        </p:txBody>
      </p:sp>
      <p:sp>
        <p:nvSpPr>
          <p:cNvPr id="10" name="Slide Number Placeholder 7">
            <a:extLst>
              <a:ext uri="{FF2B5EF4-FFF2-40B4-BE49-F238E27FC236}">
                <a16:creationId xmlns="" xmlns:a16="http://schemas.microsoft.com/office/drawing/2014/main" id="{A262219E-D063-4D13-BD9D-BA62D293A87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CA4DA-9BCF-4F12-AD27-179F4BD24842}" type="slidenum">
              <a:rPr lang="en-US" smtClean="0"/>
              <a:pPr/>
              <a:t>52</a:t>
            </a:fld>
            <a:endParaRPr lang="en-US"/>
          </a:p>
        </p:txBody>
      </p:sp>
      <p:sp>
        <p:nvSpPr>
          <p:cNvPr id="11" name="Rectangle 10">
            <a:extLst>
              <a:ext uri="{FF2B5EF4-FFF2-40B4-BE49-F238E27FC236}">
                <a16:creationId xmlns="" xmlns:a16="http://schemas.microsoft.com/office/drawing/2014/main" id="{1ECC2491-30B2-4D77-AC71-C76F414A6B7A}"/>
              </a:ext>
            </a:extLst>
          </p:cNvPr>
          <p:cNvSpPr/>
          <p:nvPr/>
        </p:nvSpPr>
        <p:spPr>
          <a:xfrm>
            <a:off x="4925923" y="4337038"/>
            <a:ext cx="2358008"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6D1819AF-A7B5-4AF7-A34E-B75AA3E2E7AB}"/>
              </a:ext>
            </a:extLst>
          </p:cNvPr>
          <p:cNvSpPr/>
          <p:nvPr/>
        </p:nvSpPr>
        <p:spPr>
          <a:xfrm>
            <a:off x="7295610" y="4337038"/>
            <a:ext cx="2506941"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 xmlns:a16="http://schemas.microsoft.com/office/drawing/2014/main" id="{03487F26-C94C-4C6B-B266-93239CFD9415}"/>
              </a:ext>
            </a:extLst>
          </p:cNvPr>
          <p:cNvCxnSpPr>
            <a:cxnSpLocks/>
          </p:cNvCxnSpPr>
          <p:nvPr/>
        </p:nvCxnSpPr>
        <p:spPr>
          <a:xfrm flipV="1">
            <a:off x="3764942" y="3300764"/>
            <a:ext cx="655226" cy="1799010"/>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6C0E9D91-76A9-4EEF-9C70-EAAACA8E1E77}"/>
              </a:ext>
            </a:extLst>
          </p:cNvPr>
          <p:cNvCxnSpPr>
            <a:cxnSpLocks/>
          </p:cNvCxnSpPr>
          <p:nvPr/>
        </p:nvCxnSpPr>
        <p:spPr>
          <a:xfrm flipV="1">
            <a:off x="8394132" y="3301217"/>
            <a:ext cx="492477" cy="221355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54D0E72B-26F1-4039-A71D-CC29BB3B79FA}"/>
              </a:ext>
            </a:extLst>
          </p:cNvPr>
          <p:cNvSpPr/>
          <p:nvPr/>
        </p:nvSpPr>
        <p:spPr>
          <a:xfrm>
            <a:off x="2437034" y="4337038"/>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76747D47-0BD9-43B3-BF60-5B962374F5E4}"/>
              </a:ext>
            </a:extLst>
          </p:cNvPr>
          <p:cNvSpPr/>
          <p:nvPr/>
        </p:nvSpPr>
        <p:spPr>
          <a:xfrm>
            <a:off x="9732143" y="4324530"/>
            <a:ext cx="2363108"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6DFC1705-B75C-4381-8726-6C333F963227}"/>
              </a:ext>
            </a:extLst>
          </p:cNvPr>
          <p:cNvSpPr txBox="1"/>
          <p:nvPr/>
        </p:nvSpPr>
        <p:spPr>
          <a:xfrm>
            <a:off x="2479009" y="4431063"/>
            <a:ext cx="2496266" cy="1877437"/>
          </a:xfrm>
          <a:prstGeom prst="rect">
            <a:avLst/>
          </a:prstGeom>
          <a:noFill/>
        </p:spPr>
        <p:txBody>
          <a:bodyPr wrap="square" rtlCol="0">
            <a:spAutoFit/>
          </a:bodyPr>
          <a:lstStyle/>
          <a:p>
            <a:endParaRPr lang="en-US" sz="3000" i="1" dirty="0">
              <a:solidFill>
                <a:schemeClr val="bg1"/>
              </a:solidFill>
            </a:endParaRPr>
          </a:p>
          <a:p>
            <a:r>
              <a:rPr lang="en-US" sz="2600" i="1" dirty="0">
                <a:solidFill>
                  <a:schemeClr val="bg1"/>
                </a:solidFill>
              </a:rPr>
              <a:t>criteria_range1= </a:t>
            </a:r>
          </a:p>
          <a:p>
            <a:endParaRPr lang="en-US" sz="3000" i="1" dirty="0">
              <a:solidFill>
                <a:schemeClr val="bg1"/>
              </a:solidFill>
            </a:endParaRPr>
          </a:p>
          <a:p>
            <a:r>
              <a:rPr lang="en-US" sz="3000" i="1" dirty="0">
                <a:solidFill>
                  <a:schemeClr val="bg1"/>
                </a:solidFill>
              </a:rPr>
              <a:t> A7: A10415</a:t>
            </a:r>
          </a:p>
        </p:txBody>
      </p:sp>
      <p:sp>
        <p:nvSpPr>
          <p:cNvPr id="18" name="TextBox 17">
            <a:extLst>
              <a:ext uri="{FF2B5EF4-FFF2-40B4-BE49-F238E27FC236}">
                <a16:creationId xmlns="" xmlns:a16="http://schemas.microsoft.com/office/drawing/2014/main" id="{92AC70CB-A20A-4168-81ED-FC39C5FC347C}"/>
              </a:ext>
            </a:extLst>
          </p:cNvPr>
          <p:cNvSpPr txBox="1"/>
          <p:nvPr/>
        </p:nvSpPr>
        <p:spPr>
          <a:xfrm>
            <a:off x="10054151" y="4690448"/>
            <a:ext cx="2303068" cy="1615827"/>
          </a:xfrm>
          <a:prstGeom prst="rect">
            <a:avLst/>
          </a:prstGeom>
          <a:noFill/>
        </p:spPr>
        <p:txBody>
          <a:bodyPr wrap="square" rtlCol="0">
            <a:spAutoFit/>
          </a:bodyPr>
          <a:lstStyle/>
          <a:p>
            <a:endParaRPr lang="en-US" sz="1700" i="1" dirty="0">
              <a:solidFill>
                <a:schemeClr val="bg1"/>
              </a:solidFill>
            </a:endParaRPr>
          </a:p>
          <a:p>
            <a:r>
              <a:rPr lang="en-US" sz="2600" i="1" dirty="0">
                <a:solidFill>
                  <a:schemeClr val="bg1"/>
                </a:solidFill>
              </a:rPr>
              <a:t>criteria2 = </a:t>
            </a:r>
          </a:p>
          <a:p>
            <a:endParaRPr lang="en-US" sz="2600" i="1" dirty="0">
              <a:solidFill>
                <a:schemeClr val="bg1"/>
              </a:solidFill>
            </a:endParaRPr>
          </a:p>
          <a:p>
            <a:r>
              <a:rPr lang="en-US" sz="3000" i="1" dirty="0">
                <a:solidFill>
                  <a:schemeClr val="bg1"/>
                </a:solidFill>
              </a:rPr>
              <a:t>“White”</a:t>
            </a:r>
          </a:p>
        </p:txBody>
      </p:sp>
      <p:cxnSp>
        <p:nvCxnSpPr>
          <p:cNvPr id="19" name="Straight Arrow Connector 18">
            <a:extLst>
              <a:ext uri="{FF2B5EF4-FFF2-40B4-BE49-F238E27FC236}">
                <a16:creationId xmlns="" xmlns:a16="http://schemas.microsoft.com/office/drawing/2014/main" id="{F870ABDB-8F22-4890-AC72-17099D17BD23}"/>
              </a:ext>
            </a:extLst>
          </p:cNvPr>
          <p:cNvCxnSpPr>
            <a:cxnSpLocks/>
          </p:cNvCxnSpPr>
          <p:nvPr/>
        </p:nvCxnSpPr>
        <p:spPr>
          <a:xfrm flipV="1">
            <a:off x="6337666" y="3301217"/>
            <a:ext cx="443761" cy="2234983"/>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0E218260-8527-4C39-A85A-C9A6BFEB43F9}"/>
              </a:ext>
            </a:extLst>
          </p:cNvPr>
          <p:cNvCxnSpPr>
            <a:cxnSpLocks/>
          </p:cNvCxnSpPr>
          <p:nvPr/>
        </p:nvCxnSpPr>
        <p:spPr>
          <a:xfrm flipV="1">
            <a:off x="10848417" y="3301217"/>
            <a:ext cx="176255" cy="1268861"/>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A4C27C83-30E5-4ED6-BCAC-FCA375EF89D6}"/>
              </a:ext>
            </a:extLst>
          </p:cNvPr>
          <p:cNvSpPr txBox="1"/>
          <p:nvPr/>
        </p:nvSpPr>
        <p:spPr>
          <a:xfrm>
            <a:off x="5390724" y="4451485"/>
            <a:ext cx="1575373" cy="1877437"/>
          </a:xfrm>
          <a:prstGeom prst="rect">
            <a:avLst/>
          </a:prstGeom>
          <a:noFill/>
        </p:spPr>
        <p:txBody>
          <a:bodyPr wrap="square" rtlCol="0">
            <a:spAutoFit/>
          </a:bodyPr>
          <a:lstStyle/>
          <a:p>
            <a:endParaRPr lang="en-US" sz="3000" i="1" dirty="0">
              <a:solidFill>
                <a:schemeClr val="bg1"/>
              </a:solidFill>
            </a:endParaRPr>
          </a:p>
          <a:p>
            <a:r>
              <a:rPr lang="en-US" sz="2600" i="1" dirty="0">
                <a:solidFill>
                  <a:schemeClr val="bg1"/>
                </a:solidFill>
              </a:rPr>
              <a:t>criteria1 =</a:t>
            </a:r>
          </a:p>
          <a:p>
            <a:endParaRPr lang="en-US" sz="3000" i="1" dirty="0">
              <a:solidFill>
                <a:schemeClr val="bg1"/>
              </a:solidFill>
            </a:endParaRPr>
          </a:p>
          <a:p>
            <a:r>
              <a:rPr lang="en-US" sz="3000" i="1" dirty="0">
                <a:solidFill>
                  <a:schemeClr val="bg1"/>
                </a:solidFill>
              </a:rPr>
              <a:t> “2016”</a:t>
            </a:r>
          </a:p>
        </p:txBody>
      </p:sp>
      <p:sp>
        <p:nvSpPr>
          <p:cNvPr id="22" name="TextBox 21">
            <a:extLst>
              <a:ext uri="{FF2B5EF4-FFF2-40B4-BE49-F238E27FC236}">
                <a16:creationId xmlns="" xmlns:a16="http://schemas.microsoft.com/office/drawing/2014/main" id="{C38944F7-3190-44A4-AB11-D96CB1B224F3}"/>
              </a:ext>
            </a:extLst>
          </p:cNvPr>
          <p:cNvSpPr txBox="1"/>
          <p:nvPr/>
        </p:nvSpPr>
        <p:spPr>
          <a:xfrm>
            <a:off x="7325437" y="4485390"/>
            <a:ext cx="2645701" cy="1908215"/>
          </a:xfrm>
          <a:prstGeom prst="rect">
            <a:avLst/>
          </a:prstGeom>
          <a:noFill/>
        </p:spPr>
        <p:txBody>
          <a:bodyPr wrap="square" rtlCol="0">
            <a:spAutoFit/>
          </a:bodyPr>
          <a:lstStyle/>
          <a:p>
            <a:endParaRPr lang="en-US" sz="3000" i="1" dirty="0">
              <a:solidFill>
                <a:schemeClr val="bg1"/>
              </a:solidFill>
            </a:endParaRPr>
          </a:p>
          <a:p>
            <a:r>
              <a:rPr lang="en-US" sz="2400" i="1" dirty="0">
                <a:solidFill>
                  <a:schemeClr val="bg1"/>
                </a:solidFill>
              </a:rPr>
              <a:t>criteria_range2 =</a:t>
            </a:r>
          </a:p>
          <a:p>
            <a:endParaRPr lang="en-US" sz="3000" i="1" dirty="0">
              <a:solidFill>
                <a:schemeClr val="bg1"/>
              </a:solidFill>
            </a:endParaRPr>
          </a:p>
          <a:p>
            <a:r>
              <a:rPr lang="en-US" sz="3200" i="1" dirty="0" smtClean="0">
                <a:solidFill>
                  <a:schemeClr val="bg1"/>
                </a:solidFill>
              </a:rPr>
              <a:t>D5:D10415</a:t>
            </a:r>
            <a:endParaRPr lang="en-US" sz="3000" i="1" dirty="0">
              <a:solidFill>
                <a:schemeClr val="bg1"/>
              </a:solidFill>
            </a:endParaRPr>
          </a:p>
        </p:txBody>
      </p:sp>
      <p:sp>
        <p:nvSpPr>
          <p:cNvPr id="23" name="Slide Number Placeholder 7">
            <a:extLst>
              <a:ext uri="{FF2B5EF4-FFF2-40B4-BE49-F238E27FC236}">
                <a16:creationId xmlns="" xmlns:a16="http://schemas.microsoft.com/office/drawing/2014/main" id="{D7C5E56D-F018-43A5-AC40-C9E272808B87}"/>
              </a:ext>
            </a:extLst>
          </p:cNvPr>
          <p:cNvSpPr txBox="1">
            <a:spLocks/>
          </p:cNvSpPr>
          <p:nvPr/>
        </p:nvSpPr>
        <p:spPr>
          <a:xfrm>
            <a:off x="10362826" y="628827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5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CA4DA-9BCF-4F12-AD27-179F4BD24842}" type="slidenum">
              <a:rPr lang="en-US" smtClean="0"/>
              <a:pPr/>
              <a:t>52</a:t>
            </a:fld>
            <a:endParaRPr lang="en-US"/>
          </a:p>
        </p:txBody>
      </p:sp>
      <p:sp>
        <p:nvSpPr>
          <p:cNvPr id="24" name="Rectangle 23">
            <a:extLst>
              <a:ext uri="{FF2B5EF4-FFF2-40B4-BE49-F238E27FC236}">
                <a16:creationId xmlns="" xmlns:a16="http://schemas.microsoft.com/office/drawing/2014/main" id="{E3B96DF5-6323-4286-BE20-EB27E21783D5}"/>
              </a:ext>
            </a:extLst>
          </p:cNvPr>
          <p:cNvSpPr/>
          <p:nvPr/>
        </p:nvSpPr>
        <p:spPr>
          <a:xfrm>
            <a:off x="83807" y="4324530"/>
            <a:ext cx="2356947"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 xmlns:a16="http://schemas.microsoft.com/office/drawing/2014/main" id="{3F60365A-5353-454C-8A3C-DB4971D4DF9E}"/>
              </a:ext>
            </a:extLst>
          </p:cNvPr>
          <p:cNvSpPr txBox="1"/>
          <p:nvPr/>
        </p:nvSpPr>
        <p:spPr>
          <a:xfrm>
            <a:off x="165267" y="4513040"/>
            <a:ext cx="2169935" cy="1815882"/>
          </a:xfrm>
          <a:prstGeom prst="rect">
            <a:avLst/>
          </a:prstGeom>
          <a:noFill/>
        </p:spPr>
        <p:txBody>
          <a:bodyPr wrap="square" rtlCol="0">
            <a:spAutoFit/>
          </a:bodyPr>
          <a:lstStyle/>
          <a:p>
            <a:endParaRPr lang="en-US" sz="3000" i="1" dirty="0">
              <a:solidFill>
                <a:schemeClr val="bg1"/>
              </a:solidFill>
            </a:endParaRPr>
          </a:p>
          <a:p>
            <a:r>
              <a:rPr lang="en-US" sz="2200" i="1" dirty="0" err="1">
                <a:solidFill>
                  <a:schemeClr val="bg1"/>
                </a:solidFill>
              </a:rPr>
              <a:t>sum_range</a:t>
            </a:r>
            <a:r>
              <a:rPr lang="en-US" sz="2200" i="1" dirty="0">
                <a:solidFill>
                  <a:schemeClr val="bg1"/>
                </a:solidFill>
              </a:rPr>
              <a:t> = </a:t>
            </a:r>
          </a:p>
          <a:p>
            <a:endParaRPr lang="en-US" sz="3000" i="1" dirty="0">
              <a:solidFill>
                <a:schemeClr val="bg1"/>
              </a:solidFill>
            </a:endParaRPr>
          </a:p>
          <a:p>
            <a:r>
              <a:rPr lang="en-US" sz="3000" i="1" dirty="0">
                <a:solidFill>
                  <a:schemeClr val="bg1"/>
                </a:solidFill>
              </a:rPr>
              <a:t> </a:t>
            </a:r>
            <a:r>
              <a:rPr lang="en-US" sz="3000" i="1" dirty="0" smtClean="0">
                <a:solidFill>
                  <a:schemeClr val="bg1"/>
                </a:solidFill>
              </a:rPr>
              <a:t>E7</a:t>
            </a:r>
            <a:r>
              <a:rPr lang="en-US" sz="3000" i="1" dirty="0">
                <a:solidFill>
                  <a:schemeClr val="bg1"/>
                </a:solidFill>
              </a:rPr>
              <a:t>: </a:t>
            </a:r>
            <a:r>
              <a:rPr lang="en-US" sz="3000" i="1" dirty="0" smtClean="0">
                <a:solidFill>
                  <a:schemeClr val="bg1"/>
                </a:solidFill>
              </a:rPr>
              <a:t>E10415</a:t>
            </a:r>
            <a:endParaRPr lang="en-US" sz="3000" i="1" dirty="0">
              <a:solidFill>
                <a:schemeClr val="bg1"/>
              </a:solidFill>
            </a:endParaRPr>
          </a:p>
        </p:txBody>
      </p:sp>
      <p:cxnSp>
        <p:nvCxnSpPr>
          <p:cNvPr id="26" name="Straight Arrow Connector 25">
            <a:extLst>
              <a:ext uri="{FF2B5EF4-FFF2-40B4-BE49-F238E27FC236}">
                <a16:creationId xmlns="" xmlns:a16="http://schemas.microsoft.com/office/drawing/2014/main" id="{28F7BFE9-DD39-43E7-AE75-09BE6DF1B8DD}"/>
              </a:ext>
            </a:extLst>
          </p:cNvPr>
          <p:cNvCxnSpPr>
            <a:cxnSpLocks/>
          </p:cNvCxnSpPr>
          <p:nvPr/>
        </p:nvCxnSpPr>
        <p:spPr>
          <a:xfrm flipV="1">
            <a:off x="1670782" y="3264012"/>
            <a:ext cx="522103" cy="1426436"/>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374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7"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 xmlns:a16="http://schemas.microsoft.com/office/drawing/2014/main" id="{FE01C006-936C-46C2-80ED-E7C7447D513C}"/>
              </a:ext>
            </a:extLst>
          </p:cNvPr>
          <p:cNvSpPr txBox="1"/>
          <p:nvPr/>
        </p:nvSpPr>
        <p:spPr>
          <a:xfrm>
            <a:off x="1664931" y="2996245"/>
            <a:ext cx="9860110" cy="707886"/>
          </a:xfrm>
          <a:prstGeom prst="rect">
            <a:avLst/>
          </a:prstGeom>
          <a:noFill/>
        </p:spPr>
        <p:txBody>
          <a:bodyPr wrap="square" rtlCol="0">
            <a:spAutoFit/>
          </a:bodyPr>
          <a:lstStyle/>
          <a:p>
            <a:pPr lvl="1"/>
            <a:r>
              <a:rPr lang="en-US" sz="4000" b="1" i="1" dirty="0">
                <a:latin typeface="Avenir Book" charset="0"/>
                <a:ea typeface="Avenir Book" charset="0"/>
                <a:cs typeface="Avenir Book" charset="0"/>
              </a:rPr>
              <a:t>Practice: </a:t>
            </a:r>
            <a:r>
              <a:rPr lang="en-US" sz="4000" b="1" i="1" dirty="0" smtClean="0">
                <a:latin typeface="Avenir Book" charset="0"/>
                <a:ea typeface="Avenir Book" charset="0"/>
                <a:cs typeface="Avenir Book" charset="0"/>
              </a:rPr>
              <a:t>DLab_Part1 </a:t>
            </a:r>
            <a:r>
              <a:rPr lang="en-US" sz="4000" b="1" i="1" dirty="0" smtClean="0">
                <a:latin typeface="Avenir Book" charset="0"/>
                <a:ea typeface="Avenir Book" charset="0"/>
                <a:cs typeface="Avenir Book" charset="0"/>
                <a:sym typeface="Wingdings" panose="05000000000000000000" pitchFamily="2" charset="2"/>
              </a:rPr>
              <a:t> </a:t>
            </a:r>
            <a:r>
              <a:rPr lang="en-US" sz="4000" b="1" i="1" dirty="0">
                <a:latin typeface="Avenir Book" charset="0"/>
                <a:ea typeface="Avenir Book" charset="0"/>
                <a:cs typeface="Avenir Book" charset="0"/>
                <a:sym typeface="Wingdings" panose="05000000000000000000" pitchFamily="2" charset="2"/>
              </a:rPr>
              <a:t>“</a:t>
            </a:r>
            <a:r>
              <a:rPr lang="en-US" sz="4000" b="1" i="1" dirty="0" err="1">
                <a:latin typeface="Avenir Book" charset="0"/>
                <a:ea typeface="Avenir Book" charset="0"/>
                <a:cs typeface="Avenir Book" charset="0"/>
                <a:sym typeface="Wingdings" panose="05000000000000000000" pitchFamily="2" charset="2"/>
              </a:rPr>
              <a:t>Sumif</a:t>
            </a:r>
            <a:r>
              <a:rPr lang="en-US" sz="4000" b="1" i="1" dirty="0">
                <a:latin typeface="Avenir Book" charset="0"/>
                <a:ea typeface="Avenir Book" charset="0"/>
                <a:cs typeface="Avenir Book" charset="0"/>
                <a:sym typeface="Wingdings" panose="05000000000000000000" pitchFamily="2" charset="2"/>
              </a:rPr>
              <a:t>(s)”</a:t>
            </a:r>
            <a:endParaRPr lang="en-US" sz="4000" b="1" i="1" dirty="0">
              <a:latin typeface="Avenir Book" charset="0"/>
              <a:ea typeface="Avenir Book" charset="0"/>
              <a:cs typeface="Avenir Book" charset="0"/>
            </a:endParaRPr>
          </a:p>
        </p:txBody>
      </p:sp>
      <p:sp>
        <p:nvSpPr>
          <p:cNvPr id="3" name="Slide Number Placeholder 2">
            <a:extLst>
              <a:ext uri="{FF2B5EF4-FFF2-40B4-BE49-F238E27FC236}">
                <a16:creationId xmlns=""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53</a:t>
            </a:fld>
            <a:endParaRPr lang="en-US"/>
          </a:p>
        </p:txBody>
      </p:sp>
    </p:spTree>
    <p:extLst>
      <p:ext uri="{BB962C8B-B14F-4D97-AF65-F5344CB8AC3E}">
        <p14:creationId xmlns:p14="http://schemas.microsoft.com/office/powerpoint/2010/main" val="254651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6551" y="2751456"/>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617757"/>
            <a:ext cx="10515600" cy="1325563"/>
          </a:xfrm>
        </p:spPr>
        <p:txBody>
          <a:bodyPr/>
          <a:lstStyle/>
          <a:p>
            <a:r>
              <a:rPr lang="en-US" dirty="0" smtClean="0">
                <a:solidFill>
                  <a:schemeClr val="bg1">
                    <a:lumMod val="95000"/>
                  </a:schemeClr>
                </a:solidFill>
                <a:latin typeface="Avenir Book" charset="0"/>
                <a:ea typeface="Avenir Book" charset="0"/>
                <a:cs typeface="Avenir Book" charset="0"/>
              </a:rPr>
              <a:t>Thank you!! </a:t>
            </a:r>
            <a:endParaRPr lang="en-US" dirty="0">
              <a:solidFill>
                <a:schemeClr val="bg1">
                  <a:lumMod val="9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620345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4918365" y="1569632"/>
            <a:ext cx="6608617" cy="4538928"/>
          </a:xfrm>
        </p:spPr>
        <p:txBody>
          <a:bodyPr>
            <a:normAutofit/>
          </a:bodyPr>
          <a:lstStyle/>
          <a:p>
            <a:pPr marL="514350" indent="-514350">
              <a:buFont typeface="+mj-lt"/>
              <a:buAutoNum type="arabicPeriod"/>
            </a:pPr>
            <a:r>
              <a:rPr lang="en-US" dirty="0" smtClean="0">
                <a:latin typeface="Avenir Book" charset="0"/>
                <a:ea typeface="Avenir Book" charset="0"/>
                <a:cs typeface="Avenir Book" charset="0"/>
              </a:rPr>
              <a:t>Always start with equal sign</a:t>
            </a:r>
          </a:p>
          <a:p>
            <a:pPr marL="514350" indent="-514350">
              <a:buFont typeface="+mj-lt"/>
              <a:buAutoNum type="arabicPeriod"/>
            </a:pPr>
            <a:endParaRPr lang="en-US" dirty="0" smtClean="0">
              <a:latin typeface="Avenir Book" charset="0"/>
              <a:ea typeface="Avenir Book" charset="0"/>
              <a:cs typeface="Avenir Book" charset="0"/>
            </a:endParaRPr>
          </a:p>
          <a:p>
            <a:pPr marL="514350" indent="-514350">
              <a:buFont typeface="+mj-lt"/>
              <a:buAutoNum type="arabicPeriod"/>
            </a:pPr>
            <a:r>
              <a:rPr lang="en-US" dirty="0" smtClean="0">
                <a:latin typeface="Avenir Book" charset="0"/>
                <a:ea typeface="Avenir Book" charset="0"/>
                <a:cs typeface="Avenir Book" charset="0"/>
              </a:rPr>
              <a:t>Formulas will automatically pop up as you type</a:t>
            </a:r>
          </a:p>
          <a:p>
            <a:pPr marL="514350" indent="-514350">
              <a:buFont typeface="+mj-lt"/>
              <a:buAutoNum type="arabicPeriod"/>
            </a:pPr>
            <a:endParaRPr lang="en-US" dirty="0" smtClean="0">
              <a:latin typeface="Avenir Book" charset="0"/>
              <a:ea typeface="Avenir Book" charset="0"/>
              <a:cs typeface="Avenir Book" charset="0"/>
            </a:endParaRPr>
          </a:p>
          <a:p>
            <a:pPr marL="514350" indent="-514350">
              <a:buFont typeface="+mj-lt"/>
              <a:buAutoNum type="arabicPeriod"/>
            </a:pPr>
            <a:r>
              <a:rPr lang="en-US" dirty="0" smtClean="0">
                <a:latin typeface="Avenir Book" charset="0"/>
                <a:ea typeface="Avenir Book" charset="0"/>
                <a:cs typeface="Avenir Book" charset="0"/>
              </a:rPr>
              <a:t>Use TAB to accept a formula</a:t>
            </a:r>
          </a:p>
          <a:p>
            <a:pPr lvl="1"/>
            <a:r>
              <a:rPr lang="en-US" dirty="0" smtClean="0">
                <a:latin typeface="Avenir Book" charset="0"/>
                <a:ea typeface="Avenir Book" charset="0"/>
                <a:cs typeface="Avenir Book" charset="0"/>
              </a:rPr>
              <a:t>enter will exit you from the cell</a:t>
            </a:r>
          </a:p>
          <a:p>
            <a:pPr marL="971550" lvl="1" indent="-514350">
              <a:buFont typeface="+mj-lt"/>
              <a:buAutoNum type="arabicPeriod"/>
            </a:pPr>
            <a:endParaRPr lang="en-US" dirty="0" smtClean="0">
              <a:latin typeface="Avenir Book" charset="0"/>
              <a:ea typeface="Avenir Book" charset="0"/>
              <a:cs typeface="Avenir Book" charset="0"/>
            </a:endParaRPr>
          </a:p>
          <a:p>
            <a:pPr marL="514350" indent="-514350">
              <a:buFont typeface="+mj-lt"/>
              <a:buAutoNum type="arabicPeriod"/>
            </a:pPr>
            <a:r>
              <a:rPr lang="en-US" dirty="0" smtClean="0">
                <a:latin typeface="Avenir Book" charset="0"/>
                <a:ea typeface="Avenir Book" charset="0"/>
                <a:cs typeface="Avenir Book" charset="0"/>
              </a:rPr>
              <a:t>Zoom in, save your eyes</a:t>
            </a:r>
            <a:endParaRPr lang="en-US" dirty="0">
              <a:latin typeface="Avenir Book" charset="0"/>
              <a:ea typeface="Avenir Book" charset="0"/>
              <a:cs typeface="Avenir Book" charset="0"/>
            </a:endParaRPr>
          </a:p>
        </p:txBody>
      </p:sp>
      <p:sp>
        <p:nvSpPr>
          <p:cNvPr id="12" name="Rectangle 11"/>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482" y="114980"/>
            <a:ext cx="7550246" cy="707886"/>
          </a:xfrm>
          <a:prstGeom prst="rect">
            <a:avLst/>
          </a:prstGeom>
          <a:noFill/>
        </p:spPr>
        <p:txBody>
          <a:bodyPr wrap="square" rtlCol="0">
            <a:spAutoFit/>
          </a:bodyPr>
          <a:lstStyle/>
          <a:p>
            <a:r>
              <a:rPr lang="en-US" sz="4000" b="1" dirty="0" smtClean="0">
                <a:solidFill>
                  <a:schemeClr val="bg1">
                    <a:lumMod val="95000"/>
                  </a:schemeClr>
                </a:solidFill>
                <a:latin typeface="Avenir Book" charset="0"/>
                <a:ea typeface="Avenir Book" charset="0"/>
                <a:cs typeface="Avenir Book" charset="0"/>
              </a:rPr>
              <a:t>Excel Formula Rules to Live By</a:t>
            </a:r>
            <a:endParaRPr lang="en-US" sz="4000" b="1" dirty="0">
              <a:solidFill>
                <a:schemeClr val="bg1">
                  <a:lumMod val="95000"/>
                </a:schemeClr>
              </a:solidFill>
              <a:latin typeface="Avenir Book" charset="0"/>
              <a:ea typeface="Avenir Book" charset="0"/>
              <a:cs typeface="Avenir Book"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10" y="1806167"/>
            <a:ext cx="3907945" cy="3907945"/>
          </a:xfrm>
          <a:prstGeom prst="rect">
            <a:avLst/>
          </a:prstGeom>
        </p:spPr>
      </p:pic>
    </p:spTree>
    <p:extLst>
      <p:ext uri="{BB962C8B-B14F-4D97-AF65-F5344CB8AC3E}">
        <p14:creationId xmlns:p14="http://schemas.microsoft.com/office/powerpoint/2010/main" val="1026891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61201"/>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About the Data: Welcome to California!</a:t>
            </a:r>
            <a:endParaRPr lang="en-US"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161192" y="1481877"/>
            <a:ext cx="11869615" cy="5693866"/>
          </a:xfrm>
          <a:prstGeom prst="rect">
            <a:avLst/>
          </a:prstGeom>
          <a:noFill/>
        </p:spPr>
        <p:txBody>
          <a:bodyPr wrap="square" rtlCol="0">
            <a:spAutoFit/>
          </a:bodyPr>
          <a:lstStyle/>
          <a:p>
            <a:pPr marL="457200" indent="-457200">
              <a:buFont typeface="Wingdings" charset="2"/>
              <a:buChar char="Ø"/>
            </a:pPr>
            <a:r>
              <a:rPr lang="en-US" sz="2800" dirty="0" smtClean="0">
                <a:latin typeface="Avenir Book" charset="0"/>
                <a:ea typeface="Avenir Book" charset="0"/>
                <a:cs typeface="Avenir Book" charset="0"/>
              </a:rPr>
              <a:t>Census Data for each of California’s 58 counties that can be downloaded </a:t>
            </a:r>
            <a:r>
              <a:rPr lang="en-US" sz="2800" dirty="0" smtClean="0">
                <a:latin typeface="Avenir Book" charset="0"/>
                <a:ea typeface="Avenir Book" charset="0"/>
                <a:cs typeface="Avenir Book" charset="0"/>
                <a:hlinkClick r:id="rId3"/>
              </a:rPr>
              <a:t>here</a:t>
            </a:r>
            <a:endParaRPr lang="en-US" sz="2800" dirty="0" smtClean="0">
              <a:latin typeface="Avenir Book" charset="0"/>
              <a:ea typeface="Avenir Book" charset="0"/>
              <a:cs typeface="Avenir Book" charset="0"/>
            </a:endParaRPr>
          </a:p>
          <a:p>
            <a:pPr marL="457200" indent="-457200">
              <a:buFont typeface="Wingdings" charset="2"/>
              <a:buChar char="Ø"/>
            </a:pPr>
            <a:endParaRPr lang="en-US" sz="2800" dirty="0" smtClean="0">
              <a:latin typeface="Avenir Book" charset="0"/>
              <a:ea typeface="Avenir Book" charset="0"/>
              <a:cs typeface="Avenir Book" charset="0"/>
            </a:endParaRPr>
          </a:p>
          <a:p>
            <a:pPr marL="457200" indent="-457200">
              <a:buFont typeface="Wingdings" charset="2"/>
              <a:buChar char="Ø"/>
            </a:pPr>
            <a:endParaRPr lang="en-US" sz="2800" dirty="0">
              <a:latin typeface="Avenir Book" charset="0"/>
              <a:ea typeface="Avenir Book" charset="0"/>
              <a:cs typeface="Avenir Book" charset="0"/>
            </a:endParaRPr>
          </a:p>
          <a:p>
            <a:pPr marL="457200" indent="-457200">
              <a:buFont typeface="Wingdings" charset="2"/>
              <a:buChar char="Ø"/>
            </a:pPr>
            <a:r>
              <a:rPr lang="en-US" sz="2800" b="1" dirty="0" smtClean="0">
                <a:latin typeface="Avenir Book" charset="0"/>
                <a:ea typeface="Avenir Book" charset="0"/>
                <a:cs typeface="Avenir Book" charset="0"/>
              </a:rPr>
              <a:t>Pro Tip: </a:t>
            </a:r>
            <a:r>
              <a:rPr lang="en-US" sz="2800" dirty="0" smtClean="0">
                <a:latin typeface="Avenir Book" charset="0"/>
                <a:ea typeface="Avenir Book" charset="0"/>
                <a:cs typeface="Avenir Book" charset="0"/>
              </a:rPr>
              <a:t>When using Census Data, try to use 5-year pooled estimates whenever possible, it’ll be the most precise. </a:t>
            </a:r>
            <a:r>
              <a:rPr lang="en-US" sz="2800" dirty="0" smtClean="0">
                <a:latin typeface="Avenir Book" charset="0"/>
                <a:ea typeface="Avenir Book" charset="0"/>
                <a:cs typeface="Avenir Book" charset="0"/>
                <a:hlinkClick r:id="rId4"/>
              </a:rPr>
              <a:t>Here </a:t>
            </a:r>
            <a:r>
              <a:rPr lang="en-US" sz="2800" dirty="0" smtClean="0">
                <a:latin typeface="Avenir Book" charset="0"/>
                <a:ea typeface="Avenir Book" charset="0"/>
                <a:cs typeface="Avenir Book" charset="0"/>
              </a:rPr>
              <a:t>is more information about the different types of estimates offered by Census.</a:t>
            </a:r>
          </a:p>
          <a:p>
            <a:pPr marL="457200" indent="-457200">
              <a:buFont typeface="Wingdings" charset="2"/>
              <a:buChar char="Ø"/>
            </a:pPr>
            <a:endParaRPr lang="en-US" sz="2800" dirty="0" smtClean="0">
              <a:latin typeface="Avenir Book" charset="0"/>
              <a:ea typeface="Avenir Book" charset="0"/>
              <a:cs typeface="Avenir Book" charset="0"/>
            </a:endParaRPr>
          </a:p>
          <a:p>
            <a:pPr marL="457200" indent="-457200">
              <a:buFont typeface="Wingdings" charset="2"/>
              <a:buChar char="Ø"/>
            </a:pPr>
            <a:endParaRPr lang="en-US" sz="2800" dirty="0" smtClean="0">
              <a:latin typeface="Avenir Book" charset="0"/>
              <a:ea typeface="Avenir Book" charset="0"/>
              <a:cs typeface="Avenir Book" charset="0"/>
            </a:endParaRPr>
          </a:p>
          <a:p>
            <a:pPr marL="457200" indent="-457200">
              <a:buFont typeface="Wingdings" charset="2"/>
              <a:buChar char="Ø"/>
            </a:pPr>
            <a:r>
              <a:rPr lang="en-US" sz="2800" dirty="0" smtClean="0">
                <a:latin typeface="Avenir Book" charset="0"/>
                <a:ea typeface="Avenir Book" charset="0"/>
                <a:cs typeface="Avenir Book" charset="0"/>
              </a:rPr>
              <a:t>Census Data is a human-made system, therefore it is inherently vulnerable to bias. </a:t>
            </a:r>
            <a:r>
              <a:rPr lang="en-US" sz="2800" dirty="0" smtClean="0">
                <a:latin typeface="Avenir Book" charset="0"/>
                <a:ea typeface="Avenir Book" charset="0"/>
                <a:cs typeface="Avenir Book" charset="0"/>
                <a:hlinkClick r:id="rId5"/>
              </a:rPr>
              <a:t>Read more here.</a:t>
            </a:r>
            <a:r>
              <a:rPr lang="en-US" sz="2800" dirty="0" smtClean="0">
                <a:latin typeface="Avenir Book" charset="0"/>
                <a:ea typeface="Avenir Book" charset="0"/>
                <a:cs typeface="Avenir Book" charset="0"/>
              </a:rPr>
              <a:t> </a:t>
            </a:r>
            <a:r>
              <a:rPr lang="en-US" sz="2800" dirty="0" smtClean="0">
                <a:latin typeface="Avenir Book" charset="0"/>
                <a:ea typeface="Avenir Book" charset="0"/>
                <a:cs typeface="Avenir Book" charset="0"/>
                <a:hlinkClick r:id="rId6"/>
              </a:rPr>
              <a:t>Or here</a:t>
            </a:r>
            <a:r>
              <a:rPr lang="en-US" sz="2800" dirty="0" smtClean="0">
                <a:latin typeface="Avenir Book" charset="0"/>
                <a:ea typeface="Avenir Book" charset="0"/>
                <a:cs typeface="Avenir Book" charset="0"/>
              </a:rPr>
              <a:t>. </a:t>
            </a:r>
            <a:r>
              <a:rPr lang="en-US" sz="2800" dirty="0" smtClean="0">
                <a:latin typeface="Avenir Book" charset="0"/>
                <a:ea typeface="Avenir Book" charset="0"/>
                <a:cs typeface="Avenir Book" charset="0"/>
                <a:hlinkClick r:id="rId7"/>
              </a:rPr>
              <a:t>Or here.</a:t>
            </a:r>
            <a:r>
              <a:rPr lang="en-US" sz="2800" dirty="0" smtClean="0">
                <a:latin typeface="Avenir Book" charset="0"/>
                <a:ea typeface="Avenir Book" charset="0"/>
                <a:cs typeface="Avenir Book" charset="0"/>
              </a:rPr>
              <a:t> </a:t>
            </a:r>
            <a:r>
              <a:rPr lang="en-US" sz="2800" dirty="0" smtClean="0">
                <a:latin typeface="Avenir Book" charset="0"/>
                <a:ea typeface="Avenir Book" charset="0"/>
                <a:cs typeface="Avenir Book" charset="0"/>
                <a:hlinkClick r:id="rId8"/>
              </a:rPr>
              <a:t>Or here.</a:t>
            </a:r>
            <a:r>
              <a:rPr lang="en-US" sz="2800" dirty="0" smtClean="0">
                <a:latin typeface="Avenir Book" charset="0"/>
                <a:ea typeface="Avenir Book" charset="0"/>
                <a:cs typeface="Avenir Book" charset="0"/>
              </a:rPr>
              <a:t> </a:t>
            </a:r>
            <a:r>
              <a:rPr lang="en-US" sz="2800" dirty="0" smtClean="0">
                <a:latin typeface="Avenir Book" charset="0"/>
                <a:ea typeface="Avenir Book" charset="0"/>
                <a:cs typeface="Avenir Book" charset="0"/>
                <a:hlinkClick r:id="rId9"/>
              </a:rPr>
              <a:t>Or here.</a:t>
            </a:r>
            <a:endParaRPr lang="en-US" sz="2800" dirty="0" smtClean="0">
              <a:latin typeface="Avenir Book" charset="0"/>
              <a:ea typeface="Avenir Book" charset="0"/>
              <a:cs typeface="Avenir Book" charset="0"/>
            </a:endParaRPr>
          </a:p>
          <a:p>
            <a:pPr marL="457200" indent="-457200">
              <a:buFont typeface="Wingdings" charset="2"/>
              <a:buChar char="Ø"/>
            </a:pPr>
            <a:endParaRPr lang="en-US" sz="2800" dirty="0" smtClean="0">
              <a:latin typeface="Avenir Book" charset="0"/>
              <a:ea typeface="Avenir Book" charset="0"/>
              <a:cs typeface="Avenir Book" charset="0"/>
            </a:endParaRPr>
          </a:p>
        </p:txBody>
      </p:sp>
    </p:spTree>
    <p:extLst>
      <p:ext uri="{BB962C8B-B14F-4D97-AF65-F5344CB8AC3E}">
        <p14:creationId xmlns:p14="http://schemas.microsoft.com/office/powerpoint/2010/main" val="403196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91" y="-144872"/>
            <a:ext cx="10515600" cy="1325563"/>
          </a:xfrm>
        </p:spPr>
        <p:txBody>
          <a:bodyPr/>
          <a:lstStyle/>
          <a:p>
            <a:r>
              <a:rPr lang="en-US" dirty="0" smtClean="0">
                <a:solidFill>
                  <a:schemeClr val="bg1">
                    <a:lumMod val="95000"/>
                  </a:schemeClr>
                </a:solidFill>
                <a:latin typeface="Avenir Book" charset="0"/>
                <a:ea typeface="Avenir Book" charset="0"/>
                <a:cs typeface="Avenir Book" charset="0"/>
              </a:rPr>
              <a:t>Different Ways to Use Formulas</a:t>
            </a:r>
            <a:endParaRPr lang="en-US"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161192" y="1351245"/>
            <a:ext cx="11869615" cy="6986528"/>
          </a:xfrm>
          <a:prstGeom prst="rect">
            <a:avLst/>
          </a:prstGeom>
          <a:noFill/>
        </p:spPr>
        <p:txBody>
          <a:bodyPr wrap="square" rtlCol="0">
            <a:spAutoFit/>
          </a:bodyPr>
          <a:lstStyle/>
          <a:p>
            <a:pPr marL="457200" indent="-457200">
              <a:buFont typeface="Wingdings" charset="2"/>
              <a:buChar char="Ø"/>
            </a:pPr>
            <a:r>
              <a:rPr lang="en-US" sz="3200" dirty="0" smtClean="0">
                <a:latin typeface="Avenir Book" charset="0"/>
                <a:ea typeface="Avenir Book" charset="0"/>
                <a:cs typeface="Avenir Book" charset="0"/>
              </a:rPr>
              <a:t>Manually input</a:t>
            </a: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r>
              <a:rPr lang="en-US" sz="3200" dirty="0" smtClean="0">
                <a:latin typeface="Avenir Book" charset="0"/>
                <a:ea typeface="Avenir Book" charset="0"/>
                <a:cs typeface="Avenir Book" charset="0"/>
              </a:rPr>
              <a:t>Referencing other cells by typing each cell individually</a:t>
            </a: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r>
              <a:rPr lang="en-US" sz="3200" dirty="0" smtClean="0">
                <a:latin typeface="Avenir Book" charset="0"/>
                <a:ea typeface="Avenir Book" charset="0"/>
                <a:cs typeface="Avenir Book" charset="0"/>
              </a:rPr>
              <a:t>Referencing other cells by typing in the column you’d like to use</a:t>
            </a: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r>
              <a:rPr lang="en-US" sz="3200" dirty="0" smtClean="0">
                <a:latin typeface="Avenir Book" charset="0"/>
                <a:ea typeface="Avenir Book" charset="0"/>
                <a:cs typeface="Avenir Book" charset="0"/>
              </a:rPr>
              <a:t>Clicking and dragging the cursor </a:t>
            </a: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r>
              <a:rPr lang="en-US" sz="3200" dirty="0" smtClean="0">
                <a:latin typeface="Avenir Book" charset="0"/>
                <a:ea typeface="Avenir Book" charset="0"/>
                <a:cs typeface="Avenir Book" charset="0"/>
              </a:rPr>
              <a:t>Keyboard shortcuts</a:t>
            </a: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endParaRPr lang="en-US" sz="3200" dirty="0">
              <a:latin typeface="Avenir Book" charset="0"/>
              <a:ea typeface="Avenir Book" charset="0"/>
              <a:cs typeface="Avenir Book" charset="0"/>
            </a:endParaRPr>
          </a:p>
          <a:p>
            <a:pPr marL="457200" indent="-457200">
              <a:buFont typeface="Wingdings" charset="2"/>
              <a:buChar char="Ø"/>
            </a:pPr>
            <a:endParaRPr lang="en-US" sz="3200" dirty="0" smtClean="0">
              <a:latin typeface="Avenir Book" charset="0"/>
              <a:ea typeface="Avenir Book" charset="0"/>
              <a:cs typeface="Avenir Book" charset="0"/>
            </a:endParaRPr>
          </a:p>
        </p:txBody>
      </p:sp>
    </p:spTree>
    <p:extLst>
      <p:ext uri="{BB962C8B-B14F-4D97-AF65-F5344CB8AC3E}">
        <p14:creationId xmlns:p14="http://schemas.microsoft.com/office/powerpoint/2010/main" val="1298155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98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54" y="-326853"/>
            <a:ext cx="10515600" cy="1325563"/>
          </a:xfrm>
        </p:spPr>
        <p:txBody>
          <a:bodyPr/>
          <a:lstStyle/>
          <a:p>
            <a:r>
              <a:rPr lang="en-US" dirty="0" smtClean="0">
                <a:solidFill>
                  <a:schemeClr val="bg1">
                    <a:lumMod val="95000"/>
                  </a:schemeClr>
                </a:solidFill>
                <a:latin typeface="Avenir Book" charset="0"/>
                <a:ea typeface="Avenir Book" charset="0"/>
                <a:cs typeface="Avenir Book" charset="0"/>
              </a:rPr>
              <a:t>Sum: adds numbers</a:t>
            </a:r>
            <a:endParaRPr lang="en-US" dirty="0">
              <a:solidFill>
                <a:schemeClr val="bg1">
                  <a:lumMod val="95000"/>
                </a:schemeClr>
              </a:solidFill>
              <a:latin typeface="Avenir Book" charset="0"/>
              <a:ea typeface="Avenir Book" charset="0"/>
              <a:cs typeface="Avenir Book"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663825541"/>
              </p:ext>
            </p:extLst>
          </p:nvPr>
        </p:nvGraphicFramePr>
        <p:xfrm>
          <a:off x="1429291" y="1162262"/>
          <a:ext cx="8991667" cy="4845624"/>
        </p:xfrm>
        <a:graphic>
          <a:graphicData uri="http://schemas.openxmlformats.org/drawingml/2006/table">
            <a:tbl>
              <a:tblPr firstRow="1" bandRow="1">
                <a:tableStyleId>{2D5ABB26-0587-4C30-8999-92F81FD0307C}</a:tableStyleId>
              </a:tblPr>
              <a:tblGrid>
                <a:gridCol w="2953321">
                  <a:extLst>
                    <a:ext uri="{9D8B030D-6E8A-4147-A177-3AD203B41FA5}">
                      <a16:colId xmlns="" xmlns:a16="http://schemas.microsoft.com/office/drawing/2014/main" val="20000"/>
                    </a:ext>
                  </a:extLst>
                </a:gridCol>
                <a:gridCol w="2953321">
                  <a:extLst>
                    <a:ext uri="{9D8B030D-6E8A-4147-A177-3AD203B41FA5}">
                      <a16:colId xmlns="" xmlns:a16="http://schemas.microsoft.com/office/drawing/2014/main" val="20001"/>
                    </a:ext>
                  </a:extLst>
                </a:gridCol>
                <a:gridCol w="3085025">
                  <a:extLst>
                    <a:ext uri="{9D8B030D-6E8A-4147-A177-3AD203B41FA5}">
                      <a16:colId xmlns=""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669990">
                <a:tc>
                  <a:txBody>
                    <a:bodyPr/>
                    <a:lstStyle/>
                    <a:p>
                      <a:pPr marL="0" indent="0" algn="r">
                        <a:buFont typeface="+mj-lt"/>
                        <a:buNone/>
                      </a:pPr>
                      <a:r>
                        <a:rPr lang="en-US" dirty="0" smtClean="0">
                          <a:latin typeface="Avenir Book" charset="0"/>
                          <a:ea typeface="Avenir Book" charset="0"/>
                          <a:cs typeface="Avenir Book" charset="0"/>
                        </a:rPr>
                        <a:t> 1. Select cell that will hold the value</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a:t>
                      </a:r>
                      <a:r>
                        <a:rPr lang="en-US" dirty="0" err="1" smtClean="0">
                          <a:latin typeface="Avenir Book" charset="0"/>
                          <a:ea typeface="Avenir Book" charset="0"/>
                          <a:cs typeface="Avenir Book" charset="0"/>
                        </a:rPr>
                        <a:t>Fn</a:t>
                      </a:r>
                      <a:r>
                        <a:rPr lang="en-US" dirty="0" smtClean="0">
                          <a:latin typeface="Avenir Book" charset="0"/>
                          <a:ea typeface="Avenir Book" charset="0"/>
                          <a:cs typeface="Avenir Book" charset="0"/>
                        </a:rPr>
                        <a:t> + 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1"/>
                  </a:ext>
                </a:extLst>
              </a:tr>
              <a:tr h="647811">
                <a:tc>
                  <a:txBody>
                    <a:bodyPr/>
                    <a:lstStyle/>
                    <a:p>
                      <a:pPr marL="0" indent="0" algn="r">
                        <a:buFont typeface="+mj-lt"/>
                        <a:buNone/>
                      </a:pPr>
                      <a:r>
                        <a:rPr lang="en-US" dirty="0" smtClean="0">
                          <a:latin typeface="Avenir Book" charset="0"/>
                          <a:ea typeface="Avenir Book" charset="0"/>
                          <a:cs typeface="Avenir Book" charset="0"/>
                        </a:rPr>
                        <a:t> 2. Type:</a:t>
                      </a:r>
                      <a:r>
                        <a:rPr lang="en-US" baseline="0" dirty="0" smtClean="0">
                          <a:latin typeface="Avenir Book" charset="0"/>
                          <a:ea typeface="Avenir Book" charset="0"/>
                          <a:cs typeface="Avenir Book" charset="0"/>
                        </a:rPr>
                        <a:t> “= s”</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2"/>
                  </a:ext>
                </a:extLst>
              </a:tr>
              <a:tr h="647811">
                <a:tc>
                  <a:txBody>
                    <a:bodyPr/>
                    <a:lstStyle/>
                    <a:p>
                      <a:pPr marL="0" indent="0" algn="r">
                        <a:buFont typeface="+mj-lt"/>
                        <a:buNone/>
                      </a:pPr>
                      <a:r>
                        <a:rPr lang="en-US" sz="1800" dirty="0" smtClean="0">
                          <a:latin typeface="Avenir Book" charset="0"/>
                          <a:ea typeface="Avenir Book" charset="0"/>
                          <a:cs typeface="Avenir Book" charset="0"/>
                        </a:rPr>
                        <a:t>3.</a:t>
                      </a:r>
                      <a:r>
                        <a:rPr lang="en-US" sz="1800" baseline="0" dirty="0" smtClean="0">
                          <a:latin typeface="Avenir Book" charset="0"/>
                          <a:ea typeface="Avenir Book" charset="0"/>
                          <a:cs typeface="Avenir Book" charset="0"/>
                        </a:rPr>
                        <a:t> </a:t>
                      </a:r>
                      <a:r>
                        <a:rPr lang="en-US" sz="1800" dirty="0" smtClean="0">
                          <a:latin typeface="Avenir Book" charset="0"/>
                          <a:ea typeface="Avenir Book" charset="0"/>
                          <a:cs typeface="Avenir Book" charset="0"/>
                        </a:rPr>
                        <a:t>Accept</a:t>
                      </a:r>
                      <a:r>
                        <a:rPr lang="en-US" sz="1800" baseline="0" dirty="0" smtClean="0">
                          <a:latin typeface="Avenir Book" charset="0"/>
                          <a:ea typeface="Avenir Book" charset="0"/>
                          <a:cs typeface="Avenir Book" charset="0"/>
                        </a:rPr>
                        <a:t> suggested formula</a:t>
                      </a:r>
                      <a:endParaRPr lang="en-US" sz="1800"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tr>
              <a:tr h="647811">
                <a:tc>
                  <a:txBody>
                    <a:bodyPr/>
                    <a:lstStyle/>
                    <a:p>
                      <a:pPr marL="0" indent="0" algn="r">
                        <a:buFont typeface="+mj-lt"/>
                        <a:buNone/>
                      </a:pPr>
                      <a:r>
                        <a:rPr lang="en-US" baseline="0" dirty="0" smtClean="0">
                          <a:latin typeface="Avenir Book" charset="0"/>
                          <a:ea typeface="Avenir Book" charset="0"/>
                          <a:cs typeface="Avenir Book" charset="0"/>
                        </a:rPr>
                        <a:t> 4. Use arrow keys to navigate to first cell of data set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3"/>
                  </a:ext>
                </a:extLst>
              </a:tr>
              <a:tr h="669990">
                <a:tc>
                  <a:txBody>
                    <a:bodyPr/>
                    <a:lstStyle/>
                    <a:p>
                      <a:pPr marL="0" indent="0" algn="r">
                        <a:buFont typeface="+mj-lt"/>
                        <a:buNone/>
                      </a:pPr>
                      <a:r>
                        <a:rPr lang="en-US" dirty="0" smtClean="0">
                          <a:latin typeface="Avenir Book" charset="0"/>
                          <a:ea typeface="Avenir Book" charset="0"/>
                          <a:cs typeface="Avenir Book" charset="0"/>
                        </a:rPr>
                        <a:t>5. Select the rest of the row of data</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&lt;Ctrl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&lt;CMD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0004"/>
                  </a:ext>
                </a:extLst>
              </a:tr>
              <a:tr h="647811">
                <a:tc>
                  <a:txBody>
                    <a:bodyPr/>
                    <a:lstStyle/>
                    <a:p>
                      <a:pPr marL="0" indent="0" algn="r">
                        <a:buFont typeface="+mj-lt"/>
                        <a:buNone/>
                      </a:pPr>
                      <a:r>
                        <a:rPr lang="en-US" b="1" dirty="0" smtClean="0">
                          <a:solidFill>
                            <a:schemeClr val="tx2">
                              <a:lumMod val="50000"/>
                            </a:schemeClr>
                          </a:solidFill>
                          <a:latin typeface="Avenir Book" charset="0"/>
                          <a:ea typeface="Avenir Book" charset="0"/>
                          <a:cs typeface="Avenir Book" charset="0"/>
                        </a:rPr>
                        <a:t>Practice</a:t>
                      </a:r>
                      <a:endParaRPr lang="en-US" b="1" dirty="0">
                        <a:solidFill>
                          <a:schemeClr val="tx2">
                            <a:lumMod val="50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gridSpan="2">
                  <a:txBody>
                    <a:bodyPr/>
                    <a:lstStyle/>
                    <a:p>
                      <a:pPr algn="l"/>
                      <a:r>
                        <a:rPr lang="en-US" dirty="0" smtClean="0">
                          <a:solidFill>
                            <a:schemeClr val="bg1">
                              <a:lumMod val="95000"/>
                            </a:schemeClr>
                          </a:solidFill>
                          <a:latin typeface="Avenir Book" charset="0"/>
                          <a:ea typeface="Avenir Book" charset="0"/>
                          <a:cs typeface="Avenir Book" charset="0"/>
                        </a:rPr>
                        <a:t>Dlab_Part1 </a:t>
                      </a:r>
                      <a:r>
                        <a:rPr lang="en-US" dirty="0" smtClean="0">
                          <a:solidFill>
                            <a:schemeClr val="bg1">
                              <a:lumMod val="95000"/>
                            </a:schemeClr>
                          </a:solidFill>
                          <a:latin typeface="Avenir Book" charset="0"/>
                          <a:ea typeface="Avenir Book" charset="0"/>
                          <a:cs typeface="Avenir Book" charset="0"/>
                          <a:sym typeface="Wingdings"/>
                        </a:rPr>
                        <a:t> “Sum”</a:t>
                      </a:r>
                      <a:endParaRPr lang="en-US" dirty="0">
                        <a:solidFill>
                          <a:schemeClr val="bg1">
                            <a:lumMod val="95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tc hMerge="1">
                  <a:txBody>
                    <a:bodyPr/>
                    <a:lstStyle/>
                    <a:p>
                      <a:endParaRPr lang="en-US" dirty="0"/>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 xmlns:a16="http://schemas.microsoft.com/office/drawing/2014/main" val="10005"/>
                  </a:ext>
                </a:extLst>
              </a:tr>
            </a:tbl>
          </a:graphicData>
        </a:graphic>
      </p:graphicFrame>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5581072" y="1270018"/>
            <a:ext cx="391686" cy="38870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955" y="1126214"/>
            <a:ext cx="1082102" cy="676314"/>
          </a:xfrm>
          <a:prstGeom prst="rect">
            <a:avLst/>
          </a:prstGeom>
        </p:spPr>
      </p:pic>
    </p:spTree>
    <p:extLst>
      <p:ext uri="{BB962C8B-B14F-4D97-AF65-F5344CB8AC3E}">
        <p14:creationId xmlns:p14="http://schemas.microsoft.com/office/powerpoint/2010/main" val="2054963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4915</TotalTime>
  <Words>2918</Words>
  <Application>Microsoft Macintosh PowerPoint</Application>
  <PresentationFormat>Widescreen</PresentationFormat>
  <Paragraphs>546</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Avenir Book</vt:lpstr>
      <vt:lpstr>Calibri</vt:lpstr>
      <vt:lpstr>Calibri Light</vt:lpstr>
      <vt:lpstr>Mangal</vt:lpstr>
      <vt:lpstr>Wingdings</vt:lpstr>
      <vt:lpstr>Office Theme</vt:lpstr>
      <vt:lpstr>The Basics of Excel: Part 1</vt:lpstr>
      <vt:lpstr>Pro Tips</vt:lpstr>
      <vt:lpstr>Agenda </vt:lpstr>
      <vt:lpstr>Agenda </vt:lpstr>
      <vt:lpstr>Agenda </vt:lpstr>
      <vt:lpstr>PowerPoint Presentation</vt:lpstr>
      <vt:lpstr>About the Data: Welcome to California!</vt:lpstr>
      <vt:lpstr>Different Ways to Use Formulas</vt:lpstr>
      <vt:lpstr>Sum: adds numbers</vt:lpstr>
      <vt:lpstr>Average: calculates mean</vt:lpstr>
      <vt:lpstr>Min / Max: identifies minimum / maximum value in a data set</vt:lpstr>
      <vt:lpstr>Range: aka subtraction </vt:lpstr>
      <vt:lpstr>Spreading Formulas: identifies and repeats one formula</vt:lpstr>
      <vt:lpstr>Agenda </vt:lpstr>
      <vt:lpstr>PowerPoint Presentation</vt:lpstr>
      <vt:lpstr>About this section’s data: Civil Rights Policy</vt:lpstr>
      <vt:lpstr>Relative Referencing</vt:lpstr>
      <vt:lpstr>Absolute Referencing</vt:lpstr>
      <vt:lpstr>Sort</vt:lpstr>
      <vt:lpstr>Concatenate</vt:lpstr>
      <vt:lpstr>Copy &amp; Pasting Values Only</vt:lpstr>
      <vt:lpstr>PowerPoint Presentation</vt:lpstr>
      <vt:lpstr>Filter Duplicates</vt:lpstr>
      <vt:lpstr>Remove Duplicates</vt:lpstr>
      <vt:lpstr>Text to Columns</vt:lpstr>
      <vt:lpstr>Copy &amp; Pasting Values Only</vt:lpstr>
      <vt:lpstr>Formatting Pro-Tips</vt:lpstr>
      <vt:lpstr>Converting PDF to Excel</vt:lpstr>
      <vt:lpstr>Agenda </vt:lpstr>
      <vt:lpstr>About this section’s data: Criminal Justice</vt:lpstr>
      <vt:lpstr>PowerPoint Presentation</vt:lpstr>
      <vt:lpstr>Count</vt:lpstr>
      <vt:lpstr>Countif</vt:lpstr>
      <vt:lpstr>Countif</vt:lpstr>
      <vt:lpstr>Countif</vt:lpstr>
      <vt:lpstr>Countif</vt:lpstr>
      <vt:lpstr>Countif(s)</vt:lpstr>
      <vt:lpstr>Countif(s)</vt:lpstr>
      <vt:lpstr>Countif(s)</vt:lpstr>
      <vt:lpstr>Countif(s)</vt:lpstr>
      <vt:lpstr>Countif(s)</vt:lpstr>
      <vt:lpstr>Countif(s)</vt:lpstr>
      <vt:lpstr>PowerPoint Presentation</vt:lpstr>
      <vt:lpstr>Sumif</vt:lpstr>
      <vt:lpstr>Sumif</vt:lpstr>
      <vt:lpstr>Sumif</vt:lpstr>
      <vt:lpstr>Sumif</vt:lpstr>
      <vt:lpstr>Sumif</vt:lpstr>
      <vt:lpstr>Sumif</vt:lpstr>
      <vt:lpstr>Sumif(s)</vt:lpstr>
      <vt:lpstr>Sumif(s)</vt:lpstr>
      <vt:lpstr>Sumif(s)</vt:lpstr>
      <vt:lpstr>Sumif(s)</vt:lpstr>
      <vt:lpstr>Thank you!! </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Excel: Part 1</dc:title>
  <dc:creator>kimberly_rubens</dc:creator>
  <cp:lastModifiedBy>Kimberly Rubens</cp:lastModifiedBy>
  <cp:revision>60</cp:revision>
  <dcterms:created xsi:type="dcterms:W3CDTF">2017-10-22T19:00:24Z</dcterms:created>
  <dcterms:modified xsi:type="dcterms:W3CDTF">2018-05-07T17:50:37Z</dcterms:modified>
</cp:coreProperties>
</file>