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Playfair Displ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  <p:embeddedFont>
      <p:font typeface="Comfortaa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">
          <p15:clr>
            <a:srgbClr val="9AA0A6"/>
          </p15:clr>
        </p15:guide>
        <p15:guide id="2" orient="horz" pos="48">
          <p15:clr>
            <a:srgbClr val="9AA0A6"/>
          </p15:clr>
        </p15:guide>
        <p15:guide id="3" orient="horz" pos="1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1FF3F5-1016-4FE5-9B89-C5E53C102E0B}">
  <a:tblStyle styleId="{D51FF3F5-1016-4FE5-9B89-C5E53C102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 orient="horz"/>
        <p:guide pos="48" orient="horz"/>
        <p:guide pos="14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Comfortaa-bold.fntdata"/><Relationship Id="rId70" Type="http://schemas.openxmlformats.org/officeDocument/2006/relationships/font" Target="fonts/Comforta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layfairDisplay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PlayfairDisplay-italic.fntdata"/><Relationship Id="rId63" Type="http://schemas.openxmlformats.org/officeDocument/2006/relationships/font" Target="fonts/PlayfairDisplay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PlayfairDisplay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d5e947c8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d5e947c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bca309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bca309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bca309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bca309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bca309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bca309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bca309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bca309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bca309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bca309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bca309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bca309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Research topic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Research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Statement of purpose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bca309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bca309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bff6a7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bff6a7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Refine keywords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Depression / postpartum depression / sleep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it a researchable area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 it really interesting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brief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bca309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bca309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bca309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bca309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Viable research question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 be an active area of research in the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in the field?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Diagnosis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Treatment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Threpeutic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bca3097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bca3097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and things to notice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many times cited?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Citation scores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 out gaps in the literature (statement in future studies)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bca3097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bca3097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8d5e947c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8d5e947c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bca3097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bca309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summary in your own words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key words: animal study, in situ etc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6bca30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6bca30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on “keep”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on “not to keep”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d5e947c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d5e947c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ca3097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6bca3097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bff6a75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bff6a75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literature review again but at deeper level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d5e947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d5e947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bca3097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bca3097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bca3097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bca3097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d5e947c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d5e947c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6bca3097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6bca3097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bca3097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bca3097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bca3097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bca3097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bff6a7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ebff6a7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valued techniques?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6bca3097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6bca3097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ebff6a75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ebff6a75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6bca3097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6bca3097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important problem with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going to find out, why am I reading your writing?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meaningful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punchline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6bca3097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6bca3097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bca3097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bca3097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bca309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bca309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6bca3097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6bca3097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bff6a7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bff6a7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rainbow-print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6bca3097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6bca3097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6bca3097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6bca3097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rainbow-print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bff6a75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bff6a75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bca3097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bca3097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8d5e947c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8d5e947c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ebff6a75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ebff6a7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Re-evaluate RainbowPrint → Transform it into BluePrint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6bca3097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6bca3097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Re-evaluate RainbowPrint → Transform it into BluePrint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6bca3097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6bca3097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bff6a7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bff6a7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6bca3097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6bca3097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6bca3097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6bca3097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6b5a610e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6b5a610e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8d5e947c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8d5e947c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8d5e947c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8d5e947c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bca309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bca309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bff6a75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bff6a75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bca3097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bca309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bca309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bca309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bca3097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bca3097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fortaa"/>
              <a:buNone/>
              <a:defRPr b="1" sz="3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/search?q=%22depression%22&amp;source=lnms&amp;tbm=nws&amp;sa=X&amp;ved=0ahUKEwi1laTUj-7hAhVEop4KHTPaBokQ_AUIDigB&amp;biw=1677&amp;bih=980&amp;dpr=1.1" TargetMode="External"/><Relationship Id="rId4" Type="http://schemas.openxmlformats.org/officeDocument/2006/relationships/hyperlink" Target="https://www.google.com/search?biw=1677&amp;bih=980&amp;tbm=nws&amp;ei=hSvDXJviIM_E-gS6lIGoCA&amp;q=%22sleep+deprivation%22+%22postpartum+depression+in+women+30-50+year+old%22&amp;oq=%22sleep+deprivation%22+%22postpartum+depression+in+women+30-50+year+old%22&amp;gs_l=psy-ab.3...5881.32079.0.32808.62.44.18.0.0.0.84.2615.44.44.0....0...1c.1.64.psy-ab..0.6.391...33i10k1.0.WYK7jo5hBIE" TargetMode="External"/><Relationship Id="rId5" Type="http://schemas.openxmlformats.org/officeDocument/2006/relationships/hyperlink" Target="https://docs.google.com/spreadsheets/d/1F1p1_1tkyGss1HOGblNvFT-q9iQLPx0GRNmKdWG7_50/edit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lib.berkeley.edu/" TargetMode="External"/><Relationship Id="rId4" Type="http://schemas.openxmlformats.org/officeDocument/2006/relationships/hyperlink" Target="https://slc.berkeley.edu/writing-worksheets" TargetMode="External"/><Relationship Id="rId5" Type="http://schemas.openxmlformats.org/officeDocument/2006/relationships/hyperlink" Target="https://bcourses.berkeley.edu/courses/1247661/external_tools/5442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cholar.google.com" TargetMode="External"/><Relationship Id="rId4" Type="http://schemas.openxmlformats.org/officeDocument/2006/relationships/hyperlink" Target="http://isiwebofknowledge.com" TargetMode="External"/><Relationship Id="rId11" Type="http://schemas.openxmlformats.org/officeDocument/2006/relationships/hyperlink" Target="https://www.cell.com/neuron/home" TargetMode="External"/><Relationship Id="rId10" Type="http://schemas.openxmlformats.org/officeDocument/2006/relationships/hyperlink" Target="https://www.nature.com/" TargetMode="External"/><Relationship Id="rId12" Type="http://schemas.openxmlformats.org/officeDocument/2006/relationships/hyperlink" Target="https://www.nature.com/neuro/" TargetMode="External"/><Relationship Id="rId9" Type="http://schemas.openxmlformats.org/officeDocument/2006/relationships/hyperlink" Target="https://www.sciencemag.org/" TargetMode="External"/><Relationship Id="rId5" Type="http://schemas.openxmlformats.org/officeDocument/2006/relationships/hyperlink" Target="http://proquest.com" TargetMode="External"/><Relationship Id="rId6" Type="http://schemas.openxmlformats.org/officeDocument/2006/relationships/hyperlink" Target="https://www.ncbi.nlm.nih.gov/pubmed/" TargetMode="External"/><Relationship Id="rId7" Type="http://schemas.openxmlformats.org/officeDocument/2006/relationships/hyperlink" Target="https://eric.ed.gov/?q=%22postpartum+depression%22" TargetMode="External"/><Relationship Id="rId8" Type="http://schemas.openxmlformats.org/officeDocument/2006/relationships/hyperlink" Target="http://www.apa.or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lab.berkeley.edu/" TargetMode="External"/><Relationship Id="rId4" Type="http://schemas.openxmlformats.org/officeDocument/2006/relationships/hyperlink" Target="https://dlab.berkeley.edu/calendar-node-field-date/month/2019-05" TargetMode="External"/><Relationship Id="rId5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spreadsheets/d/1F1p1_1tkyGss1HOGblNvFT-q9iQLPx0GRNmKdWG7_50/edit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document/d/14v0J-I87YnXOC8scEFMfbeAzF9ypfL3RJBh7_l49d7Q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document/d/14v0J-I87YnXOC8scEFMfbeAzF9ypfL3RJBh7_l49d7Q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F1p1_1tkyGss1HOGblNvFT-q9iQLPx0GRNmKdWG7_50/edit#gid=1189822607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ocs.google.com/document/d/157tQhZiy9K4Unb45dv7Hn1ROkp3R5_LDsO-dtP5QDlc/edit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google.com/document/d/157tQhZiy9K4Unb45dv7Hn1ROkp3R5_LDsO-dtP5QDlc/edit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journals.plos.org/ploscompbiol/article?id=10.1371/journal.pcbi.1005619" TargetMode="External"/><Relationship Id="rId4" Type="http://schemas.openxmlformats.org/officeDocument/2006/relationships/hyperlink" Target="https://journals.plos.org/ploscompbiol/article?id=10.1371/journal.pcbi.1005619" TargetMode="External"/><Relationship Id="rId5" Type="http://schemas.openxmlformats.org/officeDocument/2006/relationships/hyperlink" Target="https://www.asianscientist.com/2011/03/academia/zheng-lab-lady-gaga-parody-bad-romance/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rive.google.com/drive/folders/1aX2hnFpEN2bxiVarjbSSfjRcThA7PFEe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4125" y="6229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Welcome!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36300" y="1553475"/>
            <a:ext cx="86418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Please go into registration page for this workshop (d-Lab Calendar → April 26 → Design Your Research Workshop)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0" lang="en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 to Workshop Materials</a:t>
            </a: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open the shared folder.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see i) this slide-deck, ii) google-sheet, iii) abstract-template, iv) feasibility table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have access to this deck and templates but participant entries will be deleted by April 29 9am. If you want to keep a copy of your work; please copy it before the deadline. 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91350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Worldviews/Paradigms: </a:t>
            </a:r>
            <a:r>
              <a:rPr lang="en" sz="1800"/>
              <a:t>Set of philosophical views that guide action</a:t>
            </a:r>
            <a:endParaRPr sz="18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954200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Postpositivism: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determine effects, outcomes, causal relationships….	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Deterministic, deductive, reductive, conjectural, objective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Constructivism: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understand “meaning”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Inductive, focus on social &amp; historical constructs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Transformative: 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similar to “constructivism” but focus is more on the needs of marginalized or disenfranchised perspectives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Inductive, focus on social &amp; historical constructs, participatory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Pragmatism: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Goal is to find whichever method(s) serve(s) the Research Question at hand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527525" y="278375"/>
            <a:ext cx="5119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</a:t>
            </a:r>
            <a:endParaRPr sz="18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527525" y="701850"/>
            <a:ext cx="51198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Quantitative: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Nonexperimental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Longitudinal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Qualitative: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Narrative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Phenomenological research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Grounded theory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Ethnographies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Case studies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Mixed: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Convergent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Exploratory sequential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sequential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Complex designs: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1585100" y="493950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- 1 of 3</a:t>
            </a:r>
            <a:endParaRPr sz="18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01900" y="1256550"/>
            <a:ext cx="91440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Quantitative: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Hypothesis, measurable questions, theory as the starting point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Experimental research: systematic study of the relationship between variables that are manipulated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Different types: randomized, quasi, complex, single-subject studies etc.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Nonexperimental research: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systematic study of the relationship between variables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Different types: causal-comparative, correlational, survey designs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Longitudinal research: systematic study of the relationship between variables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1563950" y="636500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- 2 of 3</a:t>
            </a:r>
            <a:endParaRPr sz="18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9050" y="1445025"/>
            <a:ext cx="85821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Qualitative: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Research question, open-ended questions, theory as the end-product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Narrative research: study of lives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Phenomenological research: study of experiences of phenomenon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Grounded theory: study of forming theories based on participants’ experiences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Ethnographies: study of patterns, actions, behaviors of groups)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Case studies: study of a specific event/behavior with limited focus)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1609225" y="464775"/>
            <a:ext cx="6177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design: Procedures of inquiry - 3 of 3</a:t>
            </a:r>
            <a:endParaRPr sz="18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524450" y="1338025"/>
            <a:ext cx="8582100" cy="29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Mixed: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Combination of both methods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Convergent: Both types of data collected in tandem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Exploratory sequential: Qualitative data collection precedes quantitative collection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sequential: Quantitative data collection precedes qualitative collection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Complex designs: Combination of above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80950" y="286450"/>
            <a:ext cx="8641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concepts (and handful synonyms) of research process</a:t>
            </a:r>
            <a:endParaRPr sz="1800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80950" y="860975"/>
            <a:ext cx="8582100" cy="3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Worldview = research paradigm = philosophical view of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design = research procedures = procedures of inquiry = research approach = gross levels of methodology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method: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Specific methods of data collection and analysis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topic: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 central idea expressed in few words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Research question: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Question that states the main purpose of the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Research proposal = Research project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Statement of purpose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= Research Objective = Study Aim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Specific goals = Specific aims: Sub-questions or statements that will be answered by the research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323025" y="1813525"/>
            <a:ext cx="1521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1: Selecting a research topic </a:t>
            </a:r>
            <a:endParaRPr sz="2000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1000" y="687750"/>
            <a:ext cx="85863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Find a researchable topic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Not </a:t>
            </a: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too broad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, not </a:t>
            </a:r>
            <a:r>
              <a:rPr lang="en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too narrow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Understandable by a layman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Be broad and shallow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Talk with people/patients/interest groups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 variety of sources (news, videos, talks, conference publications, meeting notes, websites, blogs...)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it researchable?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brief working title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1394200" y="45105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2: Developing the research question</a:t>
            </a:r>
            <a:endParaRPr sz="2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48550" y="854250"/>
            <a:ext cx="8750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Craft a viable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literature review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Go wide and deeper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additional sources (special interest groups, blogs, grant agencies…)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Determine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are the needs in the field?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any of them of interest to you?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research question that would satisfy the need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Is it viable?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123350" y="4510500"/>
            <a:ext cx="6394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question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2883975" y="1522100"/>
            <a:ext cx="3316200" cy="16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Design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your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Research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Simal Ozen Irmak, PhD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391350"/>
            <a:ext cx="5263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Literature Review  - 1 of 4</a:t>
            </a:r>
            <a:endParaRPr sz="2800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87075" y="1095800"/>
            <a:ext cx="11013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Why?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90700" y="178280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learn about the topic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gauge the interest on the topic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reveal gaps in the literature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figure out potential extensions to research (“future studies section”)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relate the study in the realm of other studies (parts to differentiate, parts align…)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map out of what is valued at what rate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have a benchmark to evaluate our own study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to support our study in any form of communication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973575"/>
            <a:ext cx="85206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Where to look?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If unfamiliar to the field, 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tart with book chapters and review papers; go through their references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Ask your advisor/colleagues what sources they use, what sources they avoid…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Be aware of your library resources (especially compilations for courses):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http://www.lib.berkeley.edu/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https://slc.berkeley.edu/writing-worksheets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Char char="○"/>
            </a:pPr>
            <a:r>
              <a:rPr lang="en" sz="1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https://bcourses.berkeley.edu/courses/1247661/external_tools/54420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Databases, scholarly periodicals, books, conferences, committee meetings, opinion pieces, news media, dissertations</a:t>
            </a:r>
            <a:r>
              <a:rPr i="1" lang="en" sz="1600">
                <a:latin typeface="Comfortaa"/>
                <a:ea typeface="Comfortaa"/>
                <a:cs typeface="Comfortaa"/>
                <a:sym typeface="Comfortaa"/>
              </a:rPr>
              <a:t>* (*careful since quality varies)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01525"/>
            <a:ext cx="505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- 2 of 4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681500"/>
            <a:ext cx="8520600" cy="4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Where to look?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Some databases: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Google Scholar: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https://scholar.google.com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Web of Science: Social Sciences Citation Index (SSCI):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4"/>
              </a:rPr>
              <a:t>http://isiwebofknowledge.com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ProQuest (A repository of many databases):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5"/>
              </a:rPr>
              <a:t>http://proquest.com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PUBMED: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https://www.ncbi.nlm.nih.gov/pubmed/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ERIC: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7"/>
              </a:rPr>
              <a:t>https://eric.ed.gov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PsycINFO: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8"/>
              </a:rPr>
              <a:t>www.apa.org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Example journals in neuroscience: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Science: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9"/>
              </a:rPr>
              <a:t>https://www.sciencemag.org/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Nature: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0"/>
              </a:rPr>
              <a:t>https://www.nature.com/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Neuron: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1"/>
              </a:rPr>
              <a:t>https://www.cell.com/neuron/home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Nature Neuroscience: </a:t>
            </a:r>
            <a:r>
              <a:rPr lang="en" u="sng">
                <a:latin typeface="Comfortaa"/>
                <a:ea typeface="Comfortaa"/>
                <a:cs typeface="Comfortaa"/>
                <a:sym typeface="Comfortaa"/>
                <a:hlinkClick r:id="rId12"/>
              </a:rPr>
              <a:t>https://www.nature.com/neuro/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264600" y="157925"/>
            <a:ext cx="505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- 3 of 4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346400"/>
            <a:ext cx="5293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  - 4 of 4</a:t>
            </a:r>
            <a:endParaRPr sz="2400"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72250" y="845200"/>
            <a:ext cx="87096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How?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Be systematic &amp; focus on your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Prioritize recent articles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Do it in batches of 20-50 per round, as many rounds as necessary!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For searching: 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Identify keywords → Do a limited search  → Skim through (abstract, may be body of the paper) → Determine their value → Keep or Discard → Re-evaluate and adjust keywords if necessary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For compiling: Once your keep-folder has 20 or more → Go through each article (abstract, results) → Evaluate their value to you → If important, read the whole article carefully → Summarize (1-2 paragraphs of key findings + methods + other) → Assign keywords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Keep track of references for your summary folder.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There is </a:t>
            </a:r>
            <a:r>
              <a:rPr b="1" i="1" lang="en" sz="1400" u="sng">
                <a:latin typeface="Comfortaa"/>
                <a:ea typeface="Comfortaa"/>
                <a:cs typeface="Comfortaa"/>
                <a:sym typeface="Comfortaa"/>
              </a:rPr>
              <a:t>not a single way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to do it: Try different strategies (tables, visual maps, etc.) to find what works best for you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Whatever method you use, keep track of your searches, keeps, date (and discards)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170400" y="165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visual map</a:t>
            </a:r>
            <a:endParaRPr sz="2400"/>
          </a:p>
        </p:txBody>
      </p:sp>
      <p:sp>
        <p:nvSpPr>
          <p:cNvPr id="207" name="Google Shape;207;p36"/>
          <p:cNvSpPr txBox="1"/>
          <p:nvPr/>
        </p:nvSpPr>
        <p:spPr>
          <a:xfrm>
            <a:off x="2906825" y="791350"/>
            <a:ext cx="32070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Effects of sleep on PPD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310050" y="1789879"/>
            <a:ext cx="23313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Sleep in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PPD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10, Ref 11, Ref 12….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3396950" y="26084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quality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13….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3100175" y="3222450"/>
            <a:ext cx="25104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SWS sleep deprivation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768875" y="1573206"/>
            <a:ext cx="2331300" cy="85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Sleep in depression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Ref1, Ref 2, Ref 3….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832950" y="26084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quality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4, Ref 5….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832950" y="3222450"/>
            <a:ext cx="22137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SWS sleep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6, Ref 7…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3218700" y="3902250"/>
            <a:ext cx="2510400" cy="9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REM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sleep deprivation  - PPD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832950" y="4047050"/>
            <a:ext cx="22137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REM sleep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- depression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Ref 8, Ref 9…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5760600" y="1766125"/>
            <a:ext cx="2874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Invertenvensions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in PPD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…. Ref 14, Ref 25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5819400" y="2591750"/>
            <a:ext cx="2213700" cy="53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Pharmaceutical therapies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…..Ref 16,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5868450" y="3280300"/>
            <a:ext cx="2213700" cy="6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Behavioral interventions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 Ref 17, 18, 19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5868450" y="4114650"/>
            <a:ext cx="2874300" cy="77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Sleep related interventions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Ref 18, 19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1385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2: Developing the research question</a:t>
            </a:r>
            <a:endParaRPr sz="2000"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48550" y="854250"/>
            <a:ext cx="8750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Craft a viable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Strategies: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</a:t>
            </a: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literature review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Go wide and deeper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Brainstorm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Consider additional sources (special interest groups, blogs, grant agencies…)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worldview, research-design and method agnostic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Determine: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are the needs in the field?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Is any of them of interest to you?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Construct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it as a </a:t>
            </a:r>
            <a:r>
              <a:rPr b="1" i="1" lang="en" sz="1600">
                <a:latin typeface="Comfortaa"/>
                <a:ea typeface="Comfortaa"/>
                <a:cs typeface="Comfortaa"/>
                <a:sym typeface="Comfortaa"/>
              </a:rPr>
              <a:t>research question that would satisfy the need 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Evaluate: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Is it viable? Is it desirable?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1123350" y="4510500"/>
            <a:ext cx="6394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question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7385525" y="4453975"/>
            <a:ext cx="348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7639950" y="4510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391350"/>
            <a:ext cx="88323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 3: Getting serious</a:t>
            </a:r>
            <a:endParaRPr sz="20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Further developing research question for qualitative studies</a:t>
            </a:r>
            <a:endParaRPr sz="1800"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559950" y="1780550"/>
            <a:ext cx="80241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Determine the details (variables…)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Decide to go deep or go home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Laser focus on your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question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Communicate with colleagues/advisors/faculty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Determine (worldview) research-design and methods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Determine independent and dependent variables; and construct on hypothesis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further develop your research question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3584100" y="4455825"/>
            <a:ext cx="4035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7271825" y="43796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7702175" y="43937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32450" y="4429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 generation for quantitative studies - 1 of 3 </a:t>
            </a:r>
            <a:endParaRPr sz="2000"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32450" y="1411800"/>
            <a:ext cx="8713800" cy="26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Variables: Characteristics or attributes that can be measured/observed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Independent variables (treatment / manipulated variable): Variables that affect/influence outcomes in experimental studies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Dependent variables: Variables that depend on the independent variable(s) in experimental studies.  They are the outcomes/results of (the influence of) the independent variables.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Aim to measure &gt;1 dependent variable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273200" y="3066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- 2 of 3 </a:t>
            </a:r>
            <a:endParaRPr sz="1800"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73200" y="800725"/>
            <a:ext cx="8713800" cy="4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Predictor variables (antecedent variable): Variables that are hypothesized to affect the outcome but they can not be systematically controlled since they are in survey studies.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Outcome variables (criterion/response variable): Outcomes/results of predictor variables in survey studies.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Intervening / mediating variables: Variables that transmit the effect of an independent variable on a dependent variable (measured using statistical tools eg ANCOVA)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Moderating variables: Predictor variables that affect the direction and the strength of the relationship between independent and dependent variables 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02025" y="22891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hlinkClick r:id="rId3"/>
              </a:rPr>
              <a:t>dLab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88050" y="3002350"/>
            <a:ext cx="86418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 out </a:t>
            </a:r>
            <a:r>
              <a:rPr b="0" lang="en" sz="1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calendar</a:t>
            </a: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awesome learning opportunities...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5360"/>
            <a:ext cx="9144002" cy="121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273200" y="306625"/>
            <a:ext cx="883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Hypothesis generation for quantitative studies - 3 of 3 </a:t>
            </a:r>
            <a:endParaRPr sz="18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273200" y="885600"/>
            <a:ext cx="87138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Hypothesis: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Prediction about a specific outcome based on assumed relationship between variables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baseline="-25000" lang="en" sz="1600"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Null hypothesis states that there is no significant difference between dependent variable of experimental and control groups (ie no relationship between independent &amp; dependent variable).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Depression rate in sleep intervention group = Depression rate in control group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baseline="-25000" lang="en" sz="16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 Alternative hypothesis states that there is a significant difference between dependent variable of experimental and control groups. It can be non-directional or directional.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PPD rate in sleep intervention group ≠ PPD rate in control group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eg. H</a:t>
            </a:r>
            <a:r>
              <a:rPr baseline="-25000" lang="en" sz="14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: PPD rate in sleep intervention group &lt; PPD rate in control group ….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1185850" y="45247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response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6721075" y="443445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7151425" y="444855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391350"/>
            <a:ext cx="876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Further-developing research question for qualitative studies - 1</a:t>
            </a:r>
            <a:endParaRPr sz="2000"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 a research question, not an objective or hypothesis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State questions but only to narrow the focus; keep them open-ending: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1 central question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○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Several sub-questions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what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how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questions (avoid questions starting with why)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(nondirectional) words such as </a:t>
            </a:r>
            <a:r>
              <a:rPr b="1" i="1" lang="en">
                <a:latin typeface="Comfortaa"/>
                <a:ea typeface="Comfortaa"/>
                <a:cs typeface="Comfortaa"/>
                <a:sym typeface="Comfortaa"/>
              </a:rPr>
              <a:t>report, describe, discover, seek, explore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etc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391350"/>
            <a:ext cx="876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Further-developing research question -    2 of 2</a:t>
            </a:r>
            <a:endParaRPr sz="2000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Template from Creswell and Creswell, 2017: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_________ ( How or what? ) is the _________ (“ story for” for narrative research ; “ meaning of” the phenomenon for phenomenology ; “ theory that explains the process of” for grounded theory ; “ culture-sharing pattern” for ethnography ; “ issue” in the “case” for case study ) of _________ ( central phenomenon ) for _________ ( participants ) at _________ ( research site ).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Creswell, John W.,Creswell, J. David. Research Design: Qualitative, Quantitative, and Mixed Methods Approaches (pp. 237-238). SAGE Publications. Kindle Edition.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4"/>
          <p:cNvSpPr txBox="1"/>
          <p:nvPr/>
        </p:nvSpPr>
        <p:spPr>
          <a:xfrm>
            <a:off x="1185850" y="45247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response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6721075" y="443445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7151425" y="444855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1746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4: cLandscape Overview</a:t>
            </a:r>
            <a:endParaRPr i="1" sz="1600"/>
          </a:p>
        </p:txBody>
      </p:sp>
      <p:sp>
        <p:nvSpPr>
          <p:cNvPr id="289" name="Google Shape;289;p46"/>
          <p:cNvSpPr txBox="1"/>
          <p:nvPr/>
        </p:nvSpPr>
        <p:spPr>
          <a:xfrm>
            <a:off x="5790500" y="584400"/>
            <a:ext cx="3000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 for competitor/collegial</a:t>
            </a:r>
            <a:endParaRPr b="1" i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90400" y="1083475"/>
            <a:ext cx="84000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: Understand what is being done in the field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 open-minded: Sky is the limit!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Do a literature review: Focus on your 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hypothesis or question; flare on the method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Talk to colleagues/collaborators, attend to conferences/poster sessions; gauge what is emerging (in terms of methodology, approach) in the field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Map what type of methodological approaches are used &amp; how valued they are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Derive on the methodology that would perfectly address your question/hypothesis</a:t>
            </a:r>
            <a:endParaRPr/>
          </a:p>
        </p:txBody>
      </p:sp>
      <p:sp>
        <p:nvSpPr>
          <p:cNvPr id="291" name="Google Shape;291;p46"/>
          <p:cNvSpPr txBox="1"/>
          <p:nvPr/>
        </p:nvSpPr>
        <p:spPr>
          <a:xfrm>
            <a:off x="767525" y="43599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detail methodology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6967025" y="43034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7397375" y="43175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270300" y="396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5: Rainbow abstract generation</a:t>
            </a:r>
            <a:endParaRPr sz="2800"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559950" y="1437275"/>
            <a:ext cx="8024100" cy="30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Craft your dream study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open-minded: Sky is the limit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Flare, aspire, dream, be bold, say YES!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an abstract of 5-8 sentences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Create 3-5 visuals (figures/tables)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5" name="Google Shape;305;p48"/>
          <p:cNvPicPr preferRelativeResize="0"/>
          <p:nvPr/>
        </p:nvPicPr>
        <p:blipFill rotWithShape="1">
          <a:blip r:embed="rId3">
            <a:alphaModFix amt="10000"/>
          </a:blip>
          <a:srcRect b="24607" l="0" r="0" t="0"/>
          <a:stretch/>
        </p:blipFill>
        <p:spPr>
          <a:xfrm>
            <a:off x="70150" y="483525"/>
            <a:ext cx="9003701" cy="4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/>
          <p:nvPr/>
        </p:nvSpPr>
        <p:spPr>
          <a:xfrm>
            <a:off x="762550" y="42503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add your abstract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6962050" y="41937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7392400" y="42078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Abstract: </a:t>
            </a:r>
            <a:r>
              <a:rPr b="0" lang="en" sz="1800">
                <a:solidFill>
                  <a:schemeClr val="dk2"/>
                </a:solidFill>
              </a:rPr>
              <a:t>A brief summary of the essential elements of the study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11700" y="1152475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Concise (150-250 words)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Non-evaluative (don’t overarch your existing or prospective results/conclusions)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Coherent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Clear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Accurate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Avoid quotations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If possible, give # to demonstrate impact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Anatomy of an abstract</a:t>
            </a:r>
            <a:endParaRPr sz="2400"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311700" y="907550"/>
            <a:ext cx="8675100" cy="3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Build tension: State the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problem/issue/dilemma </a:t>
            </a:r>
            <a:r>
              <a:rPr i="1" lang="en" sz="1400">
                <a:latin typeface="Comfortaa"/>
                <a:ea typeface="Comfortaa"/>
                <a:cs typeface="Comfortaa"/>
                <a:sym typeface="Comfortaa"/>
              </a:rPr>
              <a:t>and its significance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Continue with the tension (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deficiencies model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): State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the need for more research/study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Use phrases such as “what remains to be explored”, “little empirical research”, “very few studies”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Position your study carefully: The problem and the need have to fit in the type and the results of your study.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State </a:t>
            </a:r>
            <a:r>
              <a:rPr b="1" i="1" lang="en" sz="1400">
                <a:latin typeface="Comfortaa"/>
                <a:ea typeface="Comfortaa"/>
                <a:cs typeface="Comfortaa"/>
                <a:sym typeface="Comfortaa"/>
              </a:rPr>
              <a:t>the purpose/aim/objective of the study</a:t>
            </a:r>
            <a:endParaRPr b="1" i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Describe the study: Subjects, methods, data, the unit of analysis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Mindfully state (half narrate, half state) the results: 3-5 main results tied around broader themes &amp; include statistical information if applicable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Answer so what?: Give clear significance/implications of the study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245750" y="257550"/>
            <a:ext cx="11295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Abstract</a:t>
            </a:r>
            <a:endParaRPr sz="1400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673950" y="775625"/>
            <a:ext cx="77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Title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Problem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Purpose / Objective of the study &lt;-&gt;  Research question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Study description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Significance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774950" y="4524725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51"/>
          <p:cNvSpPr txBox="1"/>
          <p:nvPr/>
        </p:nvSpPr>
        <p:spPr>
          <a:xfrm>
            <a:off x="6974450" y="4468200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51"/>
          <p:cNvSpPr txBox="1"/>
          <p:nvPr/>
        </p:nvSpPr>
        <p:spPr>
          <a:xfrm>
            <a:off x="7404800" y="4482300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648100" y="4474375"/>
            <a:ext cx="2121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Oh the Places, You’ll Go 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by Dr Seuss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4141" l="0" r="0" t="0"/>
          <a:stretch/>
        </p:blipFill>
        <p:spPr>
          <a:xfrm>
            <a:off x="76200" y="-42275"/>
            <a:ext cx="8991601" cy="50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525275" y="0"/>
            <a:ext cx="1931400" cy="59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938050" y="4642225"/>
            <a:ext cx="294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Oh the Places, You’ll Go by Dr Seuss</a:t>
            </a:r>
            <a:endParaRPr b="1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379925" y="33925"/>
            <a:ext cx="50592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in </a:t>
            </a:r>
            <a:r>
              <a:rPr b="1"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doctoral students are at risk of developing psychiatric                  disorder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(Levecque et al., 2017).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6: Rainbow Design</a:t>
            </a:r>
            <a:endParaRPr sz="2800"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632400" y="1110600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Based on your dream study, design your experiments/tools for data collection and analysis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Reverse engineer the figures/results you crafted #5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Make sure your study design will give you those figures/results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at least 1 sentence for each figure explaining how you will get that data.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 amt="10000"/>
          </a:blip>
          <a:srcRect b="24607" l="0" r="0" t="0"/>
          <a:stretch/>
        </p:blipFill>
        <p:spPr>
          <a:xfrm>
            <a:off x="70150" y="457200"/>
            <a:ext cx="9003701" cy="4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774950" y="442735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 to our Collaborative-Learning-Document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53"/>
          <p:cNvSpPr txBox="1"/>
          <p:nvPr/>
        </p:nvSpPr>
        <p:spPr>
          <a:xfrm>
            <a:off x="6974450" y="437082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7404800" y="438492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Step 7: Feasibility Check</a:t>
            </a:r>
            <a:endParaRPr sz="2800"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632400" y="1271675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Evaluate the feasibility of the unicorn design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Map out your current, near-future, and long-term future abilities and resources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as realistic as possible; but also dream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Discuss with your advisor, collaborator, colleagues...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Evaluate the feasibility of the rainbow design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6" name="Google Shape;356;p55"/>
          <p:cNvSpPr txBox="1"/>
          <p:nvPr/>
        </p:nvSpPr>
        <p:spPr>
          <a:xfrm>
            <a:off x="762550" y="42503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6962050" y="41937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7392400" y="42078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311700" y="228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Feasibility</a:t>
            </a:r>
            <a:r>
              <a:rPr lang="en" sz="2400"/>
              <a:t> Table</a:t>
            </a:r>
            <a:endParaRPr sz="2400"/>
          </a:p>
        </p:txBody>
      </p:sp>
      <p:graphicFrame>
        <p:nvGraphicFramePr>
          <p:cNvPr id="364" name="Google Shape;364;p56"/>
          <p:cNvGraphicFramePr/>
          <p:nvPr/>
        </p:nvGraphicFramePr>
        <p:xfrm>
          <a:off x="286850" y="98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{D51FF3F5-1016-4FE5-9B89-C5E53C102E0B}</a:tableStyleId>
              </a:tblPr>
              <a:tblGrid>
                <a:gridCol w="1525350"/>
                <a:gridCol w="840825"/>
                <a:gridCol w="1441675"/>
                <a:gridCol w="1391775"/>
                <a:gridCol w="1491425"/>
                <a:gridCol w="992400"/>
                <a:gridCol w="886850"/>
              </a:tblGrid>
              <a:tr h="5101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Specific methods</a:t>
                      </a: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&amp; analysis according to Rainbow Design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it (ie I have the skillset and resources available to me)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through collaboration.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681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it now.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 near future (1-6 months)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 longer-term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</a:t>
                      </a: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uture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(6-12 months)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With help/assistance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 can do with their resources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They have to do it. 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1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Sleep tracking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Sleep state analysis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Depression evaluation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1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Blood cortisol analysis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x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56"/>
          <p:cNvSpPr txBox="1"/>
          <p:nvPr/>
        </p:nvSpPr>
        <p:spPr>
          <a:xfrm>
            <a:off x="762550" y="4555100"/>
            <a:ext cx="6123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to our Collaborative-Learning-Document and write your research topic 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6962050" y="4498575"/>
            <a:ext cx="6060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7392400" y="4512675"/>
            <a:ext cx="7536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mins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1893475" y="1997100"/>
            <a:ext cx="57990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Let’s share...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1323025" y="1813525"/>
            <a:ext cx="28278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III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8: Conversion from Rainbow to BluePrint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508200" y="1245125"/>
            <a:ext cx="80241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Re-consider and transform your dream study to a feasible one.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as realistic but as hopeful as possible.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Brainstorm with your advisor/colleagues regarding opportunities.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Adapt study design accordingly (step #6)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9: Pitch it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508200" y="1245125"/>
            <a:ext cx="8373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Sell your research proposal to your advisor/colleagues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Share your idea with others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Gauge interest on your proposal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Build up hype about your proposal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Gather feedback on what changes they would like to see etc.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Ensure you have support from all the required parties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10: Plan </a:t>
            </a:r>
            <a:r>
              <a:rPr lang="en"/>
              <a:t> 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508200" y="1245125"/>
            <a:ext cx="82914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Have a clear idea of your destination and how to get there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Clarify milestones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Think about all details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honest and realistic about potential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Come up strategies on how to overcome those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Ensure you have a realistic roadmap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781475"/>
            <a:ext cx="85206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The journey from a </a:t>
            </a: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great </a:t>
            </a:r>
            <a:r>
              <a:rPr i="1"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research idea</a:t>
            </a:r>
            <a:r>
              <a:rPr lang="en" sz="24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to</a:t>
            </a:r>
            <a:r>
              <a:rPr lang="en" sz="2400">
                <a:solidFill>
                  <a:schemeClr val="dk2"/>
                </a:solidFill>
              </a:rPr>
              <a:t> publication </a:t>
            </a:r>
            <a:r>
              <a:rPr lang="en" sz="2400">
                <a:solidFill>
                  <a:schemeClr val="dk2"/>
                </a:solidFill>
              </a:rPr>
              <a:t>is never straight</a:t>
            </a:r>
            <a:r>
              <a:rPr lang="en" sz="2400"/>
              <a:t> </a:t>
            </a:r>
            <a:endParaRPr sz="24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251100" y="3136125"/>
            <a:ext cx="8641800" cy="16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having a reachable destination in mind, the right set of tools and an adaptable mindset make the difference</a:t>
            </a:r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270300" y="7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11: Execute &amp; Communicate </a:t>
            </a:r>
            <a:r>
              <a:rPr lang="en"/>
              <a:t> 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213450" y="634525"/>
            <a:ext cx="87171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Execute and gather feedback all along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Write progress reports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Communicate your findings (not just to good ones)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traction up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Enjoy little wins!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Be realistic about pitfalls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Gather feedback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an open-mind: is your destination or roadmap still valid?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Know when to change course or stop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Evaluate your trajectory &amp; decide to keep going or to modify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270300" y="7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+: Iterate, Iterate, Iterate </a:t>
            </a:r>
            <a:r>
              <a:rPr lang="en"/>
              <a:t> </a:t>
            </a:r>
            <a:endParaRPr/>
          </a:p>
        </p:txBody>
      </p:sp>
      <p:sp>
        <p:nvSpPr>
          <p:cNvPr id="407" name="Google Shape;407;p63"/>
          <p:cNvSpPr txBox="1"/>
          <p:nvPr>
            <p:ph idx="1" type="body"/>
          </p:nvPr>
        </p:nvSpPr>
        <p:spPr>
          <a:xfrm>
            <a:off x="213450" y="1134025"/>
            <a:ext cx="87171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Goal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Keep your research process living and breathing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Strategy: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Enjoy your wins but be honest about costs (time, energy…)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Communicate with others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Keep track of literature, conferences, latest trends (The thing that is worse than being scooped or your study becoming obsolete is not realizing it)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Iterate whenever necessary.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550" y="-2300"/>
            <a:ext cx="7951084" cy="504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4"/>
          <p:cNvSpPr txBox="1"/>
          <p:nvPr/>
        </p:nvSpPr>
        <p:spPr>
          <a:xfrm>
            <a:off x="6635825" y="4726500"/>
            <a:ext cx="107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Dr Seuss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64"/>
          <p:cNvSpPr txBox="1"/>
          <p:nvPr/>
        </p:nvSpPr>
        <p:spPr>
          <a:xfrm>
            <a:off x="1003650" y="228150"/>
            <a:ext cx="71367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Enjoy the journey! No matter what; you will learn and do amazing things!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Mensh and Kording, 2017. Ten simple rules for structuring papers. PLOS Computational Biology: 13(11).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ttps://journals.plos.org/ploscompbiol/article?id=10.1371/journal.pcbi.1005619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Asian Scientist Newsroom (2011). Zheng Lab Lady Gaga Parody of a PhD Student’s Top 12 Nightmares. (2011). Accessed through </a:t>
            </a:r>
            <a:r>
              <a:rPr lang="en" sz="1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https://www.asianscientist.com/2011/03/academia/zheng-lab-lady-gaga-parody-bad-romance/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Creswell and Creswell (2018). Research Design: Qualitative, Quantitative, and Mixed Methods Approaches. SAGE Publications (5th edition).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264125" y="622950"/>
            <a:ext cx="85206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Welcome!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9" name="Google Shape;429;p67"/>
          <p:cNvSpPr txBox="1"/>
          <p:nvPr>
            <p:ph type="title"/>
          </p:nvPr>
        </p:nvSpPr>
        <p:spPr>
          <a:xfrm>
            <a:off x="336300" y="1553475"/>
            <a:ext cx="8641800" cy="29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Please go into shared folder: </a:t>
            </a:r>
            <a:r>
              <a:rPr b="0"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https://drive.google.com/drive/folders/1aX2hnFpEN2bxiVarjbSSfjRcThA7PFEe?usp=sharing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see i) this slide-deck, ii) google-sheet, iii) abstract-template, iv) feasibility table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have access to this deck and templates but participant entries will be deleted by April 29 9am. If you want to keep a copy of your work; please copy it before the deadline.  </a:t>
            </a:r>
            <a:endParaRPr b="0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35225" y="243875"/>
            <a:ext cx="1907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Agenda:</a:t>
            </a:r>
            <a:endParaRPr sz="3000"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3117525" y="651975"/>
            <a:ext cx="5047800" cy="4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I: Overview of concepts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II: Hands-on practice of steps I - VII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Selecting the research topic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Crafting the research question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Going deeper on details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AutoNum type="romanUcPeriod"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Competitor &amp; collegial landscape analysis</a:t>
            </a:r>
            <a:endParaRPr b="1"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V. 	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Rainbow abstract generation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VI. 	Rainbow design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VII. 	Feasibility check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Part III: Overview of steps VIII - XI and +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VIII.	Blueprint design &amp; Blueprint abstract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IX. 	Pitching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X. 	Planning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XI. 	Execution &amp; communication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        ***      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Iteration</a:t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8"/>
          <p:cNvSpPr txBox="1"/>
          <p:nvPr>
            <p:ph idx="4294967295" type="body"/>
          </p:nvPr>
        </p:nvSpPr>
        <p:spPr>
          <a:xfrm>
            <a:off x="2190150" y="665100"/>
            <a:ext cx="10038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20 mins 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10 mins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323025" y="1813525"/>
            <a:ext cx="1521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23275"/>
            <a:ext cx="85206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Traditional practice starts with figuring out worldview, determining on a research design, even methodology… They call this “research approach”.  Often selection of research topic and formulation of a research question comes later.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893225" y="2850425"/>
            <a:ext cx="69783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Another approach is letting the research question define those. </a:t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832200" y="1902325"/>
            <a:ext cx="69783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Postpositivism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Constructivism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Transformative 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Pragmatism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64375" y="6441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Worldviews/Paradigms: </a:t>
            </a:r>
            <a:r>
              <a:rPr lang="en" sz="1800"/>
              <a:t>Set of philosophical views that guide action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