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83" r:id="rId8"/>
    <p:sldId id="266" r:id="rId9"/>
    <p:sldId id="267" r:id="rId10"/>
    <p:sldId id="261" r:id="rId11"/>
    <p:sldId id="262" r:id="rId12"/>
    <p:sldId id="273" r:id="rId13"/>
    <p:sldId id="284" r:id="rId14"/>
    <p:sldId id="280" r:id="rId15"/>
    <p:sldId id="263" r:id="rId16"/>
    <p:sldId id="285" r:id="rId17"/>
    <p:sldId id="281" r:id="rId18"/>
    <p:sldId id="264" r:id="rId19"/>
    <p:sldId id="279" r:id="rId20"/>
    <p:sldId id="276" r:id="rId21"/>
    <p:sldId id="277" r:id="rId22"/>
    <p:sldId id="274" r:id="rId23"/>
    <p:sldId id="286" r:id="rId24"/>
    <p:sldId id="275" r:id="rId25"/>
    <p:sldId id="265" r:id="rId26"/>
    <p:sldId id="282" r:id="rId27"/>
    <p:sldId id="268" r:id="rId28"/>
    <p:sldId id="269" r:id="rId29"/>
    <p:sldId id="270" r:id="rId30"/>
    <p:sldId id="271" r:id="rId31"/>
    <p:sldId id="272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7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stackoverflow.com/questions/2480650/role-of-bias-in-neural-network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software/thean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lacombe2013/MPCR_dem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tutorial/" TargetMode="External"/><Relationship Id="rId3" Type="http://schemas.openxmlformats.org/officeDocument/2006/relationships/hyperlink" Target="http://cs231n.stanford.edu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Perception and Cognitive Robotics Lab</a:t>
            </a:r>
          </a:p>
          <a:p>
            <a:r>
              <a:rPr lang="en-US" dirty="0" smtClean="0"/>
              <a:t>Daniel C. LaCombe, Jr.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74" y="4243802"/>
            <a:ext cx="4526065" cy="2127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81" y="1568050"/>
            <a:ext cx="4051495" cy="2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(Transfer)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58" b="9058"/>
          <a:stretch>
            <a:fillRect/>
          </a:stretch>
        </p:blipFill>
        <p:spPr>
          <a:xfrm>
            <a:off x="2081014" y="4002330"/>
            <a:ext cx="4124848" cy="2268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90" y="1417638"/>
            <a:ext cx="6395986" cy="22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9" y="1417638"/>
            <a:ext cx="6450260" cy="51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Neuron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854"/>
          <a:stretch/>
        </p:blipFill>
        <p:spPr>
          <a:xfrm>
            <a:off x="1470392" y="2500531"/>
            <a:ext cx="462961" cy="1848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60541" y="3083279"/>
            <a:ext cx="768614" cy="7520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1933353" y="2740693"/>
            <a:ext cx="2227188" cy="718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>
            <a:off x="1933353" y="3225328"/>
            <a:ext cx="2227188" cy="233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1933353" y="3459289"/>
            <a:ext cx="2227188" cy="18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1933353" y="3459289"/>
            <a:ext cx="2227188" cy="568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77874"/>
          <a:stretch/>
        </p:blipFill>
        <p:spPr>
          <a:xfrm>
            <a:off x="2521023" y="2824250"/>
            <a:ext cx="290980" cy="12154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20773" y="4829636"/>
            <a:ext cx="6132204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Internal activation of neuron is weighted sum of inputs:</a:t>
            </a:r>
          </a:p>
          <a:p>
            <a:pPr algn="ctr"/>
            <a:r>
              <a:rPr lang="en-US" dirty="0" smtClean="0"/>
              <a:t>(3*0) + (8*2) + (2*1) + (4*5) = 38</a:t>
            </a:r>
          </a:p>
          <a:p>
            <a:pPr algn="ctr"/>
            <a:r>
              <a:rPr lang="en-US" dirty="0" smtClean="0"/>
              <a:t>0 + 16 + 2 + 20 = 38</a:t>
            </a:r>
          </a:p>
          <a:p>
            <a:endParaRPr lang="en-US" dirty="0"/>
          </a:p>
          <a:p>
            <a:r>
              <a:rPr lang="en-US" dirty="0" smtClean="0"/>
              <a:t>Output of neuron is that value subject to a transfer function:</a:t>
            </a:r>
          </a:p>
          <a:p>
            <a:pPr algn="ctr"/>
            <a:r>
              <a:rPr lang="en-US" dirty="0" smtClean="0"/>
              <a:t>f(38) = 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0922" y="3205258"/>
            <a:ext cx="517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38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>
            <a:stCxn id="5" idx="6"/>
          </p:cNvCxnSpPr>
          <p:nvPr/>
        </p:nvCxnSpPr>
        <p:spPr>
          <a:xfrm>
            <a:off x="4929155" y="3459289"/>
            <a:ext cx="167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7018" y="3181452"/>
            <a:ext cx="58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83383" y="2131199"/>
            <a:ext cx="9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5796" y="2439885"/>
            <a:ext cx="9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76742" y="2639584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99802" y="2871029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Weights to Input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30391" y="3459289"/>
            <a:ext cx="768614" cy="7520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18" y="1908827"/>
            <a:ext cx="4170462" cy="4170462"/>
          </a:xfrm>
          <a:prstGeom prst="rect">
            <a:avLst/>
          </a:prstGeom>
        </p:spPr>
      </p:pic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091639" y="2038808"/>
            <a:ext cx="2138752" cy="179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>
            <a:off x="5091639" y="2239347"/>
            <a:ext cx="2138752" cy="1595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2"/>
          </p:cNvCxnSpPr>
          <p:nvPr/>
        </p:nvCxnSpPr>
        <p:spPr>
          <a:xfrm>
            <a:off x="5091639" y="2473309"/>
            <a:ext cx="2138752" cy="1361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659745" y="3166948"/>
            <a:ext cx="6349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238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7" y="1198924"/>
            <a:ext cx="7395587" cy="5116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5587" y="6298855"/>
            <a:ext cx="14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6883" y="6298855"/>
            <a:ext cx="16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(hidden layer)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5805" y="4843754"/>
            <a:ext cx="29749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(output layer)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*Only one output node for two classes; otherwise # of output nodes = # of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8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a neuron to output zero given some values of the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11" y="2724186"/>
            <a:ext cx="4724906" cy="351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061" y="627286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http://stackoverflow.com/questions/2480650/role-of-bias-in-neural-networks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4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all of the nodes and edges in the neural network code?</a:t>
            </a:r>
          </a:p>
          <a:p>
            <a:r>
              <a:rPr lang="en-US" dirty="0" smtClean="0"/>
              <a:t>Answer: There aren’t really any. Nodes are just indexed as rows or columns in a matrix and there are only connections between nodes by virtue of the operations that are performed!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to &lt;code/&gt;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09" y="1417638"/>
            <a:ext cx="3826413" cy="264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2" y="4846408"/>
            <a:ext cx="1919632" cy="1279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6188" y="5224377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90972" y="4846408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6188" y="44169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8648" y="5362190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10800000">
            <a:off x="1453431" y="2539852"/>
            <a:ext cx="1167178" cy="18647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08" y="4822109"/>
            <a:ext cx="1919632" cy="12797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3204" y="5008545"/>
            <a:ext cx="158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Weights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2608" y="4822109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71552" y="53378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7051" y="442051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60169" y="1736101"/>
            <a:ext cx="819945" cy="17361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60169" y="1736101"/>
            <a:ext cx="819945" cy="1157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0169" y="1736101"/>
            <a:ext cx="819945" cy="5626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0169" y="1736101"/>
            <a:ext cx="8199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187824" y="4064615"/>
            <a:ext cx="394224" cy="3558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17" y="4846408"/>
            <a:ext cx="1919632" cy="12797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899074" y="5011004"/>
            <a:ext cx="1690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</a:t>
            </a:r>
          </a:p>
          <a:p>
            <a:pPr algn="ctr"/>
            <a:r>
              <a:rPr lang="en-US" sz="2800" dirty="0" smtClean="0"/>
              <a:t>Weights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721117" y="4846408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895566" y="536219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3476" y="4458373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 rot="18801129">
            <a:off x="6641952" y="2613511"/>
            <a:ext cx="394224" cy="218770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51665" y="2386191"/>
            <a:ext cx="16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f(activation)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Images (can be anything, basically)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3" y="2800431"/>
            <a:ext cx="2904471" cy="290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1408" y="2310634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 pixels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02228" y="3966821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 pixels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89" t="8448" r="896" b="1"/>
          <a:stretch/>
        </p:blipFill>
        <p:spPr>
          <a:xfrm>
            <a:off x="3552521" y="6424064"/>
            <a:ext cx="5431424" cy="69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94721" y="2833854"/>
            <a:ext cx="1470392" cy="207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65113" y="2833854"/>
            <a:ext cx="1470392" cy="207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38853" y="2925445"/>
            <a:ext cx="2887762" cy="1337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77827" y="2508043"/>
            <a:ext cx="11089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4721" y="4345973"/>
            <a:ext cx="341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End product after </a:t>
            </a:r>
            <a:r>
              <a:rPr lang="en-US" sz="3200" dirty="0" err="1" smtClean="0"/>
              <a:t>vectorization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>
            <a:off x="6148912" y="5423191"/>
            <a:ext cx="367598" cy="4927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3843" y="5900844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 pixels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871408" y="6126163"/>
            <a:ext cx="223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example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38853" y="2800431"/>
            <a:ext cx="2887762" cy="14401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>
            <a:off x="3525599" y="2491793"/>
            <a:ext cx="1854699" cy="34650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flipV="1">
            <a:off x="3677999" y="3040743"/>
            <a:ext cx="2989102" cy="34650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Basics</a:t>
            </a:r>
          </a:p>
          <a:p>
            <a:r>
              <a:rPr lang="en-US" dirty="0" smtClean="0"/>
              <a:t>Types of Learning</a:t>
            </a:r>
          </a:p>
          <a:p>
            <a:r>
              <a:rPr lang="en-US" dirty="0" smtClean="0"/>
              <a:t>Nitty</a:t>
            </a:r>
            <a:r>
              <a:rPr lang="en-US" dirty="0"/>
              <a:t>-</a:t>
            </a:r>
            <a:r>
              <a:rPr lang="en-US" dirty="0" smtClean="0"/>
              <a:t>gritty</a:t>
            </a:r>
          </a:p>
          <a:p>
            <a:r>
              <a:rPr lang="en-US" dirty="0" smtClean="0"/>
              <a:t>Demonstrations</a:t>
            </a:r>
          </a:p>
          <a:p>
            <a:r>
              <a:rPr lang="en-US" dirty="0" smtClean="0"/>
              <a:t>Going Deeper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797"/>
            <a:ext cx="8229600" cy="4525963"/>
          </a:xfrm>
        </p:spPr>
        <p:txBody>
          <a:bodyPr/>
          <a:lstStyle/>
          <a:p>
            <a:r>
              <a:rPr lang="en-US" dirty="0" smtClean="0"/>
              <a:t>Hidden Layer Activation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Hidden Layer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3" y="2367484"/>
            <a:ext cx="1919632" cy="127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099" y="2745453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07883" y="2367484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099" y="20220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2634" y="2835983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42" y="2394454"/>
            <a:ext cx="1919632" cy="1279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1761" y="2518119"/>
            <a:ext cx="198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Weights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6042" y="2394454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258340" y="29102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485" y="2025122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71" y="2745453"/>
            <a:ext cx="43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34858" y="2707616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32" y="2409899"/>
            <a:ext cx="1919632" cy="1279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78651" y="2574494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Activation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312415" y="2898063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7375" y="204056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46" y="5053533"/>
            <a:ext cx="1919632" cy="12797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02665" y="5218128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Activation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36429" y="5541697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91389" y="468420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1" name="Block Arc 30"/>
          <p:cNvSpPr/>
          <p:nvPr/>
        </p:nvSpPr>
        <p:spPr>
          <a:xfrm rot="16200000">
            <a:off x="962469" y="5534539"/>
            <a:ext cx="1339822" cy="37781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 rot="5400000" flipH="1">
            <a:off x="3415805" y="5534539"/>
            <a:ext cx="1339822" cy="37781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5303" y="5110500"/>
            <a:ext cx="735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Times New Roman"/>
                <a:cs typeface="Times New Roman"/>
              </a:rPr>
              <a:t>f</a:t>
            </a:r>
            <a:endParaRPr lang="en-US" sz="6000" i="1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16358" y="5341238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39" y="5060260"/>
            <a:ext cx="1919632" cy="12797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535358" y="5224855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769122" y="5548424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24082" y="4690928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55791" y="2418344"/>
            <a:ext cx="45719" cy="664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5" y="1842752"/>
            <a:ext cx="8756299" cy="36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functions come in many different forms</a:t>
            </a:r>
          </a:p>
          <a:p>
            <a:r>
              <a:rPr lang="en-US" dirty="0" smtClean="0"/>
              <a:t>Logistic regression cost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2963266"/>
            <a:ext cx="8686800" cy="101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2946727" y="4095277"/>
            <a:ext cx="462774" cy="20308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26412" y="4701004"/>
            <a:ext cx="1315097" cy="7003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5609869" y="4095277"/>
            <a:ext cx="462774" cy="2030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9763" y="6283928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1537" y="6297858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Representation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compare output of neural network to correct class when classes &gt; 2, we use vector representation of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04" y="3709738"/>
            <a:ext cx="2224499" cy="222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16" y="3321633"/>
            <a:ext cx="342487" cy="30420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45339" y="4480855"/>
            <a:ext cx="1958011" cy="458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MNIST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728800"/>
            <a:ext cx="8686800" cy="101798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16200000">
            <a:off x="3089758" y="1867328"/>
            <a:ext cx="1207699" cy="2548598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6357162" y="1415839"/>
            <a:ext cx="1207699" cy="3451575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9308" y="4018752"/>
            <a:ext cx="284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did the network think the input belonged to the right category?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7854" y="4018752"/>
            <a:ext cx="285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did the network thing the input belonged to the wrong categories?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9308" y="5908088"/>
            <a:ext cx="540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Logistic Regression Spreadsheet Here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derivatives of weights with respect to the cost (this is how it learns)</a:t>
            </a:r>
          </a:p>
          <a:p>
            <a:r>
              <a:rPr lang="en-US" dirty="0" smtClean="0"/>
              <a:t>Math heavy!!!</a:t>
            </a:r>
          </a:p>
          <a:p>
            <a:r>
              <a:rPr lang="en-US" dirty="0" smtClean="0"/>
              <a:t>I side-step this by using automatic differentiation in </a:t>
            </a:r>
            <a:r>
              <a:rPr lang="en-US" dirty="0" err="1" smtClean="0"/>
              <a:t>Theano</a:t>
            </a:r>
            <a:r>
              <a:rPr lang="en-US" dirty="0" smtClean="0"/>
              <a:t> (python library)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http://deeplearning.net/software/theano/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69" y="4557871"/>
            <a:ext cx="3385903" cy="778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1" y="2610555"/>
            <a:ext cx="759177" cy="7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0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Artificial Neural Network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https://github.com/dlacombe2013/MPCR_demo</a:t>
            </a:r>
            <a:endParaRPr lang="en-US" dirty="0" smtClean="0"/>
          </a:p>
          <a:p>
            <a:r>
              <a:rPr lang="en-US" dirty="0" smtClean="0"/>
              <a:t>Download the entire subdirectory</a:t>
            </a:r>
          </a:p>
          <a:p>
            <a:r>
              <a:rPr lang="en-US" dirty="0" smtClean="0"/>
              <a:t>All of the code is in </a:t>
            </a:r>
            <a:r>
              <a:rPr lang="en-US" dirty="0" err="1" smtClean="0"/>
              <a:t>demo_code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aNN.m</a:t>
            </a:r>
            <a:r>
              <a:rPr lang="en-US" dirty="0" smtClean="0"/>
              <a:t> (main script)</a:t>
            </a:r>
          </a:p>
          <a:p>
            <a:pPr lvl="1"/>
            <a:r>
              <a:rPr lang="en-US" dirty="0" err="1" smtClean="0"/>
              <a:t>get_cost_grads.m</a:t>
            </a:r>
            <a:r>
              <a:rPr lang="en-US" dirty="0" smtClean="0"/>
              <a:t> (function calculating cost/grads)</a:t>
            </a:r>
          </a:p>
          <a:p>
            <a:pPr lvl="1"/>
            <a:r>
              <a:rPr lang="en-US" dirty="0" err="1" smtClean="0"/>
              <a:t>predict.m</a:t>
            </a:r>
            <a:r>
              <a:rPr lang="en-US" dirty="0" smtClean="0"/>
              <a:t> (predicts class of test data)</a:t>
            </a:r>
          </a:p>
          <a:p>
            <a:pPr lvl="1"/>
            <a:r>
              <a:rPr lang="en-US" dirty="0" err="1" smtClean="0"/>
              <a:t>sigmoid.m</a:t>
            </a:r>
            <a:r>
              <a:rPr lang="en-US" dirty="0" smtClean="0"/>
              <a:t> (activation function applied)</a:t>
            </a:r>
          </a:p>
          <a:p>
            <a:pPr lvl="1"/>
            <a:r>
              <a:rPr lang="en-US" dirty="0" err="1" smtClean="0"/>
              <a:t>fmincg.m</a:t>
            </a:r>
            <a:r>
              <a:rPr lang="en-US" dirty="0" smtClean="0"/>
              <a:t> (optimization algorithm)</a:t>
            </a:r>
          </a:p>
          <a:p>
            <a:pPr lvl="1"/>
            <a:r>
              <a:rPr lang="en-US" dirty="0" err="1" smtClean="0"/>
              <a:t>displayData.m</a:t>
            </a:r>
            <a:r>
              <a:rPr lang="en-US" dirty="0" smtClean="0"/>
              <a:t> (displays inputs and hidden layer)</a:t>
            </a:r>
          </a:p>
          <a:p>
            <a:pPr lvl="1"/>
            <a:r>
              <a:rPr lang="en-US" dirty="0" err="1" smtClean="0"/>
              <a:t>MNIST.mat</a:t>
            </a:r>
            <a:r>
              <a:rPr lang="en-US" dirty="0" smtClean="0"/>
              <a:t> (data used to train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4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with more than one hidden layer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74" y="2823188"/>
            <a:ext cx="635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4" y="1417638"/>
            <a:ext cx="8311996" cy="49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Convolutional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2279041"/>
            <a:ext cx="8826472" cy="2063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564" y="5111852"/>
            <a:ext cx="750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when images become too large for standard neural networks (way too many weights to train) or shift invariance is desired (which in most cases it 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2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7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am not an expert on artificial neural networks</a:t>
            </a:r>
          </a:p>
          <a:p>
            <a:r>
              <a:rPr lang="en-US" dirty="0" smtClean="0"/>
              <a:t>I am becoming an expert on a certain subset of this broader class</a:t>
            </a:r>
          </a:p>
          <a:p>
            <a:r>
              <a:rPr lang="en-US" dirty="0" smtClean="0"/>
              <a:t>Take everything I say with a grain of salt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2" y="1076548"/>
            <a:ext cx="3108458" cy="27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MATLAB</a:t>
            </a:r>
          </a:p>
          <a:p>
            <a:r>
              <a:rPr lang="en-US" sz="4000" dirty="0" smtClean="0"/>
              <a:t>Python</a:t>
            </a:r>
          </a:p>
          <a:p>
            <a:pPr lvl="1"/>
            <a:r>
              <a:rPr lang="en-US" sz="3600" dirty="0" err="1" smtClean="0"/>
              <a:t>Scipy</a:t>
            </a:r>
            <a:endParaRPr lang="en-US" sz="3600" dirty="0" smtClean="0"/>
          </a:p>
          <a:p>
            <a:pPr lvl="1"/>
            <a:r>
              <a:rPr lang="en-US" sz="3600" dirty="0" err="1" smtClean="0"/>
              <a:t>Scikit</a:t>
            </a:r>
            <a:r>
              <a:rPr lang="en-US" sz="3600" dirty="0" smtClean="0"/>
              <a:t>-Learn</a:t>
            </a:r>
          </a:p>
          <a:p>
            <a:pPr lvl="1"/>
            <a:r>
              <a:rPr lang="en-US" sz="3600" dirty="0" err="1" smtClean="0"/>
              <a:t>Theano</a:t>
            </a:r>
            <a:endParaRPr lang="en-US" sz="3600" dirty="0" smtClean="0"/>
          </a:p>
          <a:p>
            <a:r>
              <a:rPr lang="en-US" sz="4000" dirty="0" smtClean="0"/>
              <a:t>Torch7</a:t>
            </a:r>
            <a:endParaRPr 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49" y="1809791"/>
            <a:ext cx="1893811" cy="1702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4" y="992263"/>
            <a:ext cx="2760346" cy="2760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43" y="4973415"/>
            <a:ext cx="2118376" cy="48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54" y="3560262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558" y="3560262"/>
            <a:ext cx="1331596" cy="124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707" y="4419266"/>
            <a:ext cx="1794853" cy="17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: Machine Learning (Andrew Ng)</a:t>
            </a:r>
          </a:p>
          <a:p>
            <a:r>
              <a:rPr lang="en-US" dirty="0" smtClean="0">
                <a:hlinkClick r:id="rId2"/>
              </a:rPr>
              <a:t>http://deeplearning.net/tutorial/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http://cs231n.stanford.edu/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so many more…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8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1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be interested in artificial neural networks?</a:t>
            </a:r>
          </a:p>
          <a:p>
            <a:pPr lvl="1"/>
            <a:r>
              <a:rPr lang="en-US" dirty="0" smtClean="0"/>
              <a:t>Allows for the computer to program itself through learning </a:t>
            </a:r>
          </a:p>
          <a:p>
            <a:pPr lvl="1"/>
            <a:r>
              <a:rPr lang="en-US" dirty="0" smtClean="0"/>
              <a:t>If our goal is to </a:t>
            </a:r>
            <a:r>
              <a:rPr lang="en-US" dirty="0"/>
              <a:t>have a robot learn to behave, neural networks are a great candidate to get the job done</a:t>
            </a:r>
          </a:p>
          <a:p>
            <a:pPr lvl="1"/>
            <a:r>
              <a:rPr lang="en-US" dirty="0" smtClean="0"/>
              <a:t>This general class of models are </a:t>
            </a:r>
            <a:r>
              <a:rPr lang="en-US" dirty="0"/>
              <a:t>state of the art in </a:t>
            </a:r>
            <a:r>
              <a:rPr lang="en-US" dirty="0" smtClean="0"/>
              <a:t>many important </a:t>
            </a:r>
            <a:r>
              <a:rPr lang="en-US" dirty="0"/>
              <a:t>domains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neural networks:</a:t>
            </a:r>
          </a:p>
          <a:p>
            <a:pPr lvl="1"/>
            <a:r>
              <a:rPr lang="en-US" dirty="0" smtClean="0"/>
              <a:t>Given some input, produce an output that is as close as possible to the desired output</a:t>
            </a:r>
          </a:p>
          <a:p>
            <a:pPr lvl="1"/>
            <a:r>
              <a:rPr lang="en-US" dirty="0" smtClean="0"/>
              <a:t>Make the output closer to desired output by learning the optimal weight values iteratively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555" y="4506990"/>
            <a:ext cx="89077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7291" y="4506990"/>
            <a:ext cx="1980267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78" y="4485151"/>
            <a:ext cx="97975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25999" y="4587909"/>
            <a:ext cx="1266182" cy="192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31230" y="4587284"/>
            <a:ext cx="1149676" cy="19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5999" y="5321528"/>
            <a:ext cx="465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GOAL:</a:t>
            </a:r>
          </a:p>
          <a:p>
            <a:pPr algn="ctr"/>
            <a:r>
              <a:rPr lang="en-US" sz="2400" dirty="0" smtClean="0"/>
              <a:t>Network Output ≈ Desired Output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05334" y="5321528"/>
            <a:ext cx="5112954" cy="10288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8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 in and preprocess data (e.g., scaling)</a:t>
            </a:r>
          </a:p>
          <a:p>
            <a:pPr lvl="1"/>
            <a:r>
              <a:rPr lang="en-US" dirty="0" smtClean="0"/>
              <a:t>Randomly initialize network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= 1:maximum_iterations</a:t>
            </a:r>
          </a:p>
          <a:p>
            <a:pPr lvl="2"/>
            <a:r>
              <a:rPr lang="en-US" dirty="0" smtClean="0"/>
              <a:t>Feed forward inputs to get output activation</a:t>
            </a:r>
          </a:p>
          <a:p>
            <a:pPr lvl="2"/>
            <a:r>
              <a:rPr lang="en-US" dirty="0" smtClean="0"/>
              <a:t>Calculate cost (discrepancy with desired output)</a:t>
            </a:r>
          </a:p>
          <a:p>
            <a:pPr lvl="2"/>
            <a:r>
              <a:rPr lang="en-US" dirty="0" err="1" smtClean="0"/>
              <a:t>Backpropagate</a:t>
            </a:r>
            <a:r>
              <a:rPr lang="en-US" dirty="0" smtClean="0"/>
              <a:t> errors by adjusting weights</a:t>
            </a:r>
          </a:p>
          <a:p>
            <a:pPr lvl="2"/>
            <a:r>
              <a:rPr lang="en-US" dirty="0" smtClean="0"/>
              <a:t>Repeat until convergence or maximum iterations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Adjust data so that it falls within some range</a:t>
            </a:r>
          </a:p>
          <a:p>
            <a:r>
              <a:rPr lang="en-US" dirty="0" smtClean="0"/>
              <a:t>Feed forward</a:t>
            </a:r>
          </a:p>
          <a:p>
            <a:pPr lvl="1"/>
            <a:r>
              <a:rPr lang="en-US" dirty="0" smtClean="0"/>
              <a:t>Propagate the input through the network by calculating the activation of each layer successively with an output at the final layer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 function that returns a scalar value indicating how well the network performed </a:t>
            </a:r>
          </a:p>
          <a:p>
            <a:r>
              <a:rPr lang="en-US" dirty="0" smtClean="0"/>
              <a:t>Back propagation</a:t>
            </a:r>
          </a:p>
          <a:p>
            <a:pPr lvl="1"/>
            <a:r>
              <a:rPr lang="en-US" dirty="0" smtClean="0"/>
              <a:t>An algorithm for propagating the error derivatives back through the network so that weights can be adjusted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Learning: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for Classification</a:t>
            </a:r>
          </a:p>
          <a:p>
            <a:pPr lvl="1"/>
            <a:r>
              <a:rPr lang="en-US" dirty="0" smtClean="0"/>
              <a:t>The goal of this type of network is to have the output of the final layer accurately classify a given input</a:t>
            </a:r>
          </a:p>
          <a:p>
            <a:pPr lvl="1"/>
            <a:r>
              <a:rPr lang="en-US" dirty="0" smtClean="0"/>
              <a:t>Cost function in this case is some quantification of the difference between the output neuron label and the actual label assigned to a given instance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259" y="5202833"/>
            <a:ext cx="4528139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-ALVINN</a:t>
            </a:r>
          </a:p>
          <a:p>
            <a:r>
              <a:rPr lang="en-US" dirty="0" smtClean="0"/>
              <a:t>-Deep Neural Networks for Image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Learning: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Feature Learning</a:t>
            </a:r>
          </a:p>
          <a:p>
            <a:pPr lvl="1"/>
            <a:r>
              <a:rPr lang="en-US" dirty="0" smtClean="0"/>
              <a:t>The goal of this type of network is to learn a good representation (or prior) of the world with unlabeled data</a:t>
            </a:r>
          </a:p>
          <a:p>
            <a:pPr lvl="1"/>
            <a:r>
              <a:rPr lang="en-US" dirty="0" smtClean="0"/>
              <a:t>Cost function here could be the difference between input and reconstructed 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379" y="4925834"/>
            <a:ext cx="452813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-Sparse Filtering</a:t>
            </a:r>
          </a:p>
          <a:p>
            <a:r>
              <a:rPr lang="en-US" dirty="0" smtClean="0"/>
              <a:t>-(Sparse)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-Restricted </a:t>
            </a:r>
            <a:r>
              <a:rPr lang="en-US" dirty="0" err="1" smtClean="0"/>
              <a:t>Boltzman</a:t>
            </a:r>
            <a:r>
              <a:rPr lang="en-US" dirty="0" smtClean="0"/>
              <a:t> Machines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741" b="7626"/>
          <a:stretch/>
        </p:blipFill>
        <p:spPr>
          <a:xfrm>
            <a:off x="6060717" y="4530432"/>
            <a:ext cx="2002931" cy="20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990</Words>
  <Application>Microsoft Macintosh PowerPoint</Application>
  <PresentationFormat>On-screen Show (4:3)</PresentationFormat>
  <Paragraphs>203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Neural Networks</vt:lpstr>
      <vt:lpstr>Outline</vt:lpstr>
      <vt:lpstr>Disclaimer</vt:lpstr>
      <vt:lpstr>Motivation</vt:lpstr>
      <vt:lpstr>The Basics: Goals</vt:lpstr>
      <vt:lpstr>The Basics: Workflow</vt:lpstr>
      <vt:lpstr>Terms</vt:lpstr>
      <vt:lpstr>Types of Learning: Supervised</vt:lpstr>
      <vt:lpstr>Types of Learning: Unsupervised</vt:lpstr>
      <vt:lpstr>Single Neuron</vt:lpstr>
      <vt:lpstr>Output (Transfer) Function</vt:lpstr>
      <vt:lpstr>Sigmoid Function</vt:lpstr>
      <vt:lpstr>Simple Neuron Example</vt:lpstr>
      <vt:lpstr>Neuron Weights to Input</vt:lpstr>
      <vt:lpstr>Architecture</vt:lpstr>
      <vt:lpstr>Bias Node</vt:lpstr>
      <vt:lpstr>Question:</vt:lpstr>
      <vt:lpstr>Architecture to &lt;code/&gt;</vt:lpstr>
      <vt:lpstr>Input</vt:lpstr>
      <vt:lpstr>Feed Forward</vt:lpstr>
      <vt:lpstr>Matrix Multiplication</vt:lpstr>
      <vt:lpstr>Cost Function</vt:lpstr>
      <vt:lpstr>Vector Representation of Class</vt:lpstr>
      <vt:lpstr>Example: MNIST</vt:lpstr>
      <vt:lpstr>Backpropagation</vt:lpstr>
      <vt:lpstr>Supervised Artificial Neural Network Demonstration</vt:lpstr>
      <vt:lpstr>Deep Neural Networks</vt:lpstr>
      <vt:lpstr>Deep Neural Networks</vt:lpstr>
      <vt:lpstr>Deep Convolutional Neural Networks</vt:lpstr>
      <vt:lpstr>Coding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Daniel LaCombe</dc:creator>
  <cp:lastModifiedBy>Daniel LaCombe</cp:lastModifiedBy>
  <cp:revision>139</cp:revision>
  <dcterms:created xsi:type="dcterms:W3CDTF">2015-06-24T01:43:29Z</dcterms:created>
  <dcterms:modified xsi:type="dcterms:W3CDTF">2015-06-25T04:02:17Z</dcterms:modified>
</cp:coreProperties>
</file>