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6" r:id="rId12"/>
    <p:sldId id="277" r:id="rId13"/>
    <p:sldId id="274" r:id="rId14"/>
    <p:sldId id="27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" TargetMode="External"/><Relationship Id="rId3" Type="http://schemas.openxmlformats.org/officeDocument/2006/relationships/hyperlink" Target="http://deeplearning.net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Perception and Cognitive Robotics Lab</a:t>
            </a:r>
          </a:p>
          <a:p>
            <a:r>
              <a:rPr lang="en-US" dirty="0" smtClean="0"/>
              <a:t>Daniel C. LaCombe, Jr.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to &lt;code/&gt;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09" y="1417638"/>
            <a:ext cx="3826413" cy="264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2" y="4846408"/>
            <a:ext cx="1919632" cy="1279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6188" y="5224377"/>
            <a:ext cx="133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90972" y="4846408"/>
            <a:ext cx="191963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6188" y="4501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78648" y="5362190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10800000">
            <a:off x="1453431" y="2636301"/>
            <a:ext cx="1167178" cy="18647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08" y="4822109"/>
            <a:ext cx="1919632" cy="12797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27051" y="5011004"/>
            <a:ext cx="158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Hidden</a:t>
            </a:r>
          </a:p>
          <a:p>
            <a:r>
              <a:rPr lang="en-US" sz="2800" dirty="0" smtClean="0"/>
              <a:t>Weights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92608" y="4822109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71552" y="53378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7051" y="442051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60169" y="1736101"/>
            <a:ext cx="819945" cy="17361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60169" y="1736101"/>
            <a:ext cx="819945" cy="1157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0169" y="1736101"/>
            <a:ext cx="819945" cy="5626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0169" y="1736101"/>
            <a:ext cx="8199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187824" y="4064615"/>
            <a:ext cx="394224" cy="3558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17" y="4846408"/>
            <a:ext cx="1919632" cy="127975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67285" y="5011004"/>
            <a:ext cx="1690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</a:t>
            </a:r>
          </a:p>
          <a:p>
            <a:r>
              <a:rPr lang="en-US" sz="2800" dirty="0" smtClean="0"/>
              <a:t>Weights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6721117" y="4846408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895566" y="536219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55560" y="4444810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 rot="18801129">
            <a:off x="6641952" y="2613511"/>
            <a:ext cx="394224" cy="218770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72014" y="2443793"/>
            <a:ext cx="16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f(output)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Layer Activation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07" y="2685012"/>
            <a:ext cx="1919632" cy="1279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4623" y="3062981"/>
            <a:ext cx="133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309407" y="2685012"/>
            <a:ext cx="191963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623" y="23396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39787" y="3200794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84" y="2660713"/>
            <a:ext cx="1919632" cy="12797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6226" y="2794846"/>
            <a:ext cx="198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Hidden</a:t>
            </a:r>
          </a:p>
          <a:p>
            <a:r>
              <a:rPr lang="en-US" sz="2800" dirty="0" smtClean="0"/>
              <a:t>Weights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784" y="2660713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308728" y="317649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227" y="229138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92943" y="3070832"/>
            <a:ext cx="71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9194" y="4750050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80" y="4924707"/>
            <a:ext cx="1919632" cy="1279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92943" y="5089303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Hidden</a:t>
            </a:r>
          </a:p>
          <a:p>
            <a:r>
              <a:rPr lang="en-US" sz="2800" dirty="0" smtClean="0"/>
              <a:t>Activation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36860" y="5440489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40923" y="4555375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0391" y="5089302"/>
            <a:ext cx="311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that the sigmoid function (or some other output function) is then applied before passing to next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67" y="2076714"/>
            <a:ext cx="7656633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functions come in many different forms</a:t>
            </a:r>
          </a:p>
          <a:p>
            <a:r>
              <a:rPr lang="en-US" dirty="0" smtClean="0"/>
              <a:t>Logistic regression cost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2963266"/>
            <a:ext cx="8686800" cy="101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695" r="36518"/>
          <a:stretch/>
        </p:blipFill>
        <p:spPr>
          <a:xfrm>
            <a:off x="2483952" y="4061626"/>
            <a:ext cx="556619" cy="24427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01329" y="4967177"/>
            <a:ext cx="1800665" cy="4983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695" r="36518"/>
          <a:stretch/>
        </p:blipFill>
        <p:spPr>
          <a:xfrm>
            <a:off x="6414532" y="4125926"/>
            <a:ext cx="556619" cy="2442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4200" y="6514790"/>
            <a:ext cx="212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1244" y="6482524"/>
            <a:ext cx="212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MNIST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728800"/>
            <a:ext cx="8686800" cy="101798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rot="16200000">
            <a:off x="3182443" y="1960014"/>
            <a:ext cx="1207699" cy="2363227"/>
          </a:xfrm>
          <a:prstGeom prst="leftBrace">
            <a:avLst>
              <a:gd name="adj1" fmla="val 8333"/>
              <a:gd name="adj2" fmla="val 506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6299703" y="1358380"/>
            <a:ext cx="1207699" cy="3566494"/>
          </a:xfrm>
          <a:prstGeom prst="leftBrace">
            <a:avLst>
              <a:gd name="adj1" fmla="val 8333"/>
              <a:gd name="adj2" fmla="val 506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04679" y="4018752"/>
            <a:ext cx="251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well did it predict the right category?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7855" y="4171152"/>
            <a:ext cx="251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poorly did it predict the wrong category?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9308" y="5361212"/>
            <a:ext cx="540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Logistic Regression Spreadsheet Here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derivatives of weights with respect to the cost (this is how it learns)</a:t>
            </a:r>
          </a:p>
          <a:p>
            <a:r>
              <a:rPr lang="en-US" dirty="0" smtClean="0"/>
              <a:t>Math heavy!!!</a:t>
            </a:r>
          </a:p>
          <a:p>
            <a:r>
              <a:rPr lang="en-US" dirty="0" smtClean="0"/>
              <a:t>I side-step this by using automatic differentiation in </a:t>
            </a:r>
            <a:r>
              <a:rPr lang="en-US" dirty="0" err="1" smtClean="0"/>
              <a:t>Theano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deeplearning.net</a:t>
            </a:r>
            <a:r>
              <a:rPr lang="en-US" dirty="0" smtClean="0"/>
              <a:t>/software/</a:t>
            </a:r>
            <a:r>
              <a:rPr lang="en-US" dirty="0" err="1" smtClean="0"/>
              <a:t>theano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94" y="4578523"/>
            <a:ext cx="2540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for Classification</a:t>
            </a:r>
          </a:p>
          <a:p>
            <a:pPr lvl="1"/>
            <a:r>
              <a:rPr lang="en-US" dirty="0" smtClean="0"/>
              <a:t>The goal of this type of network is to have the output of the final layer accurately classify a given input</a:t>
            </a:r>
          </a:p>
          <a:p>
            <a:pPr lvl="1"/>
            <a:r>
              <a:rPr lang="en-US" dirty="0" smtClean="0"/>
              <a:t>Cost function in this case is the difference between the output neuron label and the actual label assigned to a given instance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4146" y="5505493"/>
            <a:ext cx="520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--MNIST Neural Network Demo Here--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7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Feature Learning</a:t>
            </a:r>
          </a:p>
          <a:p>
            <a:pPr lvl="1"/>
            <a:r>
              <a:rPr lang="en-US" dirty="0" smtClean="0"/>
              <a:t>The goal of this type of network is to learn a good representation (or prior) of the world with unlabeled data</a:t>
            </a:r>
          </a:p>
          <a:p>
            <a:pPr lvl="1"/>
            <a:r>
              <a:rPr lang="en-US" dirty="0" smtClean="0"/>
              <a:t>Cost function here could be the difference between input and reconstructed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6080" y="5160470"/>
            <a:ext cx="45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--Sparse Filtering Demo Here--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6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with more than one hidden layer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74" y="2823188"/>
            <a:ext cx="635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4" y="1417638"/>
            <a:ext cx="8311996" cy="49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 Basics</a:t>
            </a:r>
          </a:p>
          <a:p>
            <a:r>
              <a:rPr lang="en-US" dirty="0" smtClean="0"/>
              <a:t>Types of Learning</a:t>
            </a:r>
          </a:p>
          <a:p>
            <a:r>
              <a:rPr lang="en-US" dirty="0" smtClean="0"/>
              <a:t>Go Deeper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Convolutional Neural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2279041"/>
            <a:ext cx="8826472" cy="2063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564" y="5111852"/>
            <a:ext cx="750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when images become too large for standard neural networks (way too many weights to train) or shift invariance is desired (which in most cases it 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2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err="1" smtClean="0"/>
              <a:t>PyBrain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Theano</a:t>
            </a:r>
            <a:endParaRPr lang="en-US" dirty="0" smtClean="0"/>
          </a:p>
          <a:p>
            <a:pPr lvl="2"/>
            <a:r>
              <a:rPr lang="en-US" dirty="0" err="1" smtClean="0"/>
              <a:t>Deepy</a:t>
            </a:r>
            <a:endParaRPr lang="en-US" dirty="0" smtClean="0"/>
          </a:p>
          <a:p>
            <a:r>
              <a:rPr lang="en-US" dirty="0" smtClean="0"/>
              <a:t>Torch7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: Machine Learning (Andrew Ng)</a:t>
            </a:r>
          </a:p>
          <a:p>
            <a:r>
              <a:rPr lang="en-US" dirty="0" smtClean="0">
                <a:hlinkClick r:id="rId2"/>
              </a:rPr>
              <a:t>http://deeplearning.net/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http://deeplearning.net/tutorial/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8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17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am not an expert on artificial neural networks</a:t>
            </a:r>
          </a:p>
          <a:p>
            <a:r>
              <a:rPr lang="en-US" dirty="0" smtClean="0"/>
              <a:t>I am becoming an expert on a certain subset of this broader class</a:t>
            </a:r>
          </a:p>
          <a:p>
            <a:r>
              <a:rPr lang="en-US" dirty="0" smtClean="0"/>
              <a:t>Take everything I say with a grain of salt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2" y="1076548"/>
            <a:ext cx="3108458" cy="27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be interested in artificial neural networks?</a:t>
            </a:r>
          </a:p>
          <a:p>
            <a:pPr lvl="1"/>
            <a:r>
              <a:rPr lang="en-US" dirty="0" smtClean="0"/>
              <a:t>Allows for the computer to program itself through learning</a:t>
            </a:r>
          </a:p>
          <a:p>
            <a:pPr lvl="1"/>
            <a:r>
              <a:rPr lang="en-US" dirty="0" smtClean="0"/>
              <a:t>If our goal is to </a:t>
            </a:r>
            <a:r>
              <a:rPr lang="en-US" dirty="0"/>
              <a:t>have a robot learn to behave, neural networks are a great candidate to get the job done</a:t>
            </a:r>
          </a:p>
          <a:p>
            <a:pPr lvl="1"/>
            <a:r>
              <a:rPr lang="en-US" dirty="0" smtClean="0"/>
              <a:t>This general class of models are </a:t>
            </a:r>
            <a:r>
              <a:rPr lang="en-US" dirty="0"/>
              <a:t>state of the art in </a:t>
            </a:r>
            <a:r>
              <a:rPr lang="en-US" dirty="0" smtClean="0"/>
              <a:t>many important </a:t>
            </a:r>
            <a:r>
              <a:rPr lang="en-US" dirty="0"/>
              <a:t>domains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neural networks:</a:t>
            </a:r>
          </a:p>
          <a:p>
            <a:pPr lvl="1"/>
            <a:r>
              <a:rPr lang="en-US" dirty="0" smtClean="0"/>
              <a:t>Given some input, produce an output that is as close as possible to the desired output</a:t>
            </a:r>
          </a:p>
          <a:p>
            <a:pPr lvl="1"/>
            <a:r>
              <a:rPr lang="en-US" dirty="0" smtClean="0"/>
              <a:t>Make the output closer to desired output by learning the optimal weight values iteratively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554" y="4506990"/>
            <a:ext cx="101144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0963" y="4506990"/>
            <a:ext cx="1980267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0906" y="4506990"/>
            <a:ext cx="97975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25999" y="4587909"/>
            <a:ext cx="1524964" cy="1922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731230" y="4587284"/>
            <a:ext cx="1149676" cy="19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5999" y="5321528"/>
            <a:ext cx="465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GOAL:</a:t>
            </a:r>
          </a:p>
          <a:p>
            <a:pPr algn="ctr"/>
            <a:r>
              <a:rPr lang="en-US" sz="2400" dirty="0" smtClean="0"/>
              <a:t>Network Output ≈ Desired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08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74" y="4243802"/>
            <a:ext cx="4526065" cy="2127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81" y="1568050"/>
            <a:ext cx="4051495" cy="2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(Transfer)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058" b="9058"/>
          <a:stretch>
            <a:fillRect/>
          </a:stretch>
        </p:blipFill>
        <p:spPr>
          <a:xfrm>
            <a:off x="2081014" y="4002330"/>
            <a:ext cx="4124848" cy="22685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90" y="1417638"/>
            <a:ext cx="6395986" cy="22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9" y="1417638"/>
            <a:ext cx="6450260" cy="51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8" y="1265772"/>
            <a:ext cx="7395587" cy="5116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5968" y="6365703"/>
            <a:ext cx="14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(input)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264" y="6365703"/>
            <a:ext cx="16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(hidden layer)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6186" y="4910602"/>
            <a:ext cx="29749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(output layer)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 Only one output node for two classes; otherwise # of output nodes = # of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8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549</Words>
  <Application>Microsoft Macintosh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Neural Networks</vt:lpstr>
      <vt:lpstr>Outline</vt:lpstr>
      <vt:lpstr>Disclaimer</vt:lpstr>
      <vt:lpstr>Motivation</vt:lpstr>
      <vt:lpstr>The Basics</vt:lpstr>
      <vt:lpstr>Single Neuron</vt:lpstr>
      <vt:lpstr>Output (Transfer) Function</vt:lpstr>
      <vt:lpstr>Sigmoid Function</vt:lpstr>
      <vt:lpstr>Architecture</vt:lpstr>
      <vt:lpstr>Architecture to &lt;code/&gt;</vt:lpstr>
      <vt:lpstr>Feed Forward</vt:lpstr>
      <vt:lpstr>Matrix Multiplication</vt:lpstr>
      <vt:lpstr>Cost Function</vt:lpstr>
      <vt:lpstr>Example: MNIST</vt:lpstr>
      <vt:lpstr>Backpropagation</vt:lpstr>
      <vt:lpstr>Types of Learning</vt:lpstr>
      <vt:lpstr>Types of Learning</vt:lpstr>
      <vt:lpstr>Deep Neural Networks</vt:lpstr>
      <vt:lpstr>Deep Neural Networks</vt:lpstr>
      <vt:lpstr>Deep Convolutional Neural Networks</vt:lpstr>
      <vt:lpstr>Coding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Daniel LaCombe</dc:creator>
  <cp:lastModifiedBy>Daniel LaCombe</cp:lastModifiedBy>
  <cp:revision>58</cp:revision>
  <dcterms:created xsi:type="dcterms:W3CDTF">2015-06-24T01:43:29Z</dcterms:created>
  <dcterms:modified xsi:type="dcterms:W3CDTF">2015-06-24T04:13:47Z</dcterms:modified>
</cp:coreProperties>
</file>