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tags/tag3.xml" ContentType="application/vnd.openxmlformats-officedocument.presentationml.tags+xml"/>
  <Override PartName="/ppt/notesSlides/notesSlide28.xml" ContentType="application/vnd.openxmlformats-officedocument.presentationml.notesSlide+xml"/>
  <Default Extension="emf" ContentType="image/x-emf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tags/tag1.xml" ContentType="application/vnd.openxmlformats-officedocument.presentationml.tags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53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Default Extension="wmf" ContentType="image/x-wmf"/>
  <Override PartName="/ppt/tags/tag2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54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74" r:id="rId2"/>
    <p:sldId id="344" r:id="rId3"/>
    <p:sldId id="373" r:id="rId4"/>
    <p:sldId id="374" r:id="rId5"/>
    <p:sldId id="291" r:id="rId6"/>
    <p:sldId id="385" r:id="rId7"/>
    <p:sldId id="279" r:id="rId8"/>
    <p:sldId id="275" r:id="rId9"/>
    <p:sldId id="281" r:id="rId10"/>
    <p:sldId id="292" r:id="rId11"/>
    <p:sldId id="378" r:id="rId12"/>
    <p:sldId id="326" r:id="rId13"/>
    <p:sldId id="404" r:id="rId14"/>
    <p:sldId id="380" r:id="rId15"/>
    <p:sldId id="286" r:id="rId16"/>
    <p:sldId id="377" r:id="rId17"/>
    <p:sldId id="351" r:id="rId18"/>
    <p:sldId id="381" r:id="rId19"/>
    <p:sldId id="354" r:id="rId20"/>
    <p:sldId id="359" r:id="rId21"/>
    <p:sldId id="360" r:id="rId22"/>
    <p:sldId id="361" r:id="rId23"/>
    <p:sldId id="405" r:id="rId24"/>
    <p:sldId id="387" r:id="rId25"/>
    <p:sldId id="369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3" r:id="rId38"/>
    <p:sldId id="346" r:id="rId39"/>
    <p:sldId id="396" r:id="rId40"/>
    <p:sldId id="397" r:id="rId41"/>
    <p:sldId id="398" r:id="rId42"/>
    <p:sldId id="399" r:id="rId43"/>
    <p:sldId id="400" r:id="rId44"/>
    <p:sldId id="394" r:id="rId45"/>
    <p:sldId id="392" r:id="rId46"/>
    <p:sldId id="393" r:id="rId47"/>
    <p:sldId id="379" r:id="rId48"/>
    <p:sldId id="358" r:id="rId49"/>
    <p:sldId id="383" r:id="rId50"/>
    <p:sldId id="384" r:id="rId51"/>
    <p:sldId id="368" r:id="rId52"/>
    <p:sldId id="390" r:id="rId53"/>
    <p:sldId id="391" r:id="rId54"/>
    <p:sldId id="403" r:id="rId55"/>
  </p:sldIdLst>
  <p:sldSz cx="9144000" cy="6858000" type="screen4x3"/>
  <p:notesSz cx="7315200" cy="96012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00FF"/>
    <a:srgbClr val="33CC33"/>
    <a:srgbClr val="CC0000"/>
    <a:srgbClr val="FF000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575" autoAdjust="0"/>
    <p:restoredTop sz="94637" autoAdjust="0"/>
  </p:normalViewPr>
  <p:slideViewPr>
    <p:cSldViewPr>
      <p:cViewPr>
        <p:scale>
          <a:sx n="90" d="100"/>
          <a:sy n="90" d="100"/>
        </p:scale>
        <p:origin x="-426" y="5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718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2" Type="http://schemas.openxmlformats.org/officeDocument/2006/relationships/image" Target="../media/image59.wmf"/><Relationship Id="rId1" Type="http://schemas.openxmlformats.org/officeDocument/2006/relationships/image" Target="../media/image58.wmf"/><Relationship Id="rId4" Type="http://schemas.openxmlformats.org/officeDocument/2006/relationships/image" Target="../media/image61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image" Target="../media/image71.wmf"/><Relationship Id="rId7" Type="http://schemas.openxmlformats.org/officeDocument/2006/relationships/image" Target="../media/image75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6" Type="http://schemas.openxmlformats.org/officeDocument/2006/relationships/image" Target="../media/image74.wmf"/><Relationship Id="rId5" Type="http://schemas.openxmlformats.org/officeDocument/2006/relationships/image" Target="../media/image73.wmf"/><Relationship Id="rId10" Type="http://schemas.openxmlformats.org/officeDocument/2006/relationships/image" Target="../media/image78.wmf"/><Relationship Id="rId4" Type="http://schemas.openxmlformats.org/officeDocument/2006/relationships/image" Target="../media/image72.wmf"/><Relationship Id="rId9" Type="http://schemas.openxmlformats.org/officeDocument/2006/relationships/image" Target="../media/image77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Relationship Id="rId6" Type="http://schemas.openxmlformats.org/officeDocument/2006/relationships/image" Target="../media/image84.wmf"/><Relationship Id="rId5" Type="http://schemas.openxmlformats.org/officeDocument/2006/relationships/image" Target="../media/image83.wmf"/><Relationship Id="rId4" Type="http://schemas.openxmlformats.org/officeDocument/2006/relationships/image" Target="../media/image82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/Relationships>
</file>

<file path=ppt/drawings/_rels/vmlDrawing16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emf"/><Relationship Id="rId1" Type="http://schemas.openxmlformats.org/officeDocument/2006/relationships/image" Target="../media/image102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5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7" Type="http://schemas.openxmlformats.org/officeDocument/2006/relationships/image" Target="../media/image114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9.png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3.wmf"/><Relationship Id="rId7" Type="http://schemas.openxmlformats.org/officeDocument/2006/relationships/image" Target="../media/image127.wmf"/><Relationship Id="rId2" Type="http://schemas.openxmlformats.org/officeDocument/2006/relationships/image" Target="../media/image122.wmf"/><Relationship Id="rId1" Type="http://schemas.openxmlformats.org/officeDocument/2006/relationships/image" Target="../media/image121.wmf"/><Relationship Id="rId6" Type="http://schemas.openxmlformats.org/officeDocument/2006/relationships/image" Target="../media/image126.wmf"/><Relationship Id="rId5" Type="http://schemas.openxmlformats.org/officeDocument/2006/relationships/image" Target="../media/image125.wmf"/><Relationship Id="rId4" Type="http://schemas.openxmlformats.org/officeDocument/2006/relationships/image" Target="../media/image124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30.wmf"/><Relationship Id="rId7" Type="http://schemas.openxmlformats.org/officeDocument/2006/relationships/image" Target="../media/image134.wmf"/><Relationship Id="rId2" Type="http://schemas.openxmlformats.org/officeDocument/2006/relationships/image" Target="../media/image129.wmf"/><Relationship Id="rId1" Type="http://schemas.openxmlformats.org/officeDocument/2006/relationships/image" Target="../media/image128.wmf"/><Relationship Id="rId6" Type="http://schemas.openxmlformats.org/officeDocument/2006/relationships/image" Target="../media/image133.wmf"/><Relationship Id="rId11" Type="http://schemas.openxmlformats.org/officeDocument/2006/relationships/image" Target="../media/image137.wmf"/><Relationship Id="rId5" Type="http://schemas.openxmlformats.org/officeDocument/2006/relationships/image" Target="../media/image132.wmf"/><Relationship Id="rId10" Type="http://schemas.openxmlformats.org/officeDocument/2006/relationships/image" Target="../media/image136.wmf"/><Relationship Id="rId4" Type="http://schemas.openxmlformats.org/officeDocument/2006/relationships/image" Target="../media/image131.wmf"/><Relationship Id="rId9" Type="http://schemas.openxmlformats.org/officeDocument/2006/relationships/image" Target="../media/image135.wmf"/></Relationships>
</file>

<file path=ppt/drawings/_rels/vmlDrawing2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Relationship Id="rId4" Type="http://schemas.openxmlformats.org/officeDocument/2006/relationships/image" Target="../media/image141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26.wmf"/><Relationship Id="rId5" Type="http://schemas.openxmlformats.org/officeDocument/2006/relationships/image" Target="../media/image150.wmf"/><Relationship Id="rId4" Type="http://schemas.openxmlformats.org/officeDocument/2006/relationships/image" Target="../media/image149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3.wmf"/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7" Type="http://schemas.openxmlformats.org/officeDocument/2006/relationships/image" Target="../media/image162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Relationship Id="rId4" Type="http://schemas.openxmlformats.org/officeDocument/2006/relationships/image" Target="../media/image167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wmf"/><Relationship Id="rId2" Type="http://schemas.openxmlformats.org/officeDocument/2006/relationships/image" Target="../media/image169.wmf"/><Relationship Id="rId1" Type="http://schemas.openxmlformats.org/officeDocument/2006/relationships/image" Target="../media/image16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wmf"/><Relationship Id="rId2" Type="http://schemas.openxmlformats.org/officeDocument/2006/relationships/image" Target="../media/image172.wmf"/><Relationship Id="rId1" Type="http://schemas.openxmlformats.org/officeDocument/2006/relationships/image" Target="../media/image171.wmf"/><Relationship Id="rId6" Type="http://schemas.openxmlformats.org/officeDocument/2006/relationships/image" Target="../media/image176.wmf"/><Relationship Id="rId5" Type="http://schemas.openxmlformats.org/officeDocument/2006/relationships/image" Target="../media/image175.wmf"/><Relationship Id="rId4" Type="http://schemas.openxmlformats.org/officeDocument/2006/relationships/image" Target="../media/image174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wmf"/><Relationship Id="rId2" Type="http://schemas.openxmlformats.org/officeDocument/2006/relationships/image" Target="../media/image178.wmf"/><Relationship Id="rId1" Type="http://schemas.openxmlformats.org/officeDocument/2006/relationships/image" Target="../media/image177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3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wmf"/><Relationship Id="rId3" Type="http://schemas.openxmlformats.org/officeDocument/2006/relationships/image" Target="../media/image186.wmf"/><Relationship Id="rId7" Type="http://schemas.openxmlformats.org/officeDocument/2006/relationships/image" Target="../media/image190.wmf"/><Relationship Id="rId2" Type="http://schemas.openxmlformats.org/officeDocument/2006/relationships/image" Target="../media/image185.wmf"/><Relationship Id="rId1" Type="http://schemas.openxmlformats.org/officeDocument/2006/relationships/image" Target="../media/image184.wmf"/><Relationship Id="rId6" Type="http://schemas.openxmlformats.org/officeDocument/2006/relationships/image" Target="../media/image189.wmf"/><Relationship Id="rId5" Type="http://schemas.openxmlformats.org/officeDocument/2006/relationships/image" Target="../media/image188.wmf"/><Relationship Id="rId10" Type="http://schemas.openxmlformats.org/officeDocument/2006/relationships/image" Target="../media/image79.wmf"/><Relationship Id="rId4" Type="http://schemas.openxmlformats.org/officeDocument/2006/relationships/image" Target="../media/image187.wmf"/><Relationship Id="rId9" Type="http://schemas.openxmlformats.org/officeDocument/2006/relationships/image" Target="../media/image192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5.wmf"/><Relationship Id="rId2" Type="http://schemas.openxmlformats.org/officeDocument/2006/relationships/image" Target="../media/image194.wmf"/><Relationship Id="rId1" Type="http://schemas.openxmlformats.org/officeDocument/2006/relationships/image" Target="../media/image193.wmf"/><Relationship Id="rId5" Type="http://schemas.openxmlformats.org/officeDocument/2006/relationships/image" Target="../media/image76.wmf"/><Relationship Id="rId4" Type="http://schemas.openxmlformats.org/officeDocument/2006/relationships/image" Target="../media/image19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8" Type="http://schemas.openxmlformats.org/officeDocument/2006/relationships/image" Target="../media/image26.wmf"/><Relationship Id="rId3" Type="http://schemas.openxmlformats.org/officeDocument/2006/relationships/image" Target="../media/image21.wmf"/><Relationship Id="rId7" Type="http://schemas.openxmlformats.org/officeDocument/2006/relationships/image" Target="../media/image25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6" Type="http://schemas.openxmlformats.org/officeDocument/2006/relationships/image" Target="../media/image24.wmf"/><Relationship Id="rId5" Type="http://schemas.openxmlformats.org/officeDocument/2006/relationships/image" Target="../media/image23.wmf"/><Relationship Id="rId4" Type="http://schemas.openxmlformats.org/officeDocument/2006/relationships/image" Target="../media/image22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6" Type="http://schemas.openxmlformats.org/officeDocument/2006/relationships/image" Target="../media/image32.wmf"/><Relationship Id="rId5" Type="http://schemas.openxmlformats.org/officeDocument/2006/relationships/image" Target="../media/image31.wmf"/><Relationship Id="rId4" Type="http://schemas.openxmlformats.org/officeDocument/2006/relationships/image" Target="../media/image3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image" Target="../media/image42.wmf"/><Relationship Id="rId1" Type="http://schemas.openxmlformats.org/officeDocument/2006/relationships/image" Target="../media/image41.wmf"/><Relationship Id="rId5" Type="http://schemas.openxmlformats.org/officeDocument/2006/relationships/image" Target="../media/image45.wmf"/><Relationship Id="rId4" Type="http://schemas.openxmlformats.org/officeDocument/2006/relationships/image" Target="../media/image44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4" Type="http://schemas.openxmlformats.org/officeDocument/2006/relationships/image" Target="../media/image5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2B02CDD-94C4-4BE2-A143-C82CB8F601DA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8888" y="720725"/>
            <a:ext cx="4797425" cy="3598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Cliquez pour modifier les styles du texte du masque</a:t>
            </a:r>
          </a:p>
          <a:p>
            <a:pPr lvl="1"/>
            <a:r>
              <a:rPr lang="en-US" noProof="0" smtClean="0"/>
              <a:t>Deuxième niveau</a:t>
            </a:r>
          </a:p>
          <a:p>
            <a:pPr lvl="2"/>
            <a:r>
              <a:rPr lang="en-US" noProof="0" smtClean="0"/>
              <a:t>Troisième niveau</a:t>
            </a:r>
          </a:p>
          <a:p>
            <a:pPr lvl="3"/>
            <a:r>
              <a:rPr lang="en-US" noProof="0" smtClean="0"/>
              <a:t>Quatrième niveau</a:t>
            </a:r>
          </a:p>
          <a:p>
            <a:pPr lvl="4"/>
            <a:r>
              <a:rPr lang="en-US" noProof="0" smtClean="0"/>
              <a:t>Cinquième niveau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8AD9A08E-E627-49E1-A2D1-6DA71EC179DE}" type="slidenum">
              <a:rPr lang="en-US"/>
              <a:pPr>
                <a:defRPr/>
              </a:pPr>
              <a:t>‹N°›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3482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3E1AE-D88E-403F-80A7-22489FBCFCDF}" type="slidenum">
              <a:rPr lang="en-US" smtClean="0"/>
              <a:pPr/>
              <a:t>1</a:t>
            </a:fld>
            <a:endParaRPr lang="en-US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6349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A710A2F-A422-4136-98C4-6C2E968F2F54}" type="slidenum">
              <a:rPr lang="en-US" smtClean="0"/>
              <a:pPr/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9A08E-E627-49E1-A2D1-6DA71EC179D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9A08E-E627-49E1-A2D1-6DA71EC179DE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9A08E-E627-49E1-A2D1-6DA71EC179DE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6042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010CC2-1E2A-4657-8C3B-E4AC774E6629}" type="slidenum">
              <a:rPr lang="en-US" smtClean="0"/>
              <a:pPr/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9A08E-E627-49E1-A2D1-6DA71EC179DE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6A9D82-3BFE-4097-91B2-714446E6ED95}" type="slidenum">
              <a:rPr lang="en-US"/>
              <a:pPr/>
              <a:t>17</a:t>
            </a:fld>
            <a:endParaRPr lang="en-US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9A08E-E627-49E1-A2D1-6DA71EC179DE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C80A98E-A412-4F4C-966F-8149C4831D3E}" type="slidenum">
              <a:rPr lang="en-US"/>
              <a:pPr/>
              <a:t>19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7BB84B-8398-4AB4-8C91-F507E915A54B}" type="slidenum">
              <a:rPr lang="en-US"/>
              <a:pPr/>
              <a:t>20</a:t>
            </a:fld>
            <a:endParaRPr lang="en-US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FBD7D86-F70C-420A-A7E9-45EE4122F70B}" type="slidenum">
              <a:rPr lang="en-US"/>
              <a:pPr/>
              <a:t>21</a:t>
            </a:fld>
            <a:endParaRPr lang="en-US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DFCAA6F-DE98-4CAC-BFF7-C908F2CCEB14}" type="slidenum">
              <a:rPr lang="en-US"/>
              <a:pPr/>
              <a:t>22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35AB94-8FDF-46FC-B612-D9048420523E}" type="slidenum">
              <a:rPr lang="en-US"/>
              <a:pPr/>
              <a:t>23</a:t>
            </a:fld>
            <a:endParaRPr lang="en-US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9A08E-E627-49E1-A2D1-6DA71EC179DE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D9C34-8CF9-4345-81BD-825984A53C76}" type="slidenum">
              <a:rPr lang="en-US"/>
              <a:pPr/>
              <a:t>25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3482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3E1AE-D88E-403F-80A7-22489FBCFCDF}" type="slidenum">
              <a:rPr lang="en-US" smtClean="0"/>
              <a:pPr/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38916" name="Espace réservé du numéro de diapositive 3"/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E1CA0885-2E62-42EB-8975-53D2B815A310}" type="slidenum">
              <a:rPr lang="en-US" sz="1200">
                <a:latin typeface="Arial" charset="0"/>
              </a:rPr>
              <a:pPr algn="r"/>
              <a:t>27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39940" name="Espace réservé du numéro de diapositive 3"/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7D74FB6F-78A2-4FC0-90E5-F89644BD9030}" type="slidenum">
              <a:rPr lang="en-US" sz="1200">
                <a:latin typeface="Arial" charset="0"/>
              </a:rPr>
              <a:pPr algn="r"/>
              <a:t>28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9A08E-E627-49E1-A2D1-6DA71EC179D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41988" name="Espace réservé du numéro de diapositive 3"/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57F76EF-6779-4E22-8A20-7D9456575ECA}" type="slidenum">
              <a:rPr lang="en-US" sz="1200">
                <a:latin typeface="Arial" charset="0"/>
              </a:rPr>
              <a:pPr algn="r"/>
              <a:t>30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44036" name="Espace réservé du numéro de diapositive 3"/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1F2E8CA8-45BE-4129-928E-D809D52FC3F6}" type="slidenum">
              <a:rPr lang="en-US" sz="1200">
                <a:latin typeface="Arial" charset="0"/>
              </a:rPr>
              <a:pPr algn="r"/>
              <a:t>33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45060" name="Espace réservé du numéro de diapositive 3"/>
          <p:cNvSpPr txBox="1">
            <a:spLocks noGrp="1"/>
          </p:cNvSpPr>
          <p:nvPr/>
        </p:nvSpPr>
        <p:spPr bwMode="auto">
          <a:xfrm>
            <a:off x="4144963" y="9118600"/>
            <a:ext cx="3168650" cy="481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AF1B4BDD-2871-4638-B0B8-07F38B2610D9}" type="slidenum">
              <a:rPr lang="en-US" sz="1200">
                <a:latin typeface="Arial" charset="0"/>
              </a:rPr>
              <a:pPr algn="r"/>
              <a:t>34</a:t>
            </a:fld>
            <a:endParaRPr lang="en-US" sz="1200">
              <a:latin typeface="Arial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4915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2E9F58-9F93-4F36-87F9-AC2F59829C68}" type="slidenum">
              <a:rPr lang="en-US" smtClean="0"/>
              <a:pPr/>
              <a:t>37</a:t>
            </a:fld>
            <a:endParaRPr lang="en-US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34820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48AB55-A7E9-4391-81CE-6E00CDB8E218}" type="slidenum">
              <a:rPr lang="en-US" smtClean="0"/>
              <a:pPr/>
              <a:t>39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9A08E-E627-49E1-A2D1-6DA71EC179D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B2B522-8FA5-491F-AA95-D8C041B4393D}" type="slidenum">
              <a:rPr lang="en-US" smtClean="0"/>
              <a:pPr/>
              <a:t>41</a:t>
            </a:fld>
            <a:endParaRPr lang="en-US" smtClean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E3FE25-272A-4DFA-8AB9-92F7581DE4FA}" type="slidenum">
              <a:rPr lang="en-US" smtClean="0"/>
              <a:pPr/>
              <a:t>42</a:t>
            </a:fld>
            <a:endParaRPr lang="en-US" smtClean="0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3891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0502B8F-0463-4DB4-92E9-E515D2F24B1B}" type="slidenum">
              <a:rPr lang="en-US" smtClean="0"/>
              <a:pPr/>
              <a:t>43</a:t>
            </a:fld>
            <a:endParaRPr lang="en-US" smtClean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939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0F143B-9DB8-4B30-829C-C2699A2290AD}" type="slidenum">
              <a:rPr lang="en-US" smtClean="0"/>
              <a:pPr/>
              <a:t>45</a:t>
            </a:fld>
            <a:endParaRPr lang="en-US" smtClean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AD9A08E-E627-49E1-A2D1-6DA71EC179DE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55D9AB-4122-4EFB-9179-EA27DD2D0E5D}" type="slidenum">
              <a:rPr lang="en-US"/>
              <a:pPr/>
              <a:t>48</a:t>
            </a:fld>
            <a:endParaRPr lang="en-US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68015BE-B500-4A06-AC57-1678C534C76B}" type="slidenum">
              <a:rPr lang="en-US"/>
              <a:pPr/>
              <a:t>49</a:t>
            </a:fld>
            <a:endParaRPr lang="en-US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fr-FR" smtClean="0"/>
          </a:p>
        </p:txBody>
      </p:sp>
      <p:sp>
        <p:nvSpPr>
          <p:cNvPr id="5120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369859-BA1B-4FB8-BE81-9E11C61EB869}" type="slidenum">
              <a:rPr lang="en-US" smtClean="0"/>
              <a:pPr/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FF810F-CEA8-4831-84F3-6DE27B7D4D07}" type="slidenum">
              <a:rPr lang="en-US"/>
              <a:pPr/>
              <a:t>50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3F9CF0-8C10-4727-A7A3-E758E87E38DF}" type="slidenum">
              <a:rPr lang="en-US"/>
              <a:pPr/>
              <a:t>51</a:t>
            </a:fld>
            <a:endParaRPr lang="en-US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0B4E5E-BE95-4ABD-ACB9-F1A9EA77A671}" type="slidenum">
              <a:rPr lang="en-US"/>
              <a:pPr/>
              <a:t>52</a:t>
            </a:fld>
            <a:endParaRPr lang="en-US"/>
          </a:p>
        </p:txBody>
      </p:sp>
      <p:sp>
        <p:nvSpPr>
          <p:cNvPr id="79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79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0DF574-0F8C-4D39-9085-5D40455EA2D7}" type="slidenum">
              <a:rPr lang="en-US"/>
              <a:pPr/>
              <a:t>53</a:t>
            </a:fld>
            <a:endParaRPr lang="en-US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BE06E1-2D05-454A-8D11-39A12FBF0575}" type="slidenum">
              <a:rPr lang="en-US"/>
              <a:pPr/>
              <a:t>54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53252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C13943-D01E-48B8-8EEA-641D54B44BB7}" type="slidenum">
              <a:rPr lang="en-US" smtClean="0"/>
              <a:pPr/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54276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2CB5D-09EC-4AAF-9579-199F1A290C5B}" type="slidenum">
              <a:rPr lang="en-US" smtClean="0"/>
              <a:pPr/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56324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E698A9-2768-4A2C-A0B8-7BE5483EC955}" type="slidenum">
              <a:rPr lang="en-US" smtClean="0"/>
              <a:pPr/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Espace réservé des commentaires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57348" name="Espace réservé du numéro de diapositive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8A939-FCC8-4BE9-BA2C-9F3907C6EB5F}" type="slidenum">
              <a:rPr lang="en-US" smtClean="0"/>
              <a:pPr/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9C7316-EE5A-43D2-9F8A-1C1861A033F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181EEE-218C-4B03-AF30-B6A3C46AC67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4C84DA-293C-41C9-8B60-81C8E814279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re. Text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4DBB0A5-5D2E-4364-A0AE-D42D8C529C6A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FDD639-EB73-4ACB-A779-8CDEAAC08DDC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8FD9D7-27BE-4161-ADB3-6670E2684206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5746FE-DB59-4021-956F-7E331E1FC5FE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4959B2-4CDB-4B22-B839-32787340D50D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6A49E3-D0E9-47AC-8DB8-79DE1A57399F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CA2D70-09F7-4AFF-AD95-2FBDD487335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0715DD-E0F8-47F1-AEE1-E63D2E6371FB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70D325-2E04-4045-B404-0FF62C90F9B9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 style du titre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fld id="{3FE1A80C-4B15-41D5-89AD-331E708D07E4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spci.fr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hyperlink" Target="http://www.gulliver.espci.fr/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8.png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oleObject" Target="../embeddings/oleObject15.bin"/><Relationship Id="rId9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14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39.png"/><Relationship Id="rId5" Type="http://schemas.openxmlformats.org/officeDocument/2006/relationships/oleObject" Target="../embeddings/oleObject21.bin"/><Relationship Id="rId4" Type="http://schemas.openxmlformats.org/officeDocument/2006/relationships/image" Target="../media/image38.png"/><Relationship Id="rId9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47.jpe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5.bin"/><Relationship Id="rId5" Type="http://schemas.openxmlformats.org/officeDocument/2006/relationships/oleObject" Target="../embeddings/oleObject24.bin"/><Relationship Id="rId10" Type="http://schemas.openxmlformats.org/officeDocument/2006/relationships/oleObject" Target="../embeddings/oleObject28.bin"/><Relationship Id="rId4" Type="http://schemas.openxmlformats.org/officeDocument/2006/relationships/image" Target="../media/image46.png"/><Relationship Id="rId9" Type="http://schemas.openxmlformats.org/officeDocument/2006/relationships/oleObject" Target="../embeddings/oleObject2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56.png"/><Relationship Id="rId3" Type="http://schemas.openxmlformats.org/officeDocument/2006/relationships/tags" Target="../tags/tag2.xml"/><Relationship Id="rId7" Type="http://schemas.openxmlformats.org/officeDocument/2006/relationships/image" Target="../media/image54.png"/><Relationship Id="rId12" Type="http://schemas.openxmlformats.org/officeDocument/2006/relationships/oleObject" Target="../embeddings/oleObject32.bin"/><Relationship Id="rId2" Type="http://schemas.openxmlformats.org/officeDocument/2006/relationships/tags" Target="../tags/tag1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53.png"/><Relationship Id="rId11" Type="http://schemas.openxmlformats.org/officeDocument/2006/relationships/oleObject" Target="../embeddings/oleObject31.bin"/><Relationship Id="rId5" Type="http://schemas.openxmlformats.org/officeDocument/2006/relationships/notesSlide" Target="../notesSlides/notesSlide17.xml"/><Relationship Id="rId10" Type="http://schemas.openxmlformats.org/officeDocument/2006/relationships/oleObject" Target="../embeddings/oleObject30.bin"/><Relationship Id="rId4" Type="http://schemas.openxmlformats.org/officeDocument/2006/relationships/slideLayout" Target="../slideLayouts/slideLayout7.xml"/><Relationship Id="rId9" Type="http://schemas.openxmlformats.org/officeDocument/2006/relationships/oleObject" Target="../embeddings/oleObject2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6.bin"/><Relationship Id="rId3" Type="http://schemas.openxmlformats.org/officeDocument/2006/relationships/slideLayout" Target="../slideLayouts/slideLayout7.xml"/><Relationship Id="rId7" Type="http://schemas.openxmlformats.org/officeDocument/2006/relationships/oleObject" Target="../embeddings/oleObject35.bin"/><Relationship Id="rId2" Type="http://schemas.openxmlformats.org/officeDocument/2006/relationships/tags" Target="../tags/tag3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34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63.png"/><Relationship Id="rId4" Type="http://schemas.openxmlformats.org/officeDocument/2006/relationships/notesSlide" Target="../notesSlides/notesSlide19.xml"/><Relationship Id="rId9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oleObject" Target="../embeddings/oleObject37.bin"/><Relationship Id="rId4" Type="http://schemas.openxmlformats.org/officeDocument/2006/relationships/image" Target="../media/image6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oleObject" Target="../embeddings/oleObject48.bin"/><Relationship Id="rId3" Type="http://schemas.openxmlformats.org/officeDocument/2006/relationships/notesSlide" Target="../notesSlides/notesSlide23.xml"/><Relationship Id="rId7" Type="http://schemas.openxmlformats.org/officeDocument/2006/relationships/oleObject" Target="../embeddings/oleObject42.bin"/><Relationship Id="rId12" Type="http://schemas.openxmlformats.org/officeDocument/2006/relationships/oleObject" Target="../embeddings/oleObject4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41.bin"/><Relationship Id="rId11" Type="http://schemas.openxmlformats.org/officeDocument/2006/relationships/oleObject" Target="../embeddings/oleObject46.bin"/><Relationship Id="rId5" Type="http://schemas.openxmlformats.org/officeDocument/2006/relationships/oleObject" Target="../embeddings/oleObject40.bin"/><Relationship Id="rId10" Type="http://schemas.openxmlformats.org/officeDocument/2006/relationships/oleObject" Target="../embeddings/oleObject45.bin"/><Relationship Id="rId4" Type="http://schemas.openxmlformats.org/officeDocument/2006/relationships/oleObject" Target="../embeddings/oleObject39.bin"/><Relationship Id="rId9" Type="http://schemas.openxmlformats.org/officeDocument/2006/relationships/oleObject" Target="../embeddings/oleObject44.bin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2.bin"/><Relationship Id="rId3" Type="http://schemas.openxmlformats.org/officeDocument/2006/relationships/notesSlide" Target="../notesSlides/notesSlide24.xml"/><Relationship Id="rId7" Type="http://schemas.openxmlformats.org/officeDocument/2006/relationships/oleObject" Target="../embeddings/oleObject5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0.bin"/><Relationship Id="rId5" Type="http://schemas.openxmlformats.org/officeDocument/2006/relationships/oleObject" Target="../embeddings/oleObject49.bin"/><Relationship Id="rId10" Type="http://schemas.openxmlformats.org/officeDocument/2006/relationships/oleObject" Target="../embeddings/oleObject54.bin"/><Relationship Id="rId4" Type="http://schemas.openxmlformats.org/officeDocument/2006/relationships/image" Target="../media/image85.png"/><Relationship Id="rId9" Type="http://schemas.openxmlformats.org/officeDocument/2006/relationships/oleObject" Target="../embeddings/oleObject53.bin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3" Type="http://schemas.openxmlformats.org/officeDocument/2006/relationships/notesSlide" Target="../notesSlides/notesSlide25.xml"/><Relationship Id="rId7" Type="http://schemas.openxmlformats.org/officeDocument/2006/relationships/image" Target="../media/image9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56.bin"/><Relationship Id="rId5" Type="http://schemas.openxmlformats.org/officeDocument/2006/relationships/oleObject" Target="../embeddings/oleObject55.bin"/><Relationship Id="rId4" Type="http://schemas.openxmlformats.org/officeDocument/2006/relationships/image" Target="../media/image8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2.bin"/><Relationship Id="rId3" Type="http://schemas.openxmlformats.org/officeDocument/2006/relationships/notesSlide" Target="../notesSlides/notesSlide32.xml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0.bin"/><Relationship Id="rId11" Type="http://schemas.openxmlformats.org/officeDocument/2006/relationships/oleObject" Target="../embeddings/oleObject65.bin"/><Relationship Id="rId5" Type="http://schemas.openxmlformats.org/officeDocument/2006/relationships/oleObject" Target="../embeddings/oleObject59.bin"/><Relationship Id="rId10" Type="http://schemas.openxmlformats.org/officeDocument/2006/relationships/oleObject" Target="../embeddings/oleObject64.bin"/><Relationship Id="rId4" Type="http://schemas.openxmlformats.org/officeDocument/2006/relationships/oleObject" Target="../embeddings/oleObject58.bin"/><Relationship Id="rId9" Type="http://schemas.openxmlformats.org/officeDocument/2006/relationships/oleObject" Target="../embeddings/oleObject63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8.bin"/><Relationship Id="rId5" Type="http://schemas.openxmlformats.org/officeDocument/2006/relationships/oleObject" Target="../embeddings/oleObject67.bin"/><Relationship Id="rId4" Type="http://schemas.openxmlformats.org/officeDocument/2006/relationships/oleObject" Target="../embeddings/oleObject66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107.png"/><Relationship Id="rId4" Type="http://schemas.openxmlformats.org/officeDocument/2006/relationships/image" Target="../media/image106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3" Type="http://schemas.openxmlformats.org/officeDocument/2006/relationships/notesSlide" Target="../notesSlides/notesSlide35.xml"/><Relationship Id="rId7" Type="http://schemas.openxmlformats.org/officeDocument/2006/relationships/oleObject" Target="../embeddings/oleObject72.bin"/><Relationship Id="rId12" Type="http://schemas.openxmlformats.org/officeDocument/2006/relationships/oleObject" Target="../embeddings/oleObject7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1.bin"/><Relationship Id="rId11" Type="http://schemas.openxmlformats.org/officeDocument/2006/relationships/image" Target="../media/image116.png"/><Relationship Id="rId5" Type="http://schemas.openxmlformats.org/officeDocument/2006/relationships/oleObject" Target="../embeddings/oleObject70.bin"/><Relationship Id="rId10" Type="http://schemas.openxmlformats.org/officeDocument/2006/relationships/oleObject" Target="../embeddings/oleObject75.bin"/><Relationship Id="rId4" Type="http://schemas.openxmlformats.org/officeDocument/2006/relationships/image" Target="../media/image115.png"/><Relationship Id="rId9" Type="http://schemas.openxmlformats.org/officeDocument/2006/relationships/oleObject" Target="../embeddings/oleObject74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7" Type="http://schemas.openxmlformats.org/officeDocument/2006/relationships/image" Target="../media/image120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.png"/><Relationship Id="rId5" Type="http://schemas.openxmlformats.org/officeDocument/2006/relationships/hyperlink" Target="http://www.espci.fr/" TargetMode="External"/><Relationship Id="rId4" Type="http://schemas.openxmlformats.org/officeDocument/2006/relationships/oleObject" Target="../embeddings/oleObject77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notesSlide" Target="../notesSlides/notesSlide39.xml"/><Relationship Id="rId7" Type="http://schemas.openxmlformats.org/officeDocument/2006/relationships/oleObject" Target="../embeddings/oleObject8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80.bin"/><Relationship Id="rId5" Type="http://schemas.openxmlformats.org/officeDocument/2006/relationships/oleObject" Target="../embeddings/oleObject79.bin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78.bin"/><Relationship Id="rId9" Type="http://schemas.openxmlformats.org/officeDocument/2006/relationships/oleObject" Target="../embeddings/oleObject83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4.bin"/><Relationship Id="rId3" Type="http://schemas.openxmlformats.org/officeDocument/2006/relationships/notesSlide" Target="../notesSlides/notesSlide40.xml"/><Relationship Id="rId7" Type="http://schemas.openxmlformats.org/officeDocument/2006/relationships/oleObject" Target="../embeddings/oleObject88.bin"/><Relationship Id="rId12" Type="http://schemas.openxmlformats.org/officeDocument/2006/relationships/oleObject" Target="../embeddings/oleObject9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87.bin"/><Relationship Id="rId11" Type="http://schemas.openxmlformats.org/officeDocument/2006/relationships/oleObject" Target="../embeddings/oleObject92.bin"/><Relationship Id="rId5" Type="http://schemas.openxmlformats.org/officeDocument/2006/relationships/oleObject" Target="../embeddings/oleObject86.bin"/><Relationship Id="rId10" Type="http://schemas.openxmlformats.org/officeDocument/2006/relationships/oleObject" Target="../embeddings/oleObject91.bin"/><Relationship Id="rId4" Type="http://schemas.openxmlformats.org/officeDocument/2006/relationships/oleObject" Target="../embeddings/oleObject85.bin"/><Relationship Id="rId9" Type="http://schemas.openxmlformats.org/officeDocument/2006/relationships/oleObject" Target="../embeddings/oleObject90.bin"/><Relationship Id="rId14" Type="http://schemas.openxmlformats.org/officeDocument/2006/relationships/oleObject" Target="../embeddings/oleObject95.bin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98.bin"/><Relationship Id="rId5" Type="http://schemas.openxmlformats.org/officeDocument/2006/relationships/oleObject" Target="../embeddings/oleObject97.bin"/><Relationship Id="rId4" Type="http://schemas.openxmlformats.org/officeDocument/2006/relationships/oleObject" Target="../embeddings/oleObject96.bin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3" Type="http://schemas.openxmlformats.org/officeDocument/2006/relationships/notesSlide" Target="../notesSlides/notesSlide42.xml"/><Relationship Id="rId7" Type="http://schemas.openxmlformats.org/officeDocument/2006/relationships/oleObject" Target="../embeddings/oleObject10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0.bin"/><Relationship Id="rId5" Type="http://schemas.openxmlformats.org/officeDocument/2006/relationships/image" Target="../media/image146.png"/><Relationship Id="rId4" Type="http://schemas.openxmlformats.org/officeDocument/2006/relationships/image" Target="../media/image145.png"/><Relationship Id="rId9" Type="http://schemas.openxmlformats.org/officeDocument/2006/relationships/oleObject" Target="../embeddings/oleObject103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8.bin"/><Relationship Id="rId3" Type="http://schemas.openxmlformats.org/officeDocument/2006/relationships/notesSlide" Target="../notesSlides/notesSlide43.xml"/><Relationship Id="rId7" Type="http://schemas.openxmlformats.org/officeDocument/2006/relationships/oleObject" Target="../embeddings/oleObject10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5.vml"/><Relationship Id="rId6" Type="http://schemas.openxmlformats.org/officeDocument/2006/relationships/oleObject" Target="../embeddings/oleObject106.bin"/><Relationship Id="rId5" Type="http://schemas.openxmlformats.org/officeDocument/2006/relationships/oleObject" Target="../embeddings/oleObject105.bin"/><Relationship Id="rId4" Type="http://schemas.openxmlformats.org/officeDocument/2006/relationships/oleObject" Target="../embeddings/oleObject104.bin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7" Type="http://schemas.openxmlformats.org/officeDocument/2006/relationships/oleObject" Target="../embeddings/oleObject1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6.vml"/><Relationship Id="rId6" Type="http://schemas.openxmlformats.org/officeDocument/2006/relationships/oleObject" Target="../embeddings/oleObject110.bin"/><Relationship Id="rId5" Type="http://schemas.openxmlformats.org/officeDocument/2006/relationships/oleObject" Target="../embeddings/oleObject109.bin"/><Relationship Id="rId4" Type="http://schemas.openxmlformats.org/officeDocument/2006/relationships/image" Target="../media/image154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4.bin"/><Relationship Id="rId3" Type="http://schemas.openxmlformats.org/officeDocument/2006/relationships/notesSlide" Target="../notesSlides/notesSlide46.xml"/><Relationship Id="rId7" Type="http://schemas.openxmlformats.org/officeDocument/2006/relationships/oleObject" Target="../embeddings/oleObject113.bin"/><Relationship Id="rId12" Type="http://schemas.openxmlformats.org/officeDocument/2006/relationships/oleObject" Target="../embeddings/oleObject118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2.bin"/><Relationship Id="rId11" Type="http://schemas.openxmlformats.org/officeDocument/2006/relationships/oleObject" Target="../embeddings/oleObject117.bin"/><Relationship Id="rId5" Type="http://schemas.openxmlformats.org/officeDocument/2006/relationships/image" Target="../media/image163.png"/><Relationship Id="rId10" Type="http://schemas.openxmlformats.org/officeDocument/2006/relationships/oleObject" Target="../embeddings/oleObject116.bin"/><Relationship Id="rId4" Type="http://schemas.openxmlformats.org/officeDocument/2006/relationships/image" Target="../media/image40.png"/><Relationship Id="rId9" Type="http://schemas.openxmlformats.org/officeDocument/2006/relationships/oleObject" Target="../embeddings/oleObject115.bin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7" Type="http://schemas.openxmlformats.org/officeDocument/2006/relationships/oleObject" Target="../embeddings/oleObject12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8.vml"/><Relationship Id="rId6" Type="http://schemas.openxmlformats.org/officeDocument/2006/relationships/oleObject" Target="../embeddings/oleObject121.bin"/><Relationship Id="rId5" Type="http://schemas.openxmlformats.org/officeDocument/2006/relationships/oleObject" Target="../embeddings/oleObject120.bin"/><Relationship Id="rId4" Type="http://schemas.openxmlformats.org/officeDocument/2006/relationships/oleObject" Target="../embeddings/oleObject119.bin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9.vml"/><Relationship Id="rId6" Type="http://schemas.openxmlformats.org/officeDocument/2006/relationships/oleObject" Target="../embeddings/oleObject125.bin"/><Relationship Id="rId5" Type="http://schemas.openxmlformats.org/officeDocument/2006/relationships/oleObject" Target="../embeddings/oleObject124.bin"/><Relationship Id="rId4" Type="http://schemas.openxmlformats.org/officeDocument/2006/relationships/oleObject" Target="../embeddings/oleObject123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0.bin"/><Relationship Id="rId3" Type="http://schemas.openxmlformats.org/officeDocument/2006/relationships/notesSlide" Target="../notesSlides/notesSlide50.xml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0.vml"/><Relationship Id="rId6" Type="http://schemas.openxmlformats.org/officeDocument/2006/relationships/oleObject" Target="../embeddings/oleObject128.bin"/><Relationship Id="rId5" Type="http://schemas.openxmlformats.org/officeDocument/2006/relationships/oleObject" Target="../embeddings/oleObject127.bin"/><Relationship Id="rId4" Type="http://schemas.openxmlformats.org/officeDocument/2006/relationships/oleObject" Target="../embeddings/oleObject126.bin"/><Relationship Id="rId9" Type="http://schemas.openxmlformats.org/officeDocument/2006/relationships/oleObject" Target="../embeddings/oleObject131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7" Type="http://schemas.openxmlformats.org/officeDocument/2006/relationships/oleObject" Target="../embeddings/oleObject13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1.vml"/><Relationship Id="rId6" Type="http://schemas.openxmlformats.org/officeDocument/2006/relationships/oleObject" Target="../embeddings/oleObject133.bin"/><Relationship Id="rId5" Type="http://schemas.openxmlformats.org/officeDocument/2006/relationships/oleObject" Target="../embeddings/oleObject132.bin"/><Relationship Id="rId4" Type="http://schemas.openxmlformats.org/officeDocument/2006/relationships/image" Target="../media/image8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7" Type="http://schemas.openxmlformats.org/officeDocument/2006/relationships/oleObject" Target="../embeddings/oleObject13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83.png"/><Relationship Id="rId5" Type="http://schemas.openxmlformats.org/officeDocument/2006/relationships/oleObject" Target="../embeddings/oleObject136.bin"/><Relationship Id="rId4" Type="http://schemas.openxmlformats.org/officeDocument/2006/relationships/oleObject" Target="../embeddings/oleObject135.bin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2.bin"/><Relationship Id="rId13" Type="http://schemas.openxmlformats.org/officeDocument/2006/relationships/oleObject" Target="../embeddings/oleObject147.bin"/><Relationship Id="rId3" Type="http://schemas.openxmlformats.org/officeDocument/2006/relationships/notesSlide" Target="../notesSlides/notesSlide53.xml"/><Relationship Id="rId7" Type="http://schemas.openxmlformats.org/officeDocument/2006/relationships/oleObject" Target="../embeddings/oleObject141.bin"/><Relationship Id="rId12" Type="http://schemas.openxmlformats.org/officeDocument/2006/relationships/oleObject" Target="../embeddings/oleObject14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3.vml"/><Relationship Id="rId6" Type="http://schemas.openxmlformats.org/officeDocument/2006/relationships/oleObject" Target="../embeddings/oleObject140.bin"/><Relationship Id="rId11" Type="http://schemas.openxmlformats.org/officeDocument/2006/relationships/oleObject" Target="../embeddings/oleObject145.bin"/><Relationship Id="rId5" Type="http://schemas.openxmlformats.org/officeDocument/2006/relationships/oleObject" Target="../embeddings/oleObject139.bin"/><Relationship Id="rId10" Type="http://schemas.openxmlformats.org/officeDocument/2006/relationships/oleObject" Target="../embeddings/oleObject144.bin"/><Relationship Id="rId4" Type="http://schemas.openxmlformats.org/officeDocument/2006/relationships/oleObject" Target="../embeddings/oleObject138.bin"/><Relationship Id="rId9" Type="http://schemas.openxmlformats.org/officeDocument/2006/relationships/oleObject" Target="../embeddings/oleObject143.bin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2.bin"/><Relationship Id="rId3" Type="http://schemas.openxmlformats.org/officeDocument/2006/relationships/notesSlide" Target="../notesSlides/notesSlide54.xml"/><Relationship Id="rId7" Type="http://schemas.openxmlformats.org/officeDocument/2006/relationships/oleObject" Target="../embeddings/oleObject15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4.vml"/><Relationship Id="rId6" Type="http://schemas.openxmlformats.org/officeDocument/2006/relationships/oleObject" Target="../embeddings/oleObject150.bin"/><Relationship Id="rId5" Type="http://schemas.openxmlformats.org/officeDocument/2006/relationships/oleObject" Target="../embeddings/oleObject149.bin"/><Relationship Id="rId4" Type="http://schemas.openxmlformats.org/officeDocument/2006/relationships/oleObject" Target="../embeddings/oleObject148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5"/>
          <p:cNvSpPr>
            <a:spLocks noGrp="1"/>
          </p:cNvSpPr>
          <p:nvPr>
            <p:ph type="ctrTitle"/>
          </p:nvPr>
        </p:nvSpPr>
        <p:spPr>
          <a:xfrm>
            <a:off x="685800" y="1071563"/>
            <a:ext cx="7772400" cy="1470025"/>
          </a:xfrm>
        </p:spPr>
        <p:txBody>
          <a:bodyPr/>
          <a:lstStyle/>
          <a:p>
            <a:pPr eaLnBrk="1" hangingPunct="1"/>
            <a:r>
              <a:rPr lang="fr-FR" sz="2400" dirty="0" smtClean="0">
                <a:solidFill>
                  <a:srgbClr val="C00000"/>
                </a:solidFill>
                <a:latin typeface="Comic Sans MS" pitchFamily="66" charset="0"/>
              </a:rPr>
              <a:t>De la matière molle aux milieux biologiques: </a:t>
            </a:r>
            <a:br>
              <a:rPr lang="fr-FR" sz="2400" dirty="0" smtClean="0">
                <a:solidFill>
                  <a:srgbClr val="C00000"/>
                </a:solidFill>
                <a:latin typeface="Comic Sans MS" pitchFamily="66" charset="0"/>
              </a:rPr>
            </a:br>
            <a:r>
              <a:rPr lang="fr-FR" sz="2400" dirty="0" smtClean="0">
                <a:solidFill>
                  <a:srgbClr val="C00000"/>
                </a:solidFill>
                <a:latin typeface="Comic Sans MS" pitchFamily="66" charset="0"/>
              </a:rPr>
              <a:t>quelques applications en Physique Statistique</a:t>
            </a: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/>
            </a:r>
            <a:b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</a:br>
            <a:endParaRPr lang="fr-FR" sz="28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sp>
        <p:nvSpPr>
          <p:cNvPr id="15363" name="Sous-titre 6"/>
          <p:cNvSpPr>
            <a:spLocks noGrp="1"/>
          </p:cNvSpPr>
          <p:nvPr>
            <p:ph type="subTitle" idx="1"/>
          </p:nvPr>
        </p:nvSpPr>
        <p:spPr>
          <a:xfrm>
            <a:off x="1763713" y="2855913"/>
            <a:ext cx="5849937" cy="1293812"/>
          </a:xfrm>
        </p:spPr>
        <p:txBody>
          <a:bodyPr/>
          <a:lstStyle/>
          <a:p>
            <a:pPr eaLnBrk="1" hangingPunct="1"/>
            <a:r>
              <a:rPr lang="fr-FR" sz="2000" dirty="0" smtClean="0">
                <a:latin typeface="Comic Sans MS" pitchFamily="66" charset="0"/>
              </a:rPr>
              <a:t>D. Lacoste</a:t>
            </a:r>
          </a:p>
          <a:p>
            <a:pPr eaLnBrk="1" hangingPunct="1"/>
            <a:endParaRPr lang="fr-FR" sz="2000" dirty="0" smtClean="0">
              <a:latin typeface="Comic Sans MS" pitchFamily="66" charset="0"/>
            </a:endParaRPr>
          </a:p>
          <a:p>
            <a:pPr eaLnBrk="1" hangingPunct="1"/>
            <a:r>
              <a:rPr lang="fr-FR" sz="2000" dirty="0" smtClean="0">
                <a:latin typeface="Comic Sans MS" pitchFamily="66" charset="0"/>
              </a:rPr>
              <a:t>Laboratoire </a:t>
            </a:r>
            <a:r>
              <a:rPr lang="fr-FR" sz="2000" dirty="0" err="1" smtClean="0">
                <a:latin typeface="Comic Sans MS" pitchFamily="66" charset="0"/>
              </a:rPr>
              <a:t>Physico-Chimie</a:t>
            </a:r>
            <a:r>
              <a:rPr lang="fr-FR" sz="2000" dirty="0" smtClean="0">
                <a:latin typeface="Comic Sans MS" pitchFamily="66" charset="0"/>
              </a:rPr>
              <a:t> Théorique, </a:t>
            </a:r>
          </a:p>
          <a:p>
            <a:pPr eaLnBrk="1" hangingPunct="1"/>
            <a:endParaRPr lang="fr-FR" sz="2000" dirty="0" smtClean="0">
              <a:latin typeface="Comic Sans MS" pitchFamily="66" charset="0"/>
            </a:endParaRPr>
          </a:p>
          <a:p>
            <a:pPr eaLnBrk="1" hangingPunct="1"/>
            <a:r>
              <a:rPr lang="fr-FR" sz="2000" dirty="0" smtClean="0">
                <a:latin typeface="Comic Sans MS" pitchFamily="66" charset="0"/>
              </a:rPr>
              <a:t>UMR Gulliver, </a:t>
            </a:r>
            <a:endParaRPr lang="fr-FR" sz="2000" dirty="0" smtClean="0"/>
          </a:p>
        </p:txBody>
      </p:sp>
      <p:pic>
        <p:nvPicPr>
          <p:cNvPr id="6" name="Picture 8" descr="Connection à l'ESPCI">
            <a:hlinkClick r:id="rId3"/>
          </p:cNvPr>
          <p:cNvPicPr preferRelativeResize="0"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16688" y="5084782"/>
            <a:ext cx="2286000" cy="992187"/>
          </a:xfrm>
          <a:prstGeom prst="rect">
            <a:avLst/>
          </a:prstGeom>
          <a:noFill/>
        </p:spPr>
      </p:pic>
      <p:pic>
        <p:nvPicPr>
          <p:cNvPr id="7" name="Picture 17" descr="Gulliver">
            <a:hlinkClick r:id="rId5"/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11188" y="5300682"/>
            <a:ext cx="2667000" cy="914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6"/>
          <p:cNvGraphicFramePr>
            <a:graphicFrameLocks noChangeAspect="1"/>
          </p:cNvGraphicFramePr>
          <p:nvPr/>
        </p:nvGraphicFramePr>
        <p:xfrm>
          <a:off x="7429520" y="2668599"/>
          <a:ext cx="1071562" cy="401638"/>
        </p:xfrm>
        <a:graphic>
          <a:graphicData uri="http://schemas.openxmlformats.org/presentationml/2006/ole">
            <p:oleObj spid="_x0000_s11267" name="Equation" r:id="rId4" imgW="609480" imgH="228600" progId="Equation.DSMT4">
              <p:embed/>
            </p:oleObj>
          </a:graphicData>
        </a:graphic>
      </p:graphicFrame>
      <p:sp>
        <p:nvSpPr>
          <p:cNvPr id="7" name="ZoneTexte 1"/>
          <p:cNvSpPr txBox="1">
            <a:spLocks noChangeArrowheads="1"/>
          </p:cNvSpPr>
          <p:nvPr/>
        </p:nvSpPr>
        <p:spPr bwMode="auto">
          <a:xfrm>
            <a:off x="1071538" y="2533642"/>
            <a:ext cx="250033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/>
              <a:t>Interprétation </a:t>
            </a:r>
          </a:p>
          <a:p>
            <a:r>
              <a:rPr lang="fr-FR" dirty="0" smtClean="0"/>
              <a:t>« mécanique »</a:t>
            </a:r>
          </a:p>
        </p:txBody>
      </p:sp>
      <p:sp>
        <p:nvSpPr>
          <p:cNvPr id="8" name="ZoneTexte 1"/>
          <p:cNvSpPr txBox="1">
            <a:spLocks noChangeArrowheads="1"/>
          </p:cNvSpPr>
          <p:nvPr/>
        </p:nvSpPr>
        <p:spPr bwMode="auto">
          <a:xfrm>
            <a:off x="1071538" y="4488428"/>
            <a:ext cx="2778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/>
              <a:t>Interprétation dipolaire</a:t>
            </a:r>
            <a:endParaRPr lang="fr-FR" dirty="0"/>
          </a:p>
        </p:txBody>
      </p:sp>
      <p:cxnSp>
        <p:nvCxnSpPr>
          <p:cNvPr id="10" name="Connecteur droit 9"/>
          <p:cNvCxnSpPr/>
          <p:nvPr/>
        </p:nvCxnSpPr>
        <p:spPr>
          <a:xfrm>
            <a:off x="1500166" y="5722935"/>
            <a:ext cx="150019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/>
          <p:cNvCxnSpPr/>
          <p:nvPr/>
        </p:nvCxnSpPr>
        <p:spPr>
          <a:xfrm rot="5400000" flipH="1" flipV="1">
            <a:off x="1750199" y="5687216"/>
            <a:ext cx="499272" cy="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/>
          <p:cNvCxnSpPr/>
          <p:nvPr/>
        </p:nvCxnSpPr>
        <p:spPr>
          <a:xfrm rot="5400000" flipH="1" flipV="1">
            <a:off x="1902599" y="5686422"/>
            <a:ext cx="499272" cy="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/>
          <p:cNvCxnSpPr/>
          <p:nvPr/>
        </p:nvCxnSpPr>
        <p:spPr>
          <a:xfrm rot="5400000" flipH="1" flipV="1">
            <a:off x="2036745" y="5686422"/>
            <a:ext cx="499272" cy="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/>
          <p:cNvCxnSpPr/>
          <p:nvPr/>
        </p:nvCxnSpPr>
        <p:spPr>
          <a:xfrm rot="5400000" flipH="1" flipV="1">
            <a:off x="2178827" y="5686422"/>
            <a:ext cx="499272" cy="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/>
          <p:cNvCxnSpPr/>
          <p:nvPr/>
        </p:nvCxnSpPr>
        <p:spPr>
          <a:xfrm>
            <a:off x="4857752" y="5722935"/>
            <a:ext cx="2571768" cy="158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avec flèche 17"/>
          <p:cNvCxnSpPr/>
          <p:nvPr/>
        </p:nvCxnSpPr>
        <p:spPr>
          <a:xfrm rot="5400000" flipH="1" flipV="1">
            <a:off x="5322893" y="5687216"/>
            <a:ext cx="499272" cy="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/>
          <p:cNvCxnSpPr/>
          <p:nvPr/>
        </p:nvCxnSpPr>
        <p:spPr>
          <a:xfrm rot="5400000" flipH="1" flipV="1">
            <a:off x="5760251" y="5686422"/>
            <a:ext cx="499272" cy="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/>
          <p:cNvCxnSpPr/>
          <p:nvPr/>
        </p:nvCxnSpPr>
        <p:spPr>
          <a:xfrm rot="5400000" flipH="1" flipV="1">
            <a:off x="6179355" y="5686422"/>
            <a:ext cx="499272" cy="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/>
          <p:cNvCxnSpPr/>
          <p:nvPr/>
        </p:nvCxnSpPr>
        <p:spPr>
          <a:xfrm rot="5400000" flipH="1" flipV="1">
            <a:off x="6607983" y="5686422"/>
            <a:ext cx="499272" cy="794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e 22"/>
          <p:cNvGrpSpPr/>
          <p:nvPr/>
        </p:nvGrpSpPr>
        <p:grpSpPr>
          <a:xfrm>
            <a:off x="4168744" y="1739905"/>
            <a:ext cx="2796974" cy="2332037"/>
            <a:chOff x="3500430" y="785794"/>
            <a:chExt cx="2796974" cy="2332037"/>
          </a:xfrm>
        </p:grpSpPr>
        <p:pic>
          <p:nvPicPr>
            <p:cNvPr id="11268" name="Picture 7"/>
            <p:cNvPicPr>
              <a:picLocks noChangeAspect="1" noChangeArrowheads="1"/>
            </p:cNvPicPr>
            <p:nvPr/>
          </p:nvPicPr>
          <p:blipFill>
            <a:blip r:embed="rId5"/>
            <a:srcRect l="46150" t="40184" r="19495" b="39622"/>
            <a:stretch>
              <a:fillRect/>
            </a:stretch>
          </p:blipFill>
          <p:spPr bwMode="auto">
            <a:xfrm>
              <a:off x="3500430" y="788667"/>
              <a:ext cx="2796974" cy="23291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2" name="ZoneTexte 21"/>
            <p:cNvSpPr txBox="1"/>
            <p:nvPr/>
          </p:nvSpPr>
          <p:spPr>
            <a:xfrm>
              <a:off x="3857620" y="785794"/>
              <a:ext cx="391454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fr-FR" dirty="0" smtClean="0"/>
                <a:t>   </a:t>
              </a:r>
              <a:endParaRPr lang="fr-FR" dirty="0"/>
            </a:p>
          </p:txBody>
        </p:sp>
      </p:grpSp>
      <p:cxnSp>
        <p:nvCxnSpPr>
          <p:cNvPr id="25" name="Connecteur droit avec flèche 24"/>
          <p:cNvCxnSpPr/>
          <p:nvPr/>
        </p:nvCxnSpPr>
        <p:spPr>
          <a:xfrm>
            <a:off x="3428992" y="5715016"/>
            <a:ext cx="928694" cy="1588"/>
          </a:xfrm>
          <a:prstGeom prst="straightConnector1">
            <a:avLst/>
          </a:prstGeom>
          <a:ln w="127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" name="Object 6"/>
          <p:cNvGraphicFramePr>
            <a:graphicFrameLocks noChangeAspect="1"/>
          </p:cNvGraphicFramePr>
          <p:nvPr/>
        </p:nvGraphicFramePr>
        <p:xfrm>
          <a:off x="4154504" y="530210"/>
          <a:ext cx="2703512" cy="827088"/>
        </p:xfrm>
        <a:graphic>
          <a:graphicData uri="http://schemas.openxmlformats.org/presentationml/2006/ole">
            <p:oleObj spid="_x0000_s11268" name="Equation" r:id="rId6" imgW="1536480" imgH="469800" progId="Equation.DSMT4">
              <p:embed/>
            </p:oleObj>
          </a:graphicData>
        </a:graphic>
      </p:graphicFrame>
      <p:sp>
        <p:nvSpPr>
          <p:cNvPr id="24" name="ZoneTexte 1"/>
          <p:cNvSpPr txBox="1">
            <a:spLocks noChangeArrowheads="1"/>
          </p:cNvSpPr>
          <p:nvPr/>
        </p:nvSpPr>
        <p:spPr bwMode="auto">
          <a:xfrm>
            <a:off x="1000100" y="732382"/>
            <a:ext cx="25003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/>
              <a:t>Tension de surface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ZoneTexte 1"/>
          <p:cNvSpPr txBox="1">
            <a:spLocks noChangeArrowheads="1"/>
          </p:cNvSpPr>
          <p:nvPr/>
        </p:nvSpPr>
        <p:spPr bwMode="auto">
          <a:xfrm>
            <a:off x="1214414" y="3920588"/>
            <a:ext cx="254749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/>
              <a:t>Energie libre </a:t>
            </a:r>
            <a:r>
              <a:rPr lang="fr-FR" dirty="0" err="1" smtClean="0"/>
              <a:t>Helfrich</a:t>
            </a:r>
            <a:endParaRPr lang="fr-FR" dirty="0"/>
          </a:p>
        </p:txBody>
      </p:sp>
      <p:graphicFrame>
        <p:nvGraphicFramePr>
          <p:cNvPr id="15" name="Object 2"/>
          <p:cNvGraphicFramePr>
            <a:graphicFrameLocks noChangeAspect="1"/>
          </p:cNvGraphicFramePr>
          <p:nvPr/>
        </p:nvGraphicFramePr>
        <p:xfrm>
          <a:off x="4338638" y="3814763"/>
          <a:ext cx="3425825" cy="536575"/>
        </p:xfrm>
        <a:graphic>
          <a:graphicData uri="http://schemas.openxmlformats.org/presentationml/2006/ole">
            <p:oleObj spid="_x0000_s261135" name="Equation" r:id="rId4" imgW="2514600" imgH="393480" progId="Equation.DSMT4">
              <p:embed/>
            </p:oleObj>
          </a:graphicData>
        </a:graphic>
      </p:graphicFrame>
      <p:sp>
        <p:nvSpPr>
          <p:cNvPr id="16" name="ZoneTexte 1"/>
          <p:cNvSpPr txBox="1">
            <a:spLocks noChangeArrowheads="1"/>
          </p:cNvSpPr>
          <p:nvPr/>
        </p:nvSpPr>
        <p:spPr bwMode="auto">
          <a:xfrm>
            <a:off x="1214414" y="4761963"/>
            <a:ext cx="25250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/>
              <a:t>Conditions aux limites</a:t>
            </a:r>
            <a:endParaRPr lang="fr-FR" dirty="0"/>
          </a:p>
        </p:txBody>
      </p:sp>
      <p:graphicFrame>
        <p:nvGraphicFramePr>
          <p:cNvPr id="17" name="Object 20"/>
          <p:cNvGraphicFramePr>
            <a:graphicFrameLocks noChangeAspect="1"/>
          </p:cNvGraphicFramePr>
          <p:nvPr/>
        </p:nvGraphicFramePr>
        <p:xfrm>
          <a:off x="4683125" y="4654550"/>
          <a:ext cx="1925638" cy="523875"/>
        </p:xfrm>
        <a:graphic>
          <a:graphicData uri="http://schemas.openxmlformats.org/presentationml/2006/ole">
            <p:oleObj spid="_x0000_s261136" name="Equation" r:id="rId5" imgW="1447560" imgH="393480" progId="Equation.DSMT4">
              <p:embed/>
            </p:oleObj>
          </a:graphicData>
        </a:graphic>
      </p:graphicFrame>
      <p:graphicFrame>
        <p:nvGraphicFramePr>
          <p:cNvPr id="18" name="Object 20"/>
          <p:cNvGraphicFramePr>
            <a:graphicFrameLocks noChangeAspect="1"/>
          </p:cNvGraphicFramePr>
          <p:nvPr/>
        </p:nvGraphicFramePr>
        <p:xfrm>
          <a:off x="4665663" y="5249863"/>
          <a:ext cx="2179637" cy="608012"/>
        </p:xfrm>
        <a:graphic>
          <a:graphicData uri="http://schemas.openxmlformats.org/presentationml/2006/ole">
            <p:oleObj spid="_x0000_s261137" name="Equation" r:id="rId6" imgW="1638000" imgH="457200" progId="Equation.DSMT4">
              <p:embed/>
            </p:oleObj>
          </a:graphicData>
        </a:graphic>
      </p:graphicFrame>
      <p:sp>
        <p:nvSpPr>
          <p:cNvPr id="20" name="ZoneTexte 10"/>
          <p:cNvSpPr txBox="1">
            <a:spLocks noChangeArrowheads="1"/>
          </p:cNvSpPr>
          <p:nvPr/>
        </p:nvSpPr>
        <p:spPr bwMode="auto">
          <a:xfrm>
            <a:off x="1071538" y="3302018"/>
            <a:ext cx="743023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u="sng" dirty="0" smtClean="0"/>
              <a:t>Fluctuations des concentrations et déformation de la membrane  </a:t>
            </a:r>
            <a:endParaRPr lang="fr-FR" u="sng" dirty="0"/>
          </a:p>
        </p:txBody>
      </p:sp>
      <p:graphicFrame>
        <p:nvGraphicFramePr>
          <p:cNvPr id="22" name="Object 10"/>
          <p:cNvGraphicFramePr>
            <a:graphicFrameLocks noChangeAspect="1"/>
          </p:cNvGraphicFramePr>
          <p:nvPr/>
        </p:nvGraphicFramePr>
        <p:xfrm>
          <a:off x="4776786" y="1094305"/>
          <a:ext cx="1473200" cy="635000"/>
        </p:xfrm>
        <a:graphic>
          <a:graphicData uri="http://schemas.openxmlformats.org/presentationml/2006/ole">
            <p:oleObj spid="_x0000_s261139" name="Equation" r:id="rId7" imgW="1002960" imgH="431640" progId="Equation.DSMT4">
              <p:embed/>
            </p:oleObj>
          </a:graphicData>
        </a:graphic>
      </p:graphicFrame>
      <p:graphicFrame>
        <p:nvGraphicFramePr>
          <p:cNvPr id="23" name="Object 8"/>
          <p:cNvGraphicFramePr>
            <a:graphicFrameLocks noChangeAspect="1"/>
          </p:cNvGraphicFramePr>
          <p:nvPr/>
        </p:nvGraphicFramePr>
        <p:xfrm>
          <a:off x="2273300" y="2297113"/>
          <a:ext cx="4110038" cy="417512"/>
        </p:xfrm>
        <a:graphic>
          <a:graphicData uri="http://schemas.openxmlformats.org/presentationml/2006/ole">
            <p:oleObj spid="_x0000_s261140" name="Equation" r:id="rId8" imgW="2374560" imgH="241200" progId="Equation.DSMT4">
              <p:embed/>
            </p:oleObj>
          </a:graphicData>
        </a:graphic>
      </p:graphicFrame>
      <p:sp>
        <p:nvSpPr>
          <p:cNvPr id="26" name="ZoneTexte 10"/>
          <p:cNvSpPr txBox="1">
            <a:spLocks noChangeArrowheads="1"/>
          </p:cNvSpPr>
          <p:nvPr/>
        </p:nvSpPr>
        <p:spPr bwMode="auto">
          <a:xfrm>
            <a:off x="1643042" y="500042"/>
            <a:ext cx="584967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u="sng" dirty="0" smtClean="0"/>
              <a:t>Membrane d’épaisseur nulle </a:t>
            </a:r>
            <a:r>
              <a:rPr lang="fr-FR" u="sng" dirty="0"/>
              <a:t>avec </a:t>
            </a:r>
            <a:r>
              <a:rPr lang="fr-FR" u="sng" dirty="0" smtClean="0"/>
              <a:t>effets capacitifs  </a:t>
            </a:r>
            <a:endParaRPr lang="fr-FR" u="sng" dirty="0"/>
          </a:p>
        </p:txBody>
      </p:sp>
      <p:sp>
        <p:nvSpPr>
          <p:cNvPr id="28" name="Text Box 10"/>
          <p:cNvSpPr txBox="1">
            <a:spLocks noChangeArrowheads="1"/>
          </p:cNvSpPr>
          <p:nvPr/>
        </p:nvSpPr>
        <p:spPr bwMode="auto">
          <a:xfrm>
            <a:off x="3929061" y="1237180"/>
            <a:ext cx="655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avec</a:t>
            </a:r>
          </a:p>
        </p:txBody>
      </p:sp>
      <p:graphicFrame>
        <p:nvGraphicFramePr>
          <p:cNvPr id="30" name="Object 28"/>
          <p:cNvGraphicFramePr>
            <a:graphicFrameLocks noChangeAspect="1"/>
          </p:cNvGraphicFramePr>
          <p:nvPr/>
        </p:nvGraphicFramePr>
        <p:xfrm>
          <a:off x="2382836" y="1237181"/>
          <a:ext cx="1363663" cy="336550"/>
        </p:xfrm>
        <a:graphic>
          <a:graphicData uri="http://schemas.openxmlformats.org/presentationml/2006/ole">
            <p:oleObj spid="_x0000_s261141" name="Equation" r:id="rId9" imgW="927000" imgH="228600" progId="Equation.DSMT4">
              <p:embed/>
            </p:oleObj>
          </a:graphicData>
        </a:graphic>
      </p:graphicFrame>
      <p:sp>
        <p:nvSpPr>
          <p:cNvPr id="31" name="Text Box 29"/>
          <p:cNvSpPr txBox="1">
            <a:spLocks noChangeArrowheads="1"/>
          </p:cNvSpPr>
          <p:nvPr/>
        </p:nvSpPr>
        <p:spPr bwMode="auto">
          <a:xfrm>
            <a:off x="6383354" y="1237180"/>
            <a:ext cx="54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/>
              <a:t>fini</a:t>
            </a:r>
          </a:p>
        </p:txBody>
      </p:sp>
      <p:graphicFrame>
        <p:nvGraphicFramePr>
          <p:cNvPr id="36" name="Object 7"/>
          <p:cNvGraphicFramePr>
            <a:graphicFrameLocks noChangeAspect="1"/>
          </p:cNvGraphicFramePr>
          <p:nvPr/>
        </p:nvGraphicFramePr>
        <p:xfrm>
          <a:off x="2311398" y="1725598"/>
          <a:ext cx="3814762" cy="557213"/>
        </p:xfrm>
        <a:graphic>
          <a:graphicData uri="http://schemas.openxmlformats.org/presentationml/2006/ole">
            <p:oleObj spid="_x0000_s261143" name="Equation" r:id="rId10" imgW="2692080" imgH="393480" progId="Equation.DSMT4">
              <p:embed/>
            </p:oleObj>
          </a:graphicData>
        </a:graphic>
      </p:graphicFrame>
      <p:graphicFrame>
        <p:nvGraphicFramePr>
          <p:cNvPr id="261144" name="Object 10"/>
          <p:cNvGraphicFramePr>
            <a:graphicFrameLocks noChangeAspect="1"/>
          </p:cNvGraphicFramePr>
          <p:nvPr/>
        </p:nvGraphicFramePr>
        <p:xfrm>
          <a:off x="4714876" y="5929313"/>
          <a:ext cx="4057650" cy="608012"/>
        </p:xfrm>
        <a:graphic>
          <a:graphicData uri="http://schemas.openxmlformats.org/presentationml/2006/ole">
            <p:oleObj spid="_x0000_s261144" name="Equation" r:id="rId11" imgW="2882880" imgH="431640" progId="Equation.DSMT4">
              <p:embed/>
            </p:oleObj>
          </a:graphicData>
        </a:graphic>
      </p:graphicFrame>
      <p:sp>
        <p:nvSpPr>
          <p:cNvPr id="19" name="ZoneTexte 1"/>
          <p:cNvSpPr txBox="1">
            <a:spLocks noChangeArrowheads="1"/>
          </p:cNvSpPr>
          <p:nvPr/>
        </p:nvSpPr>
        <p:spPr bwMode="auto">
          <a:xfrm>
            <a:off x="1214414" y="6060064"/>
            <a:ext cx="269016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/>
              <a:t>Tenseur de contraintes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Text Box 9"/>
          <p:cNvSpPr txBox="1">
            <a:spLocks noChangeArrowheads="1"/>
          </p:cNvSpPr>
          <p:nvPr/>
        </p:nvSpPr>
        <p:spPr bwMode="auto">
          <a:xfrm>
            <a:off x="714348" y="4532194"/>
            <a:ext cx="824388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u="sng" dirty="0" err="1" smtClean="0"/>
              <a:t>Cas</a:t>
            </a:r>
            <a:r>
              <a:rPr lang="en-US" u="sng" dirty="0" smtClean="0"/>
              <a:t> </a:t>
            </a:r>
            <a:r>
              <a:rPr lang="en-US" u="sng" dirty="0" err="1" smtClean="0"/>
              <a:t>particuliers</a:t>
            </a:r>
            <a:r>
              <a:rPr lang="en-US" u="sng" dirty="0" smtClean="0"/>
              <a:t>:</a:t>
            </a:r>
            <a:endParaRPr lang="en-US" u="sng" dirty="0"/>
          </a:p>
          <a:p>
            <a:endParaRPr lang="en-US" u="sng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Membrane non-</a:t>
            </a:r>
            <a:r>
              <a:rPr lang="en-US" dirty="0" err="1" smtClean="0"/>
              <a:t>conductrice</a:t>
            </a:r>
            <a:r>
              <a:rPr lang="en-US" dirty="0" smtClean="0"/>
              <a:t>		                  </a:t>
            </a:r>
            <a:r>
              <a:rPr lang="en-US" sz="1600" dirty="0" smtClean="0"/>
              <a:t>(</a:t>
            </a:r>
            <a:r>
              <a:rPr lang="en-US" sz="1600" dirty="0" err="1" smtClean="0"/>
              <a:t>Ambjörnsson</a:t>
            </a:r>
            <a:r>
              <a:rPr lang="en-US" sz="1600" dirty="0" smtClean="0"/>
              <a:t> et al.)</a:t>
            </a:r>
            <a:endParaRPr lang="en-US" sz="1600" dirty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Symbol" pitchFamily="18" charset="2"/>
              </a:rPr>
              <a:t>  </a:t>
            </a:r>
            <a:r>
              <a:rPr lang="en-US" dirty="0" err="1" smtClean="0">
                <a:sym typeface="Symbol" pitchFamily="18" charset="2"/>
              </a:rPr>
              <a:t>Limite</a:t>
            </a:r>
            <a:r>
              <a:rPr lang="en-US" dirty="0" smtClean="0">
                <a:sym typeface="Symbol" pitchFamily="18" charset="2"/>
              </a:rPr>
              <a:t> forte </a:t>
            </a:r>
            <a:r>
              <a:rPr lang="en-US" dirty="0" err="1" smtClean="0">
                <a:sym typeface="Symbol" pitchFamily="18" charset="2"/>
              </a:rPr>
              <a:t>salinité</a:t>
            </a:r>
            <a:r>
              <a:rPr lang="en-US" dirty="0" smtClean="0">
                <a:sym typeface="Symbol" pitchFamily="18" charset="2"/>
              </a:rPr>
              <a:t>				</a:t>
            </a:r>
            <a:r>
              <a:rPr lang="en-US" sz="1600" dirty="0" smtClean="0">
                <a:sym typeface="Symbol" pitchFamily="18" charset="2"/>
              </a:rPr>
              <a:t>     (</a:t>
            </a:r>
            <a:r>
              <a:rPr lang="en-US" sz="1600" dirty="0" err="1" smtClean="0">
                <a:sym typeface="Symbol" pitchFamily="18" charset="2"/>
              </a:rPr>
              <a:t>Sens</a:t>
            </a:r>
            <a:r>
              <a:rPr lang="en-US" sz="1600" dirty="0" smtClean="0">
                <a:sym typeface="Symbol" pitchFamily="18" charset="2"/>
              </a:rPr>
              <a:t> et al.)      </a:t>
            </a:r>
            <a:endParaRPr lang="en-US" sz="1600" dirty="0"/>
          </a:p>
          <a:p>
            <a:r>
              <a:rPr lang="en-US" dirty="0"/>
              <a:t>                     </a:t>
            </a:r>
          </a:p>
        </p:txBody>
      </p:sp>
      <p:graphicFrame>
        <p:nvGraphicFramePr>
          <p:cNvPr id="84998" name="Object 10"/>
          <p:cNvGraphicFramePr>
            <a:graphicFrameLocks noChangeAspect="1"/>
          </p:cNvGraphicFramePr>
          <p:nvPr/>
        </p:nvGraphicFramePr>
        <p:xfrm>
          <a:off x="3259109" y="5674472"/>
          <a:ext cx="841375" cy="300037"/>
        </p:xfrm>
        <a:graphic>
          <a:graphicData uri="http://schemas.openxmlformats.org/presentationml/2006/ole">
            <p:oleObj spid="_x0000_s84998" name="Equation" r:id="rId4" imgW="571320" imgH="203040" progId="Equation.DSMT4">
              <p:embed/>
            </p:oleObj>
          </a:graphicData>
        </a:graphic>
      </p:graphicFrame>
      <p:graphicFrame>
        <p:nvGraphicFramePr>
          <p:cNvPr id="85003" name="Object 3"/>
          <p:cNvGraphicFramePr>
            <a:graphicFrameLocks noChangeAspect="1"/>
          </p:cNvGraphicFramePr>
          <p:nvPr/>
        </p:nvGraphicFramePr>
        <p:xfrm>
          <a:off x="4137026" y="1211266"/>
          <a:ext cx="2895600" cy="1217613"/>
        </p:xfrm>
        <a:graphic>
          <a:graphicData uri="http://schemas.openxmlformats.org/presentationml/2006/ole">
            <p:oleObj spid="_x0000_s85003" name="Equation" r:id="rId5" imgW="1993680" imgH="838080" progId="Equation.DSMT4">
              <p:embed/>
            </p:oleObj>
          </a:graphicData>
        </a:graphic>
      </p:graphicFrame>
      <p:sp>
        <p:nvSpPr>
          <p:cNvPr id="85005" name="Text Box 13"/>
          <p:cNvSpPr txBox="1">
            <a:spLocks noChangeArrowheads="1"/>
          </p:cNvSpPr>
          <p:nvPr/>
        </p:nvSpPr>
        <p:spPr bwMode="auto">
          <a:xfrm>
            <a:off x="857224" y="1360464"/>
            <a:ext cx="25154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u="sng" dirty="0" smtClean="0"/>
              <a:t>Contribution externe </a:t>
            </a:r>
          </a:p>
          <a:p>
            <a:r>
              <a:rPr lang="fr-FR" dirty="0" smtClean="0"/>
              <a:t>(couches de Debye)</a:t>
            </a:r>
            <a:endParaRPr lang="fr-FR" dirty="0"/>
          </a:p>
        </p:txBody>
      </p:sp>
      <p:graphicFrame>
        <p:nvGraphicFramePr>
          <p:cNvPr id="12" name="Object 3"/>
          <p:cNvGraphicFramePr>
            <a:graphicFrameLocks noChangeAspect="1"/>
          </p:cNvGraphicFramePr>
          <p:nvPr/>
        </p:nvGraphicFramePr>
        <p:xfrm>
          <a:off x="4071934" y="3000372"/>
          <a:ext cx="2822575" cy="1033463"/>
        </p:xfrm>
        <a:graphic>
          <a:graphicData uri="http://schemas.openxmlformats.org/presentationml/2006/ole">
            <p:oleObj spid="_x0000_s85005" name="Equation" r:id="rId6" imgW="1942920" imgH="711000" progId="Equation.DSMT4">
              <p:embed/>
            </p:oleObj>
          </a:graphicData>
        </a:graphic>
      </p:graphicFrame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4336" y="3038479"/>
            <a:ext cx="236795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u="sng" dirty="0" smtClean="0"/>
              <a:t>Contribution interne</a:t>
            </a:r>
          </a:p>
          <a:p>
            <a:r>
              <a:rPr lang="fr-FR" dirty="0" smtClean="0"/>
              <a:t>(membrane)</a:t>
            </a:r>
            <a:endParaRPr lang="fr-FR" dirty="0"/>
          </a:p>
        </p:txBody>
      </p:sp>
      <p:graphicFrame>
        <p:nvGraphicFramePr>
          <p:cNvPr id="14" name="Objet 13"/>
          <p:cNvGraphicFramePr>
            <a:graphicFrameLocks noChangeAspect="1"/>
          </p:cNvGraphicFramePr>
          <p:nvPr/>
        </p:nvGraphicFramePr>
        <p:xfrm>
          <a:off x="4814864" y="5617321"/>
          <a:ext cx="1430338" cy="357188"/>
        </p:xfrm>
        <a:graphic>
          <a:graphicData uri="http://schemas.openxmlformats.org/presentationml/2006/ole">
            <p:oleObj spid="_x0000_s85006" name="Equation" r:id="rId7" imgW="914400" imgH="228600" progId="Equation.DSMT4">
              <p:embed/>
            </p:oleObj>
          </a:graphicData>
        </a:graphic>
      </p:graphicFrame>
      <p:graphicFrame>
        <p:nvGraphicFramePr>
          <p:cNvPr id="85007" name="Object 15"/>
          <p:cNvGraphicFramePr>
            <a:graphicFrameLocks noChangeAspect="1"/>
          </p:cNvGraphicFramePr>
          <p:nvPr/>
        </p:nvGraphicFramePr>
        <p:xfrm>
          <a:off x="6591274" y="5728434"/>
          <a:ext cx="177800" cy="277812"/>
        </p:xfrm>
        <a:graphic>
          <a:graphicData uri="http://schemas.openxmlformats.org/presentationml/2006/ole">
            <p:oleObj spid="_x0000_s85007" name="Equation" r:id="rId8" imgW="114120" imgH="177480" progId="Equation.DSMT4">
              <p:embed/>
            </p:oleObj>
          </a:graphicData>
        </a:graphic>
      </p:graphicFrame>
      <p:graphicFrame>
        <p:nvGraphicFramePr>
          <p:cNvPr id="85008" name="Object 16"/>
          <p:cNvGraphicFramePr>
            <a:graphicFrameLocks noChangeAspect="1"/>
          </p:cNvGraphicFramePr>
          <p:nvPr/>
        </p:nvGraphicFramePr>
        <p:xfrm>
          <a:off x="4786314" y="5072074"/>
          <a:ext cx="1430338" cy="357187"/>
        </p:xfrm>
        <a:graphic>
          <a:graphicData uri="http://schemas.openxmlformats.org/presentationml/2006/ole">
            <p:oleObj spid="_x0000_s85008" name="Equation" r:id="rId9" imgW="914400" imgH="228600" progId="Equation.DSMT4">
              <p:embed/>
            </p:oleObj>
          </a:graphicData>
        </a:graphic>
      </p:graphicFrame>
      <p:sp>
        <p:nvSpPr>
          <p:cNvPr id="11" name="ZoneTexte 10"/>
          <p:cNvSpPr txBox="1">
            <a:spLocks noChangeArrowheads="1"/>
          </p:cNvSpPr>
          <p:nvPr/>
        </p:nvSpPr>
        <p:spPr bwMode="auto">
          <a:xfrm>
            <a:off x="0" y="500042"/>
            <a:ext cx="91440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u="sng" dirty="0" err="1" smtClean="0"/>
              <a:t>Renormalisation</a:t>
            </a:r>
            <a:r>
              <a:rPr lang="fr-FR" u="sng" dirty="0" smtClean="0"/>
              <a:t> des modules élastiques  </a:t>
            </a:r>
            <a:endParaRPr lang="fr-FR" u="sng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7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714876" y="2071678"/>
            <a:ext cx="3943350" cy="366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6769" name="Picture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42910" y="2143116"/>
            <a:ext cx="3943350" cy="366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54927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C0000"/>
                </a:solidFill>
              </a:rPr>
              <a:t>Effet</a:t>
            </a:r>
            <a:r>
              <a:rPr lang="en-US" sz="2000" dirty="0" smtClean="0">
                <a:solidFill>
                  <a:srgbClr val="CC0000"/>
                </a:solidFill>
              </a:rPr>
              <a:t> du </a:t>
            </a:r>
            <a:r>
              <a:rPr lang="en-US" sz="2000" dirty="0" err="1" smtClean="0">
                <a:solidFill>
                  <a:srgbClr val="CC0000"/>
                </a:solidFill>
              </a:rPr>
              <a:t>sel</a:t>
            </a:r>
            <a:r>
              <a:rPr lang="en-US" sz="2000" dirty="0" smtClean="0">
                <a:solidFill>
                  <a:srgbClr val="CC0000"/>
                </a:solidFill>
              </a:rPr>
              <a:t> et de la </a:t>
            </a:r>
            <a:r>
              <a:rPr lang="en-US" sz="2000" dirty="0" err="1" smtClean="0">
                <a:solidFill>
                  <a:srgbClr val="CC0000"/>
                </a:solidFill>
              </a:rPr>
              <a:t>conductivité</a:t>
            </a:r>
            <a:r>
              <a:rPr lang="en-US" sz="2000" dirty="0" smtClean="0">
                <a:solidFill>
                  <a:srgbClr val="CC0000"/>
                </a:solidFill>
              </a:rPr>
              <a:t> de la membrane </a:t>
            </a:r>
          </a:p>
          <a:p>
            <a:pPr algn="ctr"/>
            <a:r>
              <a:rPr lang="en-US" sz="2000" dirty="0" err="1" smtClean="0">
                <a:solidFill>
                  <a:srgbClr val="CC0000"/>
                </a:solidFill>
              </a:rPr>
              <a:t>sur</a:t>
            </a:r>
            <a:r>
              <a:rPr lang="en-US" sz="2000" dirty="0" smtClean="0">
                <a:solidFill>
                  <a:srgbClr val="CC0000"/>
                </a:solidFill>
              </a:rPr>
              <a:t> les modules </a:t>
            </a:r>
            <a:r>
              <a:rPr lang="en-US" sz="2000" dirty="0" err="1" smtClean="0">
                <a:solidFill>
                  <a:srgbClr val="CC0000"/>
                </a:solidFill>
              </a:rPr>
              <a:t>élastiques</a:t>
            </a:r>
            <a:r>
              <a:rPr lang="en-US" sz="2000" dirty="0" smtClean="0">
                <a:solidFill>
                  <a:srgbClr val="CC0000"/>
                </a:solidFill>
              </a:rPr>
              <a:t>  </a:t>
            </a:r>
            <a:endParaRPr lang="en-US" sz="2000" dirty="0">
              <a:solidFill>
                <a:srgbClr val="CC000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rot="16200000" flipH="1">
            <a:off x="2285984" y="2143117"/>
            <a:ext cx="642942" cy="50006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000232" y="571501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G=0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026363" y="571501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G=0.1Sm</a:t>
            </a:r>
            <a:r>
              <a:rPr lang="fr-FR" baseline="30000" dirty="0" smtClean="0"/>
              <a:t>-2</a:t>
            </a:r>
            <a:endParaRPr lang="fr-FR" baseline="30000" dirty="0"/>
          </a:p>
        </p:txBody>
      </p:sp>
      <p:cxnSp>
        <p:nvCxnSpPr>
          <p:cNvPr id="10" name="Connecteur droit avec flèche 9"/>
          <p:cNvCxnSpPr/>
          <p:nvPr/>
        </p:nvCxnSpPr>
        <p:spPr>
          <a:xfrm rot="5400000">
            <a:off x="2714612" y="2438392"/>
            <a:ext cx="857256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344405" y="2018876"/>
            <a:ext cx="16337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membrane (</a:t>
            </a:r>
            <a:r>
              <a:rPr lang="fr-FR" sz="1600" dirty="0" err="1" smtClean="0"/>
              <a:t>int</a:t>
            </a:r>
            <a:r>
              <a:rPr lang="fr-FR" sz="1600" dirty="0" smtClean="0"/>
              <a:t>)</a:t>
            </a:r>
            <a:endParaRPr lang="fr-FR" sz="1600" dirty="0"/>
          </a:p>
        </p:txBody>
      </p:sp>
      <p:sp>
        <p:nvSpPr>
          <p:cNvPr id="12" name="ZoneTexte 11"/>
          <p:cNvSpPr txBox="1"/>
          <p:nvPr/>
        </p:nvSpPr>
        <p:spPr>
          <a:xfrm>
            <a:off x="1428728" y="1630908"/>
            <a:ext cx="21451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couches Debye (</a:t>
            </a:r>
            <a:r>
              <a:rPr lang="fr-FR" sz="1600" dirty="0" err="1" smtClean="0"/>
              <a:t>ext</a:t>
            </a:r>
            <a:r>
              <a:rPr lang="fr-FR" sz="1600" dirty="0" smtClean="0"/>
              <a:t>)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3"/>
          <p:cNvSpPr txBox="1">
            <a:spLocks noChangeArrowheads="1"/>
          </p:cNvSpPr>
          <p:nvPr/>
        </p:nvSpPr>
        <p:spPr bwMode="auto">
          <a:xfrm>
            <a:off x="966787" y="1036884"/>
            <a:ext cx="368241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u="sng" dirty="0" smtClean="0"/>
              <a:t>Instabilité de vecteur d’onde nul</a:t>
            </a:r>
            <a:endParaRPr lang="fr-FR" dirty="0"/>
          </a:p>
        </p:txBody>
      </p:sp>
      <p:pic>
        <p:nvPicPr>
          <p:cNvPr id="318466" name="Picture 2"/>
          <p:cNvPicPr>
            <a:picLocks noChangeAspect="1" noChangeArrowheads="1"/>
          </p:cNvPicPr>
          <p:nvPr/>
        </p:nvPicPr>
        <p:blipFill>
          <a:blip r:embed="rId4" cstate="print"/>
          <a:srcRect t="30349" r="36204" b="10116"/>
          <a:stretch>
            <a:fillRect/>
          </a:stretch>
        </p:blipFill>
        <p:spPr bwMode="auto">
          <a:xfrm>
            <a:off x="5953416" y="285728"/>
            <a:ext cx="2077889" cy="27468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18467" name="Object 18"/>
          <p:cNvGraphicFramePr>
            <a:graphicFrameLocks noChangeAspect="1"/>
          </p:cNvGraphicFramePr>
          <p:nvPr/>
        </p:nvGraphicFramePr>
        <p:xfrm>
          <a:off x="1071563" y="1571613"/>
          <a:ext cx="3168650" cy="285750"/>
        </p:xfrm>
        <a:graphic>
          <a:graphicData uri="http://schemas.openxmlformats.org/presentationml/2006/ole">
            <p:oleObj spid="_x0000_s318467" name="Equation" r:id="rId5" imgW="1739880" imgH="203040" progId="Equation.DSMT4">
              <p:embed/>
            </p:oleObj>
          </a:graphicData>
        </a:graphic>
      </p:graphicFrame>
      <p:sp>
        <p:nvSpPr>
          <p:cNvPr id="5" name="Text Box 13"/>
          <p:cNvSpPr txBox="1">
            <a:spLocks noChangeArrowheads="1"/>
          </p:cNvSpPr>
          <p:nvPr/>
        </p:nvSpPr>
        <p:spPr bwMode="auto">
          <a:xfrm>
            <a:off x="995443" y="3214686"/>
            <a:ext cx="568296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u="sng" dirty="0" smtClean="0"/>
              <a:t>Ecoulement de fluide au voisinage de la membrane </a:t>
            </a:r>
            <a:endParaRPr lang="fr-FR" dirty="0"/>
          </a:p>
        </p:txBody>
      </p:sp>
      <p:sp>
        <p:nvSpPr>
          <p:cNvPr id="8" name="ZoneTexte 14"/>
          <p:cNvSpPr txBox="1">
            <a:spLocks noChangeArrowheads="1"/>
          </p:cNvSpPr>
          <p:nvPr/>
        </p:nvSpPr>
        <p:spPr bwMode="auto">
          <a:xfrm>
            <a:off x="8072462" y="1430324"/>
            <a:ext cx="33534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/>
              <a:t>V</a:t>
            </a:r>
            <a:endParaRPr lang="fr-FR" dirty="0"/>
          </a:p>
        </p:txBody>
      </p:sp>
      <p:pic>
        <p:nvPicPr>
          <p:cNvPr id="10" name="Picture 10"/>
          <p:cNvPicPr>
            <a:picLocks noChangeAspect="1" noChangeArrowheads="1"/>
          </p:cNvPicPr>
          <p:nvPr/>
        </p:nvPicPr>
        <p:blipFill>
          <a:blip r:embed="rId6"/>
          <a:srcRect l="22877" t="37021" r="21448" b="38367"/>
          <a:stretch>
            <a:fillRect/>
          </a:stretch>
        </p:blipFill>
        <p:spPr bwMode="auto">
          <a:xfrm>
            <a:off x="428596" y="3651275"/>
            <a:ext cx="3784783" cy="23693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1" name="Connecteur droit avec flèche 13"/>
          <p:cNvCxnSpPr>
            <a:cxnSpLocks noChangeShapeType="1"/>
          </p:cNvCxnSpPr>
          <p:nvPr/>
        </p:nvCxnSpPr>
        <p:spPr bwMode="auto">
          <a:xfrm rot="5400000" flipH="1" flipV="1">
            <a:off x="7250130" y="4678371"/>
            <a:ext cx="1500199" cy="1587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3" name="Connecteur droit avec flèche 13"/>
          <p:cNvCxnSpPr>
            <a:cxnSpLocks noChangeShapeType="1"/>
          </p:cNvCxnSpPr>
          <p:nvPr/>
        </p:nvCxnSpPr>
        <p:spPr bwMode="auto">
          <a:xfrm flipV="1">
            <a:off x="6786578" y="1071547"/>
            <a:ext cx="857256" cy="71438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16" name="Connecteur droit avec flèche 13"/>
          <p:cNvCxnSpPr>
            <a:cxnSpLocks noChangeShapeType="1"/>
          </p:cNvCxnSpPr>
          <p:nvPr/>
        </p:nvCxnSpPr>
        <p:spPr bwMode="auto">
          <a:xfrm flipV="1">
            <a:off x="8429652" y="1385360"/>
            <a:ext cx="22636" cy="329129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318468" name="Object 4"/>
          <p:cNvGraphicFramePr>
            <a:graphicFrameLocks noChangeAspect="1"/>
          </p:cNvGraphicFramePr>
          <p:nvPr/>
        </p:nvGraphicFramePr>
        <p:xfrm>
          <a:off x="8297890" y="4492635"/>
          <a:ext cx="203200" cy="293687"/>
        </p:xfrm>
        <a:graphic>
          <a:graphicData uri="http://schemas.openxmlformats.org/presentationml/2006/ole">
            <p:oleObj spid="_x0000_s318468" name="Equation" r:id="rId7" imgW="139680" imgH="203040" progId="Equation.DSMT4">
              <p:embed/>
            </p:oleObj>
          </a:graphicData>
        </a:graphic>
      </p:graphicFrame>
      <p:sp>
        <p:nvSpPr>
          <p:cNvPr id="14" name="Rectangle 13"/>
          <p:cNvSpPr/>
          <p:nvPr/>
        </p:nvSpPr>
        <p:spPr>
          <a:xfrm>
            <a:off x="1071538" y="2071679"/>
            <a:ext cx="16722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Normalisation</a:t>
            </a:r>
            <a:endParaRPr lang="fr-FR" dirty="0"/>
          </a:p>
        </p:txBody>
      </p:sp>
      <p:graphicFrame>
        <p:nvGraphicFramePr>
          <p:cNvPr id="318469" name="Object 18"/>
          <p:cNvGraphicFramePr>
            <a:graphicFrameLocks noChangeAspect="1"/>
          </p:cNvGraphicFramePr>
          <p:nvPr/>
        </p:nvGraphicFramePr>
        <p:xfrm>
          <a:off x="2925767" y="1947857"/>
          <a:ext cx="2289175" cy="552450"/>
        </p:xfrm>
        <a:graphic>
          <a:graphicData uri="http://schemas.openxmlformats.org/presentationml/2006/ole">
            <p:oleObj spid="_x0000_s318469" name="Equation" r:id="rId8" imgW="1257120" imgH="393480" progId="Equation.DSMT4">
              <p:embed/>
            </p:oleObj>
          </a:graphicData>
        </a:graphic>
      </p:graphicFrame>
      <p:pic>
        <p:nvPicPr>
          <p:cNvPr id="318470" name="Picture 6"/>
          <p:cNvPicPr>
            <a:picLocks noChangeAspect="1" noChangeArrowheads="1"/>
          </p:cNvPicPr>
          <p:nvPr/>
        </p:nvPicPr>
        <p:blipFill>
          <a:blip r:embed="rId9"/>
          <a:srcRect l="21363" t="32232" r="33276" b="37089"/>
          <a:stretch>
            <a:fillRect/>
          </a:stretch>
        </p:blipFill>
        <p:spPr bwMode="auto">
          <a:xfrm>
            <a:off x="4272601" y="3857629"/>
            <a:ext cx="3656985" cy="230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ctangle 14"/>
          <p:cNvSpPr/>
          <p:nvPr/>
        </p:nvSpPr>
        <p:spPr>
          <a:xfrm>
            <a:off x="891018" y="6060064"/>
            <a:ext cx="78958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Ecoulement</a:t>
            </a:r>
            <a:r>
              <a:rPr lang="en-US" dirty="0" smtClean="0"/>
              <a:t> “standard”                    </a:t>
            </a:r>
            <a:r>
              <a:rPr lang="en-US" dirty="0" err="1" smtClean="0"/>
              <a:t>Ecoulement</a:t>
            </a:r>
            <a:r>
              <a:rPr lang="en-US" dirty="0" smtClean="0"/>
              <a:t> </a:t>
            </a:r>
            <a:r>
              <a:rPr lang="en-US" dirty="0" err="1" smtClean="0"/>
              <a:t>d’électroosmose</a:t>
            </a:r>
            <a:r>
              <a:rPr lang="en-US" dirty="0" smtClean="0"/>
              <a:t> (ICEO)</a:t>
            </a:r>
          </a:p>
          <a:p>
            <a:r>
              <a:rPr lang="en-US" dirty="0" smtClean="0"/>
              <a:t>          (dominant)                                         (plus </a:t>
            </a:r>
            <a:r>
              <a:rPr lang="en-US" dirty="0" err="1" smtClean="0"/>
              <a:t>faible</a:t>
            </a:r>
            <a:r>
              <a:rPr lang="en-US" dirty="0" smtClean="0"/>
              <a:t>)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6" name="Group 21"/>
          <p:cNvGrpSpPr>
            <a:grpSpLocks noChangeAspect="1"/>
          </p:cNvGrpSpPr>
          <p:nvPr/>
        </p:nvGrpSpPr>
        <p:grpSpPr bwMode="auto">
          <a:xfrm>
            <a:off x="1331915" y="4214833"/>
            <a:ext cx="2853213" cy="2000249"/>
            <a:chOff x="855" y="2560"/>
            <a:chExt cx="1997" cy="1400"/>
          </a:xfrm>
        </p:grpSpPr>
        <p:pic>
          <p:nvPicPr>
            <p:cNvPr id="9228" name="Picture 4"/>
            <p:cNvPicPr>
              <a:picLocks noChangeAspect="1" noChangeArrowheads="1"/>
            </p:cNvPicPr>
            <p:nvPr/>
          </p:nvPicPr>
          <p:blipFill>
            <a:blip r:embed="rId4"/>
            <a:srcRect l="17903" t="34283" r="14720" b="34283"/>
            <a:stretch>
              <a:fillRect/>
            </a:stretch>
          </p:blipFill>
          <p:spPr bwMode="auto">
            <a:xfrm>
              <a:off x="855" y="2641"/>
              <a:ext cx="1997" cy="13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9218" name="Object 14"/>
            <p:cNvGraphicFramePr>
              <a:graphicFrameLocks noChangeAspect="1"/>
            </p:cNvGraphicFramePr>
            <p:nvPr/>
          </p:nvGraphicFramePr>
          <p:xfrm>
            <a:off x="1673" y="2901"/>
            <a:ext cx="819" cy="190"/>
          </p:xfrm>
          <a:graphic>
            <a:graphicData uri="http://schemas.openxmlformats.org/presentationml/2006/ole">
              <p:oleObj spid="_x0000_s9218" name="Equation" r:id="rId5" imgW="876240" imgH="203040" progId="Equation.DSMT4">
                <p:embed/>
              </p:oleObj>
            </a:graphicData>
          </a:graphic>
        </p:graphicFrame>
        <p:cxnSp>
          <p:nvCxnSpPr>
            <p:cNvPr id="9229" name="Connecteur droit avec flèche 6"/>
            <p:cNvCxnSpPr>
              <a:cxnSpLocks noChangeShapeType="1"/>
            </p:cNvCxnSpPr>
            <p:nvPr/>
          </p:nvCxnSpPr>
          <p:spPr bwMode="auto">
            <a:xfrm rot="10800000">
              <a:off x="1373" y="2983"/>
              <a:ext cx="225" cy="1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cxnSp>
          <p:nvCxnSpPr>
            <p:cNvPr id="9230" name="Connecteur droit avec flèche 3"/>
            <p:cNvCxnSpPr>
              <a:cxnSpLocks noChangeShapeType="1"/>
            </p:cNvCxnSpPr>
            <p:nvPr/>
          </p:nvCxnSpPr>
          <p:spPr bwMode="auto">
            <a:xfrm rot="10800000" flipV="1">
              <a:off x="1223" y="2751"/>
              <a:ext cx="270" cy="90"/>
            </a:xfrm>
            <a:prstGeom prst="straightConnector1">
              <a:avLst/>
            </a:prstGeom>
            <a:noFill/>
            <a:ln w="12700" algn="ctr">
              <a:solidFill>
                <a:schemeClr val="tx1"/>
              </a:solidFill>
              <a:round/>
              <a:headEnd/>
              <a:tailEnd type="arrow" w="med" len="med"/>
            </a:ln>
          </p:spPr>
        </p:cxnSp>
        <p:graphicFrame>
          <p:nvGraphicFramePr>
            <p:cNvPr id="9219" name="Object 15"/>
            <p:cNvGraphicFramePr>
              <a:graphicFrameLocks noChangeAspect="1"/>
            </p:cNvGraphicFramePr>
            <p:nvPr/>
          </p:nvGraphicFramePr>
          <p:xfrm>
            <a:off x="1519" y="2560"/>
            <a:ext cx="390" cy="182"/>
          </p:xfrm>
          <a:graphic>
            <a:graphicData uri="http://schemas.openxmlformats.org/presentationml/2006/ole">
              <p:oleObj spid="_x0000_s9219" name="Equation" r:id="rId6" imgW="380880" imgH="177480" progId="Equation.DSMT4">
                <p:embed/>
              </p:oleObj>
            </a:graphicData>
          </a:graphic>
        </p:graphicFrame>
      </p:grpSp>
      <p:pic>
        <p:nvPicPr>
          <p:cNvPr id="9227" name="Picture 3" descr="D:\DOC\Ma Thèse\Tout\FIG6\BRJB36-lin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643438" y="4335484"/>
            <a:ext cx="2879725" cy="159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571472" y="571480"/>
            <a:ext cx="8243887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u="sng" dirty="0" err="1" smtClean="0"/>
              <a:t>Comparaison</a:t>
            </a:r>
            <a:r>
              <a:rPr lang="en-US" u="sng" dirty="0" smtClean="0"/>
              <a:t> avec </a:t>
            </a:r>
            <a:r>
              <a:rPr lang="en-US" u="sng" dirty="0" err="1" smtClean="0"/>
              <a:t>expériences</a:t>
            </a:r>
            <a:r>
              <a:rPr lang="en-US" u="sng" dirty="0" smtClean="0"/>
              <a:t>:</a:t>
            </a:r>
            <a:endParaRPr lang="en-US" u="sng" dirty="0"/>
          </a:p>
          <a:p>
            <a:endParaRPr lang="en-US" u="sng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 </a:t>
            </a:r>
            <a:r>
              <a:rPr lang="en-US" dirty="0" smtClean="0"/>
              <a:t>Membranes </a:t>
            </a:r>
            <a:r>
              <a:rPr lang="en-US" dirty="0" err="1" smtClean="0"/>
              <a:t>supportées</a:t>
            </a:r>
            <a:r>
              <a:rPr lang="en-US" dirty="0" smtClean="0"/>
              <a:t> </a:t>
            </a:r>
            <a:r>
              <a:rPr lang="en-US" dirty="0" err="1" smtClean="0"/>
              <a:t>sous</a:t>
            </a:r>
            <a:r>
              <a:rPr lang="en-US" dirty="0" smtClean="0"/>
              <a:t> champ (T. </a:t>
            </a:r>
            <a:r>
              <a:rPr lang="en-US" dirty="0" err="1" smtClean="0"/>
              <a:t>Charitat</a:t>
            </a:r>
            <a:r>
              <a:rPr lang="en-US" dirty="0" smtClean="0"/>
              <a:t> et al.)</a:t>
            </a:r>
          </a:p>
          <a:p>
            <a:r>
              <a:rPr lang="en-US" dirty="0" smtClean="0"/>
              <a:t>                                            </a:t>
            </a:r>
          </a:p>
          <a:p>
            <a:r>
              <a:rPr lang="en-US" dirty="0" smtClean="0"/>
              <a:t>                                               (</a:t>
            </a:r>
            <a:r>
              <a:rPr lang="en-US" dirty="0" err="1" smtClean="0"/>
              <a:t>avant</a:t>
            </a:r>
            <a:r>
              <a:rPr lang="en-US" dirty="0" smtClean="0"/>
              <a:t> le champ)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                                  (</a:t>
            </a:r>
            <a:r>
              <a:rPr lang="en-US" dirty="0" err="1" smtClean="0"/>
              <a:t>expériences</a:t>
            </a:r>
            <a:r>
              <a:rPr lang="en-US" dirty="0" smtClean="0"/>
              <a:t>)                                   (</a:t>
            </a:r>
            <a:r>
              <a:rPr lang="en-US" dirty="0" err="1" smtClean="0"/>
              <a:t>théorie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Conditions : eau pure, membrane non-</a:t>
            </a:r>
            <a:r>
              <a:rPr lang="en-US" dirty="0" err="1" smtClean="0"/>
              <a:t>conductrice</a:t>
            </a:r>
            <a:r>
              <a:rPr lang="en-US" dirty="0" smtClean="0"/>
              <a:t>, </a:t>
            </a:r>
            <a:r>
              <a:rPr lang="en-US" dirty="0" err="1" smtClean="0"/>
              <a:t>ddp</a:t>
            </a:r>
            <a:r>
              <a:rPr lang="en-US" dirty="0" smtClean="0"/>
              <a:t> </a:t>
            </a:r>
            <a:r>
              <a:rPr lang="en-US" dirty="0" smtClean="0">
                <a:sym typeface="Symbol"/>
              </a:rPr>
              <a:t> 5V, L=1mm</a:t>
            </a:r>
            <a:endParaRPr lang="en-US" dirty="0" smtClean="0"/>
          </a:p>
          <a:p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sym typeface="Symbol" pitchFamily="18" charset="2"/>
              </a:rPr>
              <a:t>  Membranes actives (El </a:t>
            </a:r>
            <a:r>
              <a:rPr lang="en-US" dirty="0" err="1" smtClean="0">
                <a:sym typeface="Symbol" pitchFamily="18" charset="2"/>
              </a:rPr>
              <a:t>Alaoui</a:t>
            </a:r>
            <a:r>
              <a:rPr lang="en-US" dirty="0" smtClean="0">
                <a:sym typeface="Symbol" pitchFamily="18" charset="2"/>
              </a:rPr>
              <a:t> et al.)         </a:t>
            </a:r>
          </a:p>
          <a:p>
            <a:r>
              <a:rPr lang="en-US" dirty="0" smtClean="0">
                <a:sym typeface="Symbol" pitchFamily="18" charset="2"/>
              </a:rPr>
              <a:t>  </a:t>
            </a:r>
            <a:endParaRPr lang="en-US" dirty="0"/>
          </a:p>
          <a:p>
            <a:r>
              <a:rPr lang="en-US" dirty="0"/>
              <a:t>                     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142976" y="2230434"/>
          <a:ext cx="2066925" cy="627062"/>
        </p:xfrm>
        <a:graphic>
          <a:graphicData uri="http://schemas.openxmlformats.org/presentationml/2006/ole">
            <p:oleObj spid="_x0000_s9223" name="Equation" r:id="rId8" imgW="1422360" imgH="431640" progId="Equation.DSMT4">
              <p:embed/>
            </p:oleObj>
          </a:graphicData>
        </a:graphic>
      </p:graphicFrame>
      <p:graphicFrame>
        <p:nvGraphicFramePr>
          <p:cNvPr id="9225" name="Object 9"/>
          <p:cNvGraphicFramePr>
            <a:graphicFrameLocks noChangeAspect="1"/>
          </p:cNvGraphicFramePr>
          <p:nvPr/>
        </p:nvGraphicFramePr>
        <p:xfrm>
          <a:off x="5578493" y="2214554"/>
          <a:ext cx="1493837" cy="627062"/>
        </p:xfrm>
        <a:graphic>
          <a:graphicData uri="http://schemas.openxmlformats.org/presentationml/2006/ole">
            <p:oleObj spid="_x0000_s9225" name="Equation" r:id="rId9" imgW="1028520" imgH="431640" progId="Equation.DSMT4">
              <p:embed/>
            </p:oleObj>
          </a:graphicData>
        </a:graphic>
      </p:graphicFrame>
      <p:graphicFrame>
        <p:nvGraphicFramePr>
          <p:cNvPr id="3" name="Object 10"/>
          <p:cNvGraphicFramePr>
            <a:graphicFrameLocks noChangeAspect="1"/>
          </p:cNvGraphicFramePr>
          <p:nvPr/>
        </p:nvGraphicFramePr>
        <p:xfrm>
          <a:off x="1142976" y="1714488"/>
          <a:ext cx="2584450" cy="331787"/>
        </p:xfrm>
        <a:graphic>
          <a:graphicData uri="http://schemas.openxmlformats.org/presentationml/2006/ole">
            <p:oleObj spid="_x0000_s9226" name="Equation" r:id="rId10" imgW="177768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5"/>
          <p:cNvSpPr txBox="1">
            <a:spLocks/>
          </p:cNvSpPr>
          <p:nvPr/>
        </p:nvSpPr>
        <p:spPr>
          <a:xfrm>
            <a:off x="657252" y="1071546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Energétique et fluctuations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de moteurs moléculaires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/>
            </a:r>
            <a:b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</a:b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3" name="Picture 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85918" y="2614627"/>
            <a:ext cx="3663950" cy="2886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 Box 9"/>
          <p:cNvSpPr txBox="1">
            <a:spLocks noChangeArrowheads="1"/>
          </p:cNvSpPr>
          <p:nvPr/>
        </p:nvSpPr>
        <p:spPr bwMode="auto">
          <a:xfrm>
            <a:off x="5786446" y="3971949"/>
            <a:ext cx="2299027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dirty="0"/>
              <a:t>a: </a:t>
            </a:r>
            <a:r>
              <a:rPr lang="en-US" sz="1600" dirty="0" err="1"/>
              <a:t>kinesin</a:t>
            </a:r>
            <a:r>
              <a:rPr lang="en-US" sz="1600" dirty="0"/>
              <a:t>    </a:t>
            </a:r>
          </a:p>
          <a:p>
            <a:r>
              <a:rPr lang="en-US" sz="1600" dirty="0"/>
              <a:t>b: myosin V</a:t>
            </a:r>
          </a:p>
          <a:p>
            <a:r>
              <a:rPr lang="en-US" sz="1600" dirty="0"/>
              <a:t>c: </a:t>
            </a:r>
            <a:r>
              <a:rPr lang="en-US" sz="1600" dirty="0" err="1"/>
              <a:t>cytoplasmic</a:t>
            </a:r>
            <a:r>
              <a:rPr lang="en-US" sz="1600" dirty="0"/>
              <a:t> </a:t>
            </a:r>
            <a:r>
              <a:rPr lang="en-US" sz="1600" dirty="0" err="1"/>
              <a:t>dynein</a:t>
            </a:r>
            <a:endParaRPr lang="en-US" sz="1600" dirty="0"/>
          </a:p>
          <a:p>
            <a:r>
              <a:rPr lang="en-US" sz="1600" dirty="0"/>
              <a:t>from Vale, </a:t>
            </a:r>
            <a:r>
              <a:rPr lang="en-US" sz="1600" i="1" dirty="0"/>
              <a:t>Cell</a:t>
            </a:r>
            <a:r>
              <a:rPr lang="en-US" sz="1600" dirty="0"/>
              <a:t> (2003)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8" name="Text Box 4"/>
          <p:cNvSpPr txBox="1">
            <a:spLocks noChangeArrowheads="1"/>
          </p:cNvSpPr>
          <p:nvPr/>
        </p:nvSpPr>
        <p:spPr bwMode="auto">
          <a:xfrm>
            <a:off x="1071538" y="4214818"/>
            <a:ext cx="763542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u="sng" dirty="0" smtClean="0">
                <a:cs typeface="Arial" charset="0"/>
              </a:rPr>
              <a:t>Conditions pour un </a:t>
            </a:r>
            <a:r>
              <a:rPr lang="en-US" u="sng" dirty="0" err="1" smtClean="0">
                <a:cs typeface="Arial" charset="0"/>
              </a:rPr>
              <a:t>mouvement</a:t>
            </a:r>
            <a:r>
              <a:rPr lang="en-US" u="sng" dirty="0" smtClean="0">
                <a:cs typeface="Arial" charset="0"/>
              </a:rPr>
              <a:t> </a:t>
            </a:r>
            <a:r>
              <a:rPr lang="en-US" u="sng" dirty="0" err="1" smtClean="0">
                <a:cs typeface="Arial" charset="0"/>
              </a:rPr>
              <a:t>dirigé</a:t>
            </a:r>
            <a:r>
              <a:rPr lang="en-US" u="sng" dirty="0" smtClean="0">
                <a:cs typeface="Arial" charset="0"/>
              </a:rPr>
              <a:t> (sans force </a:t>
            </a:r>
            <a:r>
              <a:rPr lang="en-US" u="sng" dirty="0" err="1" smtClean="0">
                <a:cs typeface="Arial" charset="0"/>
              </a:rPr>
              <a:t>extérieure</a:t>
            </a:r>
            <a:r>
              <a:rPr lang="en-US" u="sng" dirty="0" smtClean="0">
                <a:cs typeface="Arial" charset="0"/>
              </a:rPr>
              <a:t>): </a:t>
            </a:r>
          </a:p>
          <a:p>
            <a:endParaRPr lang="en-US" dirty="0" smtClean="0">
              <a:cs typeface="Arial" charset="0"/>
            </a:endParaRPr>
          </a:p>
          <a:p>
            <a:pPr>
              <a:buFont typeface="Arial" pitchFamily="34" charset="0"/>
              <a:buChar char="•"/>
            </a:pPr>
            <a:r>
              <a:rPr lang="en-US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Potentiels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aymmétriques</a:t>
            </a:r>
            <a:r>
              <a:rPr lang="en-US" dirty="0" smtClean="0">
                <a:cs typeface="Arial" charset="0"/>
              </a:rPr>
              <a:t>     (</a:t>
            </a:r>
            <a:r>
              <a:rPr lang="en-US" dirty="0" err="1" smtClean="0">
                <a:cs typeface="Arial" charset="0"/>
              </a:rPr>
              <a:t>symétrie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spatiale</a:t>
            </a:r>
            <a:r>
              <a:rPr lang="en-US" dirty="0" smtClean="0">
                <a:cs typeface="Arial" charset="0"/>
              </a:rPr>
              <a:t>)</a:t>
            </a:r>
            <a:r>
              <a:rPr lang="en-US" dirty="0">
                <a:cs typeface="Arial" charset="0"/>
              </a:rPr>
              <a:t/>
            </a:r>
            <a:br>
              <a:rPr lang="en-US" dirty="0">
                <a:cs typeface="Arial" charset="0"/>
              </a:rPr>
            </a:br>
            <a:endParaRPr lang="en-US" dirty="0">
              <a:cs typeface="Arial" charset="0"/>
            </a:endParaRPr>
          </a:p>
          <a:p>
            <a:pPr>
              <a:buFontTx/>
              <a:buChar char="•"/>
            </a:pPr>
            <a:r>
              <a:rPr lang="en-US" dirty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Bilan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détaillé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violé</a:t>
            </a:r>
            <a:r>
              <a:rPr lang="en-US" dirty="0" smtClean="0">
                <a:cs typeface="Arial" charset="0"/>
              </a:rPr>
              <a:t>               (</a:t>
            </a:r>
            <a:r>
              <a:rPr lang="en-US" dirty="0" err="1" smtClean="0">
                <a:cs typeface="Arial" charset="0"/>
              </a:rPr>
              <a:t>symétrie</a:t>
            </a:r>
            <a:r>
              <a:rPr lang="en-US" dirty="0" smtClean="0">
                <a:cs typeface="Arial" charset="0"/>
              </a:rPr>
              <a:t> par </a:t>
            </a:r>
            <a:r>
              <a:rPr lang="en-US" dirty="0" err="1" smtClean="0">
                <a:cs typeface="Arial" charset="0"/>
              </a:rPr>
              <a:t>renversement</a:t>
            </a:r>
            <a:r>
              <a:rPr lang="en-US" dirty="0" smtClean="0">
                <a:cs typeface="Arial" charset="0"/>
              </a:rPr>
              <a:t> du temps)</a:t>
            </a:r>
            <a:endParaRPr lang="en-US" dirty="0">
              <a:cs typeface="Arial" charset="0"/>
            </a:endParaRPr>
          </a:p>
        </p:txBody>
      </p:sp>
      <p:sp>
        <p:nvSpPr>
          <p:cNvPr id="88069" name="Rectangle 5"/>
          <p:cNvSpPr>
            <a:spLocks noChangeArrowheads="1"/>
          </p:cNvSpPr>
          <p:nvPr/>
        </p:nvSpPr>
        <p:spPr bwMode="auto">
          <a:xfrm>
            <a:off x="457200" y="404813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err="1" smtClean="0">
                <a:solidFill>
                  <a:srgbClr val="C00000"/>
                </a:solidFill>
              </a:rPr>
              <a:t>Modèle</a:t>
            </a:r>
            <a:r>
              <a:rPr lang="en-US" sz="2000" dirty="0" smtClean="0">
                <a:solidFill>
                  <a:srgbClr val="C00000"/>
                </a:solidFill>
              </a:rPr>
              <a:t> de flashing ratchet</a:t>
            </a:r>
            <a:r>
              <a:rPr lang="en-US" sz="2000" i="1" u="sng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2" name="Group 6"/>
          <p:cNvGrpSpPr>
            <a:grpSpLocks noChangeAspect="1"/>
          </p:cNvGrpSpPr>
          <p:nvPr/>
        </p:nvGrpSpPr>
        <p:grpSpPr bwMode="auto">
          <a:xfrm>
            <a:off x="145306" y="1000108"/>
            <a:ext cx="4355256" cy="2804494"/>
            <a:chOff x="2290" y="618"/>
            <a:chExt cx="3387" cy="2181"/>
          </a:xfrm>
        </p:grpSpPr>
        <p:pic>
          <p:nvPicPr>
            <p:cNvPr id="88071" name="Picture 7"/>
            <p:cNvPicPr>
              <a:picLocks noChangeAspect="1" noChangeArrowheads="1"/>
            </p:cNvPicPr>
            <p:nvPr/>
          </p:nvPicPr>
          <p:blipFill>
            <a:blip r:embed="rId6"/>
            <a:srcRect/>
            <a:stretch>
              <a:fillRect/>
            </a:stretch>
          </p:blipFill>
          <p:spPr bwMode="auto">
            <a:xfrm>
              <a:off x="2484" y="663"/>
              <a:ext cx="3072" cy="16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072" name="Picture 8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4032" y="1732"/>
              <a:ext cx="40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88073" name="Picture 9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8" cstate="print"/>
            <a:srcRect/>
            <a:stretch>
              <a:fillRect/>
            </a:stretch>
          </p:blipFill>
          <p:spPr bwMode="auto">
            <a:xfrm>
              <a:off x="3243" y="1752"/>
              <a:ext cx="400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88074" name="Line 10"/>
            <p:cNvSpPr>
              <a:spLocks noChangeShapeType="1"/>
            </p:cNvSpPr>
            <p:nvPr/>
          </p:nvSpPr>
          <p:spPr bwMode="auto">
            <a:xfrm>
              <a:off x="2640" y="2604"/>
              <a:ext cx="30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88075" name="Text Box 11"/>
            <p:cNvSpPr txBox="1">
              <a:spLocks noChangeArrowheads="1"/>
            </p:cNvSpPr>
            <p:nvPr/>
          </p:nvSpPr>
          <p:spPr bwMode="auto">
            <a:xfrm>
              <a:off x="5476" y="2568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tx1"/>
                  </a:solidFill>
                  <a:cs typeface="Arial" charset="0"/>
                </a:rPr>
                <a:t>x</a:t>
              </a:r>
            </a:p>
          </p:txBody>
        </p:sp>
        <p:sp>
          <p:nvSpPr>
            <p:cNvPr id="88076" name="Text Box 12"/>
            <p:cNvSpPr txBox="1">
              <a:spLocks noChangeArrowheads="1"/>
            </p:cNvSpPr>
            <p:nvPr/>
          </p:nvSpPr>
          <p:spPr bwMode="auto">
            <a:xfrm>
              <a:off x="2909" y="795"/>
              <a:ext cx="42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fr-FR"/>
                <a:t>P</a:t>
              </a:r>
              <a:r>
                <a:rPr lang="fr-FR" baseline="-25000"/>
                <a:t>1</a:t>
              </a:r>
              <a:r>
                <a:rPr lang="fr-FR"/>
                <a:t>(x)</a:t>
              </a:r>
            </a:p>
          </p:txBody>
        </p:sp>
        <p:sp>
          <p:nvSpPr>
            <p:cNvPr id="88077" name="Rectangle 13"/>
            <p:cNvSpPr>
              <a:spLocks noChangeArrowheads="1"/>
            </p:cNvSpPr>
            <p:nvPr/>
          </p:nvSpPr>
          <p:spPr bwMode="auto">
            <a:xfrm>
              <a:off x="2699" y="618"/>
              <a:ext cx="408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78" name="Rectangle 14"/>
            <p:cNvSpPr>
              <a:spLocks noChangeArrowheads="1"/>
            </p:cNvSpPr>
            <p:nvPr/>
          </p:nvSpPr>
          <p:spPr bwMode="auto">
            <a:xfrm>
              <a:off x="2336" y="1434"/>
              <a:ext cx="408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79" name="Rectangle 15"/>
            <p:cNvSpPr>
              <a:spLocks noChangeArrowheads="1"/>
            </p:cNvSpPr>
            <p:nvPr/>
          </p:nvSpPr>
          <p:spPr bwMode="auto">
            <a:xfrm>
              <a:off x="2336" y="2114"/>
              <a:ext cx="408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80" name="Rectangle 16"/>
            <p:cNvSpPr>
              <a:spLocks noChangeArrowheads="1"/>
            </p:cNvSpPr>
            <p:nvPr/>
          </p:nvSpPr>
          <p:spPr bwMode="auto">
            <a:xfrm>
              <a:off x="3198" y="1706"/>
              <a:ext cx="453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8081" name="Rectangle 17"/>
            <p:cNvSpPr>
              <a:spLocks noChangeArrowheads="1"/>
            </p:cNvSpPr>
            <p:nvPr/>
          </p:nvSpPr>
          <p:spPr bwMode="auto">
            <a:xfrm>
              <a:off x="4014" y="1706"/>
              <a:ext cx="453" cy="22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fr-FR"/>
            </a:p>
          </p:txBody>
        </p:sp>
        <p:graphicFrame>
          <p:nvGraphicFramePr>
            <p:cNvPr id="88082" name="Object 18"/>
            <p:cNvGraphicFramePr>
              <a:graphicFrameLocks noChangeAspect="1"/>
            </p:cNvGraphicFramePr>
            <p:nvPr/>
          </p:nvGraphicFramePr>
          <p:xfrm>
            <a:off x="2336" y="1434"/>
            <a:ext cx="408" cy="272"/>
          </p:xfrm>
          <a:graphic>
            <a:graphicData uri="http://schemas.openxmlformats.org/presentationml/2006/ole">
              <p:oleObj spid="_x0000_s191490" name="Equation" r:id="rId9" imgW="342720" imgH="228600" progId="Equation.DSMT4">
                <p:embed/>
              </p:oleObj>
            </a:graphicData>
          </a:graphic>
        </p:graphicFrame>
        <p:graphicFrame>
          <p:nvGraphicFramePr>
            <p:cNvPr id="88083" name="Object 19"/>
            <p:cNvGraphicFramePr>
              <a:graphicFrameLocks noChangeAspect="1"/>
            </p:cNvGraphicFramePr>
            <p:nvPr/>
          </p:nvGraphicFramePr>
          <p:xfrm>
            <a:off x="2290" y="2115"/>
            <a:ext cx="423" cy="272"/>
          </p:xfrm>
          <a:graphic>
            <a:graphicData uri="http://schemas.openxmlformats.org/presentationml/2006/ole">
              <p:oleObj spid="_x0000_s191491" name="Equation" r:id="rId10" imgW="355320" imgH="228600" progId="Equation.DSMT4">
                <p:embed/>
              </p:oleObj>
            </a:graphicData>
          </a:graphic>
        </p:graphicFrame>
        <p:graphicFrame>
          <p:nvGraphicFramePr>
            <p:cNvPr id="88084" name="Object 20"/>
            <p:cNvGraphicFramePr>
              <a:graphicFrameLocks noChangeAspect="1"/>
            </p:cNvGraphicFramePr>
            <p:nvPr/>
          </p:nvGraphicFramePr>
          <p:xfrm>
            <a:off x="4075" y="1616"/>
            <a:ext cx="438" cy="272"/>
          </p:xfrm>
          <a:graphic>
            <a:graphicData uri="http://schemas.openxmlformats.org/presentationml/2006/ole">
              <p:oleObj spid="_x0000_s191492" name="Equation" r:id="rId11" imgW="368280" imgH="228600" progId="Equation.DSMT4">
                <p:embed/>
              </p:oleObj>
            </a:graphicData>
          </a:graphic>
        </p:graphicFrame>
        <p:graphicFrame>
          <p:nvGraphicFramePr>
            <p:cNvPr id="88085" name="Object 21"/>
            <p:cNvGraphicFramePr>
              <a:graphicFrameLocks noChangeAspect="1"/>
            </p:cNvGraphicFramePr>
            <p:nvPr/>
          </p:nvGraphicFramePr>
          <p:xfrm>
            <a:off x="3183" y="1616"/>
            <a:ext cx="468" cy="272"/>
          </p:xfrm>
          <a:graphic>
            <a:graphicData uri="http://schemas.openxmlformats.org/presentationml/2006/ole">
              <p:oleObj spid="_x0000_s191493" name="Equation" r:id="rId12" imgW="393480" imgH="228600" progId="Equation.DSMT4">
                <p:embed/>
              </p:oleObj>
            </a:graphicData>
          </a:graphic>
        </p:graphicFrame>
      </p:grpSp>
      <p:sp>
        <p:nvSpPr>
          <p:cNvPr id="21" name="ZoneTexte 12"/>
          <p:cNvSpPr txBox="1">
            <a:spLocks noChangeArrowheads="1"/>
          </p:cNvSpPr>
          <p:nvPr/>
        </p:nvSpPr>
        <p:spPr bwMode="auto">
          <a:xfrm>
            <a:off x="2285984" y="5929330"/>
            <a:ext cx="5357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A.Ajdari</a:t>
            </a:r>
            <a:r>
              <a:rPr lang="en-US" sz="1600" dirty="0" smtClean="0"/>
              <a:t> et al</a:t>
            </a:r>
            <a:r>
              <a:rPr lang="en-US" sz="1600" dirty="0"/>
              <a:t>., </a:t>
            </a:r>
            <a:r>
              <a:rPr lang="en-US" sz="1600" dirty="0" smtClean="0"/>
              <a:t>Rev. Mod. Physics </a:t>
            </a:r>
            <a:r>
              <a:rPr lang="en-US" sz="1600" b="1" dirty="0" smtClean="0"/>
              <a:t>69</a:t>
            </a:r>
            <a:r>
              <a:rPr lang="en-US" sz="1600" dirty="0" smtClean="0"/>
              <a:t>, 1269  (1997)  </a:t>
            </a:r>
            <a:endParaRPr lang="fr-FR" sz="1600" dirty="0"/>
          </a:p>
        </p:txBody>
      </p:sp>
      <p:pic>
        <p:nvPicPr>
          <p:cNvPr id="191494" name="Picture 6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291165" y="1285860"/>
            <a:ext cx="32099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/>
          <a:srcRect l="9150" t="27820" r="7559" b="29506"/>
          <a:stretch>
            <a:fillRect/>
          </a:stretch>
        </p:blipFill>
        <p:spPr bwMode="auto">
          <a:xfrm>
            <a:off x="964306" y="536599"/>
            <a:ext cx="7536784" cy="5464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5"/>
          <p:cNvSpPr>
            <a:spLocks noChangeArrowheads="1"/>
          </p:cNvSpPr>
          <p:nvPr/>
        </p:nvSpPr>
        <p:spPr bwMode="auto">
          <a:xfrm>
            <a:off x="457200" y="404813"/>
            <a:ext cx="8229600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Construction d’un </a:t>
            </a:r>
            <a:r>
              <a:rPr lang="en-US" sz="2000" dirty="0" err="1" smtClean="0">
                <a:solidFill>
                  <a:srgbClr val="C00000"/>
                </a:solidFill>
              </a:rPr>
              <a:t>modèle</a:t>
            </a:r>
            <a:r>
              <a:rPr lang="en-US" sz="2000" dirty="0" smtClean="0">
                <a:solidFill>
                  <a:srgbClr val="C00000"/>
                </a:solidFill>
              </a:rPr>
              <a:t> de ratchet “minimal”</a:t>
            </a:r>
            <a:r>
              <a:rPr lang="en-US" sz="2000" i="1" u="sng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4" name="ZoneTexte 12"/>
          <p:cNvSpPr txBox="1">
            <a:spLocks noChangeArrowheads="1"/>
          </p:cNvSpPr>
          <p:nvPr/>
        </p:nvSpPr>
        <p:spPr bwMode="auto">
          <a:xfrm>
            <a:off x="2214546" y="5786454"/>
            <a:ext cx="53578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B. </a:t>
            </a:r>
            <a:r>
              <a:rPr lang="en-US" sz="1600" dirty="0" err="1" smtClean="0"/>
              <a:t>Widom</a:t>
            </a:r>
            <a:r>
              <a:rPr lang="en-US" sz="1600" dirty="0" smtClean="0"/>
              <a:t> et al</a:t>
            </a:r>
            <a:r>
              <a:rPr lang="en-US" sz="1600" dirty="0"/>
              <a:t>., </a:t>
            </a:r>
            <a:r>
              <a:rPr lang="en-US" sz="1600" dirty="0" smtClean="0"/>
              <a:t>J. Stat. Phys. </a:t>
            </a:r>
            <a:r>
              <a:rPr lang="en-US" sz="1600" b="1" dirty="0" smtClean="0"/>
              <a:t>93</a:t>
            </a:r>
            <a:r>
              <a:rPr lang="en-US" sz="1600" dirty="0" smtClean="0"/>
              <a:t>, 663  (1998)</a:t>
            </a:r>
          </a:p>
          <a:p>
            <a:r>
              <a:rPr lang="en-US" sz="1600" dirty="0" smtClean="0"/>
              <a:t>M. E. Fisher et al., PNAS </a:t>
            </a:r>
            <a:r>
              <a:rPr lang="en-US" sz="1600" b="1" dirty="0" smtClean="0"/>
              <a:t>96</a:t>
            </a:r>
            <a:r>
              <a:rPr lang="en-US" sz="1600" dirty="0" smtClean="0"/>
              <a:t>, 6597 (1999)  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4" name="Text Box 10"/>
          <p:cNvSpPr txBox="1">
            <a:spLocks noChangeArrowheads="1"/>
          </p:cNvSpPr>
          <p:nvPr/>
        </p:nvSpPr>
        <p:spPr bwMode="auto">
          <a:xfrm>
            <a:off x="642910" y="4221163"/>
            <a:ext cx="8135937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Conditions </a:t>
            </a:r>
            <a:r>
              <a:rPr lang="en-US" dirty="0" smtClean="0">
                <a:cs typeface="Arial" charset="0"/>
              </a:rPr>
              <a:t> pour un </a:t>
            </a:r>
            <a:r>
              <a:rPr lang="en-US" dirty="0" err="1" smtClean="0">
                <a:cs typeface="Arial" charset="0"/>
              </a:rPr>
              <a:t>mouvement</a:t>
            </a:r>
            <a:r>
              <a:rPr lang="en-US" dirty="0" smtClean="0">
                <a:cs typeface="Arial" charset="0"/>
              </a:rPr>
              <a:t> </a:t>
            </a:r>
            <a:r>
              <a:rPr lang="en-US" dirty="0" err="1" smtClean="0">
                <a:cs typeface="Arial" charset="0"/>
              </a:rPr>
              <a:t>dirigé</a:t>
            </a:r>
            <a:endParaRPr lang="en-US" dirty="0">
              <a:cs typeface="Arial" charset="0"/>
            </a:endParaRPr>
          </a:p>
          <a:p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		or		</a:t>
            </a:r>
            <a:r>
              <a:rPr lang="en-US" i="1" dirty="0" err="1" smtClean="0">
                <a:cs typeface="Arial" charset="0"/>
              </a:rPr>
              <a:t>potentiels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i="1" dirty="0" err="1" smtClean="0">
                <a:cs typeface="Arial" charset="0"/>
              </a:rPr>
              <a:t>asymmetriques</a:t>
            </a:r>
            <a:endParaRPr lang="en-US" i="1" dirty="0" smtClean="0">
              <a:cs typeface="Arial" charset="0"/>
            </a:endParaRPr>
          </a:p>
          <a:p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		or		</a:t>
            </a:r>
            <a:r>
              <a:rPr lang="en-US" i="1" dirty="0" err="1" smtClean="0">
                <a:cs typeface="Arial" charset="0"/>
              </a:rPr>
              <a:t>bilan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i="1" dirty="0" err="1" smtClean="0">
                <a:cs typeface="Arial" charset="0"/>
              </a:rPr>
              <a:t>détaillé</a:t>
            </a:r>
            <a:r>
              <a:rPr lang="en-US" i="1" dirty="0" smtClean="0">
                <a:cs typeface="Arial" charset="0"/>
              </a:rPr>
              <a:t> </a:t>
            </a:r>
            <a:r>
              <a:rPr lang="en-US" i="1" dirty="0" err="1" smtClean="0">
                <a:cs typeface="Arial" charset="0"/>
              </a:rPr>
              <a:t>violé</a:t>
            </a:r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 </a:t>
            </a:r>
            <a:endParaRPr lang="en-US" i="1" dirty="0">
              <a:cs typeface="Arial" charset="0"/>
            </a:endParaRPr>
          </a:p>
        </p:txBody>
      </p:sp>
      <p:graphicFrame>
        <p:nvGraphicFramePr>
          <p:cNvPr id="26630" name="Object 6"/>
          <p:cNvGraphicFramePr>
            <a:graphicFrameLocks noChangeAspect="1"/>
          </p:cNvGraphicFramePr>
          <p:nvPr/>
        </p:nvGraphicFramePr>
        <p:xfrm>
          <a:off x="1460500" y="5011738"/>
          <a:ext cx="854075" cy="347662"/>
        </p:xfrm>
        <a:graphic>
          <a:graphicData uri="http://schemas.openxmlformats.org/presentationml/2006/ole">
            <p:oleObj spid="_x0000_s194562" name="Equation" r:id="rId5" imgW="444240" imgH="177480" progId="Equation.DSMT4">
              <p:embed/>
            </p:oleObj>
          </a:graphicData>
        </a:graphic>
      </p:graphicFrame>
      <p:graphicFrame>
        <p:nvGraphicFramePr>
          <p:cNvPr id="26631" name="Object 7"/>
          <p:cNvGraphicFramePr>
            <a:graphicFrameLocks noChangeAspect="1"/>
          </p:cNvGraphicFramePr>
          <p:nvPr/>
        </p:nvGraphicFramePr>
        <p:xfrm>
          <a:off x="3070225" y="5011738"/>
          <a:ext cx="877888" cy="347662"/>
        </p:xfrm>
        <a:graphic>
          <a:graphicData uri="http://schemas.openxmlformats.org/presentationml/2006/ole">
            <p:oleObj spid="_x0000_s194563" name="Equation" r:id="rId6" imgW="457200" imgH="177480" progId="Equation.DSMT4">
              <p:embed/>
            </p:oleObj>
          </a:graphicData>
        </a:graphic>
      </p:graphicFrame>
      <p:graphicFrame>
        <p:nvGraphicFramePr>
          <p:cNvPr id="26632" name="Object 8"/>
          <p:cNvGraphicFramePr>
            <a:graphicFrameLocks noChangeAspect="1"/>
          </p:cNvGraphicFramePr>
          <p:nvPr/>
        </p:nvGraphicFramePr>
        <p:xfrm>
          <a:off x="1387475" y="5588000"/>
          <a:ext cx="849313" cy="373063"/>
        </p:xfrm>
        <a:graphic>
          <a:graphicData uri="http://schemas.openxmlformats.org/presentationml/2006/ole">
            <p:oleObj spid="_x0000_s194564" name="Equation" r:id="rId7" imgW="469800" imgH="203040" progId="Equation.DSMT4">
              <p:embed/>
            </p:oleObj>
          </a:graphicData>
        </a:graphic>
      </p:graphicFrame>
      <p:graphicFrame>
        <p:nvGraphicFramePr>
          <p:cNvPr id="26633" name="Object 9"/>
          <p:cNvGraphicFramePr>
            <a:graphicFrameLocks noChangeAspect="1"/>
          </p:cNvGraphicFramePr>
          <p:nvPr/>
        </p:nvGraphicFramePr>
        <p:xfrm>
          <a:off x="3095625" y="5588000"/>
          <a:ext cx="688975" cy="373063"/>
        </p:xfrm>
        <a:graphic>
          <a:graphicData uri="http://schemas.openxmlformats.org/presentationml/2006/ole">
            <p:oleObj spid="_x0000_s194565" name="Equation" r:id="rId8" imgW="380880" imgH="203040" progId="Equation.DSMT4">
              <p:embed/>
            </p:oleObj>
          </a:graphicData>
        </a:graphic>
      </p:graphicFrame>
      <p:pic>
        <p:nvPicPr>
          <p:cNvPr id="26635" name="Picture 11" descr="txp_fig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563938" y="2898775"/>
            <a:ext cx="3486150" cy="139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6636" name="Picture 12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619250" y="808038"/>
            <a:ext cx="4191000" cy="190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684213" y="3213100"/>
            <a:ext cx="230543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 err="1" smtClean="0">
                <a:cs typeface="Arial" charset="0"/>
              </a:rPr>
              <a:t>Taux</a:t>
            </a:r>
            <a:r>
              <a:rPr lang="en-US" dirty="0" smtClean="0">
                <a:cs typeface="Arial" charset="0"/>
              </a:rPr>
              <a:t> de transition  </a:t>
            </a:r>
            <a:endParaRPr lang="en-US" dirty="0">
              <a:cs typeface="Arial" charset="0"/>
            </a:endParaRPr>
          </a:p>
          <a:p>
            <a:r>
              <a:rPr lang="en-US" dirty="0">
                <a:cs typeface="Arial" charset="0"/>
              </a:rPr>
              <a:t>     </a:t>
            </a:r>
            <a:r>
              <a:rPr lang="en-US" dirty="0" smtClean="0">
                <a:cs typeface="Arial" charset="0"/>
              </a:rPr>
              <a:t>(à </a:t>
            </a:r>
            <a:r>
              <a:rPr lang="en-US" dirty="0">
                <a:cs typeface="Arial" charset="0"/>
              </a:rPr>
              <a:t>f=0)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0" y="333375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0000"/>
                </a:solidFill>
                <a:cs typeface="Arial" charset="0"/>
              </a:rPr>
              <a:t>Modèle</a:t>
            </a:r>
            <a:r>
              <a:rPr lang="en-US" sz="2000" dirty="0" smtClean="0">
                <a:solidFill>
                  <a:srgbClr val="C00000"/>
                </a:solidFill>
                <a:cs typeface="Arial" charset="0"/>
              </a:rPr>
              <a:t> ratchet ”minimal” : aspects </a:t>
            </a:r>
            <a:r>
              <a:rPr lang="en-US" sz="2000" dirty="0" err="1" smtClean="0">
                <a:solidFill>
                  <a:srgbClr val="C00000"/>
                </a:solidFill>
                <a:cs typeface="Arial" charset="0"/>
              </a:rPr>
              <a:t>dynamiques</a:t>
            </a:r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  <p:sp>
        <p:nvSpPr>
          <p:cNvPr id="26647" name="Rectangle 23"/>
          <p:cNvSpPr>
            <a:spLocks noChangeArrowheads="1"/>
          </p:cNvSpPr>
          <p:nvPr/>
        </p:nvSpPr>
        <p:spPr bwMode="auto">
          <a:xfrm>
            <a:off x="6154739" y="1282471"/>
            <a:ext cx="156053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err="1" smtClean="0">
                <a:cs typeface="Arial" charset="0"/>
              </a:rPr>
              <a:t>Energie</a:t>
            </a:r>
            <a:r>
              <a:rPr lang="en-US" dirty="0" smtClean="0">
                <a:cs typeface="Arial" charset="0"/>
              </a:rPr>
              <a:t> de liaison</a:t>
            </a:r>
            <a:endParaRPr lang="en-US" dirty="0">
              <a:cs typeface="Arial" charset="0"/>
            </a:endParaRPr>
          </a:p>
        </p:txBody>
      </p:sp>
      <p:sp>
        <p:nvSpPr>
          <p:cNvPr id="13" name="ZoneTexte 12"/>
          <p:cNvSpPr txBox="1">
            <a:spLocks noChangeArrowheads="1"/>
          </p:cNvSpPr>
          <p:nvPr/>
        </p:nvSpPr>
        <p:spPr bwMode="auto">
          <a:xfrm>
            <a:off x="2214546" y="6162280"/>
            <a:ext cx="5357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Y. </a:t>
            </a:r>
            <a:r>
              <a:rPr lang="en-US" sz="1600" dirty="0" err="1" smtClean="0"/>
              <a:t>Kafri</a:t>
            </a:r>
            <a:r>
              <a:rPr lang="en-US" sz="1600" dirty="0" smtClean="0"/>
              <a:t> et al</a:t>
            </a:r>
            <a:r>
              <a:rPr lang="en-US" sz="1600" dirty="0"/>
              <a:t>., </a:t>
            </a:r>
            <a:r>
              <a:rPr lang="en-US" sz="1600" dirty="0" err="1" smtClean="0"/>
              <a:t>Biophys</a:t>
            </a:r>
            <a:r>
              <a:rPr lang="en-US" sz="1600" dirty="0" smtClean="0"/>
              <a:t>. J. </a:t>
            </a:r>
            <a:r>
              <a:rPr lang="en-US" sz="1600" b="1" dirty="0" smtClean="0"/>
              <a:t>86</a:t>
            </a:r>
            <a:r>
              <a:rPr lang="en-US" sz="1600" dirty="0" smtClean="0"/>
              <a:t>, 3373  (2004)  </a:t>
            </a:r>
            <a:endParaRPr lang="fr-FR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/>
          <p:cNvSpPr>
            <a:spLocks/>
          </p:cNvSpPr>
          <p:nvPr/>
        </p:nvSpPr>
        <p:spPr bwMode="auto">
          <a:xfrm>
            <a:off x="785786" y="1643051"/>
            <a:ext cx="7970840" cy="2286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Transport de la </a:t>
            </a:r>
            <a:r>
              <a:rPr lang="en-US" dirty="0" err="1" smtClean="0"/>
              <a:t>polarisation</a:t>
            </a:r>
            <a:r>
              <a:rPr lang="en-US" dirty="0" smtClean="0"/>
              <a:t> de la </a:t>
            </a:r>
            <a:r>
              <a:rPr lang="en-US" dirty="0" err="1" smtClean="0"/>
              <a:t>lumière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err="1" smtClean="0"/>
              <a:t>dans</a:t>
            </a:r>
            <a:r>
              <a:rPr lang="en-US" dirty="0" smtClean="0"/>
              <a:t> un milieu </a:t>
            </a:r>
            <a:r>
              <a:rPr lang="en-US" dirty="0" err="1" smtClean="0"/>
              <a:t>anisotrope</a:t>
            </a:r>
            <a:r>
              <a:rPr lang="en-US" dirty="0" smtClean="0"/>
              <a:t> et </a:t>
            </a:r>
            <a:r>
              <a:rPr lang="en-US" dirty="0" err="1" smtClean="0"/>
              <a:t>diffusant</a:t>
            </a:r>
            <a:endParaRPr lang="en-US" dirty="0" smtClean="0"/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 Structures auto-</a:t>
            </a:r>
            <a:r>
              <a:rPr lang="en-US" dirty="0" err="1" smtClean="0"/>
              <a:t>assemblées</a:t>
            </a:r>
            <a:r>
              <a:rPr lang="en-US" dirty="0" smtClean="0"/>
              <a:t> à base de </a:t>
            </a:r>
            <a:r>
              <a:rPr lang="en-US" dirty="0" err="1" smtClean="0"/>
              <a:t>colloïdes</a:t>
            </a:r>
            <a:endParaRPr lang="en-US" dirty="0" smtClean="0"/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Fluctuations </a:t>
            </a:r>
            <a:r>
              <a:rPr lang="en-US" dirty="0" smtClean="0"/>
              <a:t>hors </a:t>
            </a:r>
            <a:r>
              <a:rPr lang="en-US" dirty="0" err="1" smtClean="0"/>
              <a:t>d’équilibre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des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biologiques</a:t>
            </a:r>
            <a:endParaRPr lang="en-US" dirty="0" smtClean="0"/>
          </a:p>
          <a:p>
            <a:pPr algn="ctr" eaLnBrk="0" hangingPunct="0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-71406" y="714356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CC0000"/>
                </a:solidFill>
              </a:rPr>
              <a:t>Résumé des </a:t>
            </a:r>
            <a:r>
              <a:rPr lang="en-US" sz="2000" dirty="0" err="1" smtClean="0">
                <a:solidFill>
                  <a:srgbClr val="CC0000"/>
                </a:solidFill>
              </a:rPr>
              <a:t>travaux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endParaRPr lang="en-US" sz="2400" dirty="0">
              <a:solidFill>
                <a:srgbClr val="CC0000"/>
              </a:solidFill>
            </a:endParaRPr>
          </a:p>
        </p:txBody>
      </p:sp>
      <p:sp>
        <p:nvSpPr>
          <p:cNvPr id="4" name="Sous-titre 6"/>
          <p:cNvSpPr>
            <a:spLocks/>
          </p:cNvSpPr>
          <p:nvPr/>
        </p:nvSpPr>
        <p:spPr bwMode="auto">
          <a:xfrm>
            <a:off x="785786" y="1643050"/>
            <a:ext cx="8358246" cy="45148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Transport de la </a:t>
            </a:r>
            <a:r>
              <a:rPr lang="en-US" dirty="0" err="1" smtClean="0">
                <a:solidFill>
                  <a:schemeClr val="bg2"/>
                </a:solidFill>
              </a:rPr>
              <a:t>polarisation</a:t>
            </a:r>
            <a:r>
              <a:rPr lang="en-US" dirty="0" smtClean="0">
                <a:solidFill>
                  <a:schemeClr val="bg2"/>
                </a:solidFill>
              </a:rPr>
              <a:t> de la </a:t>
            </a:r>
            <a:r>
              <a:rPr lang="en-US" dirty="0" err="1" smtClean="0">
                <a:solidFill>
                  <a:schemeClr val="bg2"/>
                </a:solidFill>
              </a:rPr>
              <a:t>lumière</a:t>
            </a:r>
            <a:r>
              <a:rPr lang="en-US" dirty="0" smtClean="0">
                <a:solidFill>
                  <a:schemeClr val="bg2"/>
                </a:solidFill>
              </a:rPr>
              <a:t> </a:t>
            </a:r>
            <a:br>
              <a:rPr lang="en-US" dirty="0" smtClean="0">
                <a:solidFill>
                  <a:schemeClr val="bg2"/>
                </a:solidFill>
              </a:rPr>
            </a:br>
            <a:r>
              <a:rPr lang="en-US" dirty="0" err="1" smtClean="0">
                <a:solidFill>
                  <a:schemeClr val="bg2"/>
                </a:solidFill>
              </a:rPr>
              <a:t>dans</a:t>
            </a:r>
            <a:r>
              <a:rPr lang="en-US" dirty="0" smtClean="0">
                <a:solidFill>
                  <a:schemeClr val="bg2"/>
                </a:solidFill>
              </a:rPr>
              <a:t> un milieu </a:t>
            </a:r>
            <a:r>
              <a:rPr lang="en-US" dirty="0" err="1" smtClean="0">
                <a:solidFill>
                  <a:schemeClr val="bg2"/>
                </a:solidFill>
              </a:rPr>
              <a:t>anisotrope</a:t>
            </a:r>
            <a:r>
              <a:rPr lang="en-US" dirty="0" smtClean="0">
                <a:solidFill>
                  <a:schemeClr val="bg2"/>
                </a:solidFill>
              </a:rPr>
              <a:t> et </a:t>
            </a:r>
            <a:r>
              <a:rPr lang="en-US" dirty="0" err="1" smtClean="0">
                <a:solidFill>
                  <a:schemeClr val="bg2"/>
                </a:solidFill>
              </a:rPr>
              <a:t>diffusant</a:t>
            </a:r>
            <a:endParaRPr lang="en-US" dirty="0" smtClean="0">
              <a:solidFill>
                <a:schemeClr val="bg2"/>
              </a:solidFill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endParaRPr lang="en-US" dirty="0" smtClean="0">
              <a:solidFill>
                <a:schemeClr val="bg2"/>
              </a:solidFill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>
                <a:solidFill>
                  <a:schemeClr val="bg2"/>
                </a:solidFill>
              </a:rPr>
              <a:t> Structures auto-</a:t>
            </a:r>
            <a:r>
              <a:rPr lang="en-US" dirty="0" err="1" smtClean="0">
                <a:solidFill>
                  <a:schemeClr val="bg2"/>
                </a:solidFill>
              </a:rPr>
              <a:t>assemblées</a:t>
            </a:r>
            <a:r>
              <a:rPr lang="en-US" dirty="0" smtClean="0">
                <a:solidFill>
                  <a:schemeClr val="bg2"/>
                </a:solidFill>
              </a:rPr>
              <a:t> à base de </a:t>
            </a:r>
            <a:r>
              <a:rPr lang="en-US" dirty="0" err="1" smtClean="0">
                <a:solidFill>
                  <a:schemeClr val="bg2"/>
                </a:solidFill>
              </a:rPr>
              <a:t>colloïdes</a:t>
            </a:r>
            <a:endParaRPr lang="en-US" dirty="0" smtClean="0">
              <a:solidFill>
                <a:schemeClr val="bg2"/>
              </a:solidFill>
            </a:endParaRPr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endParaRPr lang="en-US" dirty="0" smtClean="0"/>
          </a:p>
          <a:p>
            <a:pPr marL="457200" indent="-457200">
              <a:spcBef>
                <a:spcPct val="20000"/>
              </a:spcBef>
              <a:buFont typeface="+mj-lt"/>
              <a:buAutoNum type="arabicPeriod"/>
            </a:pPr>
            <a:r>
              <a:rPr lang="en-US" dirty="0" smtClean="0"/>
              <a:t>Fluctuations </a:t>
            </a:r>
            <a:r>
              <a:rPr lang="en-US" dirty="0" smtClean="0"/>
              <a:t>hors </a:t>
            </a:r>
            <a:r>
              <a:rPr lang="en-US" dirty="0" err="1" smtClean="0"/>
              <a:t>d’équilibre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des </a:t>
            </a:r>
            <a:r>
              <a:rPr lang="en-US" dirty="0" err="1" smtClean="0"/>
              <a:t>systèmes</a:t>
            </a:r>
            <a:r>
              <a:rPr lang="en-US" dirty="0" smtClean="0"/>
              <a:t> </a:t>
            </a:r>
            <a:r>
              <a:rPr lang="en-US" dirty="0" err="1" smtClean="0"/>
              <a:t>biologiques</a:t>
            </a:r>
            <a:endParaRPr lang="en-US" dirty="0" smtClean="0"/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</a:pPr>
            <a:endParaRPr lang="en-US" dirty="0" smtClean="0"/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Fluctuations des membranes </a:t>
            </a:r>
            <a:r>
              <a:rPr lang="en-US" sz="1600" dirty="0" err="1" smtClean="0"/>
              <a:t>lipidiques</a:t>
            </a:r>
            <a:r>
              <a:rPr lang="en-US" sz="1600" dirty="0" smtClean="0"/>
              <a:t> </a:t>
            </a:r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</a:pPr>
            <a:endParaRPr lang="en-US" sz="1600" dirty="0" smtClean="0"/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err="1" smtClean="0"/>
              <a:t>Energétique</a:t>
            </a:r>
            <a:r>
              <a:rPr lang="en-US" sz="1600" dirty="0" smtClean="0"/>
              <a:t> et fluctuations d’un </a:t>
            </a:r>
            <a:r>
              <a:rPr lang="en-US" sz="1600" dirty="0" err="1" smtClean="0"/>
              <a:t>moteur</a:t>
            </a:r>
            <a:r>
              <a:rPr lang="en-US" sz="1600" dirty="0" smtClean="0"/>
              <a:t> </a:t>
            </a:r>
            <a:r>
              <a:rPr lang="en-US" sz="1600" dirty="0" err="1" smtClean="0"/>
              <a:t>moléculaire</a:t>
            </a:r>
            <a:endParaRPr lang="en-US" sz="1600" dirty="0" smtClean="0"/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</a:pPr>
            <a:endParaRPr lang="en-US" sz="1600" dirty="0" smtClean="0"/>
          </a:p>
          <a:p>
            <a:pPr marL="914400" lvl="1" indent="-457200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1600" dirty="0" smtClean="0"/>
              <a:t>Filaments </a:t>
            </a:r>
            <a:r>
              <a:rPr lang="en-US" sz="1600" dirty="0" err="1" smtClean="0"/>
              <a:t>actifs</a:t>
            </a:r>
            <a:r>
              <a:rPr lang="en-US" sz="1600" dirty="0" smtClean="0"/>
              <a:t> : </a:t>
            </a:r>
            <a:r>
              <a:rPr lang="en-US" sz="1600" dirty="0" err="1" smtClean="0"/>
              <a:t>actine</a:t>
            </a:r>
            <a:r>
              <a:rPr lang="en-US" sz="1600" dirty="0" smtClean="0"/>
              <a:t> et microtubule</a:t>
            </a:r>
          </a:p>
          <a:p>
            <a:pPr marL="457200" indent="-457200">
              <a:spcBef>
                <a:spcPct val="20000"/>
              </a:spcBef>
            </a:pPr>
            <a:endParaRPr lang="en-US" dirty="0" smtClean="0"/>
          </a:p>
          <a:p>
            <a:pPr eaLnBrk="0" hangingPunct="0">
              <a:spcBef>
                <a:spcPct val="20000"/>
              </a:spcBef>
            </a:pPr>
            <a:endParaRPr lang="en-US" sz="2000" dirty="0" smtClean="0">
              <a:solidFill>
                <a:srgbClr val="CC0000"/>
              </a:solidFill>
            </a:endParaRPr>
          </a:p>
          <a:p>
            <a:pPr eaLnBrk="0" hangingPunct="0">
              <a:spcBef>
                <a:spcPct val="20000"/>
              </a:spcBef>
            </a:pPr>
            <a:endParaRPr lang="fr-FR" sz="2000" dirty="0"/>
          </a:p>
          <a:p>
            <a:pPr algn="ctr" eaLnBrk="0" hangingPunct="0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4"/>
          <a:srcRect t="65764" r="33821"/>
          <a:stretch>
            <a:fillRect/>
          </a:stretch>
        </p:blipFill>
        <p:spPr bwMode="auto">
          <a:xfrm>
            <a:off x="587319" y="2996199"/>
            <a:ext cx="4192588" cy="3071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9703" name="Text Box 7"/>
          <p:cNvSpPr txBox="1">
            <a:spLocks noChangeArrowheads="1"/>
          </p:cNvSpPr>
          <p:nvPr/>
        </p:nvSpPr>
        <p:spPr bwMode="auto">
          <a:xfrm>
            <a:off x="585730" y="4569236"/>
            <a:ext cx="1841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>
              <a:solidFill>
                <a:schemeClr val="hlink"/>
              </a:solidFill>
            </a:endParaRPr>
          </a:p>
        </p:txBody>
      </p:sp>
      <p:sp>
        <p:nvSpPr>
          <p:cNvPr id="29705" name="Rectangle 9"/>
          <p:cNvSpPr>
            <a:spLocks noChangeArrowheads="1"/>
          </p:cNvSpPr>
          <p:nvPr/>
        </p:nvSpPr>
        <p:spPr bwMode="auto">
          <a:xfrm>
            <a:off x="857224" y="1071546"/>
            <a:ext cx="7715304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Extension du </a:t>
            </a:r>
            <a:r>
              <a:rPr lang="en-US" dirty="0" err="1" smtClean="0"/>
              <a:t>modèle</a:t>
            </a:r>
            <a:r>
              <a:rPr lang="en-US" dirty="0" smtClean="0"/>
              <a:t> pour </a:t>
            </a:r>
            <a:r>
              <a:rPr lang="en-US" dirty="0" err="1" smtClean="0"/>
              <a:t>prendre</a:t>
            </a:r>
            <a:r>
              <a:rPr lang="en-US" dirty="0" smtClean="0"/>
              <a:t> en </a:t>
            </a:r>
            <a:r>
              <a:rPr lang="en-US" dirty="0" err="1" smtClean="0"/>
              <a:t>compte</a:t>
            </a:r>
            <a:r>
              <a:rPr lang="en-US" dirty="0" smtClean="0"/>
              <a:t> </a:t>
            </a:r>
            <a:r>
              <a:rPr lang="en-US" dirty="0" err="1" smtClean="0"/>
              <a:t>l’effet</a:t>
            </a:r>
            <a:r>
              <a:rPr lang="en-US" dirty="0" smtClean="0"/>
              <a:t> de la force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 err="1" smtClean="0"/>
              <a:t>Ajout</a:t>
            </a:r>
            <a:r>
              <a:rPr lang="en-US" dirty="0" smtClean="0"/>
              <a:t> d’un cycle </a:t>
            </a:r>
            <a:r>
              <a:rPr lang="en-US" dirty="0" err="1" smtClean="0"/>
              <a:t>supplémentaire</a:t>
            </a:r>
            <a:r>
              <a:rPr lang="en-US" dirty="0" smtClean="0"/>
              <a:t> </a:t>
            </a:r>
            <a:r>
              <a:rPr lang="en-US" dirty="0" err="1" smtClean="0"/>
              <a:t>associé</a:t>
            </a:r>
            <a:r>
              <a:rPr lang="en-US" dirty="0" smtClean="0"/>
              <a:t> à </a:t>
            </a:r>
            <a:r>
              <a:rPr lang="en-US" dirty="0" err="1" smtClean="0"/>
              <a:t>état</a:t>
            </a:r>
            <a:r>
              <a:rPr lang="en-US" dirty="0" smtClean="0"/>
              <a:t> </a:t>
            </a:r>
            <a:r>
              <a:rPr lang="en-US" dirty="0" err="1" smtClean="0"/>
              <a:t>chimique</a:t>
            </a: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 smtClean="0"/>
              <a:t>Fit de </a:t>
            </a:r>
            <a:r>
              <a:rPr lang="en-US" dirty="0" err="1" smtClean="0"/>
              <a:t>données</a:t>
            </a:r>
            <a:r>
              <a:rPr lang="en-US" dirty="0" smtClean="0"/>
              <a:t> </a:t>
            </a:r>
            <a:r>
              <a:rPr lang="en-US" dirty="0" err="1" smtClean="0"/>
              <a:t>expérimentales</a:t>
            </a:r>
            <a:r>
              <a:rPr lang="en-US" dirty="0" smtClean="0"/>
              <a:t> : le </a:t>
            </a:r>
            <a:r>
              <a:rPr lang="en-US" dirty="0" err="1" smtClean="0"/>
              <a:t>cas</a:t>
            </a:r>
            <a:r>
              <a:rPr lang="en-US" dirty="0" smtClean="0"/>
              <a:t> de la </a:t>
            </a:r>
            <a:r>
              <a:rPr lang="en-US" dirty="0" err="1" smtClean="0"/>
              <a:t>kinésine</a:t>
            </a:r>
            <a:endParaRPr lang="en-US" dirty="0"/>
          </a:p>
        </p:txBody>
      </p:sp>
      <p:graphicFrame>
        <p:nvGraphicFramePr>
          <p:cNvPr id="29707" name="Object 11"/>
          <p:cNvGraphicFramePr>
            <a:graphicFrameLocks noChangeAspect="1"/>
          </p:cNvGraphicFramePr>
          <p:nvPr/>
        </p:nvGraphicFramePr>
        <p:xfrm>
          <a:off x="4637032" y="3929066"/>
          <a:ext cx="1871662" cy="411162"/>
        </p:xfrm>
        <a:graphic>
          <a:graphicData uri="http://schemas.openxmlformats.org/presentationml/2006/ole">
            <p:oleObj spid="_x0000_s199683" name="Equation" r:id="rId5" imgW="1041120" imgH="228600" progId="Equation.DSMT4">
              <p:embed/>
            </p:oleObj>
          </a:graphicData>
        </a:graphic>
      </p:graphicFrame>
      <p:sp>
        <p:nvSpPr>
          <p:cNvPr id="10" name="ZoneTexte 9"/>
          <p:cNvSpPr txBox="1">
            <a:spLocks noChangeArrowheads="1"/>
          </p:cNvSpPr>
          <p:nvPr/>
        </p:nvSpPr>
        <p:spPr bwMode="auto">
          <a:xfrm>
            <a:off x="2071670" y="6072206"/>
            <a:ext cx="5357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A. Lau, D. L., K. </a:t>
            </a:r>
            <a:r>
              <a:rPr lang="en-US" sz="1600" dirty="0" err="1" smtClean="0">
                <a:solidFill>
                  <a:schemeClr val="accent2"/>
                </a:solidFill>
              </a:rPr>
              <a:t>Mallick</a:t>
            </a:r>
            <a:r>
              <a:rPr lang="en-US" sz="1600" dirty="0" smtClean="0">
                <a:solidFill>
                  <a:schemeClr val="accent2"/>
                </a:solidFill>
              </a:rPr>
              <a:t>, PRL </a:t>
            </a:r>
            <a:r>
              <a:rPr lang="en-US" sz="1600" b="1" dirty="0" smtClean="0">
                <a:solidFill>
                  <a:schemeClr val="accent2"/>
                </a:solidFill>
              </a:rPr>
              <a:t>99</a:t>
            </a:r>
            <a:r>
              <a:rPr lang="en-US" sz="1600" dirty="0" smtClean="0">
                <a:solidFill>
                  <a:schemeClr val="accent2"/>
                </a:solidFill>
              </a:rPr>
              <a:t>, 158102  (2007)  </a:t>
            </a:r>
            <a:endParaRPr lang="fr-FR" sz="1600" dirty="0">
              <a:solidFill>
                <a:schemeClr val="accent2"/>
              </a:solidFill>
            </a:endParaRPr>
          </a:p>
        </p:txBody>
      </p:sp>
      <p:sp>
        <p:nvSpPr>
          <p:cNvPr id="11" name="ZoneTexte 10"/>
          <p:cNvSpPr txBox="1">
            <a:spLocks noChangeArrowheads="1"/>
          </p:cNvSpPr>
          <p:nvPr/>
        </p:nvSpPr>
        <p:spPr bwMode="auto">
          <a:xfrm>
            <a:off x="4638617" y="4483104"/>
            <a:ext cx="40719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err="1" smtClean="0"/>
              <a:t>Données</a:t>
            </a:r>
            <a:r>
              <a:rPr lang="en-US" sz="1600" dirty="0" smtClean="0"/>
              <a:t> : </a:t>
            </a:r>
          </a:p>
          <a:p>
            <a:r>
              <a:rPr lang="en-US" sz="1600" dirty="0" smtClean="0"/>
              <a:t>K. </a:t>
            </a:r>
            <a:r>
              <a:rPr lang="en-US" sz="1600" dirty="0" err="1" smtClean="0"/>
              <a:t>Vissher</a:t>
            </a:r>
            <a:r>
              <a:rPr lang="en-US" sz="1600" dirty="0" smtClean="0"/>
              <a:t> et al., Nature </a:t>
            </a:r>
            <a:r>
              <a:rPr lang="en-US" sz="1600" b="1" dirty="0" smtClean="0"/>
              <a:t>40</a:t>
            </a:r>
            <a:r>
              <a:rPr lang="en-US" sz="1600" dirty="0" smtClean="0"/>
              <a:t>, 184 (1997)</a:t>
            </a:r>
            <a:endParaRPr lang="fr-FR" sz="1600" dirty="0"/>
          </a:p>
        </p:txBody>
      </p:sp>
      <p:sp>
        <p:nvSpPr>
          <p:cNvPr id="13" name="Text Box 22"/>
          <p:cNvSpPr txBox="1">
            <a:spLocks noChangeArrowheads="1"/>
          </p:cNvSpPr>
          <p:nvPr/>
        </p:nvSpPr>
        <p:spPr bwMode="auto">
          <a:xfrm>
            <a:off x="0" y="500042"/>
            <a:ext cx="9143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00000"/>
                </a:solidFill>
                <a:cs typeface="Arial" charset="0"/>
              </a:rPr>
              <a:t>Modèle</a:t>
            </a:r>
            <a:r>
              <a:rPr lang="en-US" sz="2000" dirty="0" smtClean="0">
                <a:solidFill>
                  <a:srgbClr val="C00000"/>
                </a:solidFill>
                <a:cs typeface="Arial" charset="0"/>
              </a:rPr>
              <a:t> ratchet ”minimal” : aspects </a:t>
            </a:r>
            <a:r>
              <a:rPr lang="en-US" sz="2000" dirty="0" err="1" smtClean="0">
                <a:solidFill>
                  <a:srgbClr val="C00000"/>
                </a:solidFill>
                <a:cs typeface="Arial" charset="0"/>
              </a:rPr>
              <a:t>thermodynamiques</a:t>
            </a:r>
            <a:endParaRPr lang="en-US" sz="2000" dirty="0">
              <a:solidFill>
                <a:srgbClr val="C00000"/>
              </a:solidFill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/>
          <a:srcRect t="70541" r="33025"/>
          <a:stretch>
            <a:fillRect/>
          </a:stretch>
        </p:blipFill>
        <p:spPr bwMode="auto">
          <a:xfrm>
            <a:off x="4475191" y="644524"/>
            <a:ext cx="4240213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1751" name="Rectangle 7"/>
          <p:cNvSpPr>
            <a:spLocks noChangeArrowheads="1"/>
          </p:cNvSpPr>
          <p:nvPr/>
        </p:nvSpPr>
        <p:spPr bwMode="auto">
          <a:xfrm>
            <a:off x="436589" y="808020"/>
            <a:ext cx="3960813" cy="369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u="sng" dirty="0" err="1" smtClean="0"/>
              <a:t>Diagramme</a:t>
            </a:r>
            <a:r>
              <a:rPr lang="en-US" u="sng" dirty="0" smtClean="0"/>
              <a:t> de </a:t>
            </a:r>
            <a:r>
              <a:rPr lang="en-US" u="sng" dirty="0" err="1" smtClean="0"/>
              <a:t>fonctionnement</a:t>
            </a:r>
            <a:endParaRPr lang="en-US" u="sng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A</a:t>
            </a:r>
            <a:r>
              <a:rPr lang="en-US" dirty="0"/>
              <a:t>: </a:t>
            </a:r>
            <a:r>
              <a:rPr lang="en-US" dirty="0" smtClean="0"/>
              <a:t>ATP -&gt; travail </a:t>
            </a:r>
            <a:r>
              <a:rPr lang="en-US" dirty="0" err="1" smtClean="0"/>
              <a:t>mécanique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B: travail </a:t>
            </a:r>
            <a:r>
              <a:rPr lang="en-US" dirty="0" err="1" smtClean="0"/>
              <a:t>mécanique</a:t>
            </a:r>
            <a:r>
              <a:rPr lang="en-US" dirty="0" smtClean="0"/>
              <a:t> -&gt; ATP 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C: </a:t>
            </a:r>
            <a:r>
              <a:rPr lang="en-US" dirty="0" smtClean="0"/>
              <a:t>ADP-&gt; travail </a:t>
            </a:r>
            <a:r>
              <a:rPr lang="en-US" dirty="0" err="1" smtClean="0"/>
              <a:t>mécanique</a:t>
            </a:r>
            <a:endParaRPr lang="en-US" dirty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/>
              <a:t>D: </a:t>
            </a:r>
            <a:r>
              <a:rPr lang="en-US" dirty="0" smtClean="0"/>
              <a:t>travail </a:t>
            </a:r>
            <a:r>
              <a:rPr lang="en-US" dirty="0" err="1" smtClean="0"/>
              <a:t>mécanique</a:t>
            </a:r>
            <a:r>
              <a:rPr lang="en-US" dirty="0" smtClean="0"/>
              <a:t> -&gt; ADP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u="sng" dirty="0" err="1" smtClean="0"/>
              <a:t>Efficacité</a:t>
            </a:r>
            <a:r>
              <a:rPr lang="en-US" u="sng" dirty="0" smtClean="0"/>
              <a:t> </a:t>
            </a:r>
            <a:r>
              <a:rPr lang="en-US" u="sng" dirty="0" err="1" smtClean="0"/>
              <a:t>thermodynamique</a:t>
            </a:r>
            <a:r>
              <a:rPr lang="en-US" u="sng" dirty="0" smtClean="0"/>
              <a:t>  </a:t>
            </a:r>
            <a:br>
              <a:rPr lang="en-US" u="sng" dirty="0" smtClean="0"/>
            </a:br>
            <a:r>
              <a:rPr lang="en-US" u="sng" dirty="0" smtClean="0"/>
              <a:t>(</a:t>
            </a:r>
            <a:r>
              <a:rPr lang="en-US" u="sng" dirty="0" err="1" smtClean="0"/>
              <a:t>région</a:t>
            </a:r>
            <a:r>
              <a:rPr lang="en-US" u="sng" dirty="0" smtClean="0"/>
              <a:t> A)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/>
          </a:p>
        </p:txBody>
      </p:sp>
      <p:pic>
        <p:nvPicPr>
          <p:cNvPr id="8" name="Picture 10"/>
          <p:cNvPicPr>
            <a:picLocks noChangeAspect="1" noChangeArrowheads="1"/>
          </p:cNvPicPr>
          <p:nvPr/>
        </p:nvPicPr>
        <p:blipFill>
          <a:blip r:embed="rId5"/>
          <a:srcRect t="74757" r="34617"/>
          <a:stretch>
            <a:fillRect/>
          </a:stretch>
        </p:blipFill>
        <p:spPr bwMode="auto">
          <a:xfrm>
            <a:off x="4500562" y="3525982"/>
            <a:ext cx="4200080" cy="229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11" name="Object 7"/>
          <p:cNvGraphicFramePr>
            <a:graphicFrameLocks noChangeAspect="1"/>
          </p:cNvGraphicFramePr>
          <p:nvPr/>
        </p:nvGraphicFramePr>
        <p:xfrm>
          <a:off x="1014396" y="4643446"/>
          <a:ext cx="1128712" cy="703263"/>
        </p:xfrm>
        <a:graphic>
          <a:graphicData uri="http://schemas.openxmlformats.org/presentationml/2006/ole">
            <p:oleObj spid="_x0000_s338945" name="Equation" r:id="rId6" imgW="672840" imgH="419040" progId="Equation.DSMT4">
              <p:embed/>
            </p:oleObj>
          </a:graphicData>
        </a:graphic>
      </p:graphicFrame>
      <p:sp>
        <p:nvSpPr>
          <p:cNvPr id="12" name="Rectangle 8"/>
          <p:cNvSpPr>
            <a:spLocks noChangeArrowheads="1"/>
          </p:cNvSpPr>
          <p:nvPr/>
        </p:nvSpPr>
        <p:spPr bwMode="auto">
          <a:xfrm>
            <a:off x="285720" y="3857628"/>
            <a:ext cx="3214710" cy="714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 dirty="0" smtClean="0"/>
          </a:p>
        </p:txBody>
      </p:sp>
      <p:sp>
        <p:nvSpPr>
          <p:cNvPr id="13" name="Rectangle 14"/>
          <p:cNvSpPr>
            <a:spLocks noChangeArrowheads="1"/>
          </p:cNvSpPr>
          <p:nvPr/>
        </p:nvSpPr>
        <p:spPr bwMode="auto">
          <a:xfrm>
            <a:off x="1714512" y="5996010"/>
            <a:ext cx="5500694" cy="4333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Maximum (60%) </a:t>
            </a:r>
            <a:r>
              <a:rPr lang="en-US" dirty="0" err="1" smtClean="0"/>
              <a:t>est</a:t>
            </a:r>
            <a:r>
              <a:rPr lang="en-US" dirty="0" smtClean="0"/>
              <a:t> </a:t>
            </a:r>
            <a:r>
              <a:rPr lang="en-US" dirty="0" err="1" smtClean="0"/>
              <a:t>atteint</a:t>
            </a:r>
            <a:r>
              <a:rPr lang="en-US" dirty="0" smtClean="0"/>
              <a:t> </a:t>
            </a:r>
            <a:r>
              <a:rPr lang="en-US" i="1" dirty="0" smtClean="0"/>
              <a:t>loin de </a:t>
            </a:r>
            <a:r>
              <a:rPr lang="en-US" i="1" dirty="0" err="1" smtClean="0"/>
              <a:t>l’équilibre</a:t>
            </a:r>
            <a:r>
              <a:rPr lang="en-US" i="1" dirty="0" smtClean="0"/>
              <a:t> </a:t>
            </a:r>
            <a:r>
              <a:rPr lang="en-US" dirty="0" smtClean="0"/>
              <a:t> 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0" y="188913"/>
            <a:ext cx="9144000" cy="935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Relations de fluctuations</a:t>
            </a:r>
            <a:r>
              <a:rPr lang="en-US" sz="2000" i="1" u="sng" dirty="0" smtClean="0">
                <a:solidFill>
                  <a:srgbClr val="C00000"/>
                </a:solidFill>
              </a:rPr>
              <a:t> </a:t>
            </a:r>
            <a:endParaRPr lang="en-US" sz="2000" dirty="0">
              <a:solidFill>
                <a:srgbClr val="C00000"/>
              </a:solidFill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468313" y="2397125"/>
            <a:ext cx="18415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5376" name="Rectangle 16"/>
          <p:cNvSpPr>
            <a:spLocks noGrp="1" noChangeArrowheads="1"/>
          </p:cNvSpPr>
          <p:nvPr>
            <p:ph type="body" idx="1"/>
          </p:nvPr>
        </p:nvSpPr>
        <p:spPr>
          <a:xfrm>
            <a:off x="457200" y="1458935"/>
            <a:ext cx="8229600" cy="4470395"/>
          </a:xfrm>
          <a:noFill/>
          <a:ln/>
        </p:spPr>
        <p:txBody>
          <a:bodyPr/>
          <a:lstStyle/>
          <a:p>
            <a:r>
              <a:rPr lang="en-US" sz="1800" dirty="0" err="1" smtClean="0">
                <a:latin typeface="Comic Sans MS" pitchFamily="66" charset="0"/>
              </a:rPr>
              <a:t>Théorie</a:t>
            </a:r>
            <a:r>
              <a:rPr lang="en-US" sz="1800" dirty="0" smtClean="0">
                <a:latin typeface="Comic Sans MS" pitchFamily="66" charset="0"/>
              </a:rPr>
              <a:t> de la </a:t>
            </a:r>
            <a:r>
              <a:rPr lang="en-US" sz="1800" dirty="0" err="1" smtClean="0">
                <a:latin typeface="Comic Sans MS" pitchFamily="66" charset="0"/>
              </a:rPr>
              <a:t>réponse</a:t>
            </a:r>
            <a:r>
              <a:rPr lang="en-US" sz="1800" dirty="0" smtClean="0">
                <a:latin typeface="Comic Sans MS" pitchFamily="66" charset="0"/>
              </a:rPr>
              <a:t> </a:t>
            </a:r>
            <a:r>
              <a:rPr lang="en-US" sz="1800" dirty="0" err="1" smtClean="0">
                <a:latin typeface="Comic Sans MS" pitchFamily="66" charset="0"/>
              </a:rPr>
              <a:t>linéaire</a:t>
            </a:r>
            <a:r>
              <a:rPr lang="en-US" sz="1800" dirty="0" smtClean="0">
                <a:latin typeface="Comic Sans MS" pitchFamily="66" charset="0"/>
              </a:rPr>
              <a:t> </a:t>
            </a:r>
          </a:p>
          <a:p>
            <a:pPr lvl="1"/>
            <a:r>
              <a:rPr lang="en-US" sz="1600" dirty="0" err="1" smtClean="0">
                <a:latin typeface="Comic Sans MS" pitchFamily="66" charset="0"/>
              </a:rPr>
              <a:t>systèmes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faiblement</a:t>
            </a:r>
            <a:r>
              <a:rPr lang="en-US" sz="1600" dirty="0" smtClean="0">
                <a:latin typeface="Comic Sans MS" pitchFamily="66" charset="0"/>
              </a:rPr>
              <a:t> hors </a:t>
            </a:r>
            <a:r>
              <a:rPr lang="en-US" sz="1600" dirty="0" err="1" smtClean="0">
                <a:latin typeface="Comic Sans MS" pitchFamily="66" charset="0"/>
              </a:rPr>
              <a:t>d’équilibre</a:t>
            </a:r>
            <a:endParaRPr lang="en-US" sz="1600" dirty="0" smtClean="0">
              <a:latin typeface="Comic Sans MS" pitchFamily="66" charset="0"/>
            </a:endParaRPr>
          </a:p>
          <a:p>
            <a:pPr lvl="1">
              <a:buNone/>
            </a:pPr>
            <a:r>
              <a:rPr lang="en-US" sz="1600" dirty="0" smtClean="0">
                <a:latin typeface="Comic Sans MS" pitchFamily="66" charset="0"/>
              </a:rPr>
              <a:t>    (Onsager-Einstein-FDT)</a:t>
            </a:r>
          </a:p>
          <a:p>
            <a:pPr lvl="1">
              <a:buNone/>
            </a:pPr>
            <a:endParaRPr lang="en-US" sz="1600" dirty="0" smtClean="0">
              <a:latin typeface="Comic Sans MS" pitchFamily="66" charset="0"/>
            </a:endParaRPr>
          </a:p>
          <a:p>
            <a:r>
              <a:rPr lang="en-US" sz="1800" dirty="0" smtClean="0">
                <a:latin typeface="Comic Sans MS" pitchFamily="66" charset="0"/>
              </a:rPr>
              <a:t>Relations de fluctuations </a:t>
            </a:r>
            <a:endParaRPr lang="en-US" sz="1800" dirty="0">
              <a:latin typeface="Comic Sans MS" pitchFamily="66" charset="0"/>
            </a:endParaRPr>
          </a:p>
          <a:p>
            <a:pPr lvl="1"/>
            <a:r>
              <a:rPr lang="en-US" sz="1600" dirty="0" smtClean="0">
                <a:latin typeface="Comic Sans MS" pitchFamily="66" charset="0"/>
              </a:rPr>
              <a:t>Au </a:t>
            </a:r>
            <a:r>
              <a:rPr lang="en-US" sz="1600" dirty="0" err="1" smtClean="0">
                <a:latin typeface="Comic Sans MS" pitchFamily="66" charset="0"/>
              </a:rPr>
              <a:t>delà</a:t>
            </a:r>
            <a:r>
              <a:rPr lang="en-US" sz="1600" dirty="0" smtClean="0">
                <a:latin typeface="Comic Sans MS" pitchFamily="66" charset="0"/>
              </a:rPr>
              <a:t> de la </a:t>
            </a:r>
            <a:r>
              <a:rPr lang="en-US" sz="1600" dirty="0" err="1" smtClean="0">
                <a:latin typeface="Comic Sans MS" pitchFamily="66" charset="0"/>
              </a:rPr>
              <a:t>réponse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linéaire</a:t>
            </a:r>
            <a:endParaRPr lang="en-US" sz="1600" dirty="0" smtClean="0">
              <a:latin typeface="Comic Sans MS" pitchFamily="66" charset="0"/>
            </a:endParaRPr>
          </a:p>
          <a:p>
            <a:pPr lvl="1"/>
            <a:r>
              <a:rPr lang="en-US" sz="1600" dirty="0" err="1" smtClean="0">
                <a:latin typeface="Comic Sans MS" pitchFamily="66" charset="0"/>
              </a:rPr>
              <a:t>arbitrairement</a:t>
            </a:r>
            <a:r>
              <a:rPr lang="en-US" sz="1600" dirty="0" smtClean="0">
                <a:latin typeface="Comic Sans MS" pitchFamily="66" charset="0"/>
              </a:rPr>
              <a:t> loin de </a:t>
            </a:r>
            <a:r>
              <a:rPr lang="en-US" sz="1600" dirty="0" err="1" smtClean="0">
                <a:latin typeface="Comic Sans MS" pitchFamily="66" charset="0"/>
              </a:rPr>
              <a:t>l’équilibre</a:t>
            </a:r>
            <a:r>
              <a:rPr lang="en-US" sz="1600" dirty="0" smtClean="0">
                <a:latin typeface="Comic Sans MS" pitchFamily="66" charset="0"/>
              </a:rPr>
              <a:t> </a:t>
            </a:r>
          </a:p>
          <a:p>
            <a:pPr lvl="1">
              <a:buNone/>
            </a:pPr>
            <a:r>
              <a:rPr lang="en-US" sz="1600" dirty="0" smtClean="0">
                <a:latin typeface="Comic Sans MS" pitchFamily="66" charset="0"/>
              </a:rPr>
              <a:t>    (</a:t>
            </a:r>
            <a:r>
              <a:rPr lang="en-US" sz="1600" dirty="0" err="1" smtClean="0">
                <a:latin typeface="Comic Sans MS" pitchFamily="66" charset="0"/>
              </a:rPr>
              <a:t>Jarzynski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fr-FR" sz="1600" dirty="0" smtClean="0">
                <a:latin typeface="Comic Sans MS" pitchFamily="66" charset="0"/>
              </a:rPr>
              <a:t>Crooks, Evans, Cohen, </a:t>
            </a:r>
            <a:r>
              <a:rPr lang="fr-FR" sz="1600" dirty="0" err="1" smtClean="0">
                <a:latin typeface="Comic Sans MS" pitchFamily="66" charset="0"/>
              </a:rPr>
              <a:t>Galavotti</a:t>
            </a:r>
            <a:r>
              <a:rPr lang="fr-FR" sz="1600" dirty="0" smtClean="0">
                <a:latin typeface="Comic Sans MS" pitchFamily="66" charset="0"/>
              </a:rPr>
              <a:t>, </a:t>
            </a:r>
            <a:r>
              <a:rPr lang="fr-FR" sz="1600" dirty="0" err="1" smtClean="0">
                <a:latin typeface="Comic Sans MS" pitchFamily="66" charset="0"/>
              </a:rPr>
              <a:t>Kurchan</a:t>
            </a:r>
            <a:r>
              <a:rPr lang="fr-FR" sz="1600" dirty="0" smtClean="0">
                <a:latin typeface="Comic Sans MS" pitchFamily="66" charset="0"/>
              </a:rPr>
              <a:t>, </a:t>
            </a:r>
            <a:r>
              <a:rPr lang="fr-FR" sz="1600" dirty="0" err="1" smtClean="0">
                <a:latin typeface="Comic Sans MS" pitchFamily="66" charset="0"/>
              </a:rPr>
              <a:t>Lebowitz</a:t>
            </a:r>
            <a:r>
              <a:rPr lang="fr-FR" sz="1600" dirty="0" smtClean="0">
                <a:latin typeface="Comic Sans MS" pitchFamily="66" charset="0"/>
              </a:rPr>
              <a:t> &amp; </a:t>
            </a:r>
            <a:r>
              <a:rPr lang="fr-FR" sz="1600" dirty="0" err="1" smtClean="0">
                <a:latin typeface="Comic Sans MS" pitchFamily="66" charset="0"/>
              </a:rPr>
              <a:t>Spohn</a:t>
            </a:r>
            <a:r>
              <a:rPr lang="fr-FR" sz="1600" dirty="0" smtClean="0">
                <a:latin typeface="Comic Sans MS" pitchFamily="66" charset="0"/>
              </a:rPr>
              <a:t>)</a:t>
            </a:r>
          </a:p>
          <a:p>
            <a:pPr lvl="1"/>
            <a:endParaRPr lang="fr-FR" sz="1600" dirty="0" smtClean="0">
              <a:latin typeface="Comic Sans MS" pitchFamily="66" charset="0"/>
            </a:endParaRPr>
          </a:p>
          <a:p>
            <a:r>
              <a:rPr lang="fr-FR" sz="1800" dirty="0" smtClean="0">
                <a:latin typeface="Comic Sans MS" pitchFamily="66" charset="0"/>
              </a:rPr>
              <a:t>Applications aux enzymes ou </a:t>
            </a:r>
            <a:r>
              <a:rPr lang="fr-FR" sz="1800" dirty="0" err="1" smtClean="0">
                <a:latin typeface="Comic Sans MS" pitchFamily="66" charset="0"/>
              </a:rPr>
              <a:t>nanomachines</a:t>
            </a:r>
            <a:endParaRPr lang="fr-FR" sz="1800" dirty="0" smtClean="0">
              <a:latin typeface="Comic Sans MS" pitchFamily="66" charset="0"/>
            </a:endParaRPr>
          </a:p>
          <a:p>
            <a:pPr lvl="1"/>
            <a:r>
              <a:rPr lang="fr-FR" sz="1600" dirty="0" smtClean="0">
                <a:latin typeface="Comic Sans MS" pitchFamily="66" charset="0"/>
              </a:rPr>
              <a:t>Petite taille, faible nombre de molécules impliquées, grandes fluctuations </a:t>
            </a:r>
            <a:endParaRPr lang="en-US" sz="1600" dirty="0">
              <a:latin typeface="Comic Sans MS" pitchFamily="66" charset="0"/>
            </a:endParaRPr>
          </a:p>
          <a:p>
            <a:pPr lvl="1"/>
            <a:r>
              <a:rPr lang="en-US" sz="1600" dirty="0" err="1" smtClean="0">
                <a:latin typeface="Comic Sans MS" pitchFamily="66" charset="0"/>
              </a:rPr>
              <a:t>contraintes</a:t>
            </a:r>
            <a:r>
              <a:rPr lang="en-US" sz="1600" dirty="0" smtClean="0">
                <a:latin typeface="Comic Sans MS" pitchFamily="66" charset="0"/>
              </a:rPr>
              <a:t> </a:t>
            </a:r>
            <a:r>
              <a:rPr lang="en-US" sz="1600" dirty="0" err="1" smtClean="0">
                <a:latin typeface="Comic Sans MS" pitchFamily="66" charset="0"/>
              </a:rPr>
              <a:t>thermodynamiques</a:t>
            </a:r>
            <a:r>
              <a:rPr lang="en-US" sz="1600" dirty="0" smtClean="0">
                <a:latin typeface="Comic Sans MS" pitchFamily="66" charset="0"/>
              </a:rPr>
              <a:t> </a:t>
            </a:r>
          </a:p>
          <a:p>
            <a:pPr lvl="1">
              <a:buNone/>
            </a:pPr>
            <a:r>
              <a:rPr lang="en-US" sz="1600" dirty="0" smtClean="0">
                <a:latin typeface="Comic Sans MS" pitchFamily="66" charset="0"/>
              </a:rPr>
              <a:t>     (Seifert, </a:t>
            </a:r>
            <a:r>
              <a:rPr lang="en-US" sz="1600" dirty="0" err="1" smtClean="0">
                <a:latin typeface="Comic Sans MS" pitchFamily="66" charset="0"/>
              </a:rPr>
              <a:t>Gaspard</a:t>
            </a:r>
            <a:r>
              <a:rPr lang="en-US" sz="1600" dirty="0" smtClean="0">
                <a:latin typeface="Comic Sans MS" pitchFamily="66" charset="0"/>
              </a:rPr>
              <a:t>, </a:t>
            </a:r>
            <a:r>
              <a:rPr lang="en-US" sz="1600" dirty="0" err="1" smtClean="0">
                <a:latin typeface="Comic Sans MS" pitchFamily="66" charset="0"/>
              </a:rPr>
              <a:t>Lipowsky</a:t>
            </a:r>
            <a:r>
              <a:rPr lang="en-US" sz="1600" dirty="0" smtClean="0">
                <a:latin typeface="Comic Sans MS" pitchFamily="66" charset="0"/>
              </a:rPr>
              <a:t>)</a:t>
            </a:r>
          </a:p>
          <a:p>
            <a:pPr lvl="1">
              <a:buNone/>
            </a:pPr>
            <a:endParaRPr lang="en-US" sz="1600" dirty="0" smtClean="0">
              <a:latin typeface="Comic Sans MS" pitchFamily="66" charset="0"/>
            </a:endParaRPr>
          </a:p>
          <a:p>
            <a:pPr>
              <a:buNone/>
            </a:pPr>
            <a:endParaRPr lang="en-US" sz="200" dirty="0" smtClean="0">
              <a:latin typeface="Comic Sans MS" pitchFamily="66" charset="0"/>
            </a:endParaRPr>
          </a:p>
          <a:p>
            <a:endParaRPr lang="en-US" sz="1800" dirty="0">
              <a:latin typeface="Comic Sans MS" pitchFamily="66" charset="0"/>
            </a:endParaRPr>
          </a:p>
          <a:p>
            <a:pPr lvl="1"/>
            <a:endParaRPr lang="en-US" sz="1800" dirty="0">
              <a:latin typeface="Comic Sans MS" pitchFamily="66" charset="0"/>
            </a:endParaRPr>
          </a:p>
          <a:p>
            <a:pPr>
              <a:buFontTx/>
              <a:buNone/>
            </a:pPr>
            <a:r>
              <a:rPr lang="en-US" sz="1800" dirty="0" smtClean="0">
                <a:latin typeface="Comic Sans MS" pitchFamily="66" charset="0"/>
              </a:rPr>
              <a:t>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63" name="Rectangle 11"/>
          <p:cNvSpPr>
            <a:spLocks noChangeArrowheads="1"/>
          </p:cNvSpPr>
          <p:nvPr/>
        </p:nvSpPr>
        <p:spPr bwMode="auto">
          <a:xfrm>
            <a:off x="250825" y="914394"/>
            <a:ext cx="806767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 err="1" smtClean="0"/>
              <a:t>Fonction</a:t>
            </a:r>
            <a:r>
              <a:rPr lang="en-US" dirty="0" smtClean="0"/>
              <a:t> </a:t>
            </a:r>
            <a:r>
              <a:rPr lang="en-US" dirty="0" err="1" smtClean="0"/>
              <a:t>génératrice</a:t>
            </a:r>
            <a:r>
              <a:rPr lang="en-US" dirty="0" smtClean="0"/>
              <a:t> des </a:t>
            </a:r>
            <a:r>
              <a:rPr lang="en-US" dirty="0" err="1" smtClean="0"/>
              <a:t>courants</a:t>
            </a:r>
            <a:endParaRPr lang="en-US" dirty="0"/>
          </a:p>
        </p:txBody>
      </p:sp>
      <p:graphicFrame>
        <p:nvGraphicFramePr>
          <p:cNvPr id="74764" name="Object 12"/>
          <p:cNvGraphicFramePr>
            <a:graphicFrameLocks noChangeAspect="1"/>
          </p:cNvGraphicFramePr>
          <p:nvPr/>
        </p:nvGraphicFramePr>
        <p:xfrm>
          <a:off x="782642" y="1416053"/>
          <a:ext cx="4432300" cy="712787"/>
        </p:xfrm>
        <a:graphic>
          <a:graphicData uri="http://schemas.openxmlformats.org/presentationml/2006/ole">
            <p:oleObj spid="_x0000_s461826" name="Equation" r:id="rId4" imgW="2209680" imgH="355320" progId="Equation.DSMT4">
              <p:embed/>
            </p:oleObj>
          </a:graphicData>
        </a:graphic>
      </p:graphicFrame>
      <p:graphicFrame>
        <p:nvGraphicFramePr>
          <p:cNvPr id="74765" name="Object 13"/>
          <p:cNvGraphicFramePr>
            <a:graphicFrameLocks noChangeAspect="1"/>
          </p:cNvGraphicFramePr>
          <p:nvPr/>
        </p:nvGraphicFramePr>
        <p:xfrm>
          <a:off x="2651125" y="2819394"/>
          <a:ext cx="6148388" cy="971550"/>
        </p:xfrm>
        <a:graphic>
          <a:graphicData uri="http://schemas.openxmlformats.org/presentationml/2006/ole">
            <p:oleObj spid="_x0000_s461827" name="Equation" r:id="rId5" imgW="3377880" imgH="533160" progId="Equation.DSMT4">
              <p:embed/>
            </p:oleObj>
          </a:graphicData>
        </a:graphic>
      </p:graphicFrame>
      <p:graphicFrame>
        <p:nvGraphicFramePr>
          <p:cNvPr id="74766" name="Object 14"/>
          <p:cNvGraphicFramePr>
            <a:graphicFrameLocks noChangeAspect="1"/>
          </p:cNvGraphicFramePr>
          <p:nvPr/>
        </p:nvGraphicFramePr>
        <p:xfrm>
          <a:off x="835025" y="2285994"/>
          <a:ext cx="3360738" cy="484187"/>
        </p:xfrm>
        <a:graphic>
          <a:graphicData uri="http://schemas.openxmlformats.org/presentationml/2006/ole">
            <p:oleObj spid="_x0000_s461828" name="Equation" r:id="rId6" imgW="1676160" imgH="241200" progId="Equation.DSMT4">
              <p:embed/>
            </p:oleObj>
          </a:graphicData>
        </a:graphic>
      </p:graphicFrame>
      <p:graphicFrame>
        <p:nvGraphicFramePr>
          <p:cNvPr id="74767" name="Object 15"/>
          <p:cNvGraphicFramePr>
            <a:graphicFrameLocks noChangeAspect="1"/>
          </p:cNvGraphicFramePr>
          <p:nvPr/>
        </p:nvGraphicFramePr>
        <p:xfrm>
          <a:off x="3714744" y="4538322"/>
          <a:ext cx="698499" cy="254359"/>
        </p:xfrm>
        <a:graphic>
          <a:graphicData uri="http://schemas.openxmlformats.org/presentationml/2006/ole">
            <p:oleObj spid="_x0000_s461829" name="Equation" r:id="rId7" imgW="419040" imgH="152280" progId="Equation.DSMT4">
              <p:embed/>
            </p:oleObj>
          </a:graphicData>
        </a:graphic>
      </p:graphicFrame>
      <p:graphicFrame>
        <p:nvGraphicFramePr>
          <p:cNvPr id="74768" name="Object 16"/>
          <p:cNvGraphicFramePr>
            <a:graphicFrameLocks noChangeAspect="1"/>
          </p:cNvGraphicFramePr>
          <p:nvPr/>
        </p:nvGraphicFramePr>
        <p:xfrm>
          <a:off x="936625" y="4038594"/>
          <a:ext cx="4941888" cy="712787"/>
        </p:xfrm>
        <a:graphic>
          <a:graphicData uri="http://schemas.openxmlformats.org/presentationml/2006/ole">
            <p:oleObj spid="_x0000_s461830" name="Equation" r:id="rId8" imgW="2463480" imgH="355320" progId="Equation.DSMT4">
              <p:embed/>
            </p:oleObj>
          </a:graphicData>
        </a:graphic>
      </p:graphicFrame>
      <p:sp>
        <p:nvSpPr>
          <p:cNvPr id="74769" name="Line 17"/>
          <p:cNvSpPr>
            <a:spLocks noChangeShapeType="1"/>
          </p:cNvSpPr>
          <p:nvPr/>
        </p:nvSpPr>
        <p:spPr bwMode="auto">
          <a:xfrm flipH="1">
            <a:off x="2613025" y="2743194"/>
            <a:ext cx="76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graphicFrame>
        <p:nvGraphicFramePr>
          <p:cNvPr id="74773" name="Object 21"/>
          <p:cNvGraphicFramePr>
            <a:graphicFrameLocks noChangeAspect="1"/>
          </p:cNvGraphicFramePr>
          <p:nvPr/>
        </p:nvGraphicFramePr>
        <p:xfrm>
          <a:off x="7013575" y="4038594"/>
          <a:ext cx="1704975" cy="573087"/>
        </p:xfrm>
        <a:graphic>
          <a:graphicData uri="http://schemas.openxmlformats.org/presentationml/2006/ole">
            <p:oleObj spid="_x0000_s461831" name="Equation" r:id="rId9" imgW="1130040" imgH="380880" progId="Equation.DSMT4">
              <p:embed/>
            </p:oleObj>
          </a:graphicData>
        </a:graphic>
      </p:graphicFrame>
      <p:sp>
        <p:nvSpPr>
          <p:cNvPr id="14" name="Rectangle 15"/>
          <p:cNvSpPr>
            <a:spLocks noChangeArrowheads="1"/>
          </p:cNvSpPr>
          <p:nvPr/>
        </p:nvSpPr>
        <p:spPr bwMode="auto">
          <a:xfrm>
            <a:off x="785786" y="6210323"/>
            <a:ext cx="33131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 smtClean="0"/>
              <a:t>D’où</a:t>
            </a:r>
            <a:r>
              <a:rPr lang="en-US" dirty="0" smtClean="0"/>
              <a:t> pour </a:t>
            </a:r>
            <a:endParaRPr lang="en-US" dirty="0"/>
          </a:p>
        </p:txBody>
      </p:sp>
      <p:sp>
        <p:nvSpPr>
          <p:cNvPr id="15" name="Rectangle 18"/>
          <p:cNvSpPr>
            <a:spLocks noChangeArrowheads="1"/>
          </p:cNvSpPr>
          <p:nvPr/>
        </p:nvSpPr>
        <p:spPr bwMode="auto">
          <a:xfrm>
            <a:off x="785786" y="5057798"/>
            <a:ext cx="359886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smtClean="0"/>
              <a:t>Relation de </a:t>
            </a:r>
            <a:r>
              <a:rPr lang="en-US" dirty="0" err="1" smtClean="0"/>
              <a:t>similarité</a:t>
            </a:r>
            <a:endParaRPr lang="en-US" dirty="0"/>
          </a:p>
          <a:p>
            <a:endParaRPr lang="en-US" dirty="0"/>
          </a:p>
          <a:p>
            <a:r>
              <a:rPr lang="en-US" dirty="0" err="1" smtClean="0"/>
              <a:t>implique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16" name="Object 24"/>
          <p:cNvGraphicFramePr>
            <a:graphicFrameLocks noChangeAspect="1"/>
          </p:cNvGraphicFramePr>
          <p:nvPr/>
        </p:nvGraphicFramePr>
        <p:xfrm>
          <a:off x="4457673" y="5057798"/>
          <a:ext cx="3673475" cy="401638"/>
        </p:xfrm>
        <a:graphic>
          <a:graphicData uri="http://schemas.openxmlformats.org/presentationml/2006/ole">
            <p:oleObj spid="_x0000_s461832" name="Equation" r:id="rId10" imgW="2095200" imgH="228600" progId="Equation.DSMT4">
              <p:embed/>
            </p:oleObj>
          </a:graphicData>
        </a:graphic>
      </p:graphicFrame>
      <p:graphicFrame>
        <p:nvGraphicFramePr>
          <p:cNvPr id="17" name="Object 25"/>
          <p:cNvGraphicFramePr>
            <a:graphicFrameLocks noChangeAspect="1"/>
          </p:cNvGraphicFramePr>
          <p:nvPr/>
        </p:nvGraphicFramePr>
        <p:xfrm>
          <a:off x="4459261" y="5634061"/>
          <a:ext cx="2805112" cy="357187"/>
        </p:xfrm>
        <a:graphic>
          <a:graphicData uri="http://schemas.openxmlformats.org/presentationml/2006/ole">
            <p:oleObj spid="_x0000_s461833" name="Equation" r:id="rId11" imgW="1600200" imgH="203040" progId="Equation.DSMT4">
              <p:embed/>
            </p:oleObj>
          </a:graphicData>
        </a:graphic>
      </p:graphicFrame>
      <p:graphicFrame>
        <p:nvGraphicFramePr>
          <p:cNvPr id="18" name="Object 28"/>
          <p:cNvGraphicFramePr>
            <a:graphicFrameLocks noChangeAspect="1"/>
          </p:cNvGraphicFramePr>
          <p:nvPr/>
        </p:nvGraphicFramePr>
        <p:xfrm>
          <a:off x="4325911" y="6161111"/>
          <a:ext cx="3517900" cy="625475"/>
        </p:xfrm>
        <a:graphic>
          <a:graphicData uri="http://schemas.openxmlformats.org/presentationml/2006/ole">
            <p:oleObj spid="_x0000_s461834" name="Equation" r:id="rId12" imgW="2006280" imgH="355320" progId="Equation.DSMT4">
              <p:embed/>
            </p:oleObj>
          </a:graphicData>
        </a:graphic>
      </p:graphicFrame>
      <p:graphicFrame>
        <p:nvGraphicFramePr>
          <p:cNvPr id="19" name="Object 29"/>
          <p:cNvGraphicFramePr>
            <a:graphicFrameLocks noChangeAspect="1"/>
          </p:cNvGraphicFramePr>
          <p:nvPr/>
        </p:nvGraphicFramePr>
        <p:xfrm>
          <a:off x="2659036" y="6283348"/>
          <a:ext cx="792162" cy="287338"/>
        </p:xfrm>
        <a:graphic>
          <a:graphicData uri="http://schemas.openxmlformats.org/presentationml/2006/ole">
            <p:oleObj spid="_x0000_s461835" name="Equation" r:id="rId13" imgW="419040" imgH="152280" progId="Equation.DSMT4">
              <p:embed/>
            </p:oleObj>
          </a:graphicData>
        </a:graphic>
      </p:graphicFrame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0" y="285728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C0000"/>
                </a:solidFill>
              </a:rPr>
              <a:t>Symmétrie</a:t>
            </a:r>
            <a:r>
              <a:rPr lang="en-US" sz="2000" dirty="0" smtClean="0">
                <a:solidFill>
                  <a:srgbClr val="CC0000"/>
                </a:solidFill>
              </a:rPr>
              <a:t> de </a:t>
            </a:r>
            <a:r>
              <a:rPr lang="en-US" sz="2000" dirty="0" err="1" smtClean="0">
                <a:solidFill>
                  <a:srgbClr val="CC0000"/>
                </a:solidFill>
              </a:rPr>
              <a:t>Gallavotti</a:t>
            </a:r>
            <a:r>
              <a:rPr lang="en-US" sz="2000" dirty="0" smtClean="0">
                <a:solidFill>
                  <a:srgbClr val="CC0000"/>
                </a:solidFill>
              </a:rPr>
              <a:t>-Cohen </a:t>
            </a:r>
            <a:endParaRPr lang="en-US" sz="2000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2"/>
          <p:cNvSpPr>
            <a:spLocks noChangeArrowheads="1"/>
          </p:cNvSpPr>
          <p:nvPr/>
        </p:nvSpPr>
        <p:spPr bwMode="auto">
          <a:xfrm>
            <a:off x="3357554" y="691112"/>
            <a:ext cx="45720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 smtClean="0"/>
              <a:t>Force </a:t>
            </a:r>
            <a:r>
              <a:rPr lang="en-US" dirty="0" err="1" smtClean="0"/>
              <a:t>thermodynamique</a:t>
            </a:r>
            <a:r>
              <a:rPr lang="en-US" dirty="0" smtClean="0"/>
              <a:t> (</a:t>
            </a:r>
            <a:r>
              <a:rPr lang="en-US" dirty="0" err="1" smtClean="0"/>
              <a:t>affinité</a:t>
            </a:r>
            <a:r>
              <a:rPr lang="en-US" dirty="0" smtClean="0"/>
              <a:t>) </a:t>
            </a:r>
            <a:endParaRPr lang="en-US" dirty="0"/>
          </a:p>
        </p:txBody>
      </p:sp>
      <p:pic>
        <p:nvPicPr>
          <p:cNvPr id="6" name="Picture 14"/>
          <p:cNvPicPr>
            <a:picLocks noChangeAspect="1" noChangeArrowheads="1"/>
          </p:cNvPicPr>
          <p:nvPr/>
        </p:nvPicPr>
        <p:blipFill>
          <a:blip r:embed="rId4"/>
          <a:srcRect l="24637" t="43520" r="47513" b="43520"/>
          <a:stretch>
            <a:fillRect/>
          </a:stretch>
        </p:blipFill>
        <p:spPr bwMode="auto">
          <a:xfrm>
            <a:off x="928662" y="921300"/>
            <a:ext cx="2051050" cy="1352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7" name="Rectangle 15"/>
          <p:cNvSpPr>
            <a:spLocks noChangeArrowheads="1"/>
          </p:cNvSpPr>
          <p:nvPr/>
        </p:nvSpPr>
        <p:spPr bwMode="auto">
          <a:xfrm>
            <a:off x="1227113" y="3143248"/>
            <a:ext cx="7583488" cy="2585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dirty="0" smtClean="0"/>
              <a:t>Relations de Fluctuations pour les </a:t>
            </a:r>
            <a:r>
              <a:rPr lang="en-US" dirty="0" err="1" smtClean="0"/>
              <a:t>courants</a:t>
            </a:r>
            <a:r>
              <a:rPr lang="en-US" dirty="0" smtClean="0"/>
              <a:t> (à temps t long) </a:t>
            </a:r>
            <a:endParaRPr lang="en-US" dirty="0"/>
          </a:p>
          <a:p>
            <a:pPr marL="342900" indent="-342900"/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/>
              <a:t>  </a:t>
            </a:r>
          </a:p>
          <a:p>
            <a:pPr marL="342900" indent="-342900">
              <a:buFontTx/>
              <a:buAutoNum type="arabicParenR"/>
            </a:pPr>
            <a:endParaRPr lang="en-US" dirty="0"/>
          </a:p>
          <a:p>
            <a:pPr marL="342900" indent="-342900">
              <a:buFontTx/>
              <a:buAutoNum type="arabicParenR"/>
            </a:pPr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/>
              <a:t>                                                               </a:t>
            </a:r>
          </a:p>
          <a:p>
            <a:pPr marL="342900" indent="-342900">
              <a:buFontTx/>
              <a:buAutoNum type="arabicParenR"/>
            </a:pPr>
            <a:endParaRPr lang="en-US" dirty="0"/>
          </a:p>
          <a:p>
            <a:pPr marL="342900" indent="-342900">
              <a:buFontTx/>
              <a:buAutoNum type="arabicParenR"/>
            </a:pPr>
            <a:endParaRPr lang="en-US" dirty="0"/>
          </a:p>
          <a:p>
            <a:pPr marL="342900" indent="-342900">
              <a:buFontTx/>
              <a:buAutoNum type="arabicParenR"/>
            </a:pPr>
            <a:r>
              <a:rPr lang="en-US" dirty="0"/>
              <a:t> </a:t>
            </a:r>
          </a:p>
        </p:txBody>
      </p:sp>
      <p:graphicFrame>
        <p:nvGraphicFramePr>
          <p:cNvPr id="8" name="Object 16"/>
          <p:cNvGraphicFramePr>
            <a:graphicFrameLocks noChangeAspect="1"/>
          </p:cNvGraphicFramePr>
          <p:nvPr/>
        </p:nvGraphicFramePr>
        <p:xfrm>
          <a:off x="2190750" y="5348285"/>
          <a:ext cx="2381250" cy="404813"/>
        </p:xfrm>
        <a:graphic>
          <a:graphicData uri="http://schemas.openxmlformats.org/presentationml/2006/ole">
            <p:oleObj spid="_x0000_s382979" name="Equation" r:id="rId5" imgW="1193760" imgH="203040" progId="Equation.DSMT4">
              <p:embed/>
            </p:oleObj>
          </a:graphicData>
        </a:graphic>
      </p:graphicFrame>
      <p:graphicFrame>
        <p:nvGraphicFramePr>
          <p:cNvPr id="9" name="Object 17"/>
          <p:cNvGraphicFramePr>
            <a:graphicFrameLocks noChangeAspect="1"/>
          </p:cNvGraphicFramePr>
          <p:nvPr/>
        </p:nvGraphicFramePr>
        <p:xfrm>
          <a:off x="2225683" y="4151310"/>
          <a:ext cx="1698625" cy="1144588"/>
        </p:xfrm>
        <a:graphic>
          <a:graphicData uri="http://schemas.openxmlformats.org/presentationml/2006/ole">
            <p:oleObj spid="_x0000_s382980" name="Equation" r:id="rId6" imgW="1130040" imgH="761760" progId="Equation.DSMT4">
              <p:embed/>
            </p:oleObj>
          </a:graphicData>
        </a:graphic>
      </p:graphicFrame>
      <p:graphicFrame>
        <p:nvGraphicFramePr>
          <p:cNvPr id="10" name="Object 18"/>
          <p:cNvGraphicFramePr>
            <a:graphicFrameLocks noChangeAspect="1"/>
          </p:cNvGraphicFramePr>
          <p:nvPr/>
        </p:nvGraphicFramePr>
        <p:xfrm>
          <a:off x="2317750" y="3719510"/>
          <a:ext cx="2254250" cy="404813"/>
        </p:xfrm>
        <a:graphic>
          <a:graphicData uri="http://schemas.openxmlformats.org/presentationml/2006/ole">
            <p:oleObj spid="_x0000_s382981" name="Equation" r:id="rId7" imgW="1130040" imgH="203040" progId="Equation.DSMT4">
              <p:embed/>
            </p:oleObj>
          </a:graphicData>
        </a:graphic>
      </p:graphicFrame>
      <p:graphicFrame>
        <p:nvGraphicFramePr>
          <p:cNvPr id="11" name="Object 19"/>
          <p:cNvGraphicFramePr>
            <a:graphicFrameLocks noChangeAspect="1"/>
          </p:cNvGraphicFramePr>
          <p:nvPr/>
        </p:nvGraphicFramePr>
        <p:xfrm>
          <a:off x="3467108" y="1122912"/>
          <a:ext cx="2176462" cy="852488"/>
        </p:xfrm>
        <a:graphic>
          <a:graphicData uri="http://schemas.openxmlformats.org/presentationml/2006/ole">
            <p:oleObj spid="_x0000_s382982" name="Equation" r:id="rId8" imgW="1295280" imgH="507960" progId="Equation.DSMT4">
              <p:embed/>
            </p:oleObj>
          </a:graphicData>
        </a:graphic>
      </p:graphicFrame>
      <p:sp>
        <p:nvSpPr>
          <p:cNvPr id="12" name="Rectangle 20"/>
          <p:cNvSpPr>
            <a:spLocks noChangeArrowheads="1"/>
          </p:cNvSpPr>
          <p:nvPr/>
        </p:nvSpPr>
        <p:spPr bwMode="auto">
          <a:xfrm>
            <a:off x="3357554" y="2202412"/>
            <a:ext cx="201933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Flux  </a:t>
            </a:r>
            <a:r>
              <a:rPr lang="en-US" dirty="0" err="1" smtClean="0"/>
              <a:t>d’entropie</a:t>
            </a:r>
            <a:r>
              <a:rPr lang="en-US" dirty="0" smtClean="0"/>
              <a:t>                    </a:t>
            </a:r>
            <a:endParaRPr lang="en-US" dirty="0"/>
          </a:p>
        </p:txBody>
      </p:sp>
      <p:graphicFrame>
        <p:nvGraphicFramePr>
          <p:cNvPr id="13" name="Object 21"/>
          <p:cNvGraphicFramePr>
            <a:graphicFrameLocks noChangeAspect="1"/>
          </p:cNvGraphicFramePr>
          <p:nvPr/>
        </p:nvGraphicFramePr>
        <p:xfrm>
          <a:off x="5500694" y="2146294"/>
          <a:ext cx="1109663" cy="425450"/>
        </p:xfrm>
        <a:graphic>
          <a:graphicData uri="http://schemas.openxmlformats.org/presentationml/2006/ole">
            <p:oleObj spid="_x0000_s382983" name="Equation" r:id="rId9" imgW="660240" imgH="253800" progId="Equation.DSMT4">
              <p:embed/>
            </p:oleObj>
          </a:graphicData>
        </a:graphic>
      </p:graphicFrame>
      <p:graphicFrame>
        <p:nvGraphicFramePr>
          <p:cNvPr id="382984" name="Object 8"/>
          <p:cNvGraphicFramePr>
            <a:graphicFrameLocks noChangeAspect="1"/>
          </p:cNvGraphicFramePr>
          <p:nvPr/>
        </p:nvGraphicFramePr>
        <p:xfrm>
          <a:off x="5768974" y="1135612"/>
          <a:ext cx="2560637" cy="809625"/>
        </p:xfrm>
        <a:graphic>
          <a:graphicData uri="http://schemas.openxmlformats.org/presentationml/2006/ole">
            <p:oleObj spid="_x0000_s382984" name="Equation" r:id="rId10" imgW="1523880" imgH="482400" progId="Equation.DSMT4">
              <p:embed/>
            </p:oleObj>
          </a:graphicData>
        </a:graphic>
      </p:graphicFrame>
      <p:sp>
        <p:nvSpPr>
          <p:cNvPr id="15" name="ZoneTexte 14"/>
          <p:cNvSpPr txBox="1">
            <a:spLocks noChangeArrowheads="1"/>
          </p:cNvSpPr>
          <p:nvPr/>
        </p:nvSpPr>
        <p:spPr bwMode="auto">
          <a:xfrm>
            <a:off x="2357422" y="6072206"/>
            <a:ext cx="5357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D. L., A. Lau, K. </a:t>
            </a:r>
            <a:r>
              <a:rPr lang="en-US" sz="1600" dirty="0" err="1" smtClean="0">
                <a:solidFill>
                  <a:schemeClr val="accent2"/>
                </a:solidFill>
              </a:rPr>
              <a:t>Mallick</a:t>
            </a:r>
            <a:r>
              <a:rPr lang="en-US" sz="1600" dirty="0" smtClean="0">
                <a:solidFill>
                  <a:schemeClr val="accent2"/>
                </a:solidFill>
              </a:rPr>
              <a:t>, PRE </a:t>
            </a:r>
            <a:r>
              <a:rPr lang="en-US" sz="1600" b="1" dirty="0" smtClean="0">
                <a:solidFill>
                  <a:schemeClr val="accent2"/>
                </a:solidFill>
              </a:rPr>
              <a:t>78</a:t>
            </a:r>
            <a:r>
              <a:rPr lang="en-US" sz="1600" dirty="0" smtClean="0">
                <a:solidFill>
                  <a:schemeClr val="accent2"/>
                </a:solidFill>
              </a:rPr>
              <a:t>, 011915 (2008)  </a:t>
            </a:r>
            <a:endParaRPr lang="fr-FR" sz="16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887" name="Picture 15"/>
          <p:cNvPicPr>
            <a:picLocks noChangeAspect="1" noChangeArrowheads="1"/>
          </p:cNvPicPr>
          <p:nvPr/>
        </p:nvPicPr>
        <p:blipFill>
          <a:blip r:embed="rId4"/>
          <a:srcRect l="22595" t="17220" r="34920" b="50776"/>
          <a:stretch>
            <a:fillRect/>
          </a:stretch>
        </p:blipFill>
        <p:spPr bwMode="auto">
          <a:xfrm>
            <a:off x="6137401" y="1428736"/>
            <a:ext cx="2792221" cy="1957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428596" y="1857364"/>
            <a:ext cx="571504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Relation de fluctuations </a:t>
            </a:r>
            <a:r>
              <a:rPr lang="en-US" dirty="0" err="1" smtClean="0"/>
              <a:t>mécano-chimique</a:t>
            </a:r>
            <a:r>
              <a:rPr lang="en-US" dirty="0" smtClean="0"/>
              <a:t> </a:t>
            </a:r>
            <a:r>
              <a:rPr lang="en-US" dirty="0" err="1" smtClean="0"/>
              <a:t>vérifiée</a:t>
            </a:r>
            <a:r>
              <a:rPr lang="en-US" dirty="0" smtClean="0"/>
              <a:t>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		</a:t>
            </a:r>
          </a:p>
          <a:p>
            <a:r>
              <a:rPr lang="en-US" dirty="0" smtClean="0"/>
              <a:t>Relation de fluctuations “</a:t>
            </a:r>
            <a:r>
              <a:rPr lang="en-US" dirty="0" err="1" smtClean="0"/>
              <a:t>mécanique</a:t>
            </a:r>
            <a:r>
              <a:rPr lang="en-US" dirty="0" smtClean="0"/>
              <a:t>” </a:t>
            </a:r>
            <a:r>
              <a:rPr lang="en-US" dirty="0" err="1" smtClean="0"/>
              <a:t>brisée</a:t>
            </a:r>
            <a:endParaRPr lang="en-US" dirty="0" smtClean="0"/>
          </a:p>
          <a:p>
            <a:endParaRPr lang="en-US" dirty="0" smtClean="0"/>
          </a:p>
          <a:p>
            <a:pPr algn="ctr"/>
            <a:endParaRPr lang="en-US" dirty="0" smtClean="0"/>
          </a:p>
          <a:p>
            <a:pPr algn="ctr"/>
            <a:endParaRPr lang="en-US" dirty="0"/>
          </a:p>
        </p:txBody>
      </p:sp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2643174" y="357166"/>
            <a:ext cx="4286280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 dirty="0" smtClean="0">
                <a:solidFill>
                  <a:srgbClr val="C00000"/>
                </a:solidFill>
              </a:rPr>
              <a:t>Relation de fluctuations pour le </a:t>
            </a:r>
            <a:r>
              <a:rPr lang="en-US" sz="2000" dirty="0" err="1" smtClean="0">
                <a:solidFill>
                  <a:srgbClr val="C00000"/>
                </a:solidFill>
              </a:rPr>
              <a:t>modèle</a:t>
            </a:r>
            <a:r>
              <a:rPr lang="en-US" sz="2000" dirty="0" smtClean="0">
                <a:solidFill>
                  <a:srgbClr val="C00000"/>
                </a:solidFill>
              </a:rPr>
              <a:t> de flashing </a:t>
            </a:r>
            <a:r>
              <a:rPr lang="en-US" sz="2000" dirty="0">
                <a:solidFill>
                  <a:srgbClr val="C00000"/>
                </a:solidFill>
              </a:rPr>
              <a:t>ratchet </a:t>
            </a:r>
          </a:p>
        </p:txBody>
      </p:sp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1071474" y="2400290"/>
          <a:ext cx="4400550" cy="504825"/>
        </p:xfrm>
        <a:graphic>
          <a:graphicData uri="http://schemas.openxmlformats.org/presentationml/2006/ole">
            <p:oleObj spid="_x0000_s207878" name="Equation" r:id="rId5" imgW="1777680" imgH="203040" progId="Equation.DSMT4">
              <p:embed/>
            </p:oleObj>
          </a:graphicData>
        </a:graphic>
      </p:graphicFrame>
      <p:sp>
        <p:nvSpPr>
          <p:cNvPr id="15" name="ZoneTexte 14"/>
          <p:cNvSpPr txBox="1">
            <a:spLocks noChangeArrowheads="1"/>
          </p:cNvSpPr>
          <p:nvPr/>
        </p:nvSpPr>
        <p:spPr bwMode="auto">
          <a:xfrm>
            <a:off x="1071538" y="5376462"/>
            <a:ext cx="43577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D. L., K. </a:t>
            </a:r>
            <a:r>
              <a:rPr lang="en-US" sz="1600" dirty="0" err="1" smtClean="0">
                <a:solidFill>
                  <a:schemeClr val="accent2"/>
                </a:solidFill>
              </a:rPr>
              <a:t>Mallick</a:t>
            </a:r>
            <a:r>
              <a:rPr lang="en-US" sz="1600" dirty="0" smtClean="0">
                <a:solidFill>
                  <a:schemeClr val="accent2"/>
                </a:solidFill>
              </a:rPr>
              <a:t>, PRE </a:t>
            </a:r>
            <a:r>
              <a:rPr lang="en-US" sz="1600" b="1" dirty="0" smtClean="0">
                <a:solidFill>
                  <a:schemeClr val="accent2"/>
                </a:solidFill>
              </a:rPr>
              <a:t>80</a:t>
            </a:r>
            <a:r>
              <a:rPr lang="en-US" sz="1600" dirty="0" smtClean="0">
                <a:solidFill>
                  <a:schemeClr val="accent2"/>
                </a:solidFill>
              </a:rPr>
              <a:t>, 021923  (2009)  </a:t>
            </a:r>
            <a:endParaRPr lang="fr-FR" sz="1600" dirty="0">
              <a:solidFill>
                <a:schemeClr val="accent2"/>
              </a:solidFill>
            </a:endParaRPr>
          </a:p>
        </p:txBody>
      </p:sp>
      <p:graphicFrame>
        <p:nvGraphicFramePr>
          <p:cNvPr id="207881" name="Object 9"/>
          <p:cNvGraphicFramePr>
            <a:graphicFrameLocks noChangeAspect="1"/>
          </p:cNvGraphicFramePr>
          <p:nvPr/>
        </p:nvGraphicFramePr>
        <p:xfrm>
          <a:off x="1084193" y="4000504"/>
          <a:ext cx="2701925" cy="504825"/>
        </p:xfrm>
        <a:graphic>
          <a:graphicData uri="http://schemas.openxmlformats.org/presentationml/2006/ole">
            <p:oleObj spid="_x0000_s207881" name="Equation" r:id="rId6" imgW="1091880" imgH="203040" progId="Equation.DSMT4">
              <p:embed/>
            </p:oleObj>
          </a:graphicData>
        </a:graphic>
      </p:graphicFrame>
      <p:pic>
        <p:nvPicPr>
          <p:cNvPr id="207886" name="Picture 14"/>
          <p:cNvPicPr>
            <a:picLocks noChangeAspect="1" noChangeArrowheads="1"/>
          </p:cNvPicPr>
          <p:nvPr/>
        </p:nvPicPr>
        <p:blipFill>
          <a:blip r:embed="rId7"/>
          <a:srcRect l="22184" t="18103" r="36152" b="51659"/>
          <a:stretch>
            <a:fillRect/>
          </a:stretch>
        </p:blipFill>
        <p:spPr bwMode="auto">
          <a:xfrm>
            <a:off x="6008936" y="3214686"/>
            <a:ext cx="2920686" cy="19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7888" name="Object 16"/>
          <p:cNvGraphicFramePr>
            <a:graphicFrameLocks noChangeAspect="1"/>
          </p:cNvGraphicFramePr>
          <p:nvPr/>
        </p:nvGraphicFramePr>
        <p:xfrm>
          <a:off x="7000892" y="5194505"/>
          <a:ext cx="1271587" cy="453832"/>
        </p:xfrm>
        <a:graphic>
          <a:graphicData uri="http://schemas.openxmlformats.org/presentationml/2006/ole">
            <p:oleObj spid="_x0000_s207888" name="Equation" r:id="rId8" imgW="5713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re 5"/>
          <p:cNvSpPr>
            <a:spLocks noGrp="1"/>
          </p:cNvSpPr>
          <p:nvPr>
            <p:ph type="ctrTitle"/>
          </p:nvPr>
        </p:nvSpPr>
        <p:spPr>
          <a:xfrm>
            <a:off x="685800" y="928670"/>
            <a:ext cx="7772400" cy="1470025"/>
          </a:xfrm>
        </p:spPr>
        <p:txBody>
          <a:bodyPr/>
          <a:lstStyle/>
          <a:p>
            <a:pPr eaLnBrk="1" hangingPunct="1"/>
            <a:r>
              <a:rPr lang="fr-FR" sz="2800" dirty="0" smtClean="0">
                <a:solidFill>
                  <a:schemeClr val="tx1"/>
                </a:solidFill>
                <a:latin typeface="Comic Sans MS" pitchFamily="66" charset="0"/>
              </a:rPr>
              <a:t>Filaments actifs: </a:t>
            </a: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actine </a:t>
            </a:r>
            <a:r>
              <a:rPr lang="fr-FR" sz="2800" dirty="0" smtClean="0">
                <a:solidFill>
                  <a:schemeClr val="tx1"/>
                </a:solidFill>
                <a:latin typeface="Comic Sans MS" pitchFamily="66" charset="0"/>
              </a:rPr>
              <a:t>et</a:t>
            </a: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 </a:t>
            </a:r>
            <a:r>
              <a:rPr lang="fr-FR" sz="2800" dirty="0" smtClean="0">
                <a:solidFill>
                  <a:srgbClr val="00FF00"/>
                </a:solidFill>
                <a:latin typeface="Comic Sans MS" pitchFamily="66" charset="0"/>
              </a:rPr>
              <a:t>microtubule</a:t>
            </a:r>
            <a: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  <a:t>  </a:t>
            </a:r>
            <a:br>
              <a:rPr lang="fr-FR" sz="2800" dirty="0" smtClean="0">
                <a:solidFill>
                  <a:srgbClr val="C00000"/>
                </a:solidFill>
                <a:latin typeface="Comic Sans MS" pitchFamily="66" charset="0"/>
              </a:rPr>
            </a:br>
            <a:endParaRPr lang="fr-FR" sz="2800" dirty="0" smtClean="0">
              <a:solidFill>
                <a:srgbClr val="C00000"/>
              </a:solidFill>
              <a:latin typeface="Comic Sans MS" pitchFamily="66" charset="0"/>
            </a:endParaRPr>
          </a:p>
        </p:txBody>
      </p:sp>
      <p:pic>
        <p:nvPicPr>
          <p:cNvPr id="4" name="Picture 4" descr="FluorescentCell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6116" y="2357430"/>
            <a:ext cx="2926080" cy="292608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ZoneTexte 9"/>
          <p:cNvSpPr txBox="1">
            <a:spLocks noChangeArrowheads="1"/>
          </p:cNvSpPr>
          <p:nvPr/>
        </p:nvSpPr>
        <p:spPr bwMode="auto">
          <a:xfrm>
            <a:off x="2636838" y="3071813"/>
            <a:ext cx="500489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CC0000"/>
                </a:solidFill>
              </a:rPr>
              <a:t>Instabilité dynamique des </a:t>
            </a:r>
            <a:r>
              <a:rPr lang="fr-FR" sz="2000" dirty="0">
                <a:solidFill>
                  <a:srgbClr val="CC0000"/>
                </a:solidFill>
              </a:rPr>
              <a:t>microtubules</a:t>
            </a:r>
          </a:p>
        </p:txBody>
      </p:sp>
      <p:pic>
        <p:nvPicPr>
          <p:cNvPr id="19460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14500" y="3700463"/>
            <a:ext cx="2070100" cy="205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1" name="ZoneTexte 4"/>
          <p:cNvSpPr txBox="1">
            <a:spLocks noChangeArrowheads="1"/>
          </p:cNvSpPr>
          <p:nvPr/>
        </p:nvSpPr>
        <p:spPr bwMode="auto">
          <a:xfrm>
            <a:off x="1457325" y="5922982"/>
            <a:ext cx="2543175" cy="29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dirty="0"/>
              <a:t>D. </a:t>
            </a:r>
            <a:r>
              <a:rPr lang="en-US" sz="1600" dirty="0" err="1"/>
              <a:t>Fygenson</a:t>
            </a:r>
            <a:r>
              <a:rPr lang="en-US" sz="1600" dirty="0"/>
              <a:t> et al. (1994)</a:t>
            </a:r>
          </a:p>
        </p:txBody>
      </p:sp>
      <p:sp>
        <p:nvSpPr>
          <p:cNvPr id="8" name="Chevron 7"/>
          <p:cNvSpPr/>
          <p:nvPr/>
        </p:nvSpPr>
        <p:spPr>
          <a:xfrm>
            <a:off x="4500563" y="1328738"/>
            <a:ext cx="428625" cy="34131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0" name="Chevron 9"/>
          <p:cNvSpPr/>
          <p:nvPr/>
        </p:nvSpPr>
        <p:spPr>
          <a:xfrm>
            <a:off x="4786313" y="1328738"/>
            <a:ext cx="428625" cy="34131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1" name="Chevron 10"/>
          <p:cNvSpPr/>
          <p:nvPr/>
        </p:nvSpPr>
        <p:spPr>
          <a:xfrm>
            <a:off x="5072063" y="1328738"/>
            <a:ext cx="428625" cy="34131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2" name="Chevron 11"/>
          <p:cNvSpPr/>
          <p:nvPr/>
        </p:nvSpPr>
        <p:spPr>
          <a:xfrm>
            <a:off x="5357813" y="1328738"/>
            <a:ext cx="428625" cy="341312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3" name="Chevron 12"/>
          <p:cNvSpPr/>
          <p:nvPr/>
        </p:nvSpPr>
        <p:spPr>
          <a:xfrm>
            <a:off x="3929063" y="1328738"/>
            <a:ext cx="428625" cy="341312"/>
          </a:xfrm>
          <a:prstGeom prst="chevro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4" name="Chevron 13"/>
          <p:cNvSpPr/>
          <p:nvPr/>
        </p:nvSpPr>
        <p:spPr>
          <a:xfrm>
            <a:off x="4143375" y="1685925"/>
            <a:ext cx="428625" cy="341313"/>
          </a:xfrm>
          <a:prstGeom prst="chevro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5" name="Chevron 14"/>
          <p:cNvSpPr/>
          <p:nvPr/>
        </p:nvSpPr>
        <p:spPr>
          <a:xfrm>
            <a:off x="4429125" y="1685925"/>
            <a:ext cx="428625" cy="34131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4714875" y="1685925"/>
            <a:ext cx="428625" cy="34131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5000625" y="1685925"/>
            <a:ext cx="428625" cy="34131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5286375" y="1685925"/>
            <a:ext cx="428625" cy="34131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9" name="Chevron 18"/>
          <p:cNvSpPr/>
          <p:nvPr/>
        </p:nvSpPr>
        <p:spPr>
          <a:xfrm>
            <a:off x="3571875" y="1685925"/>
            <a:ext cx="428625" cy="341313"/>
          </a:xfrm>
          <a:prstGeom prst="chevro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3857625" y="1685925"/>
            <a:ext cx="428625" cy="341313"/>
          </a:xfrm>
          <a:prstGeom prst="chevro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21" name="Chevron 20"/>
          <p:cNvSpPr/>
          <p:nvPr/>
        </p:nvSpPr>
        <p:spPr>
          <a:xfrm>
            <a:off x="4214813" y="1328738"/>
            <a:ext cx="428625" cy="341312"/>
          </a:xfrm>
          <a:prstGeom prst="chevro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9475" name="ZoneTexte 9"/>
          <p:cNvSpPr txBox="1">
            <a:spLocks noChangeArrowheads="1"/>
          </p:cNvSpPr>
          <p:nvPr/>
        </p:nvSpPr>
        <p:spPr bwMode="auto">
          <a:xfrm>
            <a:off x="3071813" y="500063"/>
            <a:ext cx="32095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>
                <a:solidFill>
                  <a:srgbClr val="CC0000"/>
                </a:solidFill>
              </a:rPr>
              <a:t>Thread-</a:t>
            </a:r>
            <a:r>
              <a:rPr lang="fr-FR" sz="2000" dirty="0" err="1">
                <a:solidFill>
                  <a:srgbClr val="CC0000"/>
                </a:solidFill>
              </a:rPr>
              <a:t>milling</a:t>
            </a:r>
            <a:r>
              <a:rPr lang="fr-FR" sz="2000" dirty="0">
                <a:solidFill>
                  <a:srgbClr val="CC0000"/>
                </a:solidFill>
              </a:rPr>
              <a:t> </a:t>
            </a:r>
            <a:r>
              <a:rPr lang="fr-FR" sz="2000" dirty="0" smtClean="0">
                <a:solidFill>
                  <a:srgbClr val="CC0000"/>
                </a:solidFill>
              </a:rPr>
              <a:t>de l’actine</a:t>
            </a:r>
            <a:endParaRPr lang="fr-FR" sz="2000" dirty="0">
              <a:solidFill>
                <a:srgbClr val="CC0000"/>
              </a:solidFill>
            </a:endParaRPr>
          </a:p>
        </p:txBody>
      </p:sp>
      <p:sp>
        <p:nvSpPr>
          <p:cNvPr id="19476" name="ZoneTexte 22"/>
          <p:cNvSpPr txBox="1">
            <a:spLocks noChangeArrowheads="1"/>
          </p:cNvSpPr>
          <p:nvPr/>
        </p:nvSpPr>
        <p:spPr bwMode="auto">
          <a:xfrm>
            <a:off x="2857500" y="2251075"/>
            <a:ext cx="3714750" cy="291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/>
              <a:t>Bout </a:t>
            </a:r>
            <a:r>
              <a:rPr lang="en-US" sz="1600" dirty="0" err="1" smtClean="0"/>
              <a:t>barbé</a:t>
            </a:r>
            <a:r>
              <a:rPr lang="en-US" sz="1600" dirty="0" smtClean="0"/>
              <a:t>                bout </a:t>
            </a:r>
            <a:r>
              <a:rPr lang="en-US" sz="1600" dirty="0" err="1" smtClean="0"/>
              <a:t>pointu</a:t>
            </a:r>
            <a:endParaRPr lang="en-US" sz="1600" dirty="0"/>
          </a:p>
        </p:txBody>
      </p:sp>
      <p:sp>
        <p:nvSpPr>
          <p:cNvPr id="24" name="Chevron 23"/>
          <p:cNvSpPr/>
          <p:nvPr/>
        </p:nvSpPr>
        <p:spPr>
          <a:xfrm>
            <a:off x="2786063" y="1685925"/>
            <a:ext cx="428625" cy="341313"/>
          </a:xfrm>
          <a:prstGeom prst="chevron">
            <a:avLst/>
          </a:prstGeom>
          <a:solidFill>
            <a:srgbClr val="0000F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6143625" y="1701800"/>
            <a:ext cx="428625" cy="341313"/>
          </a:xfrm>
          <a:prstGeom prst="chevr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 sz="2400">
              <a:solidFill>
                <a:schemeClr val="tx1"/>
              </a:solidFill>
            </a:endParaRPr>
          </a:p>
        </p:txBody>
      </p:sp>
      <p:sp>
        <p:nvSpPr>
          <p:cNvPr id="19479" name="ZoneTexte 25"/>
          <p:cNvSpPr txBox="1">
            <a:spLocks noChangeArrowheads="1"/>
          </p:cNvSpPr>
          <p:nvPr/>
        </p:nvSpPr>
        <p:spPr bwMode="auto">
          <a:xfrm>
            <a:off x="5344807" y="5929330"/>
            <a:ext cx="2299027" cy="2893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/>
              <a:t>H. </a:t>
            </a:r>
            <a:r>
              <a:rPr lang="en-US" sz="1600" dirty="0" err="1" smtClean="0"/>
              <a:t>Schek</a:t>
            </a:r>
            <a:r>
              <a:rPr lang="en-US" sz="1600" dirty="0" smtClean="0"/>
              <a:t> et </a:t>
            </a:r>
            <a:r>
              <a:rPr lang="en-US" sz="1600" dirty="0"/>
              <a:t>al. </a:t>
            </a:r>
            <a:r>
              <a:rPr lang="en-US" sz="1600" dirty="0" smtClean="0"/>
              <a:t>(2007</a:t>
            </a:r>
            <a:r>
              <a:rPr lang="en-US" sz="1600" dirty="0"/>
              <a:t>)</a:t>
            </a:r>
          </a:p>
        </p:txBody>
      </p:sp>
      <p:pic>
        <p:nvPicPr>
          <p:cNvPr id="354305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9206" y="3759534"/>
            <a:ext cx="3417570" cy="2026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ZoneTexte 9"/>
          <p:cNvSpPr txBox="1">
            <a:spLocks noChangeArrowheads="1"/>
          </p:cNvSpPr>
          <p:nvPr/>
        </p:nvSpPr>
        <p:spPr bwMode="auto">
          <a:xfrm>
            <a:off x="0" y="571500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solidFill>
                  <a:srgbClr val="CC0000"/>
                </a:solidFill>
              </a:rPr>
              <a:t>Auto-assemblage d’un filament (actine ou microtubule) </a:t>
            </a:r>
            <a:endParaRPr lang="fr-FR" sz="2000" dirty="0">
              <a:solidFill>
                <a:srgbClr val="CC0000"/>
              </a:solidFill>
            </a:endParaRPr>
          </a:p>
          <a:p>
            <a:pPr algn="ctr"/>
            <a:r>
              <a:rPr lang="fr-FR" sz="2000" dirty="0" smtClean="0">
                <a:solidFill>
                  <a:srgbClr val="CC0000"/>
                </a:solidFill>
              </a:rPr>
              <a:t>couplé à l’hydrolyse de </a:t>
            </a:r>
            <a:r>
              <a:rPr lang="fr-FR" sz="2000" dirty="0">
                <a:solidFill>
                  <a:srgbClr val="CC0000"/>
                </a:solidFill>
              </a:rPr>
              <a:t>ATP/GTP </a:t>
            </a:r>
          </a:p>
        </p:txBody>
      </p:sp>
      <p:sp>
        <p:nvSpPr>
          <p:cNvPr id="20483" name="ZoneTexte 1"/>
          <p:cNvSpPr txBox="1">
            <a:spLocks noChangeArrowheads="1"/>
          </p:cNvSpPr>
          <p:nvPr/>
        </p:nvSpPr>
        <p:spPr bwMode="auto">
          <a:xfrm>
            <a:off x="1372565" y="2112055"/>
            <a:ext cx="6271269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La structure en </a:t>
            </a:r>
            <a:r>
              <a:rPr lang="fr-FR" dirty="0" err="1" smtClean="0"/>
              <a:t>protofilaments</a:t>
            </a:r>
            <a:r>
              <a:rPr lang="fr-FR" dirty="0" smtClean="0"/>
              <a:t> n’est pas décrite</a:t>
            </a:r>
            <a:endParaRPr lang="fr-FR" dirty="0"/>
          </a:p>
          <a:p>
            <a:endParaRPr lang="fr-FR" dirty="0"/>
          </a:p>
          <a:p>
            <a:pPr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Réservoir de monomères d’ATP-actine</a:t>
            </a:r>
            <a:endParaRPr lang="fr-FR" dirty="0"/>
          </a:p>
          <a:p>
            <a:endParaRPr lang="fr-FR" dirty="0"/>
          </a:p>
          <a:p>
            <a:pPr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Polymérisation depuis une seule extrémité (bout barbé)</a:t>
            </a:r>
            <a:endParaRPr lang="fr-FR" dirty="0"/>
          </a:p>
          <a:p>
            <a:pPr>
              <a:buFont typeface="Arial" charset="0"/>
              <a:buChar char="•"/>
            </a:pPr>
            <a:endParaRPr lang="fr-FR" dirty="0"/>
          </a:p>
          <a:p>
            <a:pPr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Hydrolyse en une seule étape </a:t>
            </a:r>
            <a:endParaRPr lang="fr-FR" dirty="0"/>
          </a:p>
        </p:txBody>
      </p:sp>
      <p:sp>
        <p:nvSpPr>
          <p:cNvPr id="4" name="Text Box 8"/>
          <p:cNvSpPr txBox="1">
            <a:spLocks noChangeArrowheads="1"/>
          </p:cNvSpPr>
          <p:nvPr/>
        </p:nvSpPr>
        <p:spPr bwMode="auto">
          <a:xfrm>
            <a:off x="1571604" y="5357826"/>
            <a:ext cx="5357850" cy="593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>
                <a:solidFill>
                  <a:schemeClr val="accent2"/>
                </a:solidFill>
              </a:rPr>
              <a:t>P. </a:t>
            </a:r>
            <a:r>
              <a:rPr lang="en-US" dirty="0" err="1">
                <a:solidFill>
                  <a:schemeClr val="accent2"/>
                </a:solidFill>
              </a:rPr>
              <a:t>Ranjith</a:t>
            </a:r>
            <a:r>
              <a:rPr lang="en-US" dirty="0">
                <a:solidFill>
                  <a:schemeClr val="accent2"/>
                </a:solidFill>
              </a:rPr>
              <a:t> et al., </a:t>
            </a:r>
            <a:r>
              <a:rPr lang="en-US" dirty="0" err="1" smtClean="0">
                <a:solidFill>
                  <a:schemeClr val="accent2"/>
                </a:solidFill>
              </a:rPr>
              <a:t>Biophys</a:t>
            </a:r>
            <a:r>
              <a:rPr lang="en-US" dirty="0" smtClean="0">
                <a:solidFill>
                  <a:schemeClr val="accent2"/>
                </a:solidFill>
              </a:rPr>
              <a:t>. J. </a:t>
            </a:r>
            <a:r>
              <a:rPr lang="en-US" b="1" dirty="0" smtClean="0">
                <a:solidFill>
                  <a:schemeClr val="accent2"/>
                </a:solidFill>
              </a:rPr>
              <a:t>96, </a:t>
            </a:r>
            <a:r>
              <a:rPr lang="en-US" dirty="0" smtClean="0">
                <a:solidFill>
                  <a:schemeClr val="accent2"/>
                </a:solidFill>
              </a:rPr>
              <a:t>2146 (2009)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dirty="0" smtClean="0">
                <a:solidFill>
                  <a:schemeClr val="accent2"/>
                </a:solidFill>
              </a:rPr>
              <a:t>P. </a:t>
            </a:r>
            <a:r>
              <a:rPr lang="en-US" dirty="0" err="1" smtClean="0">
                <a:solidFill>
                  <a:schemeClr val="accent2"/>
                </a:solidFill>
              </a:rPr>
              <a:t>Ranjith</a:t>
            </a:r>
            <a:r>
              <a:rPr lang="en-US" dirty="0" smtClean="0">
                <a:solidFill>
                  <a:schemeClr val="accent2"/>
                </a:solidFill>
              </a:rPr>
              <a:t> et al., </a:t>
            </a:r>
            <a:r>
              <a:rPr lang="en-US" dirty="0" err="1" smtClean="0">
                <a:solidFill>
                  <a:schemeClr val="accent2"/>
                </a:solidFill>
              </a:rPr>
              <a:t>cond</a:t>
            </a:r>
            <a:r>
              <a:rPr lang="en-US" dirty="0" smtClean="0">
                <a:solidFill>
                  <a:schemeClr val="accent2"/>
                </a:solidFill>
              </a:rPr>
              <a:t>-mat 0908.0657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ChangeArrowheads="1"/>
          </p:cNvSpPr>
          <p:nvPr/>
        </p:nvSpPr>
        <p:spPr bwMode="auto">
          <a:xfrm>
            <a:off x="2854325" y="895350"/>
            <a:ext cx="19832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u="sng" dirty="0" smtClean="0"/>
              <a:t>Modèle vectoriel</a:t>
            </a:r>
            <a:endParaRPr lang="fr-FR" u="sng" dirty="0"/>
          </a:p>
        </p:txBody>
      </p:sp>
      <p:sp>
        <p:nvSpPr>
          <p:cNvPr id="21507" name="Text Box 14"/>
          <p:cNvSpPr txBox="1">
            <a:spLocks noChangeArrowheads="1"/>
          </p:cNvSpPr>
          <p:nvPr/>
        </p:nvSpPr>
        <p:spPr bwMode="auto">
          <a:xfrm>
            <a:off x="2520953" y="2559050"/>
            <a:ext cx="222368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 err="1"/>
              <a:t>Stukalin</a:t>
            </a:r>
            <a:r>
              <a:rPr lang="en-US" sz="1600" dirty="0"/>
              <a:t> et al. (2006)</a:t>
            </a:r>
          </a:p>
          <a:p>
            <a:r>
              <a:rPr lang="en-US" sz="1600" dirty="0"/>
              <a:t>Hill et al. (1985)</a:t>
            </a:r>
          </a:p>
        </p:txBody>
      </p:sp>
      <p:sp>
        <p:nvSpPr>
          <p:cNvPr id="21508" name="Rectangle 11"/>
          <p:cNvSpPr>
            <a:spLocks noChangeArrowheads="1"/>
          </p:cNvSpPr>
          <p:nvPr/>
        </p:nvSpPr>
        <p:spPr bwMode="auto">
          <a:xfrm>
            <a:off x="2870200" y="3643314"/>
            <a:ext cx="205857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u="sng" dirty="0" smtClean="0"/>
              <a:t>Modèle aléatoire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21509" name="Text Box 14"/>
          <p:cNvSpPr txBox="1">
            <a:spLocks noChangeArrowheads="1"/>
          </p:cNvSpPr>
          <p:nvPr/>
        </p:nvSpPr>
        <p:spPr bwMode="auto">
          <a:xfrm>
            <a:off x="2500298" y="5160964"/>
            <a:ext cx="25074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600" dirty="0"/>
              <a:t>T. </a:t>
            </a:r>
            <a:r>
              <a:rPr lang="en-US" sz="1600" dirty="0" err="1"/>
              <a:t>Antal</a:t>
            </a:r>
            <a:r>
              <a:rPr lang="en-US" sz="1600" dirty="0"/>
              <a:t> et al. (2007) </a:t>
            </a:r>
          </a:p>
          <a:p>
            <a:r>
              <a:rPr lang="en-US" sz="1600" dirty="0"/>
              <a:t>H. </a:t>
            </a:r>
            <a:r>
              <a:rPr lang="en-US" sz="1600" dirty="0" err="1"/>
              <a:t>Flyvberg</a:t>
            </a:r>
            <a:r>
              <a:rPr lang="en-US" sz="1600" dirty="0"/>
              <a:t> et al. (1996</a:t>
            </a:r>
            <a:r>
              <a:rPr lang="en-US" sz="1600" dirty="0" smtClean="0"/>
              <a:t>)</a:t>
            </a:r>
          </a:p>
          <a:p>
            <a:r>
              <a:rPr lang="en-US" sz="1600" dirty="0" smtClean="0"/>
              <a:t>Wegner et al. (1996)</a:t>
            </a:r>
            <a:endParaRPr lang="en-US" sz="1600" dirty="0"/>
          </a:p>
        </p:txBody>
      </p:sp>
      <p:sp>
        <p:nvSpPr>
          <p:cNvPr id="20" name="Rectangle 19"/>
          <p:cNvSpPr/>
          <p:nvPr/>
        </p:nvSpPr>
        <p:spPr>
          <a:xfrm>
            <a:off x="3571868" y="1714488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21" name="Rectangle 96"/>
          <p:cNvSpPr/>
          <p:nvPr/>
        </p:nvSpPr>
        <p:spPr>
          <a:xfrm>
            <a:off x="4000496" y="1714488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22" name="Rectangle 96"/>
          <p:cNvSpPr/>
          <p:nvPr/>
        </p:nvSpPr>
        <p:spPr>
          <a:xfrm>
            <a:off x="4429124" y="1714488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23" name="Rectangle 96"/>
          <p:cNvSpPr/>
          <p:nvPr/>
        </p:nvSpPr>
        <p:spPr>
          <a:xfrm>
            <a:off x="4857752" y="1714488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24" name="Rectangle 96"/>
          <p:cNvSpPr/>
          <p:nvPr/>
        </p:nvSpPr>
        <p:spPr>
          <a:xfrm>
            <a:off x="2786050" y="4354522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25" name="Rectangle 96"/>
          <p:cNvSpPr/>
          <p:nvPr/>
        </p:nvSpPr>
        <p:spPr>
          <a:xfrm>
            <a:off x="4500562" y="4354522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27" name="Rectangle 96"/>
          <p:cNvSpPr/>
          <p:nvPr/>
        </p:nvSpPr>
        <p:spPr>
          <a:xfrm>
            <a:off x="5286380" y="1714488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28" name="Rectangle 96"/>
          <p:cNvSpPr/>
          <p:nvPr/>
        </p:nvSpPr>
        <p:spPr>
          <a:xfrm>
            <a:off x="5715008" y="1714488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29" name="Rectangle 96"/>
          <p:cNvSpPr/>
          <p:nvPr/>
        </p:nvSpPr>
        <p:spPr>
          <a:xfrm>
            <a:off x="3214678" y="4354522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30" name="Rectangle 96"/>
          <p:cNvSpPr/>
          <p:nvPr/>
        </p:nvSpPr>
        <p:spPr>
          <a:xfrm>
            <a:off x="4929190" y="4354522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31" name="Rectangle 96"/>
          <p:cNvSpPr/>
          <p:nvPr/>
        </p:nvSpPr>
        <p:spPr>
          <a:xfrm>
            <a:off x="3643306" y="4354522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32" name="Rectangle 96"/>
          <p:cNvSpPr/>
          <p:nvPr/>
        </p:nvSpPr>
        <p:spPr>
          <a:xfrm>
            <a:off x="5357818" y="4354522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33" name="Rectangle 96"/>
          <p:cNvSpPr/>
          <p:nvPr/>
        </p:nvSpPr>
        <p:spPr>
          <a:xfrm>
            <a:off x="5786446" y="4354522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34" name="Rectangle 96"/>
          <p:cNvSpPr/>
          <p:nvPr/>
        </p:nvSpPr>
        <p:spPr>
          <a:xfrm>
            <a:off x="4071934" y="4354522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35" name="Rectangle 96"/>
          <p:cNvSpPr/>
          <p:nvPr/>
        </p:nvSpPr>
        <p:spPr>
          <a:xfrm>
            <a:off x="2357422" y="4354522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36" name="Rectangle 96"/>
          <p:cNvSpPr/>
          <p:nvPr/>
        </p:nvSpPr>
        <p:spPr>
          <a:xfrm>
            <a:off x="3143240" y="1714488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37" name="Rectangle 96"/>
          <p:cNvSpPr/>
          <p:nvPr/>
        </p:nvSpPr>
        <p:spPr>
          <a:xfrm>
            <a:off x="2714612" y="1714488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38" name="Rectangle 96"/>
          <p:cNvSpPr/>
          <p:nvPr/>
        </p:nvSpPr>
        <p:spPr>
          <a:xfrm>
            <a:off x="2285984" y="1714488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5"/>
          <p:cNvSpPr txBox="1">
            <a:spLocks/>
          </p:cNvSpPr>
          <p:nvPr/>
        </p:nvSpPr>
        <p:spPr>
          <a:xfrm>
            <a:off x="571472" y="1142984"/>
            <a:ext cx="7772400" cy="714380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Fluctuations</a:t>
            </a:r>
            <a:r>
              <a:rPr kumimoji="0" lang="fr-FR" sz="24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 de </a:t>
            </a:r>
            <a:r>
              <a:rPr kumimoji="0" lang="fr-FR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>membranes lipidiques</a:t>
            </a:r>
            <a: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  <a:t/>
            </a:r>
            <a:br>
              <a:rPr kumimoji="0" lang="fr-FR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+mj-cs"/>
              </a:rPr>
            </a:br>
            <a:endParaRPr kumimoji="0" lang="fr-FR" sz="28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mic Sans MS" pitchFamily="66" charset="0"/>
              <a:ea typeface="+mj-ea"/>
              <a:cs typeface="+mj-cs"/>
            </a:endParaRPr>
          </a:p>
        </p:txBody>
      </p:sp>
      <p:pic>
        <p:nvPicPr>
          <p:cNvPr id="3" name="Picture 3" descr="d:\powerpoint\figures\chapter10\1001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43042" y="2509861"/>
            <a:ext cx="5791200" cy="284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58"/>
          <p:cNvSpPr>
            <a:spLocks noChangeArrowheads="1"/>
          </p:cNvSpPr>
          <p:nvPr/>
        </p:nvSpPr>
        <p:spPr bwMode="auto">
          <a:xfrm>
            <a:off x="5510213" y="2847975"/>
            <a:ext cx="181972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ヒラギノ角ゴ Pro W3" pitchFamily="1" charset="-128"/>
              </a:rPr>
              <a:t>W</a:t>
            </a:r>
            <a:r>
              <a:rPr lang="en-US" baseline="-25000" dirty="0">
                <a:ea typeface="ヒラギノ角ゴ Pro W3" pitchFamily="1" charset="-128"/>
              </a:rPr>
              <a:t>T</a:t>
            </a:r>
            <a:r>
              <a:rPr lang="en-US" dirty="0">
                <a:ea typeface="ヒラギノ角ゴ Pro W3" pitchFamily="1" charset="-128"/>
              </a:rPr>
              <a:t>-- off rate </a:t>
            </a:r>
          </a:p>
          <a:p>
            <a:pPr eaLnBrk="0" hangingPunct="0"/>
            <a:r>
              <a:rPr lang="en-US" dirty="0" smtClean="0">
                <a:ea typeface="ヒラギノ角ゴ Pro W3" pitchFamily="1" charset="-128"/>
              </a:rPr>
              <a:t>de </a:t>
            </a:r>
            <a:r>
              <a:rPr lang="en-US" dirty="0" err="1" smtClean="0">
                <a:ea typeface="ヒラギノ角ゴ Pro W3" pitchFamily="1" charset="-128"/>
              </a:rPr>
              <a:t>l’ATP-actine</a:t>
            </a:r>
            <a:endParaRPr lang="en-US" dirty="0">
              <a:ea typeface="ヒラギノ角ゴ Pro W3" pitchFamily="1" charset="-128"/>
            </a:endParaRPr>
          </a:p>
        </p:txBody>
      </p:sp>
      <p:sp>
        <p:nvSpPr>
          <p:cNvPr id="22531" name="Line 259"/>
          <p:cNvSpPr>
            <a:spLocks noChangeShapeType="1"/>
          </p:cNvSpPr>
          <p:nvPr/>
        </p:nvSpPr>
        <p:spPr bwMode="auto">
          <a:xfrm flipH="1">
            <a:off x="5000625" y="1714500"/>
            <a:ext cx="533400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532" name="Rectangle 260"/>
          <p:cNvSpPr>
            <a:spLocks noChangeArrowheads="1"/>
          </p:cNvSpPr>
          <p:nvPr/>
        </p:nvSpPr>
        <p:spPr bwMode="auto">
          <a:xfrm>
            <a:off x="5500688" y="1928813"/>
            <a:ext cx="350837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ヒラギノ角ゴ Pro W3" pitchFamily="1" charset="-128"/>
              </a:rPr>
              <a:t>U</a:t>
            </a:r>
          </a:p>
        </p:txBody>
      </p:sp>
      <p:sp>
        <p:nvSpPr>
          <p:cNvPr id="22533" name="Line 261"/>
          <p:cNvSpPr>
            <a:spLocks noChangeShapeType="1"/>
          </p:cNvSpPr>
          <p:nvPr/>
        </p:nvSpPr>
        <p:spPr bwMode="auto">
          <a:xfrm>
            <a:off x="4976813" y="2670175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534" name="Rectangle 253"/>
          <p:cNvSpPr>
            <a:spLocks noChangeArrowheads="1"/>
          </p:cNvSpPr>
          <p:nvPr/>
        </p:nvSpPr>
        <p:spPr bwMode="auto">
          <a:xfrm>
            <a:off x="3771900" y="1600200"/>
            <a:ext cx="1157288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ea typeface="ヒラギノ角ゴ Pro W3" pitchFamily="1" charset="-128"/>
              </a:rPr>
              <a:t>ATP cap</a:t>
            </a:r>
          </a:p>
        </p:txBody>
      </p:sp>
      <p:sp>
        <p:nvSpPr>
          <p:cNvPr id="22535" name="AutoShape 271"/>
          <p:cNvSpPr>
            <a:spLocks noChangeArrowheads="1"/>
          </p:cNvSpPr>
          <p:nvPr/>
        </p:nvSpPr>
        <p:spPr bwMode="auto">
          <a:xfrm rot="10800000">
            <a:off x="3538538" y="2778125"/>
            <a:ext cx="790575" cy="431800"/>
          </a:xfrm>
          <a:prstGeom prst="curvedDownArrow">
            <a:avLst>
              <a:gd name="adj1" fmla="val 36618"/>
              <a:gd name="adj2" fmla="val 73235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fr-FR" sz="2400"/>
          </a:p>
        </p:txBody>
      </p:sp>
      <p:sp>
        <p:nvSpPr>
          <p:cNvPr id="22536" name="Rectangle 272"/>
          <p:cNvSpPr>
            <a:spLocks noChangeArrowheads="1"/>
          </p:cNvSpPr>
          <p:nvPr/>
        </p:nvSpPr>
        <p:spPr bwMode="auto">
          <a:xfrm>
            <a:off x="1142976" y="3314700"/>
            <a:ext cx="413132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000" dirty="0">
                <a:solidFill>
                  <a:schemeClr val="hlink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ヒラギノ角ゴ Pro W3" pitchFamily="1" charset="-128"/>
              </a:rPr>
              <a:t>Taux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ヒラギノ角ゴ Pro W3" pitchFamily="1" charset="-128"/>
              </a:rPr>
              <a:t>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ヒラギノ角ゴ Pro W3" pitchFamily="1" charset="-128"/>
              </a:rPr>
              <a:t>d’hydrolyse</a:t>
            </a:r>
            <a:r>
              <a:rPr lang="en-US" dirty="0" smtClean="0">
                <a:solidFill>
                  <a:schemeClr val="hlink"/>
                </a:solidFill>
                <a:latin typeface="Arial" charset="0"/>
                <a:ea typeface="ヒラギノ角ゴ Pro W3" pitchFamily="1" charset="-128"/>
              </a:rPr>
              <a:t> de </a:t>
            </a:r>
            <a:r>
              <a:rPr lang="en-US" dirty="0" err="1" smtClean="0">
                <a:solidFill>
                  <a:schemeClr val="hlink"/>
                </a:solidFill>
                <a:latin typeface="Arial" charset="0"/>
                <a:ea typeface="ヒラギノ角ゴ Pro W3" pitchFamily="1" charset="-128"/>
              </a:rPr>
              <a:t>l’</a:t>
            </a:r>
            <a:r>
              <a:rPr lang="en-US" dirty="0" err="1" smtClean="0">
                <a:solidFill>
                  <a:schemeClr val="hlink"/>
                </a:solidFill>
                <a:ea typeface="ヒラギノ角ゴ Pro W3" pitchFamily="1" charset="-128"/>
              </a:rPr>
              <a:t>ATP</a:t>
            </a:r>
            <a:r>
              <a:rPr lang="en-US" dirty="0" smtClean="0">
                <a:solidFill>
                  <a:schemeClr val="hlink"/>
                </a:solidFill>
                <a:ea typeface="ヒラギノ角ゴ Pro W3" pitchFamily="1" charset="-128"/>
              </a:rPr>
              <a:t> </a:t>
            </a:r>
            <a:r>
              <a:rPr lang="en-US" dirty="0" smtClean="0">
                <a:ea typeface="ヒラギノ角ゴ Pro W3" pitchFamily="1" charset="-128"/>
              </a:rPr>
              <a:t>(</a:t>
            </a:r>
            <a:r>
              <a:rPr lang="en-US" b="1" dirty="0" smtClean="0">
                <a:solidFill>
                  <a:srgbClr val="0000FF"/>
                </a:solidFill>
                <a:ea typeface="ヒラギノ角ゴ Pro W3" pitchFamily="1" charset="-128"/>
              </a:rPr>
              <a:t>T</a:t>
            </a:r>
            <a:r>
              <a:rPr lang="en-US" dirty="0" smtClean="0">
                <a:ea typeface="ヒラギノ角ゴ Pro W3" pitchFamily="1" charset="-128"/>
              </a:rPr>
              <a:t>-</a:t>
            </a:r>
            <a:r>
              <a:rPr lang="en-US" dirty="0">
                <a:ea typeface="ヒラギノ角ゴ Pro W3" pitchFamily="1" charset="-128"/>
              </a:rPr>
              <a:t>--&gt;</a:t>
            </a:r>
            <a:r>
              <a:rPr lang="en-US" b="1" dirty="0">
                <a:solidFill>
                  <a:srgbClr val="FF0000"/>
                </a:solidFill>
                <a:ea typeface="ヒラギノ角ゴ Pro W3" pitchFamily="1" charset="-128"/>
              </a:rPr>
              <a:t>D</a:t>
            </a:r>
            <a:r>
              <a:rPr lang="en-US" dirty="0" smtClean="0">
                <a:ea typeface="ヒラギノ角ゴ Pro W3" pitchFamily="1" charset="-128"/>
              </a:rPr>
              <a:t>): </a:t>
            </a:r>
            <a:r>
              <a:rPr lang="en-US" dirty="0">
                <a:ea typeface="ヒラギノ角ゴ Pro W3" pitchFamily="1" charset="-128"/>
              </a:rPr>
              <a:t>R</a:t>
            </a:r>
          </a:p>
        </p:txBody>
      </p:sp>
      <p:sp>
        <p:nvSpPr>
          <p:cNvPr id="22537" name="ZoneTexte 9"/>
          <p:cNvSpPr txBox="1">
            <a:spLocks noChangeArrowheads="1"/>
          </p:cNvSpPr>
          <p:nvPr/>
        </p:nvSpPr>
        <p:spPr bwMode="auto">
          <a:xfrm>
            <a:off x="1662083" y="528638"/>
            <a:ext cx="55531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CC0000"/>
                </a:solidFill>
              </a:rPr>
              <a:t>Modèle pour l’auto-assemblage du filament </a:t>
            </a:r>
            <a:endParaRPr lang="fr-FR" sz="2000" dirty="0">
              <a:solidFill>
                <a:srgbClr val="CC0000"/>
              </a:solidFill>
            </a:endParaRPr>
          </a:p>
        </p:txBody>
      </p:sp>
      <p:sp>
        <p:nvSpPr>
          <p:cNvPr id="22538" name="Rectangle 258"/>
          <p:cNvSpPr>
            <a:spLocks noChangeArrowheads="1"/>
          </p:cNvSpPr>
          <p:nvPr/>
        </p:nvSpPr>
        <p:spPr bwMode="auto">
          <a:xfrm>
            <a:off x="5530850" y="4953000"/>
            <a:ext cx="1755775" cy="646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dirty="0">
                <a:ea typeface="ヒラギノ角ゴ Pro W3" pitchFamily="1" charset="-128"/>
              </a:rPr>
              <a:t>W</a:t>
            </a:r>
            <a:r>
              <a:rPr lang="en-US" baseline="-25000" dirty="0">
                <a:ea typeface="ヒラギノ角ゴ Pro W3" pitchFamily="1" charset="-128"/>
              </a:rPr>
              <a:t>D</a:t>
            </a:r>
            <a:r>
              <a:rPr lang="en-US" dirty="0">
                <a:ea typeface="ヒラギノ角ゴ Pro W3" pitchFamily="1" charset="-128"/>
              </a:rPr>
              <a:t>-- off rate </a:t>
            </a:r>
          </a:p>
          <a:p>
            <a:pPr eaLnBrk="0" hangingPunct="0"/>
            <a:r>
              <a:rPr lang="en-US" dirty="0" smtClean="0">
                <a:ea typeface="ヒラギノ角ゴ Pro W3" pitchFamily="1" charset="-128"/>
              </a:rPr>
              <a:t>de ADP-</a:t>
            </a:r>
            <a:r>
              <a:rPr lang="en-US" dirty="0" err="1" smtClean="0">
                <a:ea typeface="ヒラギノ角ゴ Pro W3" pitchFamily="1" charset="-128"/>
              </a:rPr>
              <a:t>actine</a:t>
            </a:r>
            <a:endParaRPr lang="en-US" dirty="0">
              <a:ea typeface="ヒラギノ角ゴ Pro W3" pitchFamily="1" charset="-128"/>
            </a:endParaRPr>
          </a:p>
        </p:txBody>
      </p:sp>
      <p:sp>
        <p:nvSpPr>
          <p:cNvPr id="22539" name="Line 261"/>
          <p:cNvSpPr>
            <a:spLocks noChangeShapeType="1"/>
          </p:cNvSpPr>
          <p:nvPr/>
        </p:nvSpPr>
        <p:spPr bwMode="auto">
          <a:xfrm>
            <a:off x="4905375" y="4953000"/>
            <a:ext cx="4572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540" name="Line 259"/>
          <p:cNvSpPr>
            <a:spLocks noChangeShapeType="1"/>
          </p:cNvSpPr>
          <p:nvPr/>
        </p:nvSpPr>
        <p:spPr bwMode="auto">
          <a:xfrm flipH="1">
            <a:off x="5000625" y="3952875"/>
            <a:ext cx="571500" cy="390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arrow" w="lg" len="lg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2541" name="Rectangle 260"/>
          <p:cNvSpPr>
            <a:spLocks noChangeArrowheads="1"/>
          </p:cNvSpPr>
          <p:nvPr/>
        </p:nvSpPr>
        <p:spPr bwMode="auto">
          <a:xfrm>
            <a:off x="5357813" y="4238625"/>
            <a:ext cx="350837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ヒラギノ角ゴ Pro W3" pitchFamily="1" charset="-128"/>
              </a:rPr>
              <a:t>U</a:t>
            </a:r>
          </a:p>
        </p:txBody>
      </p:sp>
      <p:sp>
        <p:nvSpPr>
          <p:cNvPr id="89" name="Rectangle 88"/>
          <p:cNvSpPr/>
          <p:nvPr/>
        </p:nvSpPr>
        <p:spPr>
          <a:xfrm>
            <a:off x="5786446" y="1285860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000496" y="2214554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92" name="Rectangle 91"/>
          <p:cNvSpPr/>
          <p:nvPr/>
        </p:nvSpPr>
        <p:spPr>
          <a:xfrm>
            <a:off x="2754299" y="4286256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93" name="Rectangle 92"/>
          <p:cNvSpPr/>
          <p:nvPr/>
        </p:nvSpPr>
        <p:spPr>
          <a:xfrm>
            <a:off x="3143240" y="2214554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95" name="Rectangle 94"/>
          <p:cNvSpPr/>
          <p:nvPr/>
        </p:nvSpPr>
        <p:spPr>
          <a:xfrm>
            <a:off x="4429124" y="2214554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2714612" y="2214554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97" name="Rectangle 96"/>
          <p:cNvSpPr/>
          <p:nvPr/>
        </p:nvSpPr>
        <p:spPr>
          <a:xfrm>
            <a:off x="3571868" y="2214554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98" name="Rectangle 97"/>
          <p:cNvSpPr/>
          <p:nvPr/>
        </p:nvSpPr>
        <p:spPr>
          <a:xfrm>
            <a:off x="3143240" y="4286256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99" name="Rectangle 98"/>
          <p:cNvSpPr/>
          <p:nvPr/>
        </p:nvSpPr>
        <p:spPr>
          <a:xfrm>
            <a:off x="3571868" y="4286256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4000496" y="4286256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4429124" y="4286256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5786446" y="3643314"/>
            <a:ext cx="428628" cy="42862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00"/>
          <p:cNvSpPr>
            <a:spLocks noChangeArrowheads="1"/>
          </p:cNvSpPr>
          <p:nvPr/>
        </p:nvSpPr>
        <p:spPr bwMode="auto">
          <a:xfrm>
            <a:off x="6840538" y="2206625"/>
            <a:ext cx="184150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endParaRPr lang="fr-FR" sz="240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23555" name="Rectangle 103"/>
          <p:cNvSpPr>
            <a:spLocks noChangeArrowheads="1"/>
          </p:cNvSpPr>
          <p:nvPr/>
        </p:nvSpPr>
        <p:spPr bwMode="auto">
          <a:xfrm>
            <a:off x="1403350" y="3578225"/>
            <a:ext cx="1574800" cy="641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0070C0"/>
                </a:solidFill>
              </a:rPr>
              <a:t>ATP/GTP</a:t>
            </a:r>
          </a:p>
          <a:p>
            <a:pPr eaLnBrk="0" hangingPunct="0"/>
            <a:r>
              <a:rPr lang="en-US" b="1">
                <a:solidFill>
                  <a:srgbClr val="0070C0"/>
                </a:solidFill>
              </a:rPr>
              <a:t>subunits (k)</a:t>
            </a:r>
          </a:p>
        </p:txBody>
      </p:sp>
      <p:sp>
        <p:nvSpPr>
          <p:cNvPr id="23556" name="Rectangle 105"/>
          <p:cNvSpPr>
            <a:spLocks noChangeArrowheads="1"/>
          </p:cNvSpPr>
          <p:nvPr/>
        </p:nvSpPr>
        <p:spPr bwMode="auto">
          <a:xfrm>
            <a:off x="3833813" y="5999163"/>
            <a:ext cx="2568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b="1">
                <a:solidFill>
                  <a:srgbClr val="FF0000"/>
                </a:solidFill>
              </a:rPr>
              <a:t>ADP/GDP subunits (n)</a:t>
            </a:r>
            <a:endParaRPr lang="en-US">
              <a:solidFill>
                <a:srgbClr val="000000"/>
              </a:solidFill>
            </a:endParaRPr>
          </a:p>
        </p:txBody>
      </p:sp>
      <p:sp>
        <p:nvSpPr>
          <p:cNvPr id="23557" name="Rectangle 107"/>
          <p:cNvSpPr>
            <a:spLocks noChangeArrowheads="1"/>
          </p:cNvSpPr>
          <p:nvPr/>
        </p:nvSpPr>
        <p:spPr bwMode="auto">
          <a:xfrm>
            <a:off x="3744913" y="2946400"/>
            <a:ext cx="3292475" cy="2444750"/>
          </a:xfrm>
          <a:prstGeom prst="rect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58" name="Line 110"/>
          <p:cNvSpPr>
            <a:spLocks noChangeShapeType="1"/>
          </p:cNvSpPr>
          <p:nvPr/>
        </p:nvSpPr>
        <p:spPr bwMode="auto">
          <a:xfrm>
            <a:off x="4403725" y="2946400"/>
            <a:ext cx="0" cy="2444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59" name="Line 111"/>
          <p:cNvSpPr>
            <a:spLocks noChangeShapeType="1"/>
          </p:cNvSpPr>
          <p:nvPr/>
        </p:nvSpPr>
        <p:spPr bwMode="auto">
          <a:xfrm>
            <a:off x="5062538" y="2946400"/>
            <a:ext cx="0" cy="2444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60" name="Line 113"/>
          <p:cNvSpPr>
            <a:spLocks noChangeShapeType="1"/>
          </p:cNvSpPr>
          <p:nvPr/>
        </p:nvSpPr>
        <p:spPr bwMode="auto">
          <a:xfrm>
            <a:off x="5721350" y="2946400"/>
            <a:ext cx="0" cy="2444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61" name="Line 114"/>
          <p:cNvSpPr>
            <a:spLocks noChangeShapeType="1"/>
          </p:cNvSpPr>
          <p:nvPr/>
        </p:nvSpPr>
        <p:spPr bwMode="auto">
          <a:xfrm>
            <a:off x="6378575" y="2946400"/>
            <a:ext cx="0" cy="244475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62" name="Line 115"/>
          <p:cNvSpPr>
            <a:spLocks noChangeShapeType="1"/>
          </p:cNvSpPr>
          <p:nvPr/>
        </p:nvSpPr>
        <p:spPr bwMode="auto">
          <a:xfrm>
            <a:off x="3744913" y="3446463"/>
            <a:ext cx="32924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63" name="Line 116"/>
          <p:cNvSpPr>
            <a:spLocks noChangeShapeType="1"/>
          </p:cNvSpPr>
          <p:nvPr/>
        </p:nvSpPr>
        <p:spPr bwMode="auto">
          <a:xfrm>
            <a:off x="3744913" y="3946525"/>
            <a:ext cx="32924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64" name="Line 117"/>
          <p:cNvSpPr>
            <a:spLocks noChangeShapeType="1"/>
          </p:cNvSpPr>
          <p:nvPr/>
        </p:nvSpPr>
        <p:spPr bwMode="auto">
          <a:xfrm>
            <a:off x="3744913" y="4446588"/>
            <a:ext cx="32924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65" name="Line 118"/>
          <p:cNvSpPr>
            <a:spLocks noChangeShapeType="1"/>
          </p:cNvSpPr>
          <p:nvPr/>
        </p:nvSpPr>
        <p:spPr bwMode="auto">
          <a:xfrm>
            <a:off x="3744913" y="4946650"/>
            <a:ext cx="3292475" cy="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3566" name="Rectangle 121"/>
          <p:cNvSpPr>
            <a:spLocks noChangeArrowheads="1"/>
          </p:cNvSpPr>
          <p:nvPr/>
        </p:nvSpPr>
        <p:spPr bwMode="auto">
          <a:xfrm>
            <a:off x="3625850" y="5446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Arial" charset="0"/>
              </a:rPr>
              <a:t>0</a:t>
            </a:r>
          </a:p>
        </p:txBody>
      </p:sp>
      <p:sp>
        <p:nvSpPr>
          <p:cNvPr id="23567" name="Rectangle 122"/>
          <p:cNvSpPr>
            <a:spLocks noChangeArrowheads="1"/>
          </p:cNvSpPr>
          <p:nvPr/>
        </p:nvSpPr>
        <p:spPr bwMode="auto">
          <a:xfrm>
            <a:off x="4284663" y="54467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Arial" charset="0"/>
              </a:rPr>
              <a:t>1</a:t>
            </a:r>
          </a:p>
        </p:txBody>
      </p:sp>
      <p:sp>
        <p:nvSpPr>
          <p:cNvPr id="23568" name="Rectangle 123"/>
          <p:cNvSpPr>
            <a:spLocks noChangeArrowheads="1"/>
          </p:cNvSpPr>
          <p:nvPr/>
        </p:nvSpPr>
        <p:spPr bwMode="auto">
          <a:xfrm>
            <a:off x="4916488" y="54467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Arial" charset="0"/>
              </a:rPr>
              <a:t>2</a:t>
            </a:r>
          </a:p>
        </p:txBody>
      </p:sp>
      <p:sp>
        <p:nvSpPr>
          <p:cNvPr id="23569" name="Rectangle 124"/>
          <p:cNvSpPr>
            <a:spLocks noChangeArrowheads="1"/>
          </p:cNvSpPr>
          <p:nvPr/>
        </p:nvSpPr>
        <p:spPr bwMode="auto">
          <a:xfrm>
            <a:off x="5597525" y="5446713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Arial" charset="0"/>
              </a:rPr>
              <a:t>3</a:t>
            </a:r>
          </a:p>
        </p:txBody>
      </p:sp>
      <p:sp>
        <p:nvSpPr>
          <p:cNvPr id="23570" name="Rectangle 125"/>
          <p:cNvSpPr>
            <a:spLocks noChangeArrowheads="1"/>
          </p:cNvSpPr>
          <p:nvPr/>
        </p:nvSpPr>
        <p:spPr bwMode="auto">
          <a:xfrm>
            <a:off x="6221413" y="5446713"/>
            <a:ext cx="3540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Arial" charset="0"/>
              </a:rPr>
              <a:t>4</a:t>
            </a:r>
          </a:p>
        </p:txBody>
      </p:sp>
      <p:sp>
        <p:nvSpPr>
          <p:cNvPr id="23571" name="Rectangle 126"/>
          <p:cNvSpPr>
            <a:spLocks noChangeArrowheads="1"/>
          </p:cNvSpPr>
          <p:nvPr/>
        </p:nvSpPr>
        <p:spPr bwMode="auto">
          <a:xfrm>
            <a:off x="6916738" y="5446713"/>
            <a:ext cx="3540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FF0000"/>
                </a:solidFill>
                <a:latin typeface="Arial" charset="0"/>
              </a:rPr>
              <a:t>5</a:t>
            </a:r>
          </a:p>
        </p:txBody>
      </p:sp>
      <p:sp>
        <p:nvSpPr>
          <p:cNvPr id="23572" name="Rectangle 128"/>
          <p:cNvSpPr>
            <a:spLocks noChangeArrowheads="1"/>
          </p:cNvSpPr>
          <p:nvPr/>
        </p:nvSpPr>
        <p:spPr bwMode="auto">
          <a:xfrm>
            <a:off x="3122613" y="5153025"/>
            <a:ext cx="3540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>
                <a:solidFill>
                  <a:srgbClr val="0070C0"/>
                </a:solidFill>
                <a:latin typeface="Arial" charset="0"/>
              </a:rPr>
              <a:t>0</a:t>
            </a:r>
          </a:p>
        </p:txBody>
      </p:sp>
      <p:sp>
        <p:nvSpPr>
          <p:cNvPr id="23573" name="Rectangle 129"/>
          <p:cNvSpPr>
            <a:spLocks noChangeArrowheads="1"/>
          </p:cNvSpPr>
          <p:nvPr/>
        </p:nvSpPr>
        <p:spPr bwMode="auto">
          <a:xfrm>
            <a:off x="3122613" y="4708525"/>
            <a:ext cx="3540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70C0"/>
                </a:solidFill>
                <a:latin typeface="Arial" charset="0"/>
              </a:rPr>
              <a:t>1</a:t>
            </a:r>
          </a:p>
        </p:txBody>
      </p:sp>
      <p:sp>
        <p:nvSpPr>
          <p:cNvPr id="23574" name="Rectangle 130"/>
          <p:cNvSpPr>
            <a:spLocks noChangeArrowheads="1"/>
          </p:cNvSpPr>
          <p:nvPr/>
        </p:nvSpPr>
        <p:spPr bwMode="auto">
          <a:xfrm>
            <a:off x="3122613" y="4208463"/>
            <a:ext cx="3540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70C0"/>
                </a:solidFill>
                <a:latin typeface="Arial" charset="0"/>
              </a:rPr>
              <a:t>2</a:t>
            </a:r>
          </a:p>
        </p:txBody>
      </p:sp>
      <p:sp>
        <p:nvSpPr>
          <p:cNvPr id="23575" name="Rectangle 131"/>
          <p:cNvSpPr>
            <a:spLocks noChangeArrowheads="1"/>
          </p:cNvSpPr>
          <p:nvPr/>
        </p:nvSpPr>
        <p:spPr bwMode="auto">
          <a:xfrm>
            <a:off x="3122613" y="3708400"/>
            <a:ext cx="3540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70C0"/>
                </a:solidFill>
                <a:latin typeface="Arial" charset="0"/>
              </a:rPr>
              <a:t>3</a:t>
            </a:r>
            <a:endParaRPr lang="en-US" sz="2400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23576" name="Rectangle 132"/>
          <p:cNvSpPr>
            <a:spLocks noChangeArrowheads="1"/>
          </p:cNvSpPr>
          <p:nvPr/>
        </p:nvSpPr>
        <p:spPr bwMode="auto">
          <a:xfrm>
            <a:off x="3122613" y="3208338"/>
            <a:ext cx="3540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70C0"/>
                </a:solidFill>
                <a:latin typeface="Arial" charset="0"/>
              </a:rPr>
              <a:t>4</a:t>
            </a:r>
          </a:p>
        </p:txBody>
      </p:sp>
      <p:sp>
        <p:nvSpPr>
          <p:cNvPr id="23577" name="Rectangle 133"/>
          <p:cNvSpPr>
            <a:spLocks noChangeArrowheads="1"/>
          </p:cNvSpPr>
          <p:nvPr/>
        </p:nvSpPr>
        <p:spPr bwMode="auto">
          <a:xfrm>
            <a:off x="3122613" y="2708275"/>
            <a:ext cx="35401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rgbClr val="0070C0"/>
                </a:solidFill>
                <a:latin typeface="Arial" charset="0"/>
              </a:rPr>
              <a:t>5</a:t>
            </a:r>
          </a:p>
        </p:txBody>
      </p:sp>
      <p:grpSp>
        <p:nvGrpSpPr>
          <p:cNvPr id="2" name="Group 145"/>
          <p:cNvGrpSpPr>
            <a:grpSpLocks/>
          </p:cNvGrpSpPr>
          <p:nvPr/>
        </p:nvGrpSpPr>
        <p:grpSpPr bwMode="auto">
          <a:xfrm>
            <a:off x="5062538" y="3429000"/>
            <a:ext cx="496887" cy="500063"/>
            <a:chOff x="2112" y="1968"/>
            <a:chExt cx="399" cy="432"/>
          </a:xfrm>
        </p:grpSpPr>
        <p:sp>
          <p:nvSpPr>
            <p:cNvPr id="23600" name="Line 135"/>
            <p:cNvSpPr>
              <a:spLocks noChangeShapeType="1"/>
            </p:cNvSpPr>
            <p:nvPr/>
          </p:nvSpPr>
          <p:spPr bwMode="auto">
            <a:xfrm flipV="1">
              <a:off x="2112" y="1968"/>
              <a:ext cx="0" cy="432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601" name="Rectangle 142"/>
            <p:cNvSpPr>
              <a:spLocks noChangeArrowheads="1"/>
            </p:cNvSpPr>
            <p:nvPr/>
          </p:nvSpPr>
          <p:spPr bwMode="auto">
            <a:xfrm>
              <a:off x="2220" y="2016"/>
              <a:ext cx="291" cy="325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70C0"/>
                  </a:solidFill>
                </a:rPr>
                <a:t>U</a:t>
              </a:r>
            </a:p>
          </p:txBody>
        </p:sp>
      </p:grpSp>
      <p:sp>
        <p:nvSpPr>
          <p:cNvPr id="23579" name="Line 136"/>
          <p:cNvSpPr>
            <a:spLocks noChangeShapeType="1"/>
          </p:cNvSpPr>
          <p:nvPr/>
        </p:nvSpPr>
        <p:spPr bwMode="auto">
          <a:xfrm flipV="1">
            <a:off x="5067300" y="4006850"/>
            <a:ext cx="0" cy="500063"/>
          </a:xfrm>
          <a:prstGeom prst="line">
            <a:avLst/>
          </a:prstGeom>
          <a:noFill/>
          <a:ln w="57150">
            <a:solidFill>
              <a:srgbClr val="0070C0"/>
            </a:solidFill>
            <a:round/>
            <a:headEnd type="stealth" w="med" len="med"/>
            <a:tailEnd/>
          </a:ln>
        </p:spPr>
        <p:txBody>
          <a:bodyPr wrap="none" anchor="ctr"/>
          <a:lstStyle/>
          <a:p>
            <a:endParaRPr lang="fr-FR"/>
          </a:p>
        </p:txBody>
      </p:sp>
      <p:grpSp>
        <p:nvGrpSpPr>
          <p:cNvPr id="3" name="Group 147"/>
          <p:cNvGrpSpPr>
            <a:grpSpLocks/>
          </p:cNvGrpSpPr>
          <p:nvPr/>
        </p:nvGrpSpPr>
        <p:grpSpPr bwMode="auto">
          <a:xfrm>
            <a:off x="5062538" y="3894138"/>
            <a:ext cx="688975" cy="555625"/>
            <a:chOff x="2112" y="2352"/>
            <a:chExt cx="553" cy="480"/>
          </a:xfrm>
        </p:grpSpPr>
        <p:sp>
          <p:nvSpPr>
            <p:cNvPr id="23598" name="Line 139"/>
            <p:cNvSpPr>
              <a:spLocks noChangeShapeType="1"/>
            </p:cNvSpPr>
            <p:nvPr/>
          </p:nvSpPr>
          <p:spPr bwMode="auto">
            <a:xfrm flipH="1" flipV="1">
              <a:off x="2112" y="2400"/>
              <a:ext cx="528" cy="432"/>
            </a:xfrm>
            <a:prstGeom prst="line">
              <a:avLst/>
            </a:prstGeom>
            <a:noFill/>
            <a:ln w="57150">
              <a:solidFill>
                <a:srgbClr val="0070C0"/>
              </a:solidFill>
              <a:round/>
              <a:headEnd type="stealth" w="med" len="med"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599" name="Rectangle 146"/>
            <p:cNvSpPr>
              <a:spLocks noChangeArrowheads="1"/>
            </p:cNvSpPr>
            <p:nvPr/>
          </p:nvSpPr>
          <p:spPr bwMode="auto">
            <a:xfrm>
              <a:off x="2400" y="2352"/>
              <a:ext cx="265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70C0"/>
                  </a:solidFill>
                </a:rPr>
                <a:t>R</a:t>
              </a:r>
            </a:p>
          </p:txBody>
        </p:sp>
      </p:grpSp>
      <p:grpSp>
        <p:nvGrpSpPr>
          <p:cNvPr id="4" name="Group 151"/>
          <p:cNvGrpSpPr>
            <a:grpSpLocks/>
          </p:cNvGrpSpPr>
          <p:nvPr/>
        </p:nvGrpSpPr>
        <p:grpSpPr bwMode="auto">
          <a:xfrm>
            <a:off x="4403725" y="4946650"/>
            <a:ext cx="658813" cy="444500"/>
            <a:chOff x="1584" y="3264"/>
            <a:chExt cx="528" cy="384"/>
          </a:xfrm>
        </p:grpSpPr>
        <p:sp>
          <p:nvSpPr>
            <p:cNvPr id="23596" name="Line 140"/>
            <p:cNvSpPr>
              <a:spLocks noChangeShapeType="1"/>
            </p:cNvSpPr>
            <p:nvPr/>
          </p:nvSpPr>
          <p:spPr bwMode="auto">
            <a:xfrm flipH="1">
              <a:off x="1584" y="3648"/>
              <a:ext cx="528" cy="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3597" name="Rectangle 150"/>
            <p:cNvSpPr>
              <a:spLocks noChangeArrowheads="1"/>
            </p:cNvSpPr>
            <p:nvPr/>
          </p:nvSpPr>
          <p:spPr bwMode="auto">
            <a:xfrm>
              <a:off x="1653" y="3264"/>
              <a:ext cx="426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FF0000"/>
                  </a:solidFill>
                </a:rPr>
                <a:t>W</a:t>
              </a:r>
              <a:r>
                <a:rPr lang="en-US" b="1" baseline="-25000">
                  <a:solidFill>
                    <a:srgbClr val="FF0000"/>
                  </a:solidFill>
                </a:rPr>
                <a:t>D</a:t>
              </a:r>
              <a:endParaRPr lang="en-US" b="1">
                <a:solidFill>
                  <a:srgbClr val="FF0000"/>
                </a:solidFill>
              </a:endParaRPr>
            </a:p>
          </p:txBody>
        </p:sp>
      </p:grpSp>
      <p:sp>
        <p:nvSpPr>
          <p:cNvPr id="23582" name="Oval 152"/>
          <p:cNvSpPr>
            <a:spLocks noChangeArrowheads="1"/>
          </p:cNvSpPr>
          <p:nvPr/>
        </p:nvSpPr>
        <p:spPr bwMode="auto">
          <a:xfrm>
            <a:off x="5002213" y="3890963"/>
            <a:ext cx="120650" cy="111125"/>
          </a:xfrm>
          <a:prstGeom prst="ellipse">
            <a:avLst/>
          </a:prstGeom>
          <a:solidFill>
            <a:srgbClr val="FF0080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eaLnBrk="0" hangingPunct="0"/>
            <a:endParaRPr lang="fr-FR" sz="240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23583" name="ZoneTexte 1"/>
          <p:cNvSpPr txBox="1">
            <a:spLocks noChangeArrowheads="1"/>
          </p:cNvSpPr>
          <p:nvPr/>
        </p:nvSpPr>
        <p:spPr bwMode="auto">
          <a:xfrm>
            <a:off x="0" y="428625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solidFill>
                  <a:srgbClr val="CC0000"/>
                </a:solidFill>
              </a:rPr>
              <a:t>Une marche aléatoire biaisée à </a:t>
            </a:r>
            <a:r>
              <a:rPr lang="fr-FR" sz="2000" dirty="0">
                <a:solidFill>
                  <a:srgbClr val="CC0000"/>
                </a:solidFill>
              </a:rPr>
              <a:t>2D </a:t>
            </a:r>
          </a:p>
        </p:txBody>
      </p:sp>
      <p:sp>
        <p:nvSpPr>
          <p:cNvPr id="23584" name="Line 38"/>
          <p:cNvSpPr>
            <a:spLocks noChangeShapeType="1"/>
          </p:cNvSpPr>
          <p:nvPr/>
        </p:nvSpPr>
        <p:spPr bwMode="auto">
          <a:xfrm>
            <a:off x="3276600" y="2060575"/>
            <a:ext cx="2159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3585" name="Line 39"/>
          <p:cNvSpPr>
            <a:spLocks noChangeShapeType="1"/>
          </p:cNvSpPr>
          <p:nvPr/>
        </p:nvSpPr>
        <p:spPr bwMode="auto">
          <a:xfrm>
            <a:off x="5435600" y="2060575"/>
            <a:ext cx="86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3586" name="Text Box 40"/>
          <p:cNvSpPr txBox="1">
            <a:spLocks noChangeArrowheads="1"/>
          </p:cNvSpPr>
          <p:nvPr/>
        </p:nvSpPr>
        <p:spPr bwMode="auto">
          <a:xfrm>
            <a:off x="4197350" y="2085975"/>
            <a:ext cx="3032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n</a:t>
            </a:r>
          </a:p>
        </p:txBody>
      </p:sp>
      <p:sp>
        <p:nvSpPr>
          <p:cNvPr id="23587" name="Text Box 41"/>
          <p:cNvSpPr txBox="1">
            <a:spLocks noChangeArrowheads="1"/>
          </p:cNvSpPr>
          <p:nvPr/>
        </p:nvSpPr>
        <p:spPr bwMode="auto">
          <a:xfrm>
            <a:off x="5776913" y="2125663"/>
            <a:ext cx="307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k</a:t>
            </a:r>
          </a:p>
        </p:txBody>
      </p:sp>
      <p:sp>
        <p:nvSpPr>
          <p:cNvPr id="23588" name="Rectangle 143"/>
          <p:cNvSpPr>
            <a:spLocks noChangeArrowheads="1"/>
          </p:cNvSpPr>
          <p:nvPr/>
        </p:nvSpPr>
        <p:spPr bwMode="auto">
          <a:xfrm>
            <a:off x="4457700" y="4003675"/>
            <a:ext cx="574675" cy="376238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b="1">
                <a:solidFill>
                  <a:srgbClr val="0070C0"/>
                </a:solidFill>
                <a:latin typeface="Arial" charset="0"/>
              </a:rPr>
              <a:t>W</a:t>
            </a:r>
            <a:r>
              <a:rPr lang="en-US" b="1" baseline="-25000">
                <a:solidFill>
                  <a:srgbClr val="0070C0"/>
                </a:solidFill>
                <a:latin typeface="Arial" charset="0"/>
              </a:rPr>
              <a:t>T</a:t>
            </a:r>
            <a:endParaRPr lang="en-US" b="1">
              <a:solidFill>
                <a:srgbClr val="0070C0"/>
              </a:solidFill>
              <a:latin typeface="Arial" charset="0"/>
            </a:endParaRPr>
          </a:p>
        </p:txBody>
      </p:sp>
      <p:sp>
        <p:nvSpPr>
          <p:cNvPr id="90" name="Rectangle 89"/>
          <p:cNvSpPr/>
          <p:nvPr/>
        </p:nvSpPr>
        <p:spPr>
          <a:xfrm>
            <a:off x="5410196" y="1323967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93" name="Rectangle 92"/>
          <p:cNvSpPr/>
          <p:nvPr/>
        </p:nvSpPr>
        <p:spPr>
          <a:xfrm>
            <a:off x="4552940" y="1330317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95" name="Rectangle 94"/>
          <p:cNvSpPr/>
          <p:nvPr/>
        </p:nvSpPr>
        <p:spPr>
          <a:xfrm>
            <a:off x="5838824" y="1323967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00FF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T</a:t>
            </a:r>
          </a:p>
        </p:txBody>
      </p:sp>
      <p:sp>
        <p:nvSpPr>
          <p:cNvPr id="96" name="Rectangle 95"/>
          <p:cNvSpPr/>
          <p:nvPr/>
        </p:nvSpPr>
        <p:spPr>
          <a:xfrm>
            <a:off x="4124312" y="1330317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97" name="Rectangle 96"/>
          <p:cNvSpPr/>
          <p:nvPr/>
        </p:nvSpPr>
        <p:spPr>
          <a:xfrm>
            <a:off x="4981568" y="1330317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100" name="Rectangle 99"/>
          <p:cNvSpPr/>
          <p:nvPr/>
        </p:nvSpPr>
        <p:spPr>
          <a:xfrm>
            <a:off x="3262309" y="1330331"/>
            <a:ext cx="428627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3690937" y="1330331"/>
            <a:ext cx="428628" cy="428628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fr-FR" sz="2400" b="1" dirty="0">
                <a:ln w="18000">
                  <a:solidFill>
                    <a:schemeClr val="accent2">
                      <a:satMod val="140000"/>
                    </a:schemeClr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</a:rPr>
              <a:t>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6" name="Rectangle 4"/>
          <p:cNvSpPr>
            <a:spLocks noChangeArrowheads="1"/>
          </p:cNvSpPr>
          <p:nvPr/>
        </p:nvSpPr>
        <p:spPr bwMode="auto">
          <a:xfrm>
            <a:off x="685800" y="762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eaLnBrk="0" hangingPunct="0"/>
            <a:r>
              <a:rPr lang="en-US" sz="2000" dirty="0" err="1" smtClean="0">
                <a:solidFill>
                  <a:srgbClr val="CC0000"/>
                </a:solidFill>
              </a:rPr>
              <a:t>Dynamique</a:t>
            </a:r>
            <a:r>
              <a:rPr lang="en-US" sz="2000" dirty="0" smtClean="0">
                <a:solidFill>
                  <a:srgbClr val="CC0000"/>
                </a:solidFill>
              </a:rPr>
              <a:t> du </a:t>
            </a:r>
            <a:r>
              <a:rPr lang="en-US" sz="2000" dirty="0" err="1" smtClean="0">
                <a:solidFill>
                  <a:srgbClr val="CC0000"/>
                </a:solidFill>
              </a:rPr>
              <a:t>modèle</a:t>
            </a:r>
            <a:endParaRPr lang="en-US" sz="2000" dirty="0">
              <a:solidFill>
                <a:srgbClr val="CC0000"/>
              </a:solidFill>
            </a:endParaRPr>
          </a:p>
        </p:txBody>
      </p:sp>
      <p:graphicFrame>
        <p:nvGraphicFramePr>
          <p:cNvPr id="79877" name="Object 5"/>
          <p:cNvGraphicFramePr>
            <a:graphicFrameLocks noChangeAspect="1"/>
          </p:cNvGraphicFramePr>
          <p:nvPr/>
        </p:nvGraphicFramePr>
        <p:xfrm>
          <a:off x="684213" y="1844675"/>
          <a:ext cx="7358062" cy="576263"/>
        </p:xfrm>
        <a:graphic>
          <a:graphicData uri="http://schemas.openxmlformats.org/presentationml/2006/ole">
            <p:oleObj spid="_x0000_s162818" name="Equation" r:id="rId4" imgW="4699000" imgH="368300" progId="Equation.3">
              <p:embed/>
            </p:oleObj>
          </a:graphicData>
        </a:graphic>
      </p:graphicFrame>
      <p:sp>
        <p:nvSpPr>
          <p:cNvPr id="79879" name="Rectangle 7"/>
          <p:cNvSpPr>
            <a:spLocks noChangeArrowheads="1"/>
          </p:cNvSpPr>
          <p:nvPr/>
        </p:nvSpPr>
        <p:spPr bwMode="auto">
          <a:xfrm>
            <a:off x="611188" y="1412875"/>
            <a:ext cx="971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ヒラギノ角ゴ Pro W3" pitchFamily="1" charset="-128"/>
              </a:rPr>
              <a:t>For k&gt;0</a:t>
            </a:r>
          </a:p>
        </p:txBody>
      </p:sp>
      <p:graphicFrame>
        <p:nvGraphicFramePr>
          <p:cNvPr id="79880" name="Object 8"/>
          <p:cNvGraphicFramePr>
            <a:graphicFrameLocks noChangeAspect="1"/>
          </p:cNvGraphicFramePr>
          <p:nvPr/>
        </p:nvGraphicFramePr>
        <p:xfrm>
          <a:off x="684213" y="2924175"/>
          <a:ext cx="6264275" cy="560388"/>
        </p:xfrm>
        <a:graphic>
          <a:graphicData uri="http://schemas.openxmlformats.org/presentationml/2006/ole">
            <p:oleObj spid="_x0000_s162819" name="Equation" r:id="rId5" imgW="4114800" imgH="368300" progId="Equation.3">
              <p:embed/>
            </p:oleObj>
          </a:graphicData>
        </a:graphic>
      </p:graphicFrame>
      <p:sp>
        <p:nvSpPr>
          <p:cNvPr id="79881" name="Rectangle 9"/>
          <p:cNvSpPr>
            <a:spLocks noChangeArrowheads="1"/>
          </p:cNvSpPr>
          <p:nvPr/>
        </p:nvSpPr>
        <p:spPr bwMode="auto">
          <a:xfrm>
            <a:off x="635000" y="2492375"/>
            <a:ext cx="1854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ヒラギノ角ゴ Pro W3" pitchFamily="1" charset="-128"/>
              </a:rPr>
              <a:t>For k=0 and n&gt;0</a:t>
            </a:r>
          </a:p>
        </p:txBody>
      </p:sp>
      <p:sp>
        <p:nvSpPr>
          <p:cNvPr id="79882" name="Rectangle 10"/>
          <p:cNvSpPr>
            <a:spLocks noChangeArrowheads="1"/>
          </p:cNvSpPr>
          <p:nvPr/>
        </p:nvSpPr>
        <p:spPr bwMode="auto">
          <a:xfrm>
            <a:off x="682625" y="3573463"/>
            <a:ext cx="18827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ヒラギノ角ゴ Pro W3" pitchFamily="1" charset="-128"/>
              </a:rPr>
              <a:t>For n=0 and k=0</a:t>
            </a:r>
          </a:p>
        </p:txBody>
      </p:sp>
      <p:graphicFrame>
        <p:nvGraphicFramePr>
          <p:cNvPr id="79883" name="Object 11"/>
          <p:cNvGraphicFramePr>
            <a:graphicFrameLocks noChangeAspect="1"/>
          </p:cNvGraphicFramePr>
          <p:nvPr/>
        </p:nvGraphicFramePr>
        <p:xfrm>
          <a:off x="827088" y="3933825"/>
          <a:ext cx="3927475" cy="561975"/>
        </p:xfrm>
        <a:graphic>
          <a:graphicData uri="http://schemas.openxmlformats.org/presentationml/2006/ole">
            <p:oleObj spid="_x0000_s162820" name="Equation" r:id="rId6" imgW="2578100" imgH="368300" progId="Equation.3">
              <p:embed/>
            </p:oleObj>
          </a:graphicData>
        </a:graphic>
      </p:graphicFrame>
      <p:sp>
        <p:nvSpPr>
          <p:cNvPr id="79884" name="Rectangle 12"/>
          <p:cNvSpPr>
            <a:spLocks noChangeArrowheads="1"/>
          </p:cNvSpPr>
          <p:nvPr/>
        </p:nvSpPr>
        <p:spPr bwMode="auto">
          <a:xfrm>
            <a:off x="815975" y="4941888"/>
            <a:ext cx="11636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ヒラギノ角ゴ Pro W3" pitchFamily="1" charset="-128"/>
              </a:rPr>
              <a:t>Filament </a:t>
            </a:r>
          </a:p>
        </p:txBody>
      </p:sp>
      <p:graphicFrame>
        <p:nvGraphicFramePr>
          <p:cNvPr id="79885" name="Object 13"/>
          <p:cNvGraphicFramePr>
            <a:graphicFrameLocks noChangeAspect="1"/>
          </p:cNvGraphicFramePr>
          <p:nvPr/>
        </p:nvGraphicFramePr>
        <p:xfrm>
          <a:off x="2535238" y="4759325"/>
          <a:ext cx="1368425" cy="685800"/>
        </p:xfrm>
        <a:graphic>
          <a:graphicData uri="http://schemas.openxmlformats.org/presentationml/2006/ole">
            <p:oleObj spid="_x0000_s162821" name="Equation" r:id="rId7" imgW="838080" imgH="419040" progId="Equation.DSMT4">
              <p:embed/>
            </p:oleObj>
          </a:graphicData>
        </a:graphic>
      </p:graphicFrame>
      <p:graphicFrame>
        <p:nvGraphicFramePr>
          <p:cNvPr id="79886" name="Object 14"/>
          <p:cNvGraphicFramePr>
            <a:graphicFrameLocks noChangeAspect="1"/>
          </p:cNvGraphicFramePr>
          <p:nvPr/>
        </p:nvGraphicFramePr>
        <p:xfrm>
          <a:off x="4405313" y="4818063"/>
          <a:ext cx="2593975" cy="644525"/>
        </p:xfrm>
        <a:graphic>
          <a:graphicData uri="http://schemas.openxmlformats.org/presentationml/2006/ole">
            <p:oleObj spid="_x0000_s162822" name="Equation" r:id="rId8" imgW="1587240" imgH="393480" progId="Equation.DSMT4">
              <p:embed/>
            </p:oleObj>
          </a:graphicData>
        </a:graphic>
      </p:graphicFrame>
      <p:sp>
        <p:nvSpPr>
          <p:cNvPr id="79887" name="Rectangle 15"/>
          <p:cNvSpPr>
            <a:spLocks noChangeArrowheads="1"/>
          </p:cNvSpPr>
          <p:nvPr/>
        </p:nvSpPr>
        <p:spPr bwMode="auto">
          <a:xfrm>
            <a:off x="904875" y="5645150"/>
            <a:ext cx="6302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>
                <a:ea typeface="ヒラギノ角ゴ Pro W3" pitchFamily="1" charset="-128"/>
              </a:rPr>
              <a:t>Cap </a:t>
            </a:r>
          </a:p>
        </p:txBody>
      </p:sp>
      <p:graphicFrame>
        <p:nvGraphicFramePr>
          <p:cNvPr id="79888" name="Object 16"/>
          <p:cNvGraphicFramePr>
            <a:graphicFrameLocks noChangeAspect="1"/>
          </p:cNvGraphicFramePr>
          <p:nvPr/>
        </p:nvGraphicFramePr>
        <p:xfrm>
          <a:off x="2484438" y="5462588"/>
          <a:ext cx="1473200" cy="685800"/>
        </p:xfrm>
        <a:graphic>
          <a:graphicData uri="http://schemas.openxmlformats.org/presentationml/2006/ole">
            <p:oleObj spid="_x0000_s162823" name="Equation" r:id="rId9" imgW="901440" imgH="419040" progId="Equation.DSMT4">
              <p:embed/>
            </p:oleObj>
          </a:graphicData>
        </a:graphic>
      </p:graphicFrame>
      <p:graphicFrame>
        <p:nvGraphicFramePr>
          <p:cNvPr id="79889" name="Object 17"/>
          <p:cNvGraphicFramePr>
            <a:graphicFrameLocks noChangeAspect="1"/>
          </p:cNvGraphicFramePr>
          <p:nvPr/>
        </p:nvGraphicFramePr>
        <p:xfrm>
          <a:off x="4292600" y="5521325"/>
          <a:ext cx="2820988" cy="644525"/>
        </p:xfrm>
        <a:graphic>
          <a:graphicData uri="http://schemas.openxmlformats.org/presentationml/2006/ole">
            <p:oleObj spid="_x0000_s162824" name="Equation" r:id="rId10" imgW="1726920" imgH="393480" progId="Equation.DSMT4">
              <p:embed/>
            </p:oleObj>
          </a:graphicData>
        </a:graphic>
      </p:graphicFrame>
      <p:graphicFrame>
        <p:nvGraphicFramePr>
          <p:cNvPr id="79890" name="Object 18"/>
          <p:cNvGraphicFramePr>
            <a:graphicFrameLocks noChangeAspect="1"/>
          </p:cNvGraphicFramePr>
          <p:nvPr/>
        </p:nvGraphicFramePr>
        <p:xfrm>
          <a:off x="7277100" y="4941888"/>
          <a:ext cx="952500" cy="331787"/>
        </p:xfrm>
        <a:graphic>
          <a:graphicData uri="http://schemas.openxmlformats.org/presentationml/2006/ole">
            <p:oleObj spid="_x0000_s162825" name="Equation" r:id="rId11" imgW="58392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3"/>
          <p:cNvGraphicFramePr>
            <a:graphicFrameLocks noChangeAspect="1"/>
          </p:cNvGraphicFramePr>
          <p:nvPr/>
        </p:nvGraphicFramePr>
        <p:xfrm>
          <a:off x="641350" y="3789363"/>
          <a:ext cx="3498850" cy="2446337"/>
        </p:xfrm>
        <a:graphic>
          <a:graphicData uri="http://schemas.openxmlformats.org/presentationml/2006/ole">
            <p:oleObj spid="_x0000_s163842" name="Acrobat Document" r:id="rId4" imgW="3672000" imgH="2567880" progId="AcroExch.Document.7">
              <p:embed/>
            </p:oleObj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/>
        </p:nvGraphicFramePr>
        <p:xfrm>
          <a:off x="684213" y="692150"/>
          <a:ext cx="3498850" cy="2446338"/>
        </p:xfrm>
        <a:graphic>
          <a:graphicData uri="http://schemas.openxmlformats.org/presentationml/2006/ole">
            <p:oleObj spid="_x0000_s163843" name="Acrobat Document" r:id="rId5" imgW="3672000" imgH="2567880" progId="AcroExch.Document.7">
              <p:embed/>
            </p:oleObj>
          </a:graphicData>
        </a:graphic>
      </p:graphicFrame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4500563" y="4581525"/>
            <a:ext cx="4184159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FF"/>
                </a:solidFill>
              </a:rPr>
              <a:t>I</a:t>
            </a:r>
            <a:r>
              <a:rPr lang="fr-FR" dirty="0"/>
              <a:t>: phase </a:t>
            </a:r>
            <a:r>
              <a:rPr lang="fr-FR" dirty="0" smtClean="0"/>
              <a:t>de croissance bornée</a:t>
            </a:r>
            <a:endParaRPr lang="fr-FR" dirty="0"/>
          </a:p>
          <a:p>
            <a:r>
              <a:rPr lang="fr-FR" dirty="0" smtClean="0"/>
              <a:t>(à la fois pour le filament et le cap)</a:t>
            </a:r>
            <a:r>
              <a:rPr lang="fr-FR" sz="2400" dirty="0" smtClean="0"/>
              <a:t> </a:t>
            </a:r>
            <a:endParaRPr lang="fr-FR" sz="2400" dirty="0"/>
          </a:p>
        </p:txBody>
      </p:sp>
      <p:sp>
        <p:nvSpPr>
          <p:cNvPr id="1029" name="Text Box 5"/>
          <p:cNvSpPr txBox="1">
            <a:spLocks noChangeArrowheads="1"/>
          </p:cNvSpPr>
          <p:nvPr/>
        </p:nvSpPr>
        <p:spPr bwMode="auto">
          <a:xfrm>
            <a:off x="4427538" y="1125538"/>
            <a:ext cx="4179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FF0000"/>
                </a:solidFill>
              </a:rPr>
              <a:t>II</a:t>
            </a:r>
            <a:r>
              <a:rPr lang="fr-FR" dirty="0"/>
              <a:t>: Phase </a:t>
            </a:r>
            <a:r>
              <a:rPr lang="fr-FR" dirty="0" smtClean="0"/>
              <a:t>de croissance non-bornée </a:t>
            </a:r>
            <a:endParaRPr lang="fr-FR" dirty="0"/>
          </a:p>
          <a:p>
            <a:r>
              <a:rPr lang="fr-FR" dirty="0" smtClean="0"/>
              <a:t>avec un cap borné  (pour          )</a:t>
            </a:r>
            <a:endParaRPr lang="fr-FR" dirty="0"/>
          </a:p>
          <a:p>
            <a:endParaRPr lang="fr-FR" dirty="0"/>
          </a:p>
          <a:p>
            <a:r>
              <a:rPr lang="fr-FR" dirty="0">
                <a:solidFill>
                  <a:srgbClr val="33CC33"/>
                </a:solidFill>
              </a:rPr>
              <a:t>III</a:t>
            </a:r>
            <a:r>
              <a:rPr lang="fr-FR" dirty="0"/>
              <a:t>: phase </a:t>
            </a:r>
            <a:r>
              <a:rPr lang="fr-FR" dirty="0" smtClean="0"/>
              <a:t>de croissance non-bornée </a:t>
            </a:r>
            <a:endParaRPr lang="fr-FR" dirty="0"/>
          </a:p>
          <a:p>
            <a:r>
              <a:rPr lang="fr-FR" dirty="0" smtClean="0"/>
              <a:t>avec un cap non-borné </a:t>
            </a:r>
            <a:endParaRPr lang="fr-FR" dirty="0"/>
          </a:p>
        </p:txBody>
      </p:sp>
      <p:graphicFrame>
        <p:nvGraphicFramePr>
          <p:cNvPr id="163844" name="Object 4"/>
          <p:cNvGraphicFramePr>
            <a:graphicFrameLocks noChangeAspect="1"/>
          </p:cNvGraphicFramePr>
          <p:nvPr/>
        </p:nvGraphicFramePr>
        <p:xfrm>
          <a:off x="7143768" y="1500174"/>
          <a:ext cx="682625" cy="219075"/>
        </p:xfrm>
        <a:graphic>
          <a:graphicData uri="http://schemas.openxmlformats.org/presentationml/2006/ole">
            <p:oleObj spid="_x0000_s163844" name="Equation" r:id="rId6" imgW="419040" imgH="1522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43042" y="428604"/>
            <a:ext cx="4572000" cy="685800"/>
            <a:chOff x="1392" y="3216"/>
            <a:chExt cx="2880" cy="432"/>
          </a:xfrm>
        </p:grpSpPr>
        <p:sp>
          <p:nvSpPr>
            <p:cNvPr id="2080" name="Line 3"/>
            <p:cNvSpPr>
              <a:spLocks noChangeShapeType="1"/>
            </p:cNvSpPr>
            <p:nvPr/>
          </p:nvSpPr>
          <p:spPr bwMode="auto">
            <a:xfrm>
              <a:off x="3192" y="3360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1" name="Line 4"/>
            <p:cNvSpPr>
              <a:spLocks noChangeShapeType="1"/>
            </p:cNvSpPr>
            <p:nvPr/>
          </p:nvSpPr>
          <p:spPr bwMode="auto">
            <a:xfrm>
              <a:off x="2742" y="3360"/>
              <a:ext cx="0" cy="28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6" name="Line 6"/>
            <p:cNvSpPr>
              <a:spLocks noChangeShapeType="1"/>
            </p:cNvSpPr>
            <p:nvPr/>
          </p:nvSpPr>
          <p:spPr bwMode="auto">
            <a:xfrm>
              <a:off x="1392" y="3504"/>
              <a:ext cx="2880" cy="0"/>
            </a:xfrm>
            <a:prstGeom prst="line">
              <a:avLst/>
            </a:prstGeom>
            <a:noFill/>
            <a:ln w="57150">
              <a:solidFill>
                <a:srgbClr val="FF8000"/>
              </a:solidFill>
              <a:round/>
              <a:headEnd/>
              <a:tailEnd type="stealth" w="med" len="med"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083" name="Rectangle 9"/>
            <p:cNvSpPr>
              <a:spLocks noChangeArrowheads="1"/>
            </p:cNvSpPr>
            <p:nvPr/>
          </p:nvSpPr>
          <p:spPr bwMode="auto">
            <a:xfrm>
              <a:off x="3687" y="3216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rgbClr val="33CC33"/>
                  </a:solidFill>
                  <a:latin typeface="Arial" charset="0"/>
                  <a:ea typeface="ヒラギノ角ゴ Pro W3" pitchFamily="1" charset="-128"/>
                </a:rPr>
                <a:t>III</a:t>
              </a:r>
            </a:p>
          </p:txBody>
        </p:sp>
        <p:sp>
          <p:nvSpPr>
            <p:cNvPr id="2084" name="Rectangle 10"/>
            <p:cNvSpPr>
              <a:spLocks noChangeArrowheads="1"/>
            </p:cNvSpPr>
            <p:nvPr/>
          </p:nvSpPr>
          <p:spPr bwMode="auto">
            <a:xfrm>
              <a:off x="2876" y="32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rgbClr val="FF0000"/>
                  </a:solidFill>
                  <a:latin typeface="Arial" charset="0"/>
                  <a:ea typeface="ヒラギノ角ゴ Pro W3" pitchFamily="1" charset="-128"/>
                </a:rPr>
                <a:t>II</a:t>
              </a:r>
            </a:p>
          </p:txBody>
        </p:sp>
        <p:sp>
          <p:nvSpPr>
            <p:cNvPr id="2085" name="Rectangle 11"/>
            <p:cNvSpPr>
              <a:spLocks noChangeArrowheads="1"/>
            </p:cNvSpPr>
            <p:nvPr/>
          </p:nvSpPr>
          <p:spPr bwMode="auto">
            <a:xfrm>
              <a:off x="1853" y="3216"/>
              <a:ext cx="16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rgbClr val="0000FF"/>
                  </a:solidFill>
                  <a:latin typeface="Arial" charset="0"/>
                  <a:ea typeface="ヒラギノ角ゴ Pro W3" pitchFamily="1" charset="-128"/>
                </a:rPr>
                <a:t>I</a:t>
              </a:r>
              <a:endParaRPr lang="en-US" sz="2400" dirty="0">
                <a:solidFill>
                  <a:srgbClr val="0000FF"/>
                </a:solidFill>
                <a:latin typeface="Arial" charset="0"/>
                <a:ea typeface="ヒラギノ角ゴ Pro W3" pitchFamily="1" charset="-128"/>
              </a:endParaRPr>
            </a:p>
          </p:txBody>
        </p:sp>
      </p:grpSp>
      <p:sp>
        <p:nvSpPr>
          <p:cNvPr id="2054" name="Rectangle 12"/>
          <p:cNvSpPr>
            <a:spLocks noChangeArrowheads="1"/>
          </p:cNvSpPr>
          <p:nvPr/>
        </p:nvSpPr>
        <p:spPr bwMode="auto">
          <a:xfrm>
            <a:off x="6072198" y="1083837"/>
            <a:ext cx="3113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>
                <a:solidFill>
                  <a:srgbClr val="FF8000"/>
                </a:solidFill>
                <a:ea typeface="ヒラギノ角ゴ Pro W3" pitchFamily="1" charset="-128"/>
              </a:rPr>
              <a:t>C</a:t>
            </a:r>
          </a:p>
        </p:txBody>
      </p:sp>
      <p:sp>
        <p:nvSpPr>
          <p:cNvPr id="2055" name="Text Box 13"/>
          <p:cNvSpPr txBox="1">
            <a:spLocks noChangeArrowheads="1"/>
          </p:cNvSpPr>
          <p:nvPr/>
        </p:nvSpPr>
        <p:spPr bwMode="auto">
          <a:xfrm>
            <a:off x="1704186" y="3071810"/>
            <a:ext cx="251062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/>
              <a:t>Vitesse de croissance</a:t>
            </a:r>
          </a:p>
        </p:txBody>
      </p:sp>
      <p:sp>
        <p:nvSpPr>
          <p:cNvPr id="2060" name="Text Box 19"/>
          <p:cNvSpPr txBox="1">
            <a:spLocks noChangeArrowheads="1"/>
          </p:cNvSpPr>
          <p:nvPr/>
        </p:nvSpPr>
        <p:spPr bwMode="auto">
          <a:xfrm>
            <a:off x="6664305" y="526799"/>
            <a:ext cx="179889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600" dirty="0" smtClean="0"/>
              <a:t>Concentration en</a:t>
            </a:r>
          </a:p>
          <a:p>
            <a:r>
              <a:rPr lang="fr-FR" sz="1600" dirty="0" smtClean="0"/>
              <a:t>monomères </a:t>
            </a:r>
            <a:endParaRPr lang="fr-FR" sz="1600" dirty="0"/>
          </a:p>
        </p:txBody>
      </p:sp>
      <p:pic>
        <p:nvPicPr>
          <p:cNvPr id="164869" name="Picture 5"/>
          <p:cNvPicPr>
            <a:picLocks noChangeAspect="1" noChangeArrowheads="1"/>
          </p:cNvPicPr>
          <p:nvPr/>
        </p:nvPicPr>
        <p:blipFill>
          <a:blip r:embed="rId4"/>
          <a:srcRect l="9449" t="22518" r="4519" b="3974"/>
          <a:stretch>
            <a:fillRect/>
          </a:stretch>
        </p:blipFill>
        <p:spPr bwMode="auto">
          <a:xfrm>
            <a:off x="1285852" y="3429000"/>
            <a:ext cx="3015594" cy="2397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3500430" y="1101692"/>
            <a:ext cx="3818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FF8000"/>
                </a:solidFill>
                <a:ea typeface="ヒラギノ角ゴ Pro W3" pitchFamily="1" charset="-128"/>
              </a:rPr>
              <a:t>C</a:t>
            </a:r>
            <a:r>
              <a:rPr lang="en-US" sz="1600" b="1" baseline="-25000" dirty="0" smtClean="0">
                <a:solidFill>
                  <a:srgbClr val="FF8000"/>
                </a:solidFill>
                <a:ea typeface="ヒラギノ角ゴ Pro W3" pitchFamily="1" charset="-128"/>
              </a:rPr>
              <a:t>c</a:t>
            </a:r>
            <a:endParaRPr lang="en-US" sz="1600" b="1" baseline="-25000" dirty="0">
              <a:solidFill>
                <a:srgbClr val="FF8000"/>
              </a:solidFill>
              <a:ea typeface="ヒラギノ角ゴ Pro W3" pitchFamily="1" charset="-128"/>
            </a:endParaRPr>
          </a:p>
        </p:txBody>
      </p:sp>
      <p:sp>
        <p:nvSpPr>
          <p:cNvPr id="24" name="Rectangle 12"/>
          <p:cNvSpPr>
            <a:spLocks noChangeArrowheads="1"/>
          </p:cNvSpPr>
          <p:nvPr/>
        </p:nvSpPr>
        <p:spPr bwMode="auto">
          <a:xfrm>
            <a:off x="4357686" y="1090182"/>
            <a:ext cx="39466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1600" b="1" dirty="0" smtClean="0">
                <a:solidFill>
                  <a:srgbClr val="FF8000"/>
                </a:solidFill>
                <a:ea typeface="ヒラギノ角ゴ Pro W3" pitchFamily="1" charset="-128"/>
              </a:rPr>
              <a:t>C</a:t>
            </a:r>
            <a:r>
              <a:rPr lang="en-US" sz="1600" b="1" baseline="-25000" dirty="0" smtClean="0">
                <a:solidFill>
                  <a:srgbClr val="FF8000"/>
                </a:solidFill>
                <a:ea typeface="ヒラギノ角ゴ Pro W3" pitchFamily="1" charset="-128"/>
              </a:rPr>
              <a:t>0</a:t>
            </a:r>
            <a:endParaRPr lang="en-US" sz="1600" b="1" baseline="-25000" dirty="0">
              <a:solidFill>
                <a:srgbClr val="FF8000"/>
              </a:solidFill>
              <a:ea typeface="ヒラギノ角ゴ Pro W3" pitchFamily="1" charset="-128"/>
            </a:endParaRPr>
          </a:p>
        </p:txBody>
      </p:sp>
      <p:sp>
        <p:nvSpPr>
          <p:cNvPr id="25" name="Text Box 19"/>
          <p:cNvSpPr txBox="1">
            <a:spLocks noChangeArrowheads="1"/>
          </p:cNvSpPr>
          <p:nvPr/>
        </p:nvSpPr>
        <p:spPr bwMode="auto">
          <a:xfrm>
            <a:off x="2740774" y="1350953"/>
            <a:ext cx="54534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/>
              <a:t>MT</a:t>
            </a:r>
            <a:endParaRPr lang="fr-FR" dirty="0"/>
          </a:p>
        </p:txBody>
      </p:sp>
      <p:sp>
        <p:nvSpPr>
          <p:cNvPr id="28" name="Line 6"/>
          <p:cNvSpPr>
            <a:spLocks noChangeShapeType="1"/>
          </p:cNvSpPr>
          <p:nvPr/>
        </p:nvSpPr>
        <p:spPr bwMode="auto">
          <a:xfrm>
            <a:off x="1714480" y="1708142"/>
            <a:ext cx="2857520" cy="6345"/>
          </a:xfrm>
          <a:prstGeom prst="line">
            <a:avLst/>
          </a:prstGeom>
          <a:noFill/>
          <a:ln w="57150">
            <a:solidFill>
              <a:srgbClr val="FF8000"/>
            </a:solidFill>
            <a:round/>
            <a:headEnd type="triangle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sp>
        <p:nvSpPr>
          <p:cNvPr id="29" name="Text Box 19"/>
          <p:cNvSpPr txBox="1">
            <a:spLocks noChangeArrowheads="1"/>
          </p:cNvSpPr>
          <p:nvPr/>
        </p:nvSpPr>
        <p:spPr bwMode="auto">
          <a:xfrm>
            <a:off x="4643438" y="1910315"/>
            <a:ext cx="84189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/>
              <a:t>actine</a:t>
            </a:r>
            <a:endParaRPr lang="fr-FR" dirty="0"/>
          </a:p>
        </p:txBody>
      </p:sp>
      <p:sp>
        <p:nvSpPr>
          <p:cNvPr id="30" name="Line 6"/>
          <p:cNvSpPr>
            <a:spLocks noChangeShapeType="1"/>
          </p:cNvSpPr>
          <p:nvPr/>
        </p:nvSpPr>
        <p:spPr bwMode="auto">
          <a:xfrm flipV="1">
            <a:off x="3786182" y="2267504"/>
            <a:ext cx="2928958" cy="18487"/>
          </a:xfrm>
          <a:prstGeom prst="line">
            <a:avLst/>
          </a:prstGeom>
          <a:noFill/>
          <a:ln w="57150">
            <a:solidFill>
              <a:srgbClr val="FF8000"/>
            </a:solidFill>
            <a:round/>
            <a:headEnd type="triangle"/>
            <a:tailEnd type="stealth" w="med" len="med"/>
          </a:ln>
        </p:spPr>
        <p:txBody>
          <a:bodyPr wrap="none" anchor="ctr"/>
          <a:lstStyle/>
          <a:p>
            <a:endParaRPr lang="fr-FR"/>
          </a:p>
        </p:txBody>
      </p: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5"/>
          <a:srcRect l="3702" t="62397" r="21876" b="714"/>
          <a:stretch>
            <a:fillRect/>
          </a:stretch>
        </p:blipFill>
        <p:spPr bwMode="auto">
          <a:xfrm>
            <a:off x="5143504" y="3555972"/>
            <a:ext cx="3184242" cy="22304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4" name="Object 7"/>
          <p:cNvGraphicFramePr>
            <a:graphicFrameLocks noChangeAspect="1"/>
          </p:cNvGraphicFramePr>
          <p:nvPr/>
        </p:nvGraphicFramePr>
        <p:xfrm>
          <a:off x="5643570" y="6141953"/>
          <a:ext cx="2625718" cy="358881"/>
        </p:xfrm>
        <a:graphic>
          <a:graphicData uri="http://schemas.openxmlformats.org/presentationml/2006/ole">
            <p:oleObj spid="_x0000_s164871" name="Equation" r:id="rId6" imgW="1765080" imgH="241200" progId="Equation.DSMT4">
              <p:embed/>
            </p:oleObj>
          </a:graphicData>
        </a:graphic>
      </p:graphicFrame>
      <p:sp>
        <p:nvSpPr>
          <p:cNvPr id="35" name="Text Box 13"/>
          <p:cNvSpPr txBox="1">
            <a:spLocks noChangeArrowheads="1"/>
          </p:cNvSpPr>
          <p:nvPr/>
        </p:nvSpPr>
        <p:spPr bwMode="auto">
          <a:xfrm>
            <a:off x="5467679" y="3071810"/>
            <a:ext cx="2890535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/>
              <a:t>Fluctuations de longueur</a:t>
            </a:r>
          </a:p>
          <a:p>
            <a:endParaRPr lang="fr-FR" sz="1600" dirty="0"/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1652566" y="5835867"/>
            <a:ext cx="2238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1400" dirty="0" smtClean="0"/>
              <a:t>MF</a:t>
            </a:r>
            <a:r>
              <a:rPr lang="fr-FR" sz="1400" dirty="0"/>
              <a:t>. Carlier et al. (1986)</a:t>
            </a:r>
          </a:p>
        </p:txBody>
      </p:sp>
      <p:sp>
        <p:nvSpPr>
          <p:cNvPr id="37" name="Text Box 13"/>
          <p:cNvSpPr txBox="1">
            <a:spLocks noChangeArrowheads="1"/>
          </p:cNvSpPr>
          <p:nvPr/>
        </p:nvSpPr>
        <p:spPr bwMode="auto">
          <a:xfrm>
            <a:off x="5393149" y="5772053"/>
            <a:ext cx="350128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 dirty="0" smtClean="0"/>
              <a:t>Fujiwara et al. 2002, Pollard et al. 2005</a:t>
            </a:r>
            <a:endParaRPr lang="fr-FR" sz="1400" dirty="0" smtClean="0"/>
          </a:p>
          <a:p>
            <a:endParaRPr lang="fr-FR" sz="1600" dirty="0"/>
          </a:p>
        </p:txBody>
      </p:sp>
      <p:cxnSp>
        <p:nvCxnSpPr>
          <p:cNvPr id="27" name="Connecteur droit 26"/>
          <p:cNvCxnSpPr/>
          <p:nvPr/>
        </p:nvCxnSpPr>
        <p:spPr>
          <a:xfrm rot="5400000">
            <a:off x="1535885" y="4464851"/>
            <a:ext cx="1500198" cy="15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1" name="Picture 2" descr="L_sigma_bound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035050" y="1203325"/>
            <a:ext cx="3108325" cy="2173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83" name="Line 4"/>
          <p:cNvSpPr>
            <a:spLocks noChangeShapeType="1"/>
          </p:cNvSpPr>
          <p:nvPr/>
        </p:nvSpPr>
        <p:spPr bwMode="auto">
          <a:xfrm>
            <a:off x="2928926" y="1928802"/>
            <a:ext cx="785824" cy="6985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84" name="Line 5"/>
          <p:cNvSpPr>
            <a:spLocks noChangeShapeType="1"/>
          </p:cNvSpPr>
          <p:nvPr/>
        </p:nvSpPr>
        <p:spPr bwMode="auto">
          <a:xfrm>
            <a:off x="2928926" y="2571744"/>
            <a:ext cx="428637" cy="1428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3085" name="Text Box 6"/>
          <p:cNvSpPr txBox="1">
            <a:spLocks noChangeArrowheads="1"/>
          </p:cNvSpPr>
          <p:nvPr/>
        </p:nvSpPr>
        <p:spPr bwMode="auto">
          <a:xfrm>
            <a:off x="1643042" y="482600"/>
            <a:ext cx="432041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/>
              <a:t>Grandes </a:t>
            </a:r>
            <a:r>
              <a:rPr lang="fr-FR" dirty="0"/>
              <a:t>fluctuations </a:t>
            </a:r>
            <a:r>
              <a:rPr lang="fr-FR" dirty="0" smtClean="0"/>
              <a:t>dans la </a:t>
            </a:r>
            <a:r>
              <a:rPr lang="fr-FR" dirty="0"/>
              <a:t>phase I : </a:t>
            </a:r>
          </a:p>
        </p:txBody>
      </p:sp>
      <p:graphicFrame>
        <p:nvGraphicFramePr>
          <p:cNvPr id="3074" name="Object 7"/>
          <p:cNvGraphicFramePr>
            <a:graphicFrameLocks noChangeAspect="1"/>
          </p:cNvGraphicFramePr>
          <p:nvPr/>
        </p:nvGraphicFramePr>
        <p:xfrm>
          <a:off x="5864250" y="357166"/>
          <a:ext cx="2279650" cy="592138"/>
        </p:xfrm>
        <a:graphic>
          <a:graphicData uri="http://schemas.openxmlformats.org/presentationml/2006/ole">
            <p:oleObj spid="_x0000_s165890" name="Equation" r:id="rId5" imgW="1320480" imgH="342720" progId="Equation.DSMT4">
              <p:embed/>
            </p:oleObj>
          </a:graphicData>
        </a:graphic>
      </p:graphicFrame>
      <p:sp>
        <p:nvSpPr>
          <p:cNvPr id="3086" name="Text Box 8"/>
          <p:cNvSpPr txBox="1">
            <a:spLocks noChangeArrowheads="1"/>
          </p:cNvSpPr>
          <p:nvPr/>
        </p:nvSpPr>
        <p:spPr bwMode="auto">
          <a:xfrm>
            <a:off x="714375" y="3940175"/>
            <a:ext cx="785812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Longueur moyenne                                                  avec</a:t>
            </a:r>
            <a:endParaRPr lang="fr-FR" dirty="0"/>
          </a:p>
          <a:p>
            <a:endParaRPr lang="fr-FR" dirty="0"/>
          </a:p>
          <a:p>
            <a:r>
              <a:rPr lang="fr-FR" dirty="0" smtClean="0"/>
              <a:t>Expression explicite pour la distribution de       (quasi-exponentielle)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pPr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Près de la transition vers la phase </a:t>
            </a:r>
            <a:r>
              <a:rPr lang="fr-FR" dirty="0"/>
              <a:t>II,                                   </a:t>
            </a:r>
            <a:r>
              <a:rPr lang="fr-FR" dirty="0" smtClean="0"/>
              <a:t>diverge.</a:t>
            </a:r>
            <a:endParaRPr lang="fr-FR" dirty="0"/>
          </a:p>
          <a:p>
            <a:pPr>
              <a:buFont typeface="Arial" charset="0"/>
              <a:buChar char="•"/>
            </a:pPr>
            <a:endParaRPr lang="fr-FR" dirty="0"/>
          </a:p>
          <a:p>
            <a:pPr>
              <a:buFont typeface="Arial" charset="0"/>
              <a:buChar char="•"/>
            </a:pPr>
            <a:endParaRPr lang="fr-FR" dirty="0"/>
          </a:p>
        </p:txBody>
      </p:sp>
      <p:graphicFrame>
        <p:nvGraphicFramePr>
          <p:cNvPr id="3075" name="Object 9"/>
          <p:cNvGraphicFramePr>
            <a:graphicFrameLocks noChangeAspect="1"/>
          </p:cNvGraphicFramePr>
          <p:nvPr/>
        </p:nvGraphicFramePr>
        <p:xfrm>
          <a:off x="5060968" y="5151438"/>
          <a:ext cx="2082800" cy="744537"/>
        </p:xfrm>
        <a:graphic>
          <a:graphicData uri="http://schemas.openxmlformats.org/presentationml/2006/ole">
            <p:oleObj spid="_x0000_s165891" name="Equation" r:id="rId6" imgW="1206360" imgH="431640" progId="Equation.DSMT4">
              <p:embed/>
            </p:oleObj>
          </a:graphicData>
        </a:graphic>
      </p:graphicFrame>
      <p:graphicFrame>
        <p:nvGraphicFramePr>
          <p:cNvPr id="3076" name="Object 10"/>
          <p:cNvGraphicFramePr>
            <a:graphicFrameLocks noChangeAspect="1"/>
          </p:cNvGraphicFramePr>
          <p:nvPr/>
        </p:nvGraphicFramePr>
        <p:xfrm>
          <a:off x="3216285" y="3786188"/>
          <a:ext cx="2784475" cy="677862"/>
        </p:xfrm>
        <a:graphic>
          <a:graphicData uri="http://schemas.openxmlformats.org/presentationml/2006/ole">
            <p:oleObj spid="_x0000_s165892" name="Equation" r:id="rId7" imgW="1612800" imgH="393480" progId="Equation.DSMT4">
              <p:embed/>
            </p:oleObj>
          </a:graphicData>
        </a:graphic>
      </p:graphicFrame>
      <p:graphicFrame>
        <p:nvGraphicFramePr>
          <p:cNvPr id="3077" name="Object 11"/>
          <p:cNvGraphicFramePr>
            <a:graphicFrameLocks noChangeAspect="1"/>
          </p:cNvGraphicFramePr>
          <p:nvPr/>
        </p:nvGraphicFramePr>
        <p:xfrm>
          <a:off x="5500694" y="4500563"/>
          <a:ext cx="153987" cy="306387"/>
        </p:xfrm>
        <a:graphic>
          <a:graphicData uri="http://schemas.openxmlformats.org/presentationml/2006/ole">
            <p:oleObj spid="_x0000_s165893" name="Equation" r:id="rId8" imgW="88560" imgH="177480" progId="Equation.DSMT4">
              <p:embed/>
            </p:oleObj>
          </a:graphicData>
        </a:graphic>
      </p:graphicFrame>
      <p:graphicFrame>
        <p:nvGraphicFramePr>
          <p:cNvPr id="3078" name="Object 12"/>
          <p:cNvGraphicFramePr>
            <a:graphicFrameLocks noChangeAspect="1"/>
          </p:cNvGraphicFramePr>
          <p:nvPr/>
        </p:nvGraphicFramePr>
        <p:xfrm>
          <a:off x="2500298" y="1643050"/>
          <a:ext cx="350838" cy="438150"/>
        </p:xfrm>
        <a:graphic>
          <a:graphicData uri="http://schemas.openxmlformats.org/presentationml/2006/ole">
            <p:oleObj spid="_x0000_s165894" name="Equation" r:id="rId9" imgW="203040" imgH="253800" progId="Equation.DSMT4">
              <p:embed/>
            </p:oleObj>
          </a:graphicData>
        </a:graphic>
      </p:graphicFrame>
      <p:graphicFrame>
        <p:nvGraphicFramePr>
          <p:cNvPr id="3080" name="Object 14"/>
          <p:cNvGraphicFramePr>
            <a:graphicFrameLocks noChangeAspect="1"/>
          </p:cNvGraphicFramePr>
          <p:nvPr/>
        </p:nvGraphicFramePr>
        <p:xfrm>
          <a:off x="6980259" y="3979869"/>
          <a:ext cx="592137" cy="306387"/>
        </p:xfrm>
        <a:graphic>
          <a:graphicData uri="http://schemas.openxmlformats.org/presentationml/2006/ole">
            <p:oleObj spid="_x0000_s165895" name="Equation" r:id="rId10" imgW="342720" imgH="177480" progId="Equation.DSMT4">
              <p:embed/>
            </p:oleObj>
          </a:graphicData>
        </a:graphic>
      </p:graphicFrame>
      <p:pic>
        <p:nvPicPr>
          <p:cNvPr id="2" name="Picture 9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4929190" y="1285860"/>
            <a:ext cx="2907506" cy="210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2571736" y="2285992"/>
          <a:ext cx="314314" cy="287806"/>
        </p:xfrm>
        <a:graphic>
          <a:graphicData uri="http://schemas.openxmlformats.org/presentationml/2006/ole">
            <p:oleObj spid="_x0000_s165896" name="Equation" r:id="rId12" imgW="152280" imgH="1396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ext Box 2"/>
          <p:cNvSpPr txBox="1">
            <a:spLocks noChangeArrowheads="1"/>
          </p:cNvSpPr>
          <p:nvPr/>
        </p:nvSpPr>
        <p:spPr bwMode="auto">
          <a:xfrm>
            <a:off x="1500166" y="1639661"/>
            <a:ext cx="3286148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smtClean="0"/>
              <a:t>Réduction de la force d’arrêt     due à l’hydrolyse</a:t>
            </a:r>
            <a:endParaRPr lang="fr-FR" dirty="0"/>
          </a:p>
        </p:txBody>
      </p:sp>
      <p:sp>
        <p:nvSpPr>
          <p:cNvPr id="4105" name="Text Box 8"/>
          <p:cNvSpPr txBox="1">
            <a:spLocks noChangeArrowheads="1"/>
          </p:cNvSpPr>
          <p:nvPr/>
        </p:nvSpPr>
        <p:spPr bwMode="auto">
          <a:xfrm>
            <a:off x="2714612" y="541338"/>
            <a:ext cx="434125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CC0000"/>
                </a:solidFill>
              </a:rPr>
              <a:t>Effet de la </a:t>
            </a:r>
            <a:r>
              <a:rPr lang="fr-FR" dirty="0">
                <a:solidFill>
                  <a:srgbClr val="CC0000"/>
                </a:solidFill>
              </a:rPr>
              <a:t>force </a:t>
            </a:r>
            <a:r>
              <a:rPr lang="fr-FR" dirty="0" smtClean="0">
                <a:solidFill>
                  <a:srgbClr val="CC0000"/>
                </a:solidFill>
              </a:rPr>
              <a:t>sur la polymérisation</a:t>
            </a:r>
            <a:endParaRPr lang="fr-FR" dirty="0">
              <a:solidFill>
                <a:srgbClr val="CC0000"/>
              </a:solidFill>
            </a:endParaRPr>
          </a:p>
        </p:txBody>
      </p:sp>
      <p:pic>
        <p:nvPicPr>
          <p:cNvPr id="2" name="Picture 6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500694" y="1071546"/>
            <a:ext cx="2871788" cy="2107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Text Box 2"/>
          <p:cNvSpPr txBox="1">
            <a:spLocks noChangeArrowheads="1"/>
          </p:cNvSpPr>
          <p:nvPr/>
        </p:nvSpPr>
        <p:spPr bwMode="auto">
          <a:xfrm>
            <a:off x="1498652" y="4286256"/>
            <a:ext cx="3573414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/>
              <a:t>Temps de premier passage pour</a:t>
            </a:r>
          </a:p>
          <a:p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disparition du cap</a:t>
            </a:r>
          </a:p>
          <a:p>
            <a:pPr>
              <a:buFontTx/>
              <a:buChar char="-"/>
            </a:pPr>
            <a:endParaRPr lang="fr-FR" dirty="0" smtClean="0"/>
          </a:p>
          <a:p>
            <a:pPr>
              <a:buFontTx/>
              <a:buChar char="-"/>
            </a:pPr>
            <a:r>
              <a:rPr lang="fr-FR" dirty="0" smtClean="0"/>
              <a:t>dépolymérisation complète </a:t>
            </a:r>
          </a:p>
          <a:p>
            <a:pPr>
              <a:buFontTx/>
              <a:buChar char="-"/>
            </a:pPr>
            <a:endParaRPr lang="fr-FR" dirty="0"/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/>
          <a:srcRect t="43561"/>
          <a:stretch>
            <a:fillRect/>
          </a:stretch>
        </p:blipFill>
        <p:spPr bwMode="auto">
          <a:xfrm>
            <a:off x="5458164" y="4046212"/>
            <a:ext cx="2714286" cy="2168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Text Box 4"/>
          <p:cNvSpPr txBox="1">
            <a:spLocks noChangeArrowheads="1"/>
          </p:cNvSpPr>
          <p:nvPr/>
        </p:nvSpPr>
        <p:spPr bwMode="auto">
          <a:xfrm>
            <a:off x="2155799" y="3571876"/>
            <a:ext cx="559961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CC0000"/>
                </a:solidFill>
              </a:rPr>
              <a:t>Temps caractéristiques de l’instabilité dynamique</a:t>
            </a:r>
            <a:endParaRPr lang="fr-FR" dirty="0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ZoneTexte 1"/>
          <p:cNvSpPr txBox="1">
            <a:spLocks noChangeArrowheads="1"/>
          </p:cNvSpPr>
          <p:nvPr/>
        </p:nvSpPr>
        <p:spPr bwMode="auto">
          <a:xfrm>
            <a:off x="3428992" y="599998"/>
            <a:ext cx="14863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CC0000"/>
                </a:solidFill>
              </a:rPr>
              <a:t>Conclusion </a:t>
            </a:r>
            <a:endParaRPr lang="fr-FR" sz="2000" dirty="0">
              <a:solidFill>
                <a:srgbClr val="CC0000"/>
              </a:solidFill>
            </a:endParaRPr>
          </a:p>
        </p:txBody>
      </p:sp>
      <p:sp>
        <p:nvSpPr>
          <p:cNvPr id="24579" name="ZoneTexte 9"/>
          <p:cNvSpPr txBox="1">
            <a:spLocks noChangeArrowheads="1"/>
          </p:cNvSpPr>
          <p:nvPr/>
        </p:nvSpPr>
        <p:spPr bwMode="auto">
          <a:xfrm>
            <a:off x="1071538" y="1485206"/>
            <a:ext cx="7218365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fr-FR" dirty="0"/>
              <a:t>  </a:t>
            </a:r>
            <a:r>
              <a:rPr lang="fr-FR" dirty="0" smtClean="0"/>
              <a:t>Membranes lipidiques parcourues par des courants ioniques</a:t>
            </a:r>
          </a:p>
          <a:p>
            <a:pPr>
              <a:buFontTx/>
              <a:buChar char="•"/>
            </a:pPr>
            <a:endParaRPr lang="fr-FR" dirty="0" smtClean="0"/>
          </a:p>
          <a:p>
            <a:r>
              <a:rPr lang="fr-FR" dirty="0" smtClean="0">
                <a:solidFill>
                  <a:srgbClr val="7030A0"/>
                </a:solidFill>
              </a:rPr>
              <a:t>Futur: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7030A0"/>
                </a:solidFill>
              </a:rPr>
              <a:t> inclusion d’effets non-linéaires (canaux à ions)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7030A0"/>
                </a:solidFill>
              </a:rPr>
              <a:t> description de la propagation d’un potentiel d’action</a:t>
            </a:r>
            <a:endParaRPr lang="fr-FR" dirty="0">
              <a:solidFill>
                <a:srgbClr val="7030A0"/>
              </a:solidFill>
            </a:endParaRPr>
          </a:p>
          <a:p>
            <a:endParaRPr lang="fr-FR" dirty="0"/>
          </a:p>
          <a:p>
            <a:pPr>
              <a:buFontTx/>
              <a:buChar char="•"/>
            </a:pPr>
            <a:r>
              <a:rPr lang="fr-FR" dirty="0"/>
              <a:t> </a:t>
            </a:r>
            <a:r>
              <a:rPr lang="fr-FR" dirty="0" smtClean="0"/>
              <a:t>Energétique et fluctuations d’un moteur moléculaire</a:t>
            </a:r>
          </a:p>
          <a:p>
            <a:pPr>
              <a:buFontTx/>
              <a:buChar char="•"/>
            </a:pPr>
            <a:endParaRPr lang="fr-FR" dirty="0" smtClean="0"/>
          </a:p>
          <a:p>
            <a:r>
              <a:rPr lang="fr-FR" dirty="0" smtClean="0">
                <a:solidFill>
                  <a:srgbClr val="7030A0"/>
                </a:solidFill>
              </a:rPr>
              <a:t>Futur: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7030A0"/>
                </a:solidFill>
              </a:rPr>
              <a:t> Relations de fluctuations pour d’autres </a:t>
            </a:r>
            <a:r>
              <a:rPr lang="fr-FR" dirty="0" err="1" smtClean="0">
                <a:solidFill>
                  <a:srgbClr val="7030A0"/>
                </a:solidFill>
              </a:rPr>
              <a:t>ratchets</a:t>
            </a:r>
            <a:endParaRPr lang="fr-FR" dirty="0" smtClean="0">
              <a:solidFill>
                <a:srgbClr val="7030A0"/>
              </a:solidFill>
            </a:endParaRP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7030A0"/>
                </a:solidFill>
              </a:rPr>
              <a:t> autres modélisations moteur-environnement </a:t>
            </a:r>
            <a:endParaRPr lang="fr-FR" dirty="0" smtClean="0"/>
          </a:p>
          <a:p>
            <a:pPr>
              <a:buFontTx/>
              <a:buChar char="•"/>
            </a:pPr>
            <a:endParaRPr lang="fr-FR" dirty="0" smtClean="0"/>
          </a:p>
          <a:p>
            <a:pPr>
              <a:buFontTx/>
              <a:buChar char="•"/>
            </a:pPr>
            <a:r>
              <a:rPr lang="fr-FR" dirty="0" smtClean="0"/>
              <a:t> Filaments actifs: actine et microtubule</a:t>
            </a:r>
          </a:p>
          <a:p>
            <a:pPr>
              <a:buFontTx/>
              <a:buChar char="•"/>
            </a:pPr>
            <a:endParaRPr lang="fr-FR" dirty="0" smtClean="0"/>
          </a:p>
          <a:p>
            <a:r>
              <a:rPr lang="fr-FR" dirty="0" smtClean="0">
                <a:solidFill>
                  <a:srgbClr val="7030A0"/>
                </a:solidFill>
              </a:rPr>
              <a:t>Futur: </a:t>
            </a:r>
          </a:p>
          <a:p>
            <a:pPr lvl="1">
              <a:buFont typeface="Arial" pitchFamily="34" charset="0"/>
              <a:buChar char="•"/>
            </a:pPr>
            <a:r>
              <a:rPr lang="fr-FR" dirty="0" smtClean="0">
                <a:solidFill>
                  <a:srgbClr val="7030A0"/>
                </a:solidFill>
              </a:rPr>
              <a:t> effets collectifs multi-filaments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ous-titre 6"/>
          <p:cNvSpPr>
            <a:spLocks/>
          </p:cNvSpPr>
          <p:nvPr/>
        </p:nvSpPr>
        <p:spPr bwMode="auto">
          <a:xfrm>
            <a:off x="500034" y="1357298"/>
            <a:ext cx="3786214" cy="3071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600" dirty="0" err="1" smtClean="0">
                <a:solidFill>
                  <a:srgbClr val="CC0000"/>
                </a:solidFill>
              </a:rPr>
              <a:t>Théorie</a:t>
            </a:r>
            <a:r>
              <a:rPr lang="en-US" sz="1600" dirty="0" smtClean="0">
                <a:solidFill>
                  <a:srgbClr val="CC0000"/>
                </a:solidFill>
              </a:rPr>
              <a:t> 	   	  </a:t>
            </a:r>
          </a:p>
          <a:p>
            <a:pPr>
              <a:spcBef>
                <a:spcPct val="20000"/>
              </a:spcBef>
            </a:pPr>
            <a:r>
              <a:rPr lang="en-US" sz="1600" dirty="0" smtClean="0">
                <a:solidFill>
                  <a:srgbClr val="CC0000"/>
                </a:solidFill>
              </a:rPr>
              <a:t> </a:t>
            </a:r>
            <a:r>
              <a:rPr lang="en-US" sz="1600" dirty="0" smtClean="0"/>
              <a:t>JF. </a:t>
            </a:r>
            <a:r>
              <a:rPr lang="en-US" sz="1600" dirty="0" err="1" smtClean="0"/>
              <a:t>Joanny</a:t>
            </a:r>
            <a:r>
              <a:rPr lang="en-US" sz="1600" dirty="0" smtClean="0"/>
              <a:t>, J. Prost, </a:t>
            </a:r>
            <a:r>
              <a:rPr lang="en-US" sz="1600" dirty="0" err="1" smtClean="0"/>
              <a:t>Institut</a:t>
            </a:r>
            <a:r>
              <a:rPr lang="en-US" sz="1600" dirty="0" smtClean="0"/>
              <a:t> Curie</a:t>
            </a:r>
          </a:p>
          <a:p>
            <a:pPr>
              <a:spcBef>
                <a:spcPct val="20000"/>
              </a:spcBef>
            </a:pPr>
            <a:r>
              <a:rPr lang="en-US" sz="1600" dirty="0" smtClean="0"/>
              <a:t> K. </a:t>
            </a:r>
            <a:r>
              <a:rPr lang="en-US" sz="1600" dirty="0" err="1" smtClean="0"/>
              <a:t>Mallick</a:t>
            </a:r>
            <a:r>
              <a:rPr lang="en-US" sz="1600" dirty="0" smtClean="0"/>
              <a:t>, CEA </a:t>
            </a:r>
            <a:r>
              <a:rPr lang="en-US" sz="1600" dirty="0" err="1" smtClean="0"/>
              <a:t>Saclay</a:t>
            </a:r>
            <a:endParaRPr lang="en-US" sz="1600" dirty="0" smtClean="0">
              <a:solidFill>
                <a:srgbClr val="CC0000"/>
              </a:solidFill>
            </a:endParaRPr>
          </a:p>
          <a:p>
            <a:pPr>
              <a:spcBef>
                <a:spcPct val="20000"/>
              </a:spcBef>
            </a:pPr>
            <a:r>
              <a:rPr lang="en-US" sz="1600" dirty="0" smtClean="0">
                <a:solidFill>
                  <a:srgbClr val="CC0000"/>
                </a:solidFill>
              </a:rPr>
              <a:t>	   	  </a:t>
            </a:r>
          </a:p>
          <a:p>
            <a:pPr>
              <a:spcBef>
                <a:spcPct val="20000"/>
              </a:spcBef>
            </a:pPr>
            <a:r>
              <a:rPr lang="en-US" sz="1600" dirty="0" smtClean="0">
                <a:solidFill>
                  <a:srgbClr val="CC0000"/>
                </a:solidFill>
              </a:rPr>
              <a:t> </a:t>
            </a:r>
            <a:r>
              <a:rPr lang="en-US" sz="1600" dirty="0" smtClean="0"/>
              <a:t>JB. Fournier, A. </a:t>
            </a:r>
            <a:r>
              <a:rPr lang="en-US" sz="1600" dirty="0" err="1" smtClean="0"/>
              <a:t>Ajdari</a:t>
            </a:r>
            <a:r>
              <a:rPr lang="en-US" sz="1600" dirty="0" smtClean="0"/>
              <a:t> </a:t>
            </a:r>
          </a:p>
          <a:p>
            <a:pPr>
              <a:spcBef>
                <a:spcPct val="20000"/>
              </a:spcBef>
            </a:pPr>
            <a:r>
              <a:rPr lang="en-US" sz="1600" dirty="0"/>
              <a:t>		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err="1" smtClean="0">
                <a:solidFill>
                  <a:srgbClr val="CC0000"/>
                </a:solidFill>
              </a:rPr>
              <a:t>Visiteurs</a:t>
            </a:r>
            <a:endParaRPr lang="en-US" sz="1600" dirty="0" smtClean="0">
              <a:solidFill>
                <a:srgbClr val="CC0000"/>
              </a:solidFill>
            </a:endParaRPr>
          </a:p>
          <a:p>
            <a:pPr marL="342900" indent="-342900" eaLnBrk="0" hangingPunct="0">
              <a:spcBef>
                <a:spcPct val="20000"/>
              </a:spcBef>
            </a:pPr>
            <a:r>
              <a:rPr lang="en-US" sz="1600" dirty="0" smtClean="0"/>
              <a:t>A. Lau, </a:t>
            </a:r>
            <a:r>
              <a:rPr lang="fr-FR" sz="1600" dirty="0" smtClean="0"/>
              <a:t>G</a:t>
            </a:r>
            <a:r>
              <a:rPr lang="fr-FR" sz="1600" dirty="0"/>
              <a:t>. Menon, </a:t>
            </a:r>
            <a:r>
              <a:rPr lang="fr-FR" sz="1600" dirty="0" smtClean="0"/>
              <a:t>S. </a:t>
            </a:r>
            <a:r>
              <a:rPr lang="fr-FR" sz="1600" dirty="0" err="1" smtClean="0"/>
              <a:t>Ramaswamy</a:t>
            </a:r>
            <a:endParaRPr lang="fr-FR" sz="1600" dirty="0" smtClean="0"/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1600" dirty="0" smtClean="0"/>
              <a:t>M</a:t>
            </a:r>
            <a:r>
              <a:rPr lang="fr-FR" sz="1600" dirty="0"/>
              <a:t>. </a:t>
            </a:r>
            <a:r>
              <a:rPr lang="fr-FR" sz="1600" dirty="0" smtClean="0"/>
              <a:t>Bazant</a:t>
            </a:r>
          </a:p>
          <a:p>
            <a:pPr marL="342900" indent="-342900" eaLnBrk="0" hangingPunct="0">
              <a:spcBef>
                <a:spcPct val="20000"/>
              </a:spcBef>
            </a:pPr>
            <a:r>
              <a:rPr lang="fr-FR" sz="1600" dirty="0" smtClean="0"/>
              <a:t>D. Blair</a:t>
            </a:r>
          </a:p>
          <a:p>
            <a:pPr eaLnBrk="0" hangingPunct="0">
              <a:spcBef>
                <a:spcPct val="20000"/>
              </a:spcBef>
            </a:pPr>
            <a:endParaRPr lang="fr-FR" sz="1600" dirty="0" smtClean="0"/>
          </a:p>
          <a:p>
            <a:pPr eaLnBrk="0" hangingPunct="0">
              <a:spcBef>
                <a:spcPct val="20000"/>
              </a:spcBef>
            </a:pPr>
            <a:endParaRPr lang="fr-FR" sz="2000" dirty="0"/>
          </a:p>
          <a:p>
            <a:pPr algn="ctr" eaLnBrk="0" hangingPunct="0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-71406" y="57148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CC0000"/>
                </a:solidFill>
              </a:rPr>
              <a:t>Collaborations</a:t>
            </a:r>
            <a:r>
              <a:rPr lang="en-US" sz="2400" dirty="0" smtClean="0">
                <a:solidFill>
                  <a:srgbClr val="CC0000"/>
                </a:solidFill>
              </a:rPr>
              <a:t> </a:t>
            </a:r>
            <a:endParaRPr lang="en-US" sz="2400" dirty="0">
              <a:solidFill>
                <a:srgbClr val="CC0000"/>
              </a:solidFill>
            </a:endParaRPr>
          </a:p>
        </p:txBody>
      </p:sp>
      <p:graphicFrame>
        <p:nvGraphicFramePr>
          <p:cNvPr id="210946" name="Object 7"/>
          <p:cNvGraphicFramePr>
            <a:graphicFrameLocks noChangeAspect="1"/>
          </p:cNvGraphicFramePr>
          <p:nvPr/>
        </p:nvGraphicFramePr>
        <p:xfrm>
          <a:off x="7340021" y="1714487"/>
          <a:ext cx="1374775" cy="825500"/>
        </p:xfrm>
        <a:graphic>
          <a:graphicData uri="http://schemas.openxmlformats.org/presentationml/2006/ole">
            <p:oleObj spid="_x0000_s210946" name="Photo Editor Photo" r:id="rId4" imgW="1714739" imgH="1028844" progId="">
              <p:embed/>
            </p:oleObj>
          </a:graphicData>
        </a:graphic>
      </p:graphicFrame>
      <p:sp>
        <p:nvSpPr>
          <p:cNvPr id="5" name="Sous-titre 6"/>
          <p:cNvSpPr>
            <a:spLocks/>
          </p:cNvSpPr>
          <p:nvPr/>
        </p:nvSpPr>
        <p:spPr bwMode="auto">
          <a:xfrm>
            <a:off x="4572000" y="1357298"/>
            <a:ext cx="4214842" cy="307183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</a:pPr>
            <a:r>
              <a:rPr lang="en-US" sz="1600" dirty="0" err="1" smtClean="0">
                <a:solidFill>
                  <a:srgbClr val="CC0000"/>
                </a:solidFill>
              </a:rPr>
              <a:t>Groupes</a:t>
            </a:r>
            <a:r>
              <a:rPr lang="en-US" sz="1600" dirty="0" smtClean="0">
                <a:solidFill>
                  <a:srgbClr val="CC0000"/>
                </a:solidFill>
              </a:rPr>
              <a:t> </a:t>
            </a:r>
            <a:r>
              <a:rPr lang="en-US" sz="1600" dirty="0" err="1" smtClean="0">
                <a:solidFill>
                  <a:srgbClr val="CC0000"/>
                </a:solidFill>
              </a:rPr>
              <a:t>expérimentaux</a:t>
            </a:r>
            <a:r>
              <a:rPr lang="en-US" sz="1600" dirty="0" smtClean="0">
                <a:solidFill>
                  <a:srgbClr val="CC0000"/>
                </a:solidFill>
              </a:rPr>
              <a:t>	   	</a:t>
            </a:r>
          </a:p>
          <a:p>
            <a:pPr>
              <a:spcBef>
                <a:spcPct val="20000"/>
              </a:spcBef>
            </a:pPr>
            <a:r>
              <a:rPr lang="en-US" sz="1600" dirty="0" smtClean="0"/>
              <a:t> </a:t>
            </a:r>
            <a:endParaRPr lang="en-US" sz="1600" dirty="0"/>
          </a:p>
          <a:p>
            <a:pPr>
              <a:spcBef>
                <a:spcPct val="20000"/>
              </a:spcBef>
            </a:pPr>
            <a:r>
              <a:rPr lang="en-US" sz="1600" dirty="0" smtClean="0"/>
              <a:t>P</a:t>
            </a:r>
            <a:r>
              <a:rPr lang="en-US" sz="1600" dirty="0"/>
              <a:t>. </a:t>
            </a:r>
            <a:r>
              <a:rPr lang="en-US" sz="1600" dirty="0" err="1"/>
              <a:t>Bassereau</a:t>
            </a:r>
            <a:r>
              <a:rPr lang="en-US" sz="1600" dirty="0"/>
              <a:t>, </a:t>
            </a:r>
            <a:r>
              <a:rPr lang="en-US" sz="1600" dirty="0" err="1"/>
              <a:t>Institut</a:t>
            </a:r>
            <a:r>
              <a:rPr lang="en-US" sz="1600" dirty="0"/>
              <a:t> Curie,</a:t>
            </a:r>
          </a:p>
          <a:p>
            <a:pPr>
              <a:spcBef>
                <a:spcPct val="20000"/>
              </a:spcBef>
            </a:pPr>
            <a:r>
              <a:rPr lang="en-US" sz="1600" dirty="0" smtClean="0"/>
              <a:t>(</a:t>
            </a:r>
            <a:r>
              <a:rPr lang="en-US" sz="1600" dirty="0" err="1" smtClean="0"/>
              <a:t>Faris</a:t>
            </a:r>
            <a:r>
              <a:rPr lang="en-US" sz="1600" dirty="0" smtClean="0"/>
              <a:t>, Jacques, Gil, Sophie..)</a:t>
            </a:r>
            <a:r>
              <a:rPr lang="en-US" sz="1600" dirty="0"/>
              <a:t>		</a:t>
            </a:r>
          </a:p>
          <a:p>
            <a:pPr eaLnBrk="0" hangingPunct="0">
              <a:spcBef>
                <a:spcPct val="20000"/>
              </a:spcBef>
            </a:pPr>
            <a:endParaRPr lang="fr-FR" sz="1600" dirty="0" smtClean="0"/>
          </a:p>
          <a:p>
            <a:pPr eaLnBrk="0" hangingPunct="0">
              <a:spcBef>
                <a:spcPct val="20000"/>
              </a:spcBef>
            </a:pPr>
            <a:r>
              <a:rPr lang="fr-FR" sz="1600" dirty="0" smtClean="0"/>
              <a:t> J. Baudry, J. </a:t>
            </a:r>
            <a:r>
              <a:rPr lang="fr-FR" sz="1600" dirty="0" err="1" smtClean="0"/>
              <a:t>Bibette</a:t>
            </a:r>
            <a:r>
              <a:rPr lang="fr-FR" sz="1600" dirty="0" smtClean="0"/>
              <a:t> 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/>
              <a:t> M. </a:t>
            </a:r>
            <a:r>
              <a:rPr lang="en-US" sz="1600" dirty="0" err="1" smtClean="0"/>
              <a:t>Fermigier</a:t>
            </a:r>
            <a:r>
              <a:rPr lang="en-US" sz="1600" dirty="0" smtClean="0"/>
              <a:t>, O. du </a:t>
            </a:r>
            <a:r>
              <a:rPr lang="en-US" sz="1600" dirty="0" err="1" smtClean="0"/>
              <a:t>Roure</a:t>
            </a:r>
            <a:r>
              <a:rPr lang="en-US" sz="1600" dirty="0" smtClean="0"/>
              <a:t>  </a:t>
            </a:r>
          </a:p>
          <a:p>
            <a:pPr eaLnBrk="0" hangingPunct="0">
              <a:spcBef>
                <a:spcPct val="20000"/>
              </a:spcBef>
            </a:pPr>
            <a:endParaRPr lang="en-US" sz="1600" dirty="0" smtClean="0"/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/>
              <a:t>MF. </a:t>
            </a:r>
            <a:r>
              <a:rPr lang="en-US" sz="1600" dirty="0" err="1" smtClean="0"/>
              <a:t>Carlier</a:t>
            </a:r>
            <a:r>
              <a:rPr lang="en-US" sz="1600" dirty="0" smtClean="0"/>
              <a:t>, Gif </a:t>
            </a:r>
            <a:r>
              <a:rPr lang="en-US" sz="1600" dirty="0" err="1" smtClean="0"/>
              <a:t>sur</a:t>
            </a:r>
            <a:r>
              <a:rPr lang="en-US" sz="1600" dirty="0" smtClean="0"/>
              <a:t> Yvette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/>
              <a:t>(Emmanuelle, Guillaume)</a:t>
            </a:r>
            <a:endParaRPr lang="fr-FR" sz="1600" dirty="0"/>
          </a:p>
          <a:p>
            <a:pPr eaLnBrk="0" hangingPunct="0">
              <a:spcBef>
                <a:spcPct val="20000"/>
              </a:spcBef>
            </a:pPr>
            <a:endParaRPr lang="fr-FR" sz="2000" dirty="0"/>
          </a:p>
          <a:p>
            <a:pPr algn="ctr" eaLnBrk="0" hangingPunct="0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</p:txBody>
      </p:sp>
      <p:sp>
        <p:nvSpPr>
          <p:cNvPr id="6" name="Sous-titre 6"/>
          <p:cNvSpPr>
            <a:spLocks/>
          </p:cNvSpPr>
          <p:nvPr/>
        </p:nvSpPr>
        <p:spPr bwMode="auto">
          <a:xfrm>
            <a:off x="500034" y="4572007"/>
            <a:ext cx="8286808" cy="128588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eaLnBrk="0" hangingPunct="0">
              <a:spcBef>
                <a:spcPct val="20000"/>
              </a:spcBef>
            </a:pPr>
            <a:r>
              <a:rPr lang="en-US" sz="1600" dirty="0" err="1" smtClean="0">
                <a:solidFill>
                  <a:srgbClr val="CC0000"/>
                </a:solidFill>
              </a:rPr>
              <a:t>Etudiants</a:t>
            </a:r>
            <a:r>
              <a:rPr lang="en-US" sz="1600" dirty="0" smtClean="0">
                <a:solidFill>
                  <a:srgbClr val="CC0000"/>
                </a:solidFill>
              </a:rPr>
              <a:t> et </a:t>
            </a:r>
            <a:r>
              <a:rPr lang="en-US" sz="1600" dirty="0" err="1" smtClean="0">
                <a:solidFill>
                  <a:srgbClr val="CC0000"/>
                </a:solidFill>
              </a:rPr>
              <a:t>postdocs</a:t>
            </a:r>
            <a:r>
              <a:rPr lang="en-US" sz="1600" dirty="0" smtClean="0"/>
              <a:t>                </a:t>
            </a:r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/>
              <a:t>M. </a:t>
            </a:r>
            <a:r>
              <a:rPr lang="en-US" sz="1600" dirty="0" err="1" smtClean="0"/>
              <a:t>Cosentino</a:t>
            </a:r>
            <a:r>
              <a:rPr lang="en-US" sz="1600" dirty="0" smtClean="0"/>
              <a:t> </a:t>
            </a:r>
            <a:r>
              <a:rPr lang="en-US" sz="1600" dirty="0" err="1" smtClean="0"/>
              <a:t>Lagomarsino</a:t>
            </a:r>
            <a:r>
              <a:rPr lang="en-US" sz="1600" dirty="0" smtClean="0"/>
              <a:t>, P. </a:t>
            </a:r>
            <a:r>
              <a:rPr lang="en-US" sz="1600" dirty="0" err="1" smtClean="0"/>
              <a:t>Ranjith</a:t>
            </a:r>
            <a:endParaRPr lang="en-US" sz="1600" dirty="0" smtClean="0"/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/>
              <a:t>F. </a:t>
            </a:r>
            <a:r>
              <a:rPr lang="en-US" sz="1600" dirty="0" err="1" smtClean="0"/>
              <a:t>Ziebert</a:t>
            </a:r>
            <a:r>
              <a:rPr lang="en-US" sz="1600" dirty="0" smtClean="0"/>
              <a:t>, L. </a:t>
            </a:r>
            <a:r>
              <a:rPr lang="en-US" sz="1600" dirty="0" err="1" smtClean="0"/>
              <a:t>Dinis</a:t>
            </a:r>
            <a:r>
              <a:rPr lang="en-US" sz="1600" dirty="0" smtClean="0"/>
              <a:t>, K. </a:t>
            </a:r>
            <a:r>
              <a:rPr lang="en-US" sz="1600" dirty="0" err="1" smtClean="0"/>
              <a:t>Tsekouras</a:t>
            </a:r>
            <a:endParaRPr lang="en-US" sz="1600" dirty="0" smtClean="0"/>
          </a:p>
          <a:p>
            <a:pPr eaLnBrk="0" hangingPunct="0">
              <a:spcBef>
                <a:spcPct val="20000"/>
              </a:spcBef>
            </a:pPr>
            <a:r>
              <a:rPr lang="en-US" sz="1600" dirty="0" smtClean="0"/>
              <a:t>G. </a:t>
            </a:r>
            <a:r>
              <a:rPr lang="en-US" sz="1600" dirty="0" err="1" smtClean="0"/>
              <a:t>Verley</a:t>
            </a:r>
            <a:endParaRPr lang="fr-FR" sz="1600" dirty="0"/>
          </a:p>
          <a:p>
            <a:pPr eaLnBrk="0" hangingPunct="0">
              <a:spcBef>
                <a:spcPct val="20000"/>
              </a:spcBef>
            </a:pPr>
            <a:endParaRPr lang="fr-FR" sz="2000" dirty="0"/>
          </a:p>
          <a:p>
            <a:pPr algn="ctr" eaLnBrk="0" hangingPunct="0">
              <a:spcBef>
                <a:spcPct val="20000"/>
              </a:spcBef>
            </a:pPr>
            <a:endParaRPr lang="fr-FR" sz="2000" dirty="0">
              <a:latin typeface="Arial" charset="0"/>
            </a:endParaRPr>
          </a:p>
        </p:txBody>
      </p:sp>
      <p:pic>
        <p:nvPicPr>
          <p:cNvPr id="10" name="Picture 8" descr="Connection à l'ESPCI">
            <a:hlinkClick r:id="rId5"/>
          </p:cNvPr>
          <p:cNvPicPr preferRelativeResize="0"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411459" y="2760609"/>
            <a:ext cx="1375383" cy="596953"/>
          </a:xfrm>
          <a:prstGeom prst="rect">
            <a:avLst/>
          </a:prstGeom>
          <a:noFill/>
        </p:spPr>
      </p:pic>
      <p:pic>
        <p:nvPicPr>
          <p:cNvPr id="210947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849617" y="3571881"/>
            <a:ext cx="70485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ZoneTexte 1"/>
          <p:cNvSpPr txBox="1">
            <a:spLocks noChangeArrowheads="1"/>
          </p:cNvSpPr>
          <p:nvPr/>
        </p:nvSpPr>
        <p:spPr bwMode="auto">
          <a:xfrm>
            <a:off x="1898650" y="500063"/>
            <a:ext cx="48879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>
                <a:solidFill>
                  <a:srgbClr val="CC0000"/>
                </a:solidFill>
              </a:rPr>
              <a:t>Distribution de charges dans l’état plan</a:t>
            </a:r>
          </a:p>
        </p:txBody>
      </p:sp>
      <p:sp>
        <p:nvSpPr>
          <p:cNvPr id="2058" name="ZoneTexte 2"/>
          <p:cNvSpPr txBox="1">
            <a:spLocks noChangeArrowheads="1"/>
          </p:cNvSpPr>
          <p:nvPr/>
        </p:nvSpPr>
        <p:spPr bwMode="auto">
          <a:xfrm>
            <a:off x="1000125" y="1500188"/>
            <a:ext cx="4214813" cy="1477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Equation de Poisson </a:t>
            </a:r>
          </a:p>
          <a:p>
            <a:pPr>
              <a:buFont typeface="Arial" charset="0"/>
              <a:buChar char="•"/>
            </a:pPr>
            <a:endParaRPr lang="fr-FR"/>
          </a:p>
          <a:p>
            <a:r>
              <a:rPr lang="fr-FR"/>
              <a:t>Equation de conservation des charges</a:t>
            </a:r>
          </a:p>
          <a:p>
            <a:endParaRPr lang="fr-FR"/>
          </a:p>
          <a:p>
            <a:r>
              <a:rPr lang="fr-FR"/>
              <a:t>Conditions aux limites: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3995738" y="1417638"/>
          <a:ext cx="1701800" cy="561975"/>
        </p:xfrm>
        <a:graphic>
          <a:graphicData uri="http://schemas.openxmlformats.org/presentationml/2006/ole">
            <p:oleObj spid="_x0000_s429058" name="Equation" r:id="rId4" imgW="1307880" imgH="431640" progId="Equation.DSMT4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5327650" y="2101850"/>
          <a:ext cx="1593850" cy="612775"/>
        </p:xfrm>
        <a:graphic>
          <a:graphicData uri="http://schemas.openxmlformats.org/presentationml/2006/ole">
            <p:oleObj spid="_x0000_s429059" name="Equation" r:id="rId5" imgW="1320480" imgH="507960" progId="Equation.DSMT4">
              <p:embed/>
            </p:oleObj>
          </a:graphicData>
        </a:graphic>
      </p:graphicFrame>
      <p:graphicFrame>
        <p:nvGraphicFramePr>
          <p:cNvPr id="2052" name="Object 6"/>
          <p:cNvGraphicFramePr>
            <a:graphicFrameLocks noChangeAspect="1"/>
          </p:cNvGraphicFramePr>
          <p:nvPr/>
        </p:nvGraphicFramePr>
        <p:xfrm>
          <a:off x="1214438" y="3143250"/>
          <a:ext cx="2794000" cy="571500"/>
        </p:xfrm>
        <a:graphic>
          <a:graphicData uri="http://schemas.openxmlformats.org/presentationml/2006/ole">
            <p:oleObj spid="_x0000_s429060" name="Equation" r:id="rId6" imgW="2234880" imgH="457200" progId="Equation.DSMT4">
              <p:embed/>
            </p:oleObj>
          </a:graphicData>
        </a:graphic>
      </p:graphicFrame>
      <p:sp>
        <p:nvSpPr>
          <p:cNvPr id="2059" name="ZoneTexte 6"/>
          <p:cNvSpPr txBox="1">
            <a:spLocks noChangeArrowheads="1"/>
          </p:cNvSpPr>
          <p:nvPr/>
        </p:nvSpPr>
        <p:spPr bwMode="auto">
          <a:xfrm>
            <a:off x="4171950" y="3068638"/>
            <a:ext cx="40719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Distribution symétrique des ions</a:t>
            </a:r>
          </a:p>
        </p:txBody>
      </p:sp>
      <p:graphicFrame>
        <p:nvGraphicFramePr>
          <p:cNvPr id="2053" name="Object 7"/>
          <p:cNvGraphicFramePr>
            <a:graphicFrameLocks noChangeAspect="1"/>
          </p:cNvGraphicFramePr>
          <p:nvPr/>
        </p:nvGraphicFramePr>
        <p:xfrm>
          <a:off x="1236663" y="3929063"/>
          <a:ext cx="2232025" cy="320675"/>
        </p:xfrm>
        <a:graphic>
          <a:graphicData uri="http://schemas.openxmlformats.org/presentationml/2006/ole">
            <p:oleObj spid="_x0000_s429061" name="Equation" r:id="rId7" imgW="1676160" imgH="241200" progId="Equation.DSMT4">
              <p:embed/>
            </p:oleObj>
          </a:graphicData>
        </a:graphic>
      </p:graphicFrame>
      <p:sp>
        <p:nvSpPr>
          <p:cNvPr id="2060" name="ZoneTexte 8"/>
          <p:cNvSpPr txBox="1">
            <a:spLocks noChangeArrowheads="1"/>
          </p:cNvSpPr>
          <p:nvPr/>
        </p:nvSpPr>
        <p:spPr bwMode="auto">
          <a:xfrm>
            <a:off x="4138613" y="3857625"/>
            <a:ext cx="26654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Membrane non-chargée</a:t>
            </a:r>
          </a:p>
        </p:txBody>
      </p:sp>
      <p:graphicFrame>
        <p:nvGraphicFramePr>
          <p:cNvPr id="2054" name="Object 8"/>
          <p:cNvGraphicFramePr>
            <a:graphicFrameLocks noChangeAspect="1"/>
          </p:cNvGraphicFramePr>
          <p:nvPr/>
        </p:nvGraphicFramePr>
        <p:xfrm>
          <a:off x="587375" y="5807075"/>
          <a:ext cx="3257550" cy="314325"/>
        </p:xfrm>
        <a:graphic>
          <a:graphicData uri="http://schemas.openxmlformats.org/presentationml/2006/ole">
            <p:oleObj spid="_x0000_s429062" name="Equation" r:id="rId8" imgW="2501640" imgH="241200" progId="Equation.DSMT4">
              <p:embed/>
            </p:oleObj>
          </a:graphicData>
        </a:graphic>
      </p:graphicFrame>
      <p:sp>
        <p:nvSpPr>
          <p:cNvPr id="2061" name="ZoneTexte 10"/>
          <p:cNvSpPr txBox="1">
            <a:spLocks noChangeArrowheads="1"/>
          </p:cNvSpPr>
          <p:nvPr/>
        </p:nvSpPr>
        <p:spPr bwMode="auto">
          <a:xfrm>
            <a:off x="4154488" y="5595938"/>
            <a:ext cx="40894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u="sng"/>
              <a:t>Cas (ii):</a:t>
            </a:r>
            <a:r>
              <a:rPr lang="fr-FR"/>
              <a:t> Membrane d’épaisseur et </a:t>
            </a:r>
          </a:p>
          <a:p>
            <a:r>
              <a:rPr lang="fr-FR"/>
              <a:t>de constante diélectrique non-nulles </a:t>
            </a:r>
          </a:p>
        </p:txBody>
      </p:sp>
      <p:graphicFrame>
        <p:nvGraphicFramePr>
          <p:cNvPr id="2055" name="Object 9"/>
          <p:cNvGraphicFramePr>
            <a:graphicFrameLocks noChangeAspect="1"/>
          </p:cNvGraphicFramePr>
          <p:nvPr/>
        </p:nvGraphicFramePr>
        <p:xfrm>
          <a:off x="1239838" y="4656138"/>
          <a:ext cx="1333500" cy="312737"/>
        </p:xfrm>
        <a:graphic>
          <a:graphicData uri="http://schemas.openxmlformats.org/presentationml/2006/ole">
            <p:oleObj spid="_x0000_s429063" name="Equation" r:id="rId9" imgW="1028520" imgH="241200" progId="Equation.DSMT4">
              <p:embed/>
            </p:oleObj>
          </a:graphicData>
        </a:graphic>
      </p:graphicFrame>
      <p:sp>
        <p:nvSpPr>
          <p:cNvPr id="2062" name="ZoneTexte 13"/>
          <p:cNvSpPr txBox="1">
            <a:spLocks noChangeArrowheads="1"/>
          </p:cNvSpPr>
          <p:nvPr/>
        </p:nvSpPr>
        <p:spPr bwMode="auto">
          <a:xfrm>
            <a:off x="4125913" y="4581525"/>
            <a:ext cx="4046537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u="sng"/>
              <a:t>Cas (i):</a:t>
            </a:r>
            <a:r>
              <a:rPr lang="fr-FR"/>
              <a:t> Membrane d’épaisseur et de </a:t>
            </a:r>
          </a:p>
          <a:p>
            <a:r>
              <a:rPr lang="fr-FR"/>
              <a:t>constante diélectrique nulles </a:t>
            </a:r>
          </a:p>
        </p:txBody>
      </p:sp>
      <p:graphicFrame>
        <p:nvGraphicFramePr>
          <p:cNvPr id="2056" name="Object 13"/>
          <p:cNvGraphicFramePr>
            <a:graphicFrameLocks noChangeAspect="1"/>
          </p:cNvGraphicFramePr>
          <p:nvPr/>
        </p:nvGraphicFramePr>
        <p:xfrm>
          <a:off x="5992813" y="1381125"/>
          <a:ext cx="996950" cy="608013"/>
        </p:xfrm>
        <a:graphic>
          <a:graphicData uri="http://schemas.openxmlformats.org/presentationml/2006/ole">
            <p:oleObj spid="_x0000_s429064" name="Equation" r:id="rId10" imgW="749160" imgH="4572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>
            <a:spLocks noChangeArrowheads="1"/>
          </p:cNvSpPr>
          <p:nvPr/>
        </p:nvSpPr>
        <p:spPr bwMode="auto">
          <a:xfrm>
            <a:off x="0" y="642938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fr-FR" sz="2000" dirty="0" smtClean="0">
                <a:solidFill>
                  <a:srgbClr val="CC0000"/>
                </a:solidFill>
              </a:rPr>
              <a:t>Membrane lipidique couplée à un </a:t>
            </a:r>
            <a:r>
              <a:rPr lang="fr-FR" sz="2000" dirty="0" err="1" smtClean="0">
                <a:solidFill>
                  <a:srgbClr val="CC0000"/>
                </a:solidFill>
              </a:rPr>
              <a:t>cytoskelette</a:t>
            </a:r>
            <a:endParaRPr lang="fr-FR" sz="2000" i="1" dirty="0">
              <a:solidFill>
                <a:srgbClr val="CC0000"/>
              </a:solidFill>
            </a:endParaRP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99844" y="1622397"/>
            <a:ext cx="2429214" cy="24071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AutoShape 5"/>
          <p:cNvSpPr>
            <a:spLocks noChangeAspect="1" noChangeArrowheads="1"/>
          </p:cNvSpPr>
          <p:nvPr/>
        </p:nvSpPr>
        <p:spPr bwMode="auto">
          <a:xfrm>
            <a:off x="1857356" y="4500570"/>
            <a:ext cx="1785950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 smtClean="0"/>
              <a:t>Branton</a:t>
            </a:r>
            <a:r>
              <a:rPr lang="en-US" dirty="0" smtClean="0"/>
              <a:t> 1985</a:t>
            </a:r>
            <a:endParaRPr lang="en-US" dirty="0"/>
          </a:p>
        </p:txBody>
      </p:sp>
      <p:sp>
        <p:nvSpPr>
          <p:cNvPr id="11" name="Line 7"/>
          <p:cNvSpPr>
            <a:spLocks noChangeShapeType="1"/>
          </p:cNvSpPr>
          <p:nvPr/>
        </p:nvSpPr>
        <p:spPr bwMode="auto">
          <a:xfrm>
            <a:off x="1285529" y="2693965"/>
            <a:ext cx="0" cy="928694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>
          <a:xfrm>
            <a:off x="4929190" y="1571612"/>
            <a:ext cx="2803525" cy="2479675"/>
          </a:xfrm>
          <a:prstGeom prst="rect">
            <a:avLst/>
          </a:prstGeom>
          <a:noFill/>
          <a:ln/>
        </p:spPr>
      </p:pic>
      <p:sp>
        <p:nvSpPr>
          <p:cNvPr id="15" name="ZoneTexte 12"/>
          <p:cNvSpPr txBox="1">
            <a:spLocks noChangeArrowheads="1"/>
          </p:cNvSpPr>
          <p:nvPr/>
        </p:nvSpPr>
        <p:spPr bwMode="auto">
          <a:xfrm>
            <a:off x="2285984" y="5876528"/>
            <a:ext cx="542928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JB Fournier, D. L., E. </a:t>
            </a:r>
            <a:r>
              <a:rPr lang="en-US" sz="1600" dirty="0" err="1" smtClean="0">
                <a:solidFill>
                  <a:schemeClr val="accent2"/>
                </a:solidFill>
              </a:rPr>
              <a:t>Raphaël</a:t>
            </a:r>
            <a:r>
              <a:rPr lang="en-US" sz="1600" dirty="0" smtClean="0">
                <a:solidFill>
                  <a:schemeClr val="accent2"/>
                </a:solidFill>
              </a:rPr>
              <a:t>, PRL </a:t>
            </a:r>
            <a:r>
              <a:rPr lang="en-US" sz="1600" b="1" dirty="0" smtClean="0">
                <a:solidFill>
                  <a:schemeClr val="accent2"/>
                </a:solidFill>
              </a:rPr>
              <a:t>92</a:t>
            </a:r>
            <a:r>
              <a:rPr lang="en-US" sz="1600" dirty="0" smtClean="0">
                <a:solidFill>
                  <a:schemeClr val="accent2"/>
                </a:solidFill>
              </a:rPr>
              <a:t>, 018102 (2004)  </a:t>
            </a:r>
            <a:endParaRPr lang="fr-FR" sz="1600" dirty="0">
              <a:solidFill>
                <a:schemeClr val="accent2"/>
              </a:solidFill>
            </a:endParaRPr>
          </a:p>
        </p:txBody>
      </p:sp>
      <p:sp>
        <p:nvSpPr>
          <p:cNvPr id="16" name="AutoShape 5"/>
          <p:cNvSpPr>
            <a:spLocks noChangeAspect="1" noChangeArrowheads="1"/>
          </p:cNvSpPr>
          <p:nvPr/>
        </p:nvSpPr>
        <p:spPr bwMode="auto">
          <a:xfrm>
            <a:off x="5072066" y="4429132"/>
            <a:ext cx="307183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err="1" smtClean="0"/>
              <a:t>Cytoskelette</a:t>
            </a:r>
            <a:r>
              <a:rPr lang="en-US" dirty="0" smtClean="0"/>
              <a:t> = </a:t>
            </a:r>
            <a:r>
              <a:rPr lang="en-US" dirty="0" err="1" smtClean="0"/>
              <a:t>réseau</a:t>
            </a:r>
            <a:r>
              <a:rPr lang="en-US" dirty="0" smtClean="0"/>
              <a:t> de </a:t>
            </a:r>
            <a:r>
              <a:rPr lang="en-US" dirty="0" err="1" smtClean="0"/>
              <a:t>ressorts</a:t>
            </a:r>
            <a:r>
              <a:rPr lang="en-US" dirty="0" smtClean="0"/>
              <a:t> </a:t>
            </a:r>
            <a:r>
              <a:rPr lang="en-US" dirty="0" err="1" smtClean="0"/>
              <a:t>entropiques</a:t>
            </a:r>
            <a:endParaRPr lang="en-US" dirty="0"/>
          </a:p>
        </p:txBody>
      </p:sp>
      <p:sp>
        <p:nvSpPr>
          <p:cNvPr id="17" name="AutoShape 5"/>
          <p:cNvSpPr>
            <a:spLocks noChangeAspect="1" noChangeArrowheads="1"/>
          </p:cNvSpPr>
          <p:nvPr/>
        </p:nvSpPr>
        <p:spPr bwMode="auto">
          <a:xfrm>
            <a:off x="2071670" y="5286388"/>
            <a:ext cx="4857784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Tension de surface effective discontinue à </a:t>
            </a:r>
            <a:endParaRPr lang="en-US" dirty="0"/>
          </a:p>
        </p:txBody>
      </p:sp>
      <p:cxnSp>
        <p:nvCxnSpPr>
          <p:cNvPr id="19" name="Connecteur droit avec flèche 18"/>
          <p:cNvCxnSpPr/>
          <p:nvPr/>
        </p:nvCxnSpPr>
        <p:spPr>
          <a:xfrm>
            <a:off x="714348" y="5429264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Box 8"/>
          <p:cNvSpPr txBox="1">
            <a:spLocks noChangeArrowheads="1"/>
          </p:cNvSpPr>
          <p:nvPr/>
        </p:nvSpPr>
        <p:spPr bwMode="auto">
          <a:xfrm>
            <a:off x="71849" y="2916792"/>
            <a:ext cx="10711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dirty="0">
                <a:latin typeface="Symbol" pitchFamily="18" charset="2"/>
              </a:rPr>
              <a:t>x»200</a:t>
            </a:r>
            <a:r>
              <a:rPr lang="en-US" dirty="0"/>
              <a:t>nm</a:t>
            </a:r>
          </a:p>
        </p:txBody>
      </p:sp>
      <p:graphicFrame>
        <p:nvGraphicFramePr>
          <p:cNvPr id="21" name="Objet 20"/>
          <p:cNvGraphicFramePr>
            <a:graphicFrameLocks noChangeAspect="1"/>
          </p:cNvGraphicFramePr>
          <p:nvPr/>
        </p:nvGraphicFramePr>
        <p:xfrm>
          <a:off x="6929454" y="5214950"/>
          <a:ext cx="800104" cy="400052"/>
        </p:xfrm>
        <a:graphic>
          <a:graphicData uri="http://schemas.openxmlformats.org/presentationml/2006/ole">
            <p:oleObj spid="_x0000_s17409" name="Equation" r:id="rId6" imgW="45720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10"/>
          <p:cNvGraphicFramePr>
            <a:graphicFrameLocks noChangeAspect="1"/>
          </p:cNvGraphicFramePr>
          <p:nvPr/>
        </p:nvGraphicFramePr>
        <p:xfrm>
          <a:off x="5260975" y="849313"/>
          <a:ext cx="931863" cy="635000"/>
        </p:xfrm>
        <a:graphic>
          <a:graphicData uri="http://schemas.openxmlformats.org/presentationml/2006/ole">
            <p:oleObj spid="_x0000_s430082" name="Equation" r:id="rId4" imgW="634680" imgH="431640" progId="Equation.DSMT4">
              <p:embed/>
            </p:oleObj>
          </a:graphicData>
        </a:graphic>
      </p:graphicFrame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1476375" y="2276475"/>
            <a:ext cx="2159000" cy="400050"/>
            <a:chOff x="930" y="1480"/>
            <a:chExt cx="1308" cy="206"/>
          </a:xfrm>
        </p:grpSpPr>
        <p:graphicFrame>
          <p:nvGraphicFramePr>
            <p:cNvPr id="3083" name="Object 5"/>
            <p:cNvGraphicFramePr>
              <a:graphicFrameLocks noChangeAspect="1"/>
            </p:cNvGraphicFramePr>
            <p:nvPr/>
          </p:nvGraphicFramePr>
          <p:xfrm>
            <a:off x="930" y="1480"/>
            <a:ext cx="469" cy="206"/>
          </p:xfrm>
          <a:graphic>
            <a:graphicData uri="http://schemas.openxmlformats.org/presentationml/2006/ole">
              <p:oleObj spid="_x0000_s430091" name="Equation" r:id="rId5" imgW="520560" imgH="228600" progId="Equation.DSMT4">
                <p:embed/>
              </p:oleObj>
            </a:graphicData>
          </a:graphic>
        </p:graphicFrame>
        <p:graphicFrame>
          <p:nvGraphicFramePr>
            <p:cNvPr id="3084" name="Object 12"/>
            <p:cNvGraphicFramePr>
              <a:graphicFrameLocks noChangeAspect="1"/>
            </p:cNvGraphicFramePr>
            <p:nvPr/>
          </p:nvGraphicFramePr>
          <p:xfrm>
            <a:off x="1498" y="1480"/>
            <a:ext cx="740" cy="180"/>
          </p:xfrm>
          <a:graphic>
            <a:graphicData uri="http://schemas.openxmlformats.org/presentationml/2006/ole">
              <p:oleObj spid="_x0000_s430092" name="Equation" r:id="rId6" imgW="939600" imgH="228600" progId="Equation.DSMT4">
                <p:embed/>
              </p:oleObj>
            </a:graphicData>
          </a:graphic>
        </p:graphicFrame>
      </p:grpSp>
      <p:graphicFrame>
        <p:nvGraphicFramePr>
          <p:cNvPr id="3075" name="Object 8"/>
          <p:cNvGraphicFramePr>
            <a:graphicFrameLocks noChangeAspect="1"/>
          </p:cNvGraphicFramePr>
          <p:nvPr/>
        </p:nvGraphicFramePr>
        <p:xfrm>
          <a:off x="2195513" y="1628775"/>
          <a:ext cx="4319587" cy="431800"/>
        </p:xfrm>
        <a:graphic>
          <a:graphicData uri="http://schemas.openxmlformats.org/presentationml/2006/ole">
            <p:oleObj spid="_x0000_s430083" name="Equation" r:id="rId7" imgW="2412720" imgH="241200" progId="Equation.DSMT4">
              <p:embed/>
            </p:oleObj>
          </a:graphicData>
        </a:graphic>
      </p:graphicFrame>
      <p:sp>
        <p:nvSpPr>
          <p:cNvPr id="3086" name="ZoneTexte 10"/>
          <p:cNvSpPr txBox="1">
            <a:spLocks noChangeArrowheads="1"/>
          </p:cNvSpPr>
          <p:nvPr/>
        </p:nvSpPr>
        <p:spPr bwMode="auto">
          <a:xfrm>
            <a:off x="1116013" y="404813"/>
            <a:ext cx="72564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u="sng"/>
              <a:t>Cas (iii):</a:t>
            </a:r>
            <a:r>
              <a:rPr lang="fr-FR"/>
              <a:t> Membrane d’épaisseur nulle avec une condition aux limites</a:t>
            </a:r>
          </a:p>
          <a:p>
            <a:r>
              <a:rPr lang="fr-FR"/>
              <a:t>mixte  </a:t>
            </a:r>
          </a:p>
        </p:txBody>
      </p:sp>
      <p:sp>
        <p:nvSpPr>
          <p:cNvPr id="3087" name="Text Box 10"/>
          <p:cNvSpPr txBox="1">
            <a:spLocks noChangeArrowheads="1"/>
          </p:cNvSpPr>
          <p:nvPr/>
        </p:nvSpPr>
        <p:spPr bwMode="auto">
          <a:xfrm>
            <a:off x="4143375" y="920750"/>
            <a:ext cx="655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avec</a:t>
            </a:r>
          </a:p>
        </p:txBody>
      </p:sp>
      <p:sp>
        <p:nvSpPr>
          <p:cNvPr id="3088" name="Text Box 12"/>
          <p:cNvSpPr txBox="1">
            <a:spLocks noChangeArrowheads="1"/>
          </p:cNvSpPr>
          <p:nvPr/>
        </p:nvSpPr>
        <p:spPr bwMode="auto">
          <a:xfrm>
            <a:off x="1670050" y="5786438"/>
            <a:ext cx="514350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fr-FR"/>
              <a:t>analogie avec les couches compactes de Stern </a:t>
            </a:r>
          </a:p>
        </p:txBody>
      </p:sp>
      <p:graphicFrame>
        <p:nvGraphicFramePr>
          <p:cNvPr id="3076" name="Object 13"/>
          <p:cNvGraphicFramePr>
            <a:graphicFrameLocks noChangeAspect="1"/>
          </p:cNvGraphicFramePr>
          <p:nvPr/>
        </p:nvGraphicFramePr>
        <p:xfrm>
          <a:off x="3598863" y="3071813"/>
          <a:ext cx="1644650" cy="620712"/>
        </p:xfrm>
        <a:graphic>
          <a:graphicData uri="http://schemas.openxmlformats.org/presentationml/2006/ole">
            <p:oleObj spid="_x0000_s430084" name="Equation" r:id="rId8" imgW="1143000" imgH="431640" progId="Equation.DSMT4">
              <p:embed/>
            </p:oleObj>
          </a:graphicData>
        </a:graphic>
      </p:graphicFrame>
      <p:sp>
        <p:nvSpPr>
          <p:cNvPr id="3089" name="Line 14"/>
          <p:cNvSpPr>
            <a:spLocks noChangeShapeType="1"/>
          </p:cNvSpPr>
          <p:nvPr/>
        </p:nvSpPr>
        <p:spPr bwMode="auto">
          <a:xfrm>
            <a:off x="1503363" y="3863975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90" name="Line 15"/>
          <p:cNvSpPr>
            <a:spLocks noChangeShapeType="1"/>
          </p:cNvSpPr>
          <p:nvPr/>
        </p:nvSpPr>
        <p:spPr bwMode="auto">
          <a:xfrm>
            <a:off x="1000125" y="429577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91" name="Line 16"/>
          <p:cNvSpPr>
            <a:spLocks noChangeShapeType="1"/>
          </p:cNvSpPr>
          <p:nvPr/>
        </p:nvSpPr>
        <p:spPr bwMode="auto">
          <a:xfrm>
            <a:off x="1000125" y="4511675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92" name="Line 17"/>
          <p:cNvSpPr>
            <a:spLocks noChangeShapeType="1"/>
          </p:cNvSpPr>
          <p:nvPr/>
        </p:nvSpPr>
        <p:spPr bwMode="auto">
          <a:xfrm>
            <a:off x="1503363" y="45132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93" name="Line 18"/>
          <p:cNvSpPr>
            <a:spLocks noChangeShapeType="1"/>
          </p:cNvSpPr>
          <p:nvPr/>
        </p:nvSpPr>
        <p:spPr bwMode="auto">
          <a:xfrm>
            <a:off x="1000125" y="4945063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94" name="Line 19"/>
          <p:cNvSpPr>
            <a:spLocks noChangeShapeType="1"/>
          </p:cNvSpPr>
          <p:nvPr/>
        </p:nvSpPr>
        <p:spPr bwMode="auto">
          <a:xfrm>
            <a:off x="1000125" y="5160963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sp>
        <p:nvSpPr>
          <p:cNvPr id="3095" name="Line 20"/>
          <p:cNvSpPr>
            <a:spLocks noChangeShapeType="1"/>
          </p:cNvSpPr>
          <p:nvPr/>
        </p:nvSpPr>
        <p:spPr bwMode="auto">
          <a:xfrm>
            <a:off x="1503363" y="5160963"/>
            <a:ext cx="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fr-FR"/>
          </a:p>
        </p:txBody>
      </p:sp>
      <p:graphicFrame>
        <p:nvGraphicFramePr>
          <p:cNvPr id="3077" name="Object 22"/>
          <p:cNvGraphicFramePr>
            <a:graphicFrameLocks noChangeAspect="1"/>
          </p:cNvGraphicFramePr>
          <p:nvPr/>
        </p:nvGraphicFramePr>
        <p:xfrm>
          <a:off x="2152650" y="4927600"/>
          <a:ext cx="269875" cy="285750"/>
        </p:xfrm>
        <a:graphic>
          <a:graphicData uri="http://schemas.openxmlformats.org/presentationml/2006/ole">
            <p:oleObj spid="_x0000_s430085" name="Equation" r:id="rId9" imgW="215640" imgH="228600" progId="Equation.DSMT4">
              <p:embed/>
            </p:oleObj>
          </a:graphicData>
        </a:graphic>
      </p:graphicFrame>
      <p:graphicFrame>
        <p:nvGraphicFramePr>
          <p:cNvPr id="3078" name="Object 23"/>
          <p:cNvGraphicFramePr>
            <a:graphicFrameLocks noChangeAspect="1"/>
          </p:cNvGraphicFramePr>
          <p:nvPr/>
        </p:nvGraphicFramePr>
        <p:xfrm>
          <a:off x="2152650" y="4224338"/>
          <a:ext cx="269875" cy="285750"/>
        </p:xfrm>
        <a:graphic>
          <a:graphicData uri="http://schemas.openxmlformats.org/presentationml/2006/ole">
            <p:oleObj spid="_x0000_s430086" name="Equation" r:id="rId10" imgW="215640" imgH="228600" progId="Equation.DSMT4">
              <p:embed/>
            </p:oleObj>
          </a:graphicData>
        </a:graphic>
      </p:graphicFrame>
      <p:graphicFrame>
        <p:nvGraphicFramePr>
          <p:cNvPr id="3079" name="Object 11"/>
          <p:cNvGraphicFramePr>
            <a:graphicFrameLocks noChangeAspect="1"/>
          </p:cNvGraphicFramePr>
          <p:nvPr/>
        </p:nvGraphicFramePr>
        <p:xfrm>
          <a:off x="3232150" y="4152900"/>
          <a:ext cx="744538" cy="327025"/>
        </p:xfrm>
        <a:graphic>
          <a:graphicData uri="http://schemas.openxmlformats.org/presentationml/2006/ole">
            <p:oleObj spid="_x0000_s430087" name="Equation" r:id="rId11" imgW="520560" imgH="228600" progId="Equation.DSMT4">
              <p:embed/>
            </p:oleObj>
          </a:graphicData>
        </a:graphic>
      </p:graphicFrame>
      <p:graphicFrame>
        <p:nvGraphicFramePr>
          <p:cNvPr id="3080" name="Object 25"/>
          <p:cNvGraphicFramePr>
            <a:graphicFrameLocks noChangeAspect="1"/>
          </p:cNvGraphicFramePr>
          <p:nvPr/>
        </p:nvGraphicFramePr>
        <p:xfrm>
          <a:off x="3232150" y="4905375"/>
          <a:ext cx="744538" cy="327025"/>
        </p:xfrm>
        <a:graphic>
          <a:graphicData uri="http://schemas.openxmlformats.org/presentationml/2006/ole">
            <p:oleObj spid="_x0000_s430088" name="Equation" r:id="rId12" imgW="520560" imgH="228600" progId="Equation.DSMT4">
              <p:embed/>
            </p:oleObj>
          </a:graphicData>
        </a:graphic>
      </p:graphicFrame>
      <p:sp>
        <p:nvSpPr>
          <p:cNvPr id="3096" name="Text Box 26"/>
          <p:cNvSpPr txBox="1">
            <a:spLocks noChangeArrowheads="1"/>
          </p:cNvSpPr>
          <p:nvPr/>
        </p:nvSpPr>
        <p:spPr bwMode="auto">
          <a:xfrm>
            <a:off x="4178300" y="4146550"/>
            <a:ext cx="43180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Gouy-Chapman : essentiel de la ddp sur</a:t>
            </a:r>
          </a:p>
          <a:p>
            <a:r>
              <a:rPr lang="fr-FR"/>
              <a:t> couche de Debye </a:t>
            </a:r>
          </a:p>
        </p:txBody>
      </p:sp>
      <p:sp>
        <p:nvSpPr>
          <p:cNvPr id="3097" name="Text Box 27"/>
          <p:cNvSpPr txBox="1">
            <a:spLocks noChangeArrowheads="1"/>
          </p:cNvSpPr>
          <p:nvPr/>
        </p:nvSpPr>
        <p:spPr bwMode="auto">
          <a:xfrm>
            <a:off x="4168775" y="4872038"/>
            <a:ext cx="3830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Helmholz : essentiel de la ddp sur </a:t>
            </a:r>
          </a:p>
          <a:p>
            <a:r>
              <a:rPr lang="fr-FR"/>
              <a:t>membrane </a:t>
            </a:r>
          </a:p>
        </p:txBody>
      </p:sp>
      <p:graphicFrame>
        <p:nvGraphicFramePr>
          <p:cNvPr id="3081" name="Object 28"/>
          <p:cNvGraphicFramePr>
            <a:graphicFrameLocks noChangeAspect="1"/>
          </p:cNvGraphicFramePr>
          <p:nvPr/>
        </p:nvGraphicFramePr>
        <p:xfrm>
          <a:off x="2597150" y="998538"/>
          <a:ext cx="1363663" cy="336550"/>
        </p:xfrm>
        <a:graphic>
          <a:graphicData uri="http://schemas.openxmlformats.org/presentationml/2006/ole">
            <p:oleObj spid="_x0000_s430089" name="Equation" r:id="rId13" imgW="927000" imgH="228600" progId="Equation.DSMT4">
              <p:embed/>
            </p:oleObj>
          </a:graphicData>
        </a:graphic>
      </p:graphicFrame>
      <p:sp>
        <p:nvSpPr>
          <p:cNvPr id="3098" name="Text Box 29"/>
          <p:cNvSpPr txBox="1">
            <a:spLocks noChangeArrowheads="1"/>
          </p:cNvSpPr>
          <p:nvPr/>
        </p:nvSpPr>
        <p:spPr bwMode="auto">
          <a:xfrm>
            <a:off x="6402388" y="920750"/>
            <a:ext cx="546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fini</a:t>
            </a:r>
          </a:p>
        </p:txBody>
      </p:sp>
      <p:graphicFrame>
        <p:nvGraphicFramePr>
          <p:cNvPr id="3082" name="Object 7"/>
          <p:cNvGraphicFramePr>
            <a:graphicFrameLocks noChangeAspect="1"/>
          </p:cNvGraphicFramePr>
          <p:nvPr/>
        </p:nvGraphicFramePr>
        <p:xfrm>
          <a:off x="4294188" y="2205038"/>
          <a:ext cx="3652837" cy="557212"/>
        </p:xfrm>
        <a:graphic>
          <a:graphicData uri="http://schemas.openxmlformats.org/presentationml/2006/ole">
            <p:oleObj spid="_x0000_s430090" name="Equation" r:id="rId14" imgW="2577960" imgH="3934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5" name="Text Box 4"/>
          <p:cNvSpPr txBox="1">
            <a:spLocks noChangeArrowheads="1"/>
          </p:cNvSpPr>
          <p:nvPr/>
        </p:nvSpPr>
        <p:spPr bwMode="auto">
          <a:xfrm>
            <a:off x="468313" y="1549953"/>
            <a:ext cx="82454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 smtClean="0"/>
              <a:t>Charge </a:t>
            </a:r>
            <a:r>
              <a:rPr lang="en-US" dirty="0" err="1" smtClean="0"/>
              <a:t>induite</a:t>
            </a:r>
            <a:r>
              <a:rPr lang="en-US" dirty="0" smtClean="0"/>
              <a:t> </a:t>
            </a:r>
            <a:r>
              <a:rPr lang="en-US" dirty="0" err="1" smtClean="0"/>
              <a:t>dans</a:t>
            </a:r>
            <a:r>
              <a:rPr lang="en-US" dirty="0" smtClean="0"/>
              <a:t> les couches de Debye (</a:t>
            </a:r>
            <a:r>
              <a:rPr lang="en-US" dirty="0" err="1" smtClean="0"/>
              <a:t>indépendant</a:t>
            </a:r>
            <a:r>
              <a:rPr lang="en-US" dirty="0" smtClean="0"/>
              <a:t> de </a:t>
            </a:r>
            <a:r>
              <a:rPr lang="en-US" dirty="0" err="1" smtClean="0"/>
              <a:t>l’origine</a:t>
            </a:r>
            <a:r>
              <a:rPr lang="en-US" dirty="0" smtClean="0"/>
              <a:t> de </a:t>
            </a:r>
            <a:r>
              <a:rPr lang="en-US" dirty="0" err="1" smtClean="0"/>
              <a:t>j</a:t>
            </a:r>
            <a:r>
              <a:rPr lang="en-US" baseline="-25000" dirty="0" err="1" smtClean="0"/>
              <a:t>m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avec </a:t>
            </a:r>
            <a:r>
              <a:rPr lang="en-US" dirty="0" err="1" smtClean="0"/>
              <a:t>une</a:t>
            </a:r>
            <a:r>
              <a:rPr lang="en-US" dirty="0" smtClean="0"/>
              <a:t> relation </a:t>
            </a:r>
            <a:r>
              <a:rPr lang="en-US" dirty="0" err="1" smtClean="0"/>
              <a:t>linéaire</a:t>
            </a:r>
            <a:r>
              <a:rPr lang="en-US" dirty="0" smtClean="0"/>
              <a:t> courant-tension</a:t>
            </a:r>
          </a:p>
          <a:p>
            <a:endParaRPr lang="en-US" dirty="0" smtClean="0"/>
          </a:p>
          <a:p>
            <a:endParaRPr lang="en-US" dirty="0"/>
          </a:p>
        </p:txBody>
      </p:sp>
      <p:graphicFrame>
        <p:nvGraphicFramePr>
          <p:cNvPr id="4100" name="Object 14"/>
          <p:cNvGraphicFramePr>
            <a:graphicFrameLocks noChangeAspect="1"/>
          </p:cNvGraphicFramePr>
          <p:nvPr/>
        </p:nvGraphicFramePr>
        <p:xfrm>
          <a:off x="5159375" y="2810428"/>
          <a:ext cx="1046163" cy="512763"/>
        </p:xfrm>
        <a:graphic>
          <a:graphicData uri="http://schemas.openxmlformats.org/presentationml/2006/ole">
            <p:oleObj spid="_x0000_s431108" name="Equation" r:id="rId4" imgW="799920" imgH="393480" progId="Equation.DSMT4">
              <p:embed/>
            </p:oleObj>
          </a:graphicData>
        </a:graphic>
      </p:graphicFrame>
      <p:graphicFrame>
        <p:nvGraphicFramePr>
          <p:cNvPr id="4101" name="Object 15"/>
          <p:cNvGraphicFramePr>
            <a:graphicFrameLocks noChangeAspect="1"/>
          </p:cNvGraphicFramePr>
          <p:nvPr/>
        </p:nvGraphicFramePr>
        <p:xfrm>
          <a:off x="2882900" y="1981753"/>
          <a:ext cx="2159000" cy="812800"/>
        </p:xfrm>
        <a:graphic>
          <a:graphicData uri="http://schemas.openxmlformats.org/presentationml/2006/ole">
            <p:oleObj spid="_x0000_s431109" name="Equation" r:id="rId5" imgW="1650960" imgH="622080" progId="Equation.DSMT4">
              <p:embed/>
            </p:oleObj>
          </a:graphicData>
        </a:graphic>
      </p:graphicFrame>
      <p:graphicFrame>
        <p:nvGraphicFramePr>
          <p:cNvPr id="4102" name="Object 16"/>
          <p:cNvGraphicFramePr>
            <a:graphicFrameLocks noChangeAspect="1"/>
          </p:cNvGraphicFramePr>
          <p:nvPr/>
        </p:nvGraphicFramePr>
        <p:xfrm>
          <a:off x="3286116" y="3345420"/>
          <a:ext cx="1544637" cy="762000"/>
        </p:xfrm>
        <a:graphic>
          <a:graphicData uri="http://schemas.openxmlformats.org/presentationml/2006/ole">
            <p:oleObj spid="_x0000_s431110" name="Equation" r:id="rId6" imgW="1180800" imgH="583920" progId="Equation.DSMT4">
              <p:embed/>
            </p:oleObj>
          </a:graphicData>
        </a:graphic>
      </p:graphicFrame>
      <p:sp>
        <p:nvSpPr>
          <p:cNvPr id="16" name="ZoneTexte 15"/>
          <p:cNvSpPr txBox="1"/>
          <p:nvPr/>
        </p:nvSpPr>
        <p:spPr>
          <a:xfrm>
            <a:off x="2182784" y="4274114"/>
            <a:ext cx="394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(représentation circuit électrique)</a:t>
            </a:r>
            <a:endParaRPr lang="fr-FR" dirty="0"/>
          </a:p>
        </p:txBody>
      </p:sp>
      <p:graphicFrame>
        <p:nvGraphicFramePr>
          <p:cNvPr id="431113" name="Object 14"/>
          <p:cNvGraphicFramePr>
            <a:graphicFrameLocks noChangeAspect="1"/>
          </p:cNvGraphicFramePr>
          <p:nvPr/>
        </p:nvGraphicFramePr>
        <p:xfrm>
          <a:off x="5848363" y="4882116"/>
          <a:ext cx="581025" cy="296862"/>
        </p:xfrm>
        <a:graphic>
          <a:graphicData uri="http://schemas.openxmlformats.org/presentationml/2006/ole">
            <p:oleObj spid="_x0000_s431113" name="Equation" r:id="rId7" imgW="444240" imgH="228600" progId="Equation.DSMT4">
              <p:embed/>
            </p:oleObj>
          </a:graphicData>
        </a:graphic>
      </p:graphicFrame>
      <p:sp>
        <p:nvSpPr>
          <p:cNvPr id="18" name="ZoneTexte 17"/>
          <p:cNvSpPr txBox="1"/>
          <p:nvPr/>
        </p:nvSpPr>
        <p:spPr>
          <a:xfrm>
            <a:off x="571472" y="4845618"/>
            <a:ext cx="4823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Pour une membrane faiblement conductrice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6" name="Picture 2"/>
          <p:cNvPicPr>
            <a:picLocks noChangeAspect="1" noChangeArrowheads="1"/>
          </p:cNvPicPr>
          <p:nvPr/>
        </p:nvPicPr>
        <p:blipFill>
          <a:blip r:embed="rId4"/>
          <a:srcRect l="13925" t="20795" r="10742" b="22762"/>
          <a:stretch>
            <a:fillRect/>
          </a:stretch>
        </p:blipFill>
        <p:spPr bwMode="auto">
          <a:xfrm>
            <a:off x="928688" y="1241425"/>
            <a:ext cx="3408362" cy="361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7" name="Picture 3"/>
          <p:cNvPicPr>
            <a:picLocks noChangeAspect="1" noChangeArrowheads="1"/>
          </p:cNvPicPr>
          <p:nvPr/>
        </p:nvPicPr>
        <p:blipFill>
          <a:blip r:embed="rId5"/>
          <a:srcRect l="13527" t="17984" r="7957" b="19670"/>
          <a:stretch>
            <a:fillRect/>
          </a:stretch>
        </p:blipFill>
        <p:spPr bwMode="auto">
          <a:xfrm>
            <a:off x="4787900" y="1077913"/>
            <a:ext cx="3552825" cy="399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128" name="ZoneTexte 3"/>
          <p:cNvSpPr txBox="1">
            <a:spLocks noChangeArrowheads="1"/>
          </p:cNvSpPr>
          <p:nvPr/>
        </p:nvSpPr>
        <p:spPr bwMode="auto">
          <a:xfrm>
            <a:off x="642938" y="500063"/>
            <a:ext cx="76136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/>
              <a:t>Membrane d’épaisseur nulle (i)                  Membrane d’épaisseur finie </a:t>
            </a:r>
          </a:p>
          <a:p>
            <a:r>
              <a:rPr lang="fr-FR" dirty="0"/>
              <a:t>                                                                           (ii) et (iii)</a:t>
            </a:r>
          </a:p>
        </p:txBody>
      </p:sp>
      <p:cxnSp>
        <p:nvCxnSpPr>
          <p:cNvPr id="5129" name="Connecteur droit avec flèche 13"/>
          <p:cNvCxnSpPr>
            <a:cxnSpLocks noChangeShapeType="1"/>
          </p:cNvCxnSpPr>
          <p:nvPr/>
        </p:nvCxnSpPr>
        <p:spPr bwMode="auto">
          <a:xfrm rot="10800000" flipV="1">
            <a:off x="2143125" y="1428750"/>
            <a:ext cx="12858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5130" name="ZoneTexte 14"/>
          <p:cNvSpPr txBox="1">
            <a:spLocks noChangeArrowheads="1"/>
          </p:cNvSpPr>
          <p:nvPr/>
        </p:nvSpPr>
        <p:spPr bwMode="auto">
          <a:xfrm>
            <a:off x="2643188" y="1000125"/>
            <a:ext cx="328612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E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4071938" y="2125663"/>
            <a:ext cx="293687" cy="366712"/>
            <a:chOff x="3829" y="2674"/>
            <a:chExt cx="185" cy="231"/>
          </a:xfrm>
        </p:grpSpPr>
        <p:sp>
          <p:nvSpPr>
            <p:cNvPr id="5138" name="Text Box 15"/>
            <p:cNvSpPr txBox="1">
              <a:spLocks noChangeArrowheads="1"/>
            </p:cNvSpPr>
            <p:nvPr/>
          </p:nvSpPr>
          <p:spPr bwMode="auto">
            <a:xfrm>
              <a:off x="3829" y="2674"/>
              <a:ext cx="1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+</a:t>
              </a:r>
            </a:p>
          </p:txBody>
        </p:sp>
        <p:sp>
          <p:nvSpPr>
            <p:cNvPr id="5139" name="Oval 16"/>
            <p:cNvSpPr>
              <a:spLocks noChangeArrowheads="1"/>
            </p:cNvSpPr>
            <p:nvPr/>
          </p:nvSpPr>
          <p:spPr bwMode="auto">
            <a:xfrm>
              <a:off x="3878" y="274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cxnSp>
        <p:nvCxnSpPr>
          <p:cNvPr id="5132" name="Connecteur droit avec flèche 13"/>
          <p:cNvCxnSpPr>
            <a:cxnSpLocks noChangeShapeType="1"/>
          </p:cNvCxnSpPr>
          <p:nvPr/>
        </p:nvCxnSpPr>
        <p:spPr bwMode="auto">
          <a:xfrm rot="10800000">
            <a:off x="3357563" y="2339975"/>
            <a:ext cx="7143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8101013" y="3213100"/>
          <a:ext cx="800100" cy="282575"/>
        </p:xfrm>
        <a:graphic>
          <a:graphicData uri="http://schemas.openxmlformats.org/presentationml/2006/ole">
            <p:oleObj spid="_x0000_s432130" name="Equation" r:id="rId6" imgW="647640" imgH="228600" progId="Equation.DSMT4">
              <p:embed/>
            </p:oleObj>
          </a:graphicData>
        </a:graphic>
      </p:graphicFrame>
      <p:graphicFrame>
        <p:nvGraphicFramePr>
          <p:cNvPr id="5123" name="Object 7"/>
          <p:cNvGraphicFramePr>
            <a:graphicFrameLocks noChangeAspect="1"/>
          </p:cNvGraphicFramePr>
          <p:nvPr/>
        </p:nvGraphicFramePr>
        <p:xfrm>
          <a:off x="5691188" y="5289550"/>
          <a:ext cx="1257300" cy="587375"/>
        </p:xfrm>
        <a:graphic>
          <a:graphicData uri="http://schemas.openxmlformats.org/presentationml/2006/ole">
            <p:oleObj spid="_x0000_s432131" name="Equation" r:id="rId7" imgW="952200" imgH="444240" progId="Equation.DSMT4">
              <p:embed/>
            </p:oleObj>
          </a:graphicData>
        </a:graphic>
      </p:graphicFrame>
      <p:sp>
        <p:nvSpPr>
          <p:cNvPr id="5133" name="ZoneTexte 26"/>
          <p:cNvSpPr txBox="1">
            <a:spLocks noChangeArrowheads="1"/>
          </p:cNvSpPr>
          <p:nvPr/>
        </p:nvSpPr>
        <p:spPr bwMode="auto">
          <a:xfrm>
            <a:off x="1714500" y="5373688"/>
            <a:ext cx="39512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En pratique                   équivalent à</a:t>
            </a:r>
          </a:p>
        </p:txBody>
      </p:sp>
      <p:sp>
        <p:nvSpPr>
          <p:cNvPr id="5134" name="ZoneTexte 14"/>
          <p:cNvSpPr txBox="1">
            <a:spLocks noChangeArrowheads="1"/>
          </p:cNvSpPr>
          <p:nvPr/>
        </p:nvSpPr>
        <p:spPr bwMode="auto">
          <a:xfrm>
            <a:off x="3884613" y="1484313"/>
            <a:ext cx="7000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+V/2</a:t>
            </a:r>
          </a:p>
        </p:txBody>
      </p:sp>
      <p:sp>
        <p:nvSpPr>
          <p:cNvPr id="5135" name="ZoneTexte 14"/>
          <p:cNvSpPr txBox="1">
            <a:spLocks noChangeArrowheads="1"/>
          </p:cNvSpPr>
          <p:nvPr/>
        </p:nvSpPr>
        <p:spPr bwMode="auto">
          <a:xfrm>
            <a:off x="827088" y="2774950"/>
            <a:ext cx="685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-V/2</a:t>
            </a:r>
          </a:p>
        </p:txBody>
      </p:sp>
      <p:cxnSp>
        <p:nvCxnSpPr>
          <p:cNvPr id="5136" name="Connecteur droit avec flèche 13"/>
          <p:cNvCxnSpPr>
            <a:cxnSpLocks noChangeShapeType="1"/>
          </p:cNvCxnSpPr>
          <p:nvPr/>
        </p:nvCxnSpPr>
        <p:spPr bwMode="auto">
          <a:xfrm flipH="1" flipV="1">
            <a:off x="7596188" y="3357563"/>
            <a:ext cx="504825" cy="63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5124" name="Object 24"/>
          <p:cNvGraphicFramePr>
            <a:graphicFrameLocks noChangeAspect="1"/>
          </p:cNvGraphicFramePr>
          <p:nvPr/>
        </p:nvGraphicFramePr>
        <p:xfrm>
          <a:off x="7956550" y="3794125"/>
          <a:ext cx="800100" cy="282575"/>
        </p:xfrm>
        <a:graphic>
          <a:graphicData uri="http://schemas.openxmlformats.org/presentationml/2006/ole">
            <p:oleObj spid="_x0000_s432132" name="Equation" r:id="rId8" imgW="647640" imgH="228600" progId="Equation.DSMT4">
              <p:embed/>
            </p:oleObj>
          </a:graphicData>
        </a:graphic>
      </p:graphicFrame>
      <p:cxnSp>
        <p:nvCxnSpPr>
          <p:cNvPr id="5137" name="Connecteur droit avec flèche 13"/>
          <p:cNvCxnSpPr>
            <a:cxnSpLocks noChangeShapeType="1"/>
          </p:cNvCxnSpPr>
          <p:nvPr/>
        </p:nvCxnSpPr>
        <p:spPr bwMode="auto">
          <a:xfrm flipH="1" flipV="1">
            <a:off x="7451725" y="3938588"/>
            <a:ext cx="504825" cy="63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5125" name="Object 26"/>
          <p:cNvGraphicFramePr>
            <a:graphicFrameLocks noChangeAspect="1"/>
          </p:cNvGraphicFramePr>
          <p:nvPr/>
        </p:nvGraphicFramePr>
        <p:xfrm>
          <a:off x="3203575" y="5378450"/>
          <a:ext cx="944563" cy="333375"/>
        </p:xfrm>
        <a:graphic>
          <a:graphicData uri="http://schemas.openxmlformats.org/presentationml/2006/ole">
            <p:oleObj spid="_x0000_s432133" name="Equation" r:id="rId9" imgW="6476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1" name="ZoneTexte 1"/>
          <p:cNvSpPr txBox="1">
            <a:spLocks noChangeArrowheads="1"/>
          </p:cNvSpPr>
          <p:nvPr/>
        </p:nvSpPr>
        <p:spPr bwMode="auto">
          <a:xfrm>
            <a:off x="1844675" y="500063"/>
            <a:ext cx="55627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 dirty="0" smtClean="0">
                <a:solidFill>
                  <a:srgbClr val="CC0000"/>
                </a:solidFill>
              </a:rPr>
              <a:t>Tension de surface via le tenseur de Maxwell</a:t>
            </a:r>
            <a:endParaRPr lang="fr-FR" sz="2000" dirty="0">
              <a:solidFill>
                <a:srgbClr val="CC0000"/>
              </a:solidFill>
            </a:endParaRPr>
          </a:p>
        </p:txBody>
      </p:sp>
      <p:graphicFrame>
        <p:nvGraphicFramePr>
          <p:cNvPr id="433159" name="Object 7"/>
          <p:cNvGraphicFramePr>
            <a:graphicFrameLocks noChangeAspect="1"/>
          </p:cNvGraphicFramePr>
          <p:nvPr/>
        </p:nvGraphicFramePr>
        <p:xfrm>
          <a:off x="2428860" y="1357298"/>
          <a:ext cx="4057650" cy="608012"/>
        </p:xfrm>
        <a:graphic>
          <a:graphicData uri="http://schemas.openxmlformats.org/presentationml/2006/ole">
            <p:oleObj spid="_x0000_s433159" name="Equation" r:id="rId4" imgW="2882880" imgH="431640" progId="Equation.DSMT4">
              <p:embed/>
            </p:oleObj>
          </a:graphicData>
        </a:graphic>
      </p:graphicFrame>
      <p:graphicFrame>
        <p:nvGraphicFramePr>
          <p:cNvPr id="433160" name="Object 8"/>
          <p:cNvGraphicFramePr>
            <a:graphicFrameLocks noChangeAspect="1"/>
          </p:cNvGraphicFramePr>
          <p:nvPr/>
        </p:nvGraphicFramePr>
        <p:xfrm>
          <a:off x="3929058" y="2143116"/>
          <a:ext cx="1465263" cy="411163"/>
        </p:xfrm>
        <a:graphic>
          <a:graphicData uri="http://schemas.openxmlformats.org/presentationml/2006/ole">
            <p:oleObj spid="_x0000_s433160" name="Equation" r:id="rId5" imgW="1041120" imgH="291960" progId="Equation.DSMT4">
              <p:embed/>
            </p:oleObj>
          </a:graphicData>
        </a:graphic>
      </p:graphicFrame>
      <p:sp>
        <p:nvSpPr>
          <p:cNvPr id="15" name="Text Box 18"/>
          <p:cNvSpPr txBox="1">
            <a:spLocks noChangeArrowheads="1"/>
          </p:cNvSpPr>
          <p:nvPr/>
        </p:nvSpPr>
        <p:spPr bwMode="auto">
          <a:xfrm>
            <a:off x="1971395" y="2202412"/>
            <a:ext cx="410080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Force </a:t>
            </a:r>
            <a:r>
              <a:rPr lang="en-US" dirty="0" err="1" smtClean="0"/>
              <a:t>selon</a:t>
            </a:r>
            <a:r>
              <a:rPr lang="en-US" dirty="0" smtClean="0"/>
              <a:t> x                                    </a:t>
            </a:r>
            <a:endParaRPr lang="fr-FR" dirty="0"/>
          </a:p>
        </p:txBody>
      </p:sp>
      <p:sp>
        <p:nvSpPr>
          <p:cNvPr id="17" name="Text Box 18"/>
          <p:cNvSpPr txBox="1">
            <a:spLocks noChangeArrowheads="1"/>
          </p:cNvSpPr>
          <p:nvPr/>
        </p:nvSpPr>
        <p:spPr bwMode="auto">
          <a:xfrm>
            <a:off x="1928794" y="2643182"/>
            <a:ext cx="450059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dirty="0" smtClean="0"/>
              <a:t>Correction </a:t>
            </a:r>
            <a:r>
              <a:rPr lang="en-US" dirty="0" err="1" smtClean="0"/>
              <a:t>électrostatique</a:t>
            </a:r>
            <a:r>
              <a:rPr lang="en-US" dirty="0" smtClean="0"/>
              <a:t> à la tension                                    </a:t>
            </a:r>
            <a:endParaRPr lang="fr-FR" dirty="0"/>
          </a:p>
        </p:txBody>
      </p:sp>
      <p:graphicFrame>
        <p:nvGraphicFramePr>
          <p:cNvPr id="433161" name="Object 9"/>
          <p:cNvGraphicFramePr>
            <a:graphicFrameLocks noChangeAspect="1"/>
          </p:cNvGraphicFramePr>
          <p:nvPr/>
        </p:nvGraphicFramePr>
        <p:xfrm>
          <a:off x="3563938" y="3178175"/>
          <a:ext cx="1644650" cy="463550"/>
        </p:xfrm>
        <a:graphic>
          <a:graphicData uri="http://schemas.openxmlformats.org/presentationml/2006/ole">
            <p:oleObj spid="_x0000_s433161" name="Equation" r:id="rId6" imgW="1168200" imgH="330120" progId="Equation.DSMT4">
              <p:embed/>
            </p:oleObj>
          </a:graphicData>
        </a:graphic>
      </p:graphicFrame>
      <p:graphicFrame>
        <p:nvGraphicFramePr>
          <p:cNvPr id="433162" name="Object 10"/>
          <p:cNvGraphicFramePr>
            <a:graphicFrameLocks noChangeAspect="1"/>
          </p:cNvGraphicFramePr>
          <p:nvPr/>
        </p:nvGraphicFramePr>
        <p:xfrm>
          <a:off x="3295650" y="3813175"/>
          <a:ext cx="2198688" cy="552450"/>
        </p:xfrm>
        <a:graphic>
          <a:graphicData uri="http://schemas.openxmlformats.org/presentationml/2006/ole">
            <p:oleObj spid="_x0000_s433162" name="Equation" r:id="rId7" imgW="1562040" imgH="393480" progId="Equation.DSMT4">
              <p:embed/>
            </p:oleObj>
          </a:graphicData>
        </a:graphic>
      </p:graphicFrame>
      <p:graphicFrame>
        <p:nvGraphicFramePr>
          <p:cNvPr id="433163" name="Object 3"/>
          <p:cNvGraphicFramePr>
            <a:graphicFrameLocks noChangeAspect="1"/>
          </p:cNvGraphicFramePr>
          <p:nvPr/>
        </p:nvGraphicFramePr>
        <p:xfrm>
          <a:off x="3286116" y="4572008"/>
          <a:ext cx="2454275" cy="609600"/>
        </p:xfrm>
        <a:graphic>
          <a:graphicData uri="http://schemas.openxmlformats.org/presentationml/2006/ole">
            <p:oleObj spid="_x0000_s433163" name="Equation" r:id="rId8" imgW="1688760" imgH="419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ZoneTexte 1"/>
          <p:cNvSpPr txBox="1">
            <a:spLocks noChangeArrowheads="1"/>
          </p:cNvSpPr>
          <p:nvPr/>
        </p:nvSpPr>
        <p:spPr bwMode="auto">
          <a:xfrm>
            <a:off x="1428750" y="457200"/>
            <a:ext cx="633095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>
                <a:solidFill>
                  <a:srgbClr val="CC0000"/>
                </a:solidFill>
              </a:rPr>
              <a:t>Effet électroosmotique de charges induites (ICEO)</a:t>
            </a:r>
          </a:p>
        </p:txBody>
      </p:sp>
      <p:sp>
        <p:nvSpPr>
          <p:cNvPr id="10246" name="Text Box 5"/>
          <p:cNvSpPr txBox="1">
            <a:spLocks noChangeArrowheads="1"/>
          </p:cNvSpPr>
          <p:nvPr/>
        </p:nvSpPr>
        <p:spPr bwMode="auto">
          <a:xfrm>
            <a:off x="2640013" y="5497513"/>
            <a:ext cx="4003675" cy="646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Effet électrocinétique non-linéaire </a:t>
            </a:r>
          </a:p>
          <a:p>
            <a:r>
              <a:rPr lang="fr-FR"/>
              <a:t>Applications en microfluidique</a:t>
            </a:r>
          </a:p>
        </p:txBody>
      </p:sp>
      <p:pic>
        <p:nvPicPr>
          <p:cNvPr id="10247" name="Picture 7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03375" y="1257300"/>
            <a:ext cx="5973763" cy="1957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8" name="Text Box 8"/>
          <p:cNvSpPr txBox="1">
            <a:spLocks noChangeArrowheads="1"/>
          </p:cNvSpPr>
          <p:nvPr/>
        </p:nvSpPr>
        <p:spPr bwMode="auto">
          <a:xfrm>
            <a:off x="3184525" y="3346450"/>
            <a:ext cx="3168650" cy="43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400"/>
              <a:t>M. Bazant and T. Squires, </a:t>
            </a:r>
            <a:r>
              <a:rPr lang="en-US" sz="1400" b="1"/>
              <a:t>92</a:t>
            </a:r>
            <a:r>
              <a:rPr lang="en-US" sz="1400"/>
              <a:t>, 066101 (2004).</a:t>
            </a:r>
          </a:p>
        </p:txBody>
      </p:sp>
      <p:graphicFrame>
        <p:nvGraphicFramePr>
          <p:cNvPr id="10242" name="Object 6"/>
          <p:cNvGraphicFramePr>
            <a:graphicFrameLocks noChangeAspect="1"/>
          </p:cNvGraphicFramePr>
          <p:nvPr/>
        </p:nvGraphicFramePr>
        <p:xfrm>
          <a:off x="5500688" y="4141788"/>
          <a:ext cx="1212850" cy="571500"/>
        </p:xfrm>
        <a:graphic>
          <a:graphicData uri="http://schemas.openxmlformats.org/presentationml/2006/ole">
            <p:oleObj spid="_x0000_s388098" name="Equation" r:id="rId5" imgW="888840" imgH="419040" progId="Equation.DSMT4">
              <p:embed/>
            </p:oleObj>
          </a:graphicData>
        </a:graphic>
      </p:graphicFrame>
      <p:sp>
        <p:nvSpPr>
          <p:cNvPr id="10249" name="ZoneTexte 6"/>
          <p:cNvSpPr txBox="1">
            <a:spLocks noChangeArrowheads="1"/>
          </p:cNvSpPr>
          <p:nvPr/>
        </p:nvSpPr>
        <p:spPr bwMode="auto">
          <a:xfrm>
            <a:off x="1500188" y="4213225"/>
            <a:ext cx="2832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Helmholz-Smoluchoswski</a:t>
            </a:r>
          </a:p>
        </p:txBody>
      </p:sp>
      <p:graphicFrame>
        <p:nvGraphicFramePr>
          <p:cNvPr id="10243" name="Object 11"/>
          <p:cNvGraphicFramePr>
            <a:graphicFrameLocks noChangeAspect="1"/>
          </p:cNvGraphicFramePr>
          <p:nvPr/>
        </p:nvGraphicFramePr>
        <p:xfrm>
          <a:off x="5202238" y="4941888"/>
          <a:ext cx="728662" cy="276225"/>
        </p:xfrm>
        <a:graphic>
          <a:graphicData uri="http://schemas.openxmlformats.org/presentationml/2006/ole">
            <p:oleObj spid="_x0000_s388099" name="Equation" r:id="rId6" imgW="533160" imgH="203040" progId="Equation.DSMT4">
              <p:embed/>
            </p:oleObj>
          </a:graphicData>
        </a:graphic>
      </p:graphicFrame>
      <p:graphicFrame>
        <p:nvGraphicFramePr>
          <p:cNvPr id="10244" name="Object 13"/>
          <p:cNvGraphicFramePr>
            <a:graphicFrameLocks noChangeAspect="1"/>
          </p:cNvGraphicFramePr>
          <p:nvPr/>
        </p:nvGraphicFramePr>
        <p:xfrm>
          <a:off x="6281738" y="4786313"/>
          <a:ext cx="1230312" cy="571500"/>
        </p:xfrm>
        <a:graphic>
          <a:graphicData uri="http://schemas.openxmlformats.org/presentationml/2006/ole">
            <p:oleObj spid="_x0000_s388100" name="Equation" r:id="rId7" imgW="901440" imgH="419040" progId="Equation.DSMT4">
              <p:embed/>
            </p:oleObj>
          </a:graphicData>
        </a:graphic>
      </p:graphicFrame>
      <p:sp>
        <p:nvSpPr>
          <p:cNvPr id="10250" name="ZoneTexte 6"/>
          <p:cNvSpPr txBox="1">
            <a:spLocks noChangeArrowheads="1"/>
          </p:cNvSpPr>
          <p:nvPr/>
        </p:nvSpPr>
        <p:spPr bwMode="auto">
          <a:xfrm>
            <a:off x="1528763" y="4851400"/>
            <a:ext cx="347503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Après un temps de charge (RC)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ZoneTexte 1"/>
          <p:cNvSpPr txBox="1">
            <a:spLocks noChangeArrowheads="1"/>
          </p:cNvSpPr>
          <p:nvPr/>
        </p:nvSpPr>
        <p:spPr bwMode="auto">
          <a:xfrm>
            <a:off x="900113" y="827088"/>
            <a:ext cx="7264400" cy="946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>
                <a:solidFill>
                  <a:srgbClr val="CC0000"/>
                </a:solidFill>
              </a:rPr>
              <a:t>Comparison of Induced Charge Electro-osmosis (ICEO) flow</a:t>
            </a:r>
          </a:p>
          <a:p>
            <a:r>
              <a:rPr lang="fr-FR" sz="2000">
                <a:solidFill>
                  <a:srgbClr val="CC0000"/>
                </a:solidFill>
              </a:rPr>
              <a:t> around a polarizable pole and around a membrane</a:t>
            </a:r>
            <a:endParaRPr lang="fr-FR" sz="1600">
              <a:solidFill>
                <a:srgbClr val="CC0000"/>
              </a:solidFill>
            </a:endParaRPr>
          </a:p>
          <a:p>
            <a:endParaRPr lang="fr-FR" sz="1600">
              <a:solidFill>
                <a:srgbClr val="CC0000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50" y="1930400"/>
            <a:ext cx="6362700" cy="416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6"/>
          <p:cNvPicPr>
            <a:picLocks noChangeAspect="1" noChangeArrowheads="1"/>
          </p:cNvPicPr>
          <p:nvPr/>
        </p:nvPicPr>
        <p:blipFill>
          <a:blip r:embed="rId4"/>
          <a:srcRect l="21363" t="32232" r="33276" b="37089"/>
          <a:stretch>
            <a:fillRect/>
          </a:stretch>
        </p:blipFill>
        <p:spPr bwMode="auto">
          <a:xfrm>
            <a:off x="4415477" y="3957645"/>
            <a:ext cx="3656985" cy="2301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321" name="Picture 3"/>
          <p:cNvPicPr>
            <a:picLocks noChangeAspect="1" noChangeArrowheads="1"/>
          </p:cNvPicPr>
          <p:nvPr/>
        </p:nvPicPr>
        <p:blipFill>
          <a:blip r:embed="rId5"/>
          <a:srcRect l="24269" t="48051" r="22678" b="28381"/>
          <a:stretch>
            <a:fillRect/>
          </a:stretch>
        </p:blipFill>
        <p:spPr bwMode="auto">
          <a:xfrm>
            <a:off x="142844" y="3857628"/>
            <a:ext cx="3840162" cy="24161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cxnSp>
        <p:nvCxnSpPr>
          <p:cNvPr id="13322" name="Connecteur droit avec flèche 13"/>
          <p:cNvCxnSpPr>
            <a:cxnSpLocks noChangeShapeType="1"/>
          </p:cNvCxnSpPr>
          <p:nvPr/>
        </p:nvCxnSpPr>
        <p:spPr bwMode="auto">
          <a:xfrm rot="5400000" flipH="1" flipV="1">
            <a:off x="3108322" y="4951415"/>
            <a:ext cx="2071688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23" name="ZoneTexte 14"/>
          <p:cNvSpPr txBox="1">
            <a:spLocks noChangeArrowheads="1"/>
          </p:cNvSpPr>
          <p:nvPr/>
        </p:nvSpPr>
        <p:spPr bwMode="auto">
          <a:xfrm>
            <a:off x="4286247" y="4916490"/>
            <a:ext cx="3270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E</a:t>
            </a:r>
          </a:p>
        </p:txBody>
      </p:sp>
      <p:cxnSp>
        <p:nvCxnSpPr>
          <p:cNvPr id="13324" name="Connecteur droit avec flèche 16"/>
          <p:cNvCxnSpPr>
            <a:cxnSpLocks noChangeShapeType="1"/>
          </p:cNvCxnSpPr>
          <p:nvPr/>
        </p:nvCxnSpPr>
        <p:spPr bwMode="auto">
          <a:xfrm>
            <a:off x="4286247" y="4914903"/>
            <a:ext cx="28575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  <p:sp>
        <p:nvSpPr>
          <p:cNvPr id="13325" name="ZoneTexte 6"/>
          <p:cNvSpPr txBox="1">
            <a:spLocks noChangeArrowheads="1"/>
          </p:cNvSpPr>
          <p:nvPr/>
        </p:nvSpPr>
        <p:spPr bwMode="auto">
          <a:xfrm>
            <a:off x="1181100" y="2227263"/>
            <a:ext cx="283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Helmholz-Smoluchoswski</a:t>
            </a:r>
          </a:p>
        </p:txBody>
      </p:sp>
      <p:sp>
        <p:nvSpPr>
          <p:cNvPr id="13326" name="ZoneTexte 7"/>
          <p:cNvSpPr txBox="1">
            <a:spLocks noChangeArrowheads="1"/>
          </p:cNvSpPr>
          <p:nvPr/>
        </p:nvSpPr>
        <p:spPr bwMode="auto">
          <a:xfrm>
            <a:off x="1181100" y="1722438"/>
            <a:ext cx="6207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For </a:t>
            </a:r>
          </a:p>
        </p:txBody>
      </p:sp>
      <p:graphicFrame>
        <p:nvGraphicFramePr>
          <p:cNvPr id="13314" name="Object 7"/>
          <p:cNvGraphicFramePr>
            <a:graphicFrameLocks noChangeAspect="1"/>
          </p:cNvGraphicFramePr>
          <p:nvPr/>
        </p:nvGraphicFramePr>
        <p:xfrm>
          <a:off x="1971675" y="1779588"/>
          <a:ext cx="635000" cy="285750"/>
        </p:xfrm>
        <a:graphic>
          <a:graphicData uri="http://schemas.openxmlformats.org/presentationml/2006/ole">
            <p:oleObj spid="_x0000_s387074" name="Equation" r:id="rId6" imgW="507960" imgH="228600" progId="Equation.DSMT4">
              <p:embed/>
            </p:oleObj>
          </a:graphicData>
        </a:graphic>
      </p:graphicFrame>
      <p:graphicFrame>
        <p:nvGraphicFramePr>
          <p:cNvPr id="13315" name="Object 8"/>
          <p:cNvGraphicFramePr>
            <a:graphicFrameLocks noChangeAspect="1"/>
          </p:cNvGraphicFramePr>
          <p:nvPr/>
        </p:nvGraphicFramePr>
        <p:xfrm>
          <a:off x="5286375" y="2300288"/>
          <a:ext cx="2568575" cy="312737"/>
        </p:xfrm>
        <a:graphic>
          <a:graphicData uri="http://schemas.openxmlformats.org/presentationml/2006/ole">
            <p:oleObj spid="_x0000_s387075" name="Equation" r:id="rId7" imgW="1981080" imgH="241200" progId="Equation.DSMT4">
              <p:embed/>
            </p:oleObj>
          </a:graphicData>
        </a:graphic>
      </p:graphicFrame>
      <p:graphicFrame>
        <p:nvGraphicFramePr>
          <p:cNvPr id="13316" name="Object 9"/>
          <p:cNvGraphicFramePr>
            <a:graphicFrameLocks noChangeAspect="1"/>
          </p:cNvGraphicFramePr>
          <p:nvPr/>
        </p:nvGraphicFramePr>
        <p:xfrm>
          <a:off x="4492625" y="1739900"/>
          <a:ext cx="746125" cy="323850"/>
        </p:xfrm>
        <a:graphic>
          <a:graphicData uri="http://schemas.openxmlformats.org/presentationml/2006/ole">
            <p:oleObj spid="_x0000_s387076" name="Equation" r:id="rId8" imgW="571320" imgH="228600" progId="Equation.DSMT4">
              <p:embed/>
            </p:oleObj>
          </a:graphicData>
        </a:graphic>
      </p:graphicFrame>
      <p:graphicFrame>
        <p:nvGraphicFramePr>
          <p:cNvPr id="13317" name="Object 10"/>
          <p:cNvGraphicFramePr>
            <a:graphicFrameLocks noChangeAspect="1"/>
          </p:cNvGraphicFramePr>
          <p:nvPr/>
        </p:nvGraphicFramePr>
        <p:xfrm>
          <a:off x="5341938" y="1739900"/>
          <a:ext cx="2466975" cy="339725"/>
        </p:xfrm>
        <a:graphic>
          <a:graphicData uri="http://schemas.openxmlformats.org/presentationml/2006/ole">
            <p:oleObj spid="_x0000_s387077" name="Equation" r:id="rId9" imgW="1752480" imgH="241200" progId="Equation.DSMT4">
              <p:embed/>
            </p:oleObj>
          </a:graphicData>
        </a:graphic>
      </p:graphicFrame>
      <p:sp>
        <p:nvSpPr>
          <p:cNvPr id="13327" name="ZoneTexte 12"/>
          <p:cNvSpPr txBox="1">
            <a:spLocks noChangeArrowheads="1"/>
          </p:cNvSpPr>
          <p:nvPr/>
        </p:nvSpPr>
        <p:spPr bwMode="auto">
          <a:xfrm>
            <a:off x="1184275" y="2787650"/>
            <a:ext cx="3073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err="1"/>
              <a:t>Incompressibility</a:t>
            </a:r>
            <a:r>
              <a:rPr lang="fr-FR" dirty="0"/>
              <a:t> condition</a:t>
            </a:r>
          </a:p>
        </p:txBody>
      </p:sp>
      <p:graphicFrame>
        <p:nvGraphicFramePr>
          <p:cNvPr id="13318" name="Object 11"/>
          <p:cNvGraphicFramePr>
            <a:graphicFrameLocks noChangeAspect="1"/>
          </p:cNvGraphicFramePr>
          <p:nvPr/>
        </p:nvGraphicFramePr>
        <p:xfrm>
          <a:off x="5613400" y="2800350"/>
          <a:ext cx="2205038" cy="312738"/>
        </p:xfrm>
        <a:graphic>
          <a:graphicData uri="http://schemas.openxmlformats.org/presentationml/2006/ole">
            <p:oleObj spid="_x0000_s387078" name="Equation" r:id="rId10" imgW="1701720" imgH="241200" progId="Equation.DSMT4">
              <p:embed/>
            </p:oleObj>
          </a:graphicData>
        </a:graphic>
      </p:graphicFrame>
      <p:sp>
        <p:nvSpPr>
          <p:cNvPr id="13329" name="ZoneTexte 14"/>
          <p:cNvSpPr txBox="1">
            <a:spLocks noChangeArrowheads="1"/>
          </p:cNvSpPr>
          <p:nvPr/>
        </p:nvSpPr>
        <p:spPr bwMode="auto">
          <a:xfrm>
            <a:off x="3681413" y="3306763"/>
            <a:ext cx="369093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Corresponds to the term         in </a:t>
            </a:r>
          </a:p>
        </p:txBody>
      </p:sp>
      <p:graphicFrame>
        <p:nvGraphicFramePr>
          <p:cNvPr id="13319" name="Object 12"/>
          <p:cNvGraphicFramePr>
            <a:graphicFrameLocks noChangeAspect="1"/>
          </p:cNvGraphicFramePr>
          <p:nvPr/>
        </p:nvGraphicFramePr>
        <p:xfrm>
          <a:off x="6581775" y="3367088"/>
          <a:ext cx="314325" cy="300037"/>
        </p:xfrm>
        <a:graphic>
          <a:graphicData uri="http://schemas.openxmlformats.org/presentationml/2006/ole">
            <p:oleObj spid="_x0000_s387079" name="Equation" r:id="rId11" imgW="228600" imgH="241200" progId="Equation.DSMT4">
              <p:embed/>
            </p:oleObj>
          </a:graphicData>
        </a:graphic>
      </p:graphicFrame>
      <p:cxnSp>
        <p:nvCxnSpPr>
          <p:cNvPr id="13330" name="Connecteur droit avec flèche 13"/>
          <p:cNvCxnSpPr>
            <a:cxnSpLocks noChangeShapeType="1"/>
          </p:cNvCxnSpPr>
          <p:nvPr/>
        </p:nvCxnSpPr>
        <p:spPr bwMode="auto">
          <a:xfrm>
            <a:off x="2957497" y="3500438"/>
            <a:ext cx="642938" cy="1588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graphicFrame>
        <p:nvGraphicFramePr>
          <p:cNvPr id="13320" name="Object 6"/>
          <p:cNvGraphicFramePr>
            <a:graphicFrameLocks noChangeAspect="1"/>
          </p:cNvGraphicFramePr>
          <p:nvPr/>
        </p:nvGraphicFramePr>
        <p:xfrm>
          <a:off x="7373938" y="3378200"/>
          <a:ext cx="519112" cy="311150"/>
        </p:xfrm>
        <a:graphic>
          <a:graphicData uri="http://schemas.openxmlformats.org/presentationml/2006/ole">
            <p:oleObj spid="_x0000_s387080" name="Equation" r:id="rId12" imgW="380880" imgH="228600" progId="Equation.DSMT4">
              <p:embed/>
            </p:oleObj>
          </a:graphicData>
        </a:graphic>
      </p:graphicFrame>
      <p:sp>
        <p:nvSpPr>
          <p:cNvPr id="13331" name="ZoneTexte 1"/>
          <p:cNvSpPr txBox="1">
            <a:spLocks noChangeArrowheads="1"/>
          </p:cNvSpPr>
          <p:nvPr/>
        </p:nvSpPr>
        <p:spPr bwMode="auto">
          <a:xfrm>
            <a:off x="2241550" y="584200"/>
            <a:ext cx="49355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sz="2000">
                <a:solidFill>
                  <a:srgbClr val="CC0000"/>
                </a:solidFill>
              </a:rPr>
              <a:t>Induced Charge Electro-osmosis (ICEO)</a:t>
            </a:r>
          </a:p>
        </p:txBody>
      </p:sp>
      <p:sp>
        <p:nvSpPr>
          <p:cNvPr id="20" name="ZoneTexte 12"/>
          <p:cNvSpPr txBox="1">
            <a:spLocks noChangeArrowheads="1"/>
          </p:cNvSpPr>
          <p:nvPr/>
        </p:nvSpPr>
        <p:spPr bwMode="auto">
          <a:xfrm>
            <a:off x="357158" y="6097395"/>
            <a:ext cx="828680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fr-FR" dirty="0" err="1" smtClean="0"/>
              <a:t>Zero</a:t>
            </a:r>
            <a:r>
              <a:rPr lang="fr-FR" dirty="0" smtClean="0"/>
              <a:t> membrane </a:t>
            </a:r>
            <a:r>
              <a:rPr lang="fr-FR" dirty="0" err="1" smtClean="0"/>
              <a:t>thickness</a:t>
            </a:r>
            <a:r>
              <a:rPr lang="fr-FR" dirty="0" smtClean="0"/>
              <a:t> case                       </a:t>
            </a:r>
            <a:r>
              <a:rPr lang="fr-FR" dirty="0" err="1" smtClean="0"/>
              <a:t>Finite</a:t>
            </a:r>
            <a:r>
              <a:rPr lang="fr-FR" dirty="0" smtClean="0"/>
              <a:t> </a:t>
            </a:r>
            <a:r>
              <a:rPr lang="fr-FR" dirty="0" err="1" smtClean="0"/>
              <a:t>thickness</a:t>
            </a:r>
            <a:r>
              <a:rPr lang="fr-FR" dirty="0" smtClean="0"/>
              <a:t> case                  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6769" name="Picture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2143116"/>
            <a:ext cx="3943350" cy="366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 Box 8"/>
          <p:cNvSpPr txBox="1">
            <a:spLocks noChangeArrowheads="1"/>
          </p:cNvSpPr>
          <p:nvPr/>
        </p:nvSpPr>
        <p:spPr bwMode="auto">
          <a:xfrm>
            <a:off x="0" y="549275"/>
            <a:ext cx="91440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C0000"/>
                </a:solidFill>
              </a:rPr>
              <a:t>Effet</a:t>
            </a:r>
            <a:r>
              <a:rPr lang="en-US" sz="2000" dirty="0" smtClean="0">
                <a:solidFill>
                  <a:srgbClr val="CC0000"/>
                </a:solidFill>
              </a:rPr>
              <a:t> du </a:t>
            </a:r>
            <a:r>
              <a:rPr lang="en-US" sz="2000" dirty="0" err="1" smtClean="0">
                <a:solidFill>
                  <a:srgbClr val="CC0000"/>
                </a:solidFill>
              </a:rPr>
              <a:t>sel</a:t>
            </a:r>
            <a:r>
              <a:rPr lang="en-US" sz="2000" dirty="0" smtClean="0">
                <a:solidFill>
                  <a:srgbClr val="CC0000"/>
                </a:solidFill>
              </a:rPr>
              <a:t> et de la </a:t>
            </a:r>
            <a:r>
              <a:rPr lang="en-US" sz="2000" dirty="0" err="1" smtClean="0">
                <a:solidFill>
                  <a:srgbClr val="CC0000"/>
                </a:solidFill>
              </a:rPr>
              <a:t>conductivité</a:t>
            </a:r>
            <a:r>
              <a:rPr lang="en-US" sz="2000" dirty="0" smtClean="0">
                <a:solidFill>
                  <a:srgbClr val="CC0000"/>
                </a:solidFill>
              </a:rPr>
              <a:t> de la membrane </a:t>
            </a:r>
          </a:p>
          <a:p>
            <a:pPr algn="ctr"/>
            <a:r>
              <a:rPr lang="en-US" sz="2000" dirty="0" err="1" smtClean="0">
                <a:solidFill>
                  <a:srgbClr val="CC0000"/>
                </a:solidFill>
              </a:rPr>
              <a:t>sur</a:t>
            </a:r>
            <a:r>
              <a:rPr lang="en-US" sz="2000" dirty="0" smtClean="0">
                <a:solidFill>
                  <a:srgbClr val="CC0000"/>
                </a:solidFill>
              </a:rPr>
              <a:t> les modules </a:t>
            </a:r>
            <a:r>
              <a:rPr lang="en-US" sz="2000" dirty="0" err="1" smtClean="0">
                <a:solidFill>
                  <a:srgbClr val="CC0000"/>
                </a:solidFill>
              </a:rPr>
              <a:t>élastiques</a:t>
            </a:r>
            <a:r>
              <a:rPr lang="en-US" sz="2000" dirty="0" smtClean="0">
                <a:solidFill>
                  <a:srgbClr val="CC0000"/>
                </a:solidFill>
              </a:rPr>
              <a:t>  </a:t>
            </a:r>
            <a:endParaRPr lang="en-US" sz="2000" dirty="0">
              <a:solidFill>
                <a:srgbClr val="CC0000"/>
              </a:solidFill>
            </a:endParaRPr>
          </a:p>
        </p:txBody>
      </p:sp>
      <p:cxnSp>
        <p:nvCxnSpPr>
          <p:cNvPr id="7" name="Connecteur droit avec flèche 6"/>
          <p:cNvCxnSpPr/>
          <p:nvPr/>
        </p:nvCxnSpPr>
        <p:spPr>
          <a:xfrm rot="5400000">
            <a:off x="2357422" y="2071678"/>
            <a:ext cx="857256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/>
          <p:cNvSpPr txBox="1"/>
          <p:nvPr/>
        </p:nvSpPr>
        <p:spPr>
          <a:xfrm>
            <a:off x="2000232" y="5715016"/>
            <a:ext cx="599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G=0</a:t>
            </a:r>
            <a:endParaRPr lang="fr-FR" dirty="0"/>
          </a:p>
        </p:txBody>
      </p:sp>
      <p:sp>
        <p:nvSpPr>
          <p:cNvPr id="9" name="ZoneTexte 8"/>
          <p:cNvSpPr txBox="1"/>
          <p:nvPr/>
        </p:nvSpPr>
        <p:spPr>
          <a:xfrm>
            <a:off x="6026363" y="5715016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G=0.1Sm</a:t>
            </a:r>
            <a:r>
              <a:rPr lang="fr-FR" baseline="30000" dirty="0" smtClean="0"/>
              <a:t>-2</a:t>
            </a:r>
            <a:endParaRPr lang="fr-FR" baseline="30000" dirty="0"/>
          </a:p>
        </p:txBody>
      </p:sp>
      <p:cxnSp>
        <p:nvCxnSpPr>
          <p:cNvPr id="10" name="Connecteur droit avec flèche 9"/>
          <p:cNvCxnSpPr/>
          <p:nvPr/>
        </p:nvCxnSpPr>
        <p:spPr>
          <a:xfrm rot="5400000">
            <a:off x="2714612" y="2438392"/>
            <a:ext cx="857256" cy="42862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/>
          <p:cNvSpPr txBox="1"/>
          <p:nvPr/>
        </p:nvSpPr>
        <p:spPr>
          <a:xfrm>
            <a:off x="3214678" y="1928802"/>
            <a:ext cx="128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membrane</a:t>
            </a:r>
            <a:endParaRPr lang="fr-FR" dirty="0"/>
          </a:p>
        </p:txBody>
      </p:sp>
      <p:sp>
        <p:nvSpPr>
          <p:cNvPr id="12" name="ZoneTexte 11"/>
          <p:cNvSpPr txBox="1"/>
          <p:nvPr/>
        </p:nvSpPr>
        <p:spPr>
          <a:xfrm>
            <a:off x="2078872" y="1500174"/>
            <a:ext cx="1850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couches Debye</a:t>
            </a:r>
            <a:endParaRPr lang="fr-FR" dirty="0"/>
          </a:p>
        </p:txBody>
      </p:sp>
      <p:pic>
        <p:nvPicPr>
          <p:cNvPr id="41677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14876" y="2071678"/>
            <a:ext cx="3943350" cy="3669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5" name="Rectangle 25"/>
          <p:cNvSpPr>
            <a:spLocks noChangeArrowheads="1"/>
          </p:cNvSpPr>
          <p:nvPr/>
        </p:nvSpPr>
        <p:spPr bwMode="auto">
          <a:xfrm>
            <a:off x="76200" y="228600"/>
            <a:ext cx="8915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>
                <a:solidFill>
                  <a:srgbClr val="FF3300"/>
                </a:solidFill>
              </a:rPr>
              <a:t>Average velocity and rate of ATP consumption</a:t>
            </a:r>
            <a:r>
              <a:rPr lang="en-US" sz="2400"/>
              <a:t> </a:t>
            </a:r>
          </a:p>
        </p:txBody>
      </p:sp>
      <p:sp>
        <p:nvSpPr>
          <p:cNvPr id="76826" name="Rectangle 26"/>
          <p:cNvSpPr>
            <a:spLocks noChangeArrowheads="1"/>
          </p:cNvSpPr>
          <p:nvPr/>
        </p:nvSpPr>
        <p:spPr bwMode="auto">
          <a:xfrm>
            <a:off x="304800" y="1154113"/>
            <a:ext cx="762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Average velocity and ATP consumption are explicitly given by</a:t>
            </a:r>
          </a:p>
        </p:txBody>
      </p:sp>
      <p:graphicFrame>
        <p:nvGraphicFramePr>
          <p:cNvPr id="76827" name="Object 27"/>
          <p:cNvGraphicFramePr>
            <a:graphicFrameLocks noChangeAspect="1"/>
          </p:cNvGraphicFramePr>
          <p:nvPr/>
        </p:nvGraphicFramePr>
        <p:xfrm>
          <a:off x="1179513" y="1736725"/>
          <a:ext cx="4452937" cy="814388"/>
        </p:xfrm>
        <a:graphic>
          <a:graphicData uri="http://schemas.openxmlformats.org/presentationml/2006/ole">
            <p:oleObj spid="_x0000_s198658" name="Equation" r:id="rId4" imgW="2641320" imgH="482400" progId="Equation.DSMT4">
              <p:embed/>
            </p:oleObj>
          </a:graphicData>
        </a:graphic>
      </p:graphicFrame>
      <p:graphicFrame>
        <p:nvGraphicFramePr>
          <p:cNvPr id="76828" name="Object 28"/>
          <p:cNvGraphicFramePr>
            <a:graphicFrameLocks noChangeAspect="1"/>
          </p:cNvGraphicFramePr>
          <p:nvPr/>
        </p:nvGraphicFramePr>
        <p:xfrm>
          <a:off x="1157288" y="2859088"/>
          <a:ext cx="6892925" cy="1028700"/>
        </p:xfrm>
        <a:graphic>
          <a:graphicData uri="http://schemas.openxmlformats.org/presentationml/2006/ole">
            <p:oleObj spid="_x0000_s198659" name="Equation" r:id="rId5" imgW="4089240" imgH="609480" progId="Equation.DSMT4">
              <p:embed/>
            </p:oleObj>
          </a:graphicData>
        </a:graphic>
      </p:graphicFrame>
      <p:graphicFrame>
        <p:nvGraphicFramePr>
          <p:cNvPr id="76829" name="Object 29"/>
          <p:cNvGraphicFramePr>
            <a:graphicFrameLocks noChangeAspect="1"/>
          </p:cNvGraphicFramePr>
          <p:nvPr/>
        </p:nvGraphicFramePr>
        <p:xfrm>
          <a:off x="2555875" y="4884738"/>
          <a:ext cx="2162175" cy="920750"/>
        </p:xfrm>
        <a:graphic>
          <a:graphicData uri="http://schemas.openxmlformats.org/presentationml/2006/ole">
            <p:oleObj spid="_x0000_s198660" name="Equation" r:id="rId6" imgW="1282680" imgH="545760" progId="Equation.DSMT4">
              <p:embed/>
            </p:oleObj>
          </a:graphicData>
        </a:graphic>
      </p:graphicFrame>
      <p:sp>
        <p:nvSpPr>
          <p:cNvPr id="76830" name="Rectangle 30"/>
          <p:cNvSpPr>
            <a:spLocks noChangeArrowheads="1"/>
          </p:cNvSpPr>
          <p:nvPr/>
        </p:nvSpPr>
        <p:spPr bwMode="auto">
          <a:xfrm>
            <a:off x="381000" y="4506913"/>
            <a:ext cx="76200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dirty="0"/>
              <a:t>Diffusion matrix</a:t>
            </a:r>
          </a:p>
        </p:txBody>
      </p:sp>
      <p:sp>
        <p:nvSpPr>
          <p:cNvPr id="76854" name="Text Box 54"/>
          <p:cNvSpPr txBox="1">
            <a:spLocks noChangeArrowheads="1"/>
          </p:cNvSpPr>
          <p:nvPr/>
        </p:nvSpPr>
        <p:spPr bwMode="auto">
          <a:xfrm>
            <a:off x="5056188" y="4981575"/>
            <a:ext cx="6445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with</a:t>
            </a:r>
          </a:p>
        </p:txBody>
      </p:sp>
      <p:graphicFrame>
        <p:nvGraphicFramePr>
          <p:cNvPr id="76855" name="Object 55"/>
          <p:cNvGraphicFramePr>
            <a:graphicFrameLocks noChangeAspect="1"/>
          </p:cNvGraphicFramePr>
          <p:nvPr/>
        </p:nvGraphicFramePr>
        <p:xfrm>
          <a:off x="6199188" y="5002213"/>
          <a:ext cx="1498600" cy="385762"/>
        </p:xfrm>
        <a:graphic>
          <a:graphicData uri="http://schemas.openxmlformats.org/presentationml/2006/ole">
            <p:oleObj spid="_x0000_s198661" name="Equation" r:id="rId7" imgW="888840" imgH="22860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519113" y="331788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FT relation near equilibrium</a:t>
            </a:r>
            <a:endParaRPr lang="en-US" sz="2000"/>
          </a:p>
        </p:txBody>
      </p:sp>
      <p:graphicFrame>
        <p:nvGraphicFramePr>
          <p:cNvPr id="32773" name="Object 5"/>
          <p:cNvGraphicFramePr>
            <a:graphicFrameLocks noChangeAspect="1"/>
          </p:cNvGraphicFramePr>
          <p:nvPr/>
        </p:nvGraphicFramePr>
        <p:xfrm>
          <a:off x="6011863" y="1568450"/>
          <a:ext cx="2160587" cy="923925"/>
        </p:xfrm>
        <a:graphic>
          <a:graphicData uri="http://schemas.openxmlformats.org/presentationml/2006/ole">
            <p:oleObj spid="_x0000_s371714" name="Equation" r:id="rId4" imgW="1130040" imgH="482400" progId="Equation.DSMT4">
              <p:embed/>
            </p:oleObj>
          </a:graphicData>
        </a:graphic>
      </p:graphicFrame>
      <p:sp>
        <p:nvSpPr>
          <p:cNvPr id="32774" name="Rectangle 6"/>
          <p:cNvSpPr>
            <a:spLocks noChangeArrowheads="1"/>
          </p:cNvSpPr>
          <p:nvPr/>
        </p:nvSpPr>
        <p:spPr bwMode="auto">
          <a:xfrm>
            <a:off x="395288" y="1270000"/>
            <a:ext cx="8064500" cy="4967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In the linear regime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    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/>
              <a:t>Einstein and Onsager relations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/>
              <a:t>     follow from long time FT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/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endParaRPr lang="en-US"/>
          </a:p>
        </p:txBody>
      </p:sp>
      <p:graphicFrame>
        <p:nvGraphicFramePr>
          <p:cNvPr id="32775" name="Object 7"/>
          <p:cNvGraphicFramePr>
            <a:graphicFrameLocks noChangeAspect="1"/>
          </p:cNvGraphicFramePr>
          <p:nvPr/>
        </p:nvGraphicFramePr>
        <p:xfrm>
          <a:off x="3419475" y="1857375"/>
          <a:ext cx="1687513" cy="360363"/>
        </p:xfrm>
        <a:graphic>
          <a:graphicData uri="http://schemas.openxmlformats.org/presentationml/2006/ole">
            <p:oleObj spid="_x0000_s371715" name="Equation" r:id="rId5" imgW="952200" imgH="203040" progId="Equation.DSMT4">
              <p:embed/>
            </p:oleObj>
          </a:graphicData>
        </a:graphic>
      </p:graphicFrame>
      <p:graphicFrame>
        <p:nvGraphicFramePr>
          <p:cNvPr id="32777" name="Object 9"/>
          <p:cNvGraphicFramePr>
            <a:graphicFrameLocks noChangeAspect="1"/>
          </p:cNvGraphicFramePr>
          <p:nvPr/>
        </p:nvGraphicFramePr>
        <p:xfrm>
          <a:off x="4643438" y="3213100"/>
          <a:ext cx="3348037" cy="1543050"/>
        </p:xfrm>
        <a:graphic>
          <a:graphicData uri="http://schemas.openxmlformats.org/presentationml/2006/ole">
            <p:oleObj spid="_x0000_s371716" name="Equation" r:id="rId6" imgW="2260440" imgH="1041120" progId="Equation.DSMT4">
              <p:embed/>
            </p:oleObj>
          </a:graphicData>
        </a:graphic>
      </p:graphicFrame>
      <p:sp>
        <p:nvSpPr>
          <p:cNvPr id="32779" name="Rectangle 11"/>
          <p:cNvSpPr>
            <a:spLocks noChangeArrowheads="1"/>
          </p:cNvSpPr>
          <p:nvPr/>
        </p:nvSpPr>
        <p:spPr bwMode="auto">
          <a:xfrm>
            <a:off x="395288" y="5524500"/>
            <a:ext cx="82296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en-US"/>
              <a:t> FT can be viewed as a generalization of the Fluctuation-Dissipation Theorem and of the Onsager relation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6"/>
          <p:cNvSpPr txBox="1">
            <a:spLocks noChangeArrowheads="1"/>
          </p:cNvSpPr>
          <p:nvPr/>
        </p:nvSpPr>
        <p:spPr bwMode="auto">
          <a:xfrm>
            <a:off x="838200" y="1412875"/>
            <a:ext cx="397827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sz="2000" dirty="0" err="1">
                <a:solidFill>
                  <a:schemeClr val="accent2"/>
                </a:solidFill>
              </a:rPr>
              <a:t>Bacteriorhodopsin</a:t>
            </a:r>
            <a:r>
              <a:rPr lang="fr-FR" sz="2000" dirty="0">
                <a:solidFill>
                  <a:schemeClr val="accent2"/>
                </a:solidFill>
              </a:rPr>
              <a:t> (BR)</a:t>
            </a:r>
            <a:endParaRPr lang="fr-FR" dirty="0">
              <a:solidFill>
                <a:schemeClr val="accent2"/>
              </a:solidFill>
            </a:endParaRPr>
          </a:p>
          <a:p>
            <a:pPr algn="ctr"/>
            <a:r>
              <a:rPr lang="fr-FR" dirty="0">
                <a:latin typeface="Times" pitchFamily="18" charset="0"/>
              </a:rPr>
              <a:t>26 </a:t>
            </a:r>
            <a:r>
              <a:rPr lang="fr-FR" dirty="0" err="1">
                <a:latin typeface="Times" pitchFamily="18" charset="0"/>
              </a:rPr>
              <a:t>kDa</a:t>
            </a:r>
            <a:r>
              <a:rPr lang="fr-FR" dirty="0">
                <a:latin typeface="Times" pitchFamily="18" charset="0"/>
              </a:rPr>
              <a:t>, 200 ions/s</a:t>
            </a:r>
          </a:p>
          <a:p>
            <a:pPr algn="ctr"/>
            <a:r>
              <a:rPr lang="fr-FR" dirty="0" smtClean="0"/>
              <a:t>pompe à protons </a:t>
            </a:r>
            <a:r>
              <a:rPr lang="fr-FR" dirty="0"/>
              <a:t>H</a:t>
            </a:r>
            <a:r>
              <a:rPr lang="fr-FR" baseline="30000" dirty="0"/>
              <a:t>+</a:t>
            </a:r>
            <a:r>
              <a:rPr lang="fr-FR" dirty="0"/>
              <a:t> </a:t>
            </a:r>
          </a:p>
          <a:p>
            <a:pPr algn="ctr"/>
            <a:r>
              <a:rPr lang="fr-FR" dirty="0" smtClean="0"/>
              <a:t>activée par la lumière </a:t>
            </a:r>
            <a:endParaRPr lang="fr-FR" dirty="0"/>
          </a:p>
          <a:p>
            <a:pPr algn="ctr"/>
            <a:r>
              <a:rPr lang="fr-FR" dirty="0" smtClean="0"/>
              <a:t>de longueur d’onde </a:t>
            </a:r>
            <a:r>
              <a:rPr lang="fr-FR" dirty="0"/>
              <a:t>500-600 nm</a:t>
            </a:r>
          </a:p>
        </p:txBody>
      </p:sp>
      <p:sp>
        <p:nvSpPr>
          <p:cNvPr id="26627" name="Text Box 10"/>
          <p:cNvSpPr txBox="1">
            <a:spLocks noChangeArrowheads="1"/>
          </p:cNvSpPr>
          <p:nvPr/>
        </p:nvSpPr>
        <p:spPr bwMode="auto">
          <a:xfrm>
            <a:off x="5124450" y="1498600"/>
            <a:ext cx="3048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fr-FR" dirty="0">
                <a:solidFill>
                  <a:schemeClr val="accent2"/>
                </a:solidFill>
              </a:rPr>
              <a:t>Ca</a:t>
            </a:r>
            <a:r>
              <a:rPr lang="fr-FR" baseline="30000" dirty="0">
                <a:solidFill>
                  <a:schemeClr val="accent2"/>
                </a:solidFill>
              </a:rPr>
              <a:t>2+</a:t>
            </a:r>
            <a:r>
              <a:rPr lang="fr-FR" dirty="0">
                <a:solidFill>
                  <a:schemeClr val="accent2"/>
                </a:solidFill>
              </a:rPr>
              <a:t> </a:t>
            </a:r>
            <a:r>
              <a:rPr lang="fr-FR" dirty="0" err="1">
                <a:solidFill>
                  <a:schemeClr val="accent2"/>
                </a:solidFill>
              </a:rPr>
              <a:t>ATPase</a:t>
            </a:r>
            <a:endParaRPr lang="fr-FR" dirty="0">
              <a:solidFill>
                <a:schemeClr val="accent2"/>
              </a:solidFill>
            </a:endParaRPr>
          </a:p>
          <a:p>
            <a:pPr algn="ctr"/>
            <a:r>
              <a:rPr lang="fr-FR" dirty="0"/>
              <a:t>110 </a:t>
            </a:r>
            <a:r>
              <a:rPr lang="fr-FR" dirty="0" err="1"/>
              <a:t>kDa</a:t>
            </a:r>
            <a:r>
              <a:rPr lang="fr-FR" dirty="0"/>
              <a:t>; 60 ions/s</a:t>
            </a:r>
          </a:p>
          <a:p>
            <a:pPr algn="ctr"/>
            <a:r>
              <a:rPr lang="fr-FR" dirty="0" smtClean="0"/>
              <a:t>pompe les </a:t>
            </a:r>
            <a:r>
              <a:rPr lang="fr-FR" dirty="0"/>
              <a:t>Ca</a:t>
            </a:r>
            <a:r>
              <a:rPr lang="fr-FR" baseline="30000" dirty="0"/>
              <a:t>2+</a:t>
            </a:r>
            <a:endParaRPr lang="fr-FR" dirty="0"/>
          </a:p>
          <a:p>
            <a:pPr algn="ctr"/>
            <a:r>
              <a:rPr lang="fr-FR" dirty="0" smtClean="0"/>
              <a:t>nécessite de l’ATP</a:t>
            </a:r>
            <a:endParaRPr lang="fr-FR" dirty="0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4925" y="428625"/>
            <a:ext cx="91440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err="1" smtClean="0">
                <a:solidFill>
                  <a:srgbClr val="CC0000"/>
                </a:solidFill>
              </a:rPr>
              <a:t>Vésicules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unilamellaires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géantes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contenant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</a:p>
          <a:p>
            <a:pPr algn="ctr"/>
            <a:r>
              <a:rPr lang="en-US" sz="2000" dirty="0" smtClean="0">
                <a:solidFill>
                  <a:srgbClr val="CC0000"/>
                </a:solidFill>
              </a:rPr>
              <a:t>des </a:t>
            </a:r>
            <a:r>
              <a:rPr lang="en-US" sz="2000" dirty="0" err="1" smtClean="0">
                <a:solidFill>
                  <a:srgbClr val="CC0000"/>
                </a:solidFill>
              </a:rPr>
              <a:t>protéines</a:t>
            </a:r>
            <a:r>
              <a:rPr lang="en-US" sz="2000" dirty="0" smtClean="0">
                <a:solidFill>
                  <a:srgbClr val="CC0000"/>
                </a:solidFill>
              </a:rPr>
              <a:t> actives </a:t>
            </a:r>
            <a:r>
              <a:rPr lang="en-US" sz="2000" dirty="0">
                <a:solidFill>
                  <a:srgbClr val="CC0000"/>
                </a:solidFill>
              </a:rPr>
              <a:t>(</a:t>
            </a:r>
            <a:r>
              <a:rPr lang="en-US" sz="2000" dirty="0" err="1" smtClean="0">
                <a:solidFill>
                  <a:srgbClr val="CC0000"/>
                </a:solidFill>
              </a:rPr>
              <a:t>pompes</a:t>
            </a:r>
            <a:r>
              <a:rPr lang="en-US" sz="2000" dirty="0" smtClean="0">
                <a:solidFill>
                  <a:srgbClr val="CC0000"/>
                </a:solidFill>
              </a:rPr>
              <a:t> à ions)</a:t>
            </a:r>
            <a:r>
              <a:rPr lang="en-US" sz="2000" dirty="0">
                <a:solidFill>
                  <a:srgbClr val="CC0000"/>
                </a:solidFill>
              </a:rPr>
              <a:t/>
            </a:r>
            <a:br>
              <a:rPr lang="en-US" sz="2000" dirty="0">
                <a:solidFill>
                  <a:srgbClr val="CC0000"/>
                </a:solidFill>
              </a:rPr>
            </a:br>
            <a:endParaRPr lang="en-US" sz="2000" dirty="0"/>
          </a:p>
        </p:txBody>
      </p:sp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1384047" y="5399865"/>
            <a:ext cx="1830631" cy="643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/>
            <a:r>
              <a:rPr lang="fr-FR" dirty="0" smtClean="0">
                <a:solidFill>
                  <a:srgbClr val="000000"/>
                </a:solidFill>
                <a:latin typeface="Times New Roman" pitchFamily="18" charset="0"/>
              </a:rPr>
              <a:t>Vésicules géantes</a:t>
            </a:r>
            <a:endParaRPr lang="fr-FR" dirty="0">
              <a:solidFill>
                <a:srgbClr val="000000"/>
              </a:solidFill>
              <a:latin typeface="Times New Roman" pitchFamily="18" charset="0"/>
            </a:endParaRPr>
          </a:p>
          <a:p>
            <a:pPr algn="ctr"/>
            <a:r>
              <a:rPr lang="fr-FR" dirty="0">
                <a:solidFill>
                  <a:srgbClr val="000000"/>
                </a:solidFill>
                <a:latin typeface="Times New Roman" pitchFamily="18" charset="0"/>
              </a:rPr>
              <a:t>10-50 </a:t>
            </a:r>
            <a:r>
              <a:rPr lang="fr-FR" dirty="0">
                <a:solidFill>
                  <a:srgbClr val="000000"/>
                </a:solidFill>
                <a:latin typeface="Symbol" pitchFamily="18" charset="2"/>
              </a:rPr>
              <a:t>m</a:t>
            </a:r>
            <a:r>
              <a:rPr lang="fr-FR" dirty="0">
                <a:solidFill>
                  <a:srgbClr val="000000"/>
                </a:solidFill>
                <a:latin typeface="Times New Roman" pitchFamily="18" charset="0"/>
              </a:rPr>
              <a:t>m</a:t>
            </a:r>
            <a:endParaRPr lang="en-US" dirty="0"/>
          </a:p>
        </p:txBody>
      </p:sp>
      <p:sp>
        <p:nvSpPr>
          <p:cNvPr id="26630" name="Freeform 8"/>
          <p:cNvSpPr>
            <a:spLocks/>
          </p:cNvSpPr>
          <p:nvPr/>
        </p:nvSpPr>
        <p:spPr bwMode="auto">
          <a:xfrm>
            <a:off x="2236776" y="3498848"/>
            <a:ext cx="782638" cy="393700"/>
          </a:xfrm>
          <a:custGeom>
            <a:avLst/>
            <a:gdLst>
              <a:gd name="T0" fmla="*/ 0 w 705"/>
              <a:gd name="T1" fmla="*/ 0 h 354"/>
              <a:gd name="T2" fmla="*/ 2147483647 w 705"/>
              <a:gd name="T3" fmla="*/ 2147483647 h 354"/>
              <a:gd name="T4" fmla="*/ 2147483647 w 705"/>
              <a:gd name="T5" fmla="*/ 2147483647 h 354"/>
              <a:gd name="T6" fmla="*/ 0 60000 65536"/>
              <a:gd name="T7" fmla="*/ 0 60000 65536"/>
              <a:gd name="T8" fmla="*/ 0 60000 65536"/>
              <a:gd name="T9" fmla="*/ 0 w 705"/>
              <a:gd name="T10" fmla="*/ 0 h 354"/>
              <a:gd name="T11" fmla="*/ 705 w 705"/>
              <a:gd name="T12" fmla="*/ 354 h 3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05" h="354">
                <a:moveTo>
                  <a:pt x="0" y="0"/>
                </a:moveTo>
                <a:lnTo>
                  <a:pt x="134" y="353"/>
                </a:lnTo>
                <a:lnTo>
                  <a:pt x="704" y="353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6631" name="Freeform 9"/>
          <p:cNvSpPr>
            <a:spLocks/>
          </p:cNvSpPr>
          <p:nvPr/>
        </p:nvSpPr>
        <p:spPr bwMode="auto">
          <a:xfrm>
            <a:off x="2090726" y="4221161"/>
            <a:ext cx="623888" cy="127000"/>
          </a:xfrm>
          <a:custGeom>
            <a:avLst/>
            <a:gdLst>
              <a:gd name="T0" fmla="*/ 0 w 1083"/>
              <a:gd name="T1" fmla="*/ 2147483647 h 179"/>
              <a:gd name="T2" fmla="*/ 2147483647 w 1083"/>
              <a:gd name="T3" fmla="*/ 2147483647 h 179"/>
              <a:gd name="T4" fmla="*/ 2147483647 w 1083"/>
              <a:gd name="T5" fmla="*/ 2147483647 h 179"/>
              <a:gd name="T6" fmla="*/ 2147483647 w 1083"/>
              <a:gd name="T7" fmla="*/ 0 h 179"/>
              <a:gd name="T8" fmla="*/ 0 60000 65536"/>
              <a:gd name="T9" fmla="*/ 0 60000 65536"/>
              <a:gd name="T10" fmla="*/ 0 60000 65536"/>
              <a:gd name="T11" fmla="*/ 0 60000 65536"/>
              <a:gd name="T12" fmla="*/ 0 w 1083"/>
              <a:gd name="T13" fmla="*/ 0 h 179"/>
              <a:gd name="T14" fmla="*/ 1083 w 1083"/>
              <a:gd name="T15" fmla="*/ 179 h 17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3" h="179">
                <a:moveTo>
                  <a:pt x="0" y="12"/>
                </a:moveTo>
                <a:lnTo>
                  <a:pt x="205" y="178"/>
                </a:lnTo>
                <a:lnTo>
                  <a:pt x="936" y="178"/>
                </a:lnTo>
                <a:lnTo>
                  <a:pt x="1082" y="0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 type="none" w="sm" len="sm"/>
            <a:tailEnd type="stealth" w="med" len="med"/>
          </a:ln>
        </p:spPr>
        <p:txBody>
          <a:bodyPr/>
          <a:lstStyle/>
          <a:p>
            <a:endParaRPr lang="fr-FR"/>
          </a:p>
        </p:txBody>
      </p:sp>
      <p:sp>
        <p:nvSpPr>
          <p:cNvPr id="26632" name="Freeform 14"/>
          <p:cNvSpPr>
            <a:spLocks/>
          </p:cNvSpPr>
          <p:nvPr/>
        </p:nvSpPr>
        <p:spPr bwMode="auto">
          <a:xfrm>
            <a:off x="2741601" y="3619498"/>
            <a:ext cx="1506538" cy="1639888"/>
          </a:xfrm>
          <a:custGeom>
            <a:avLst/>
            <a:gdLst>
              <a:gd name="T0" fmla="*/ 2147483647 w 1356"/>
              <a:gd name="T1" fmla="*/ 2147483647 h 1476"/>
              <a:gd name="T2" fmla="*/ 2147483647 w 1356"/>
              <a:gd name="T3" fmla="*/ 2147483647 h 1476"/>
              <a:gd name="T4" fmla="*/ 2147483647 w 1356"/>
              <a:gd name="T5" fmla="*/ 2147483647 h 1476"/>
              <a:gd name="T6" fmla="*/ 2147483647 w 1356"/>
              <a:gd name="T7" fmla="*/ 2147483647 h 1476"/>
              <a:gd name="T8" fmla="*/ 2147483647 w 1356"/>
              <a:gd name="T9" fmla="*/ 2147483647 h 1476"/>
              <a:gd name="T10" fmla="*/ 2147483647 w 1356"/>
              <a:gd name="T11" fmla="*/ 2147483647 h 1476"/>
              <a:gd name="T12" fmla="*/ 2147483647 w 1356"/>
              <a:gd name="T13" fmla="*/ 2147483647 h 1476"/>
              <a:gd name="T14" fmla="*/ 2147483647 w 1356"/>
              <a:gd name="T15" fmla="*/ 2147483647 h 1476"/>
              <a:gd name="T16" fmla="*/ 2147483647 w 1356"/>
              <a:gd name="T17" fmla="*/ 0 h 1476"/>
              <a:gd name="T18" fmla="*/ 2147483647 w 1356"/>
              <a:gd name="T19" fmla="*/ 0 h 1476"/>
              <a:gd name="T20" fmla="*/ 2147483647 w 1356"/>
              <a:gd name="T21" fmla="*/ 2147483647 h 1476"/>
              <a:gd name="T22" fmla="*/ 2147483647 w 1356"/>
              <a:gd name="T23" fmla="*/ 2147483647 h 1476"/>
              <a:gd name="T24" fmla="*/ 2147483647 w 1356"/>
              <a:gd name="T25" fmla="*/ 2147483647 h 1476"/>
              <a:gd name="T26" fmla="*/ 2147483647 w 1356"/>
              <a:gd name="T27" fmla="*/ 2147483647 h 1476"/>
              <a:gd name="T28" fmla="*/ 2147483647 w 1356"/>
              <a:gd name="T29" fmla="*/ 2147483647 h 1476"/>
              <a:gd name="T30" fmla="*/ 2147483647 w 1356"/>
              <a:gd name="T31" fmla="*/ 2147483647 h 1476"/>
              <a:gd name="T32" fmla="*/ 2147483647 w 1356"/>
              <a:gd name="T33" fmla="*/ 2147483647 h 1476"/>
              <a:gd name="T34" fmla="*/ 2147483647 w 1356"/>
              <a:gd name="T35" fmla="*/ 2147483647 h 1476"/>
              <a:gd name="T36" fmla="*/ 2147483647 w 1356"/>
              <a:gd name="T37" fmla="*/ 2147483647 h 1476"/>
              <a:gd name="T38" fmla="*/ 2147483647 w 1356"/>
              <a:gd name="T39" fmla="*/ 2147483647 h 1476"/>
              <a:gd name="T40" fmla="*/ 2147483647 w 1356"/>
              <a:gd name="T41" fmla="*/ 2147483647 h 1476"/>
              <a:gd name="T42" fmla="*/ 2147483647 w 1356"/>
              <a:gd name="T43" fmla="*/ 2147483647 h 1476"/>
              <a:gd name="T44" fmla="*/ 2147483647 w 1356"/>
              <a:gd name="T45" fmla="*/ 2147483647 h 1476"/>
              <a:gd name="T46" fmla="*/ 2147483647 w 1356"/>
              <a:gd name="T47" fmla="*/ 2147483647 h 1476"/>
              <a:gd name="T48" fmla="*/ 2147483647 w 1356"/>
              <a:gd name="T49" fmla="*/ 2147483647 h 1476"/>
              <a:gd name="T50" fmla="*/ 2147483647 w 1356"/>
              <a:gd name="T51" fmla="*/ 2147483647 h 1476"/>
              <a:gd name="T52" fmla="*/ 2147483647 w 1356"/>
              <a:gd name="T53" fmla="*/ 2147483647 h 1476"/>
              <a:gd name="T54" fmla="*/ 2147483647 w 1356"/>
              <a:gd name="T55" fmla="*/ 2147483647 h 1476"/>
              <a:gd name="T56" fmla="*/ 2147483647 w 1356"/>
              <a:gd name="T57" fmla="*/ 2147483647 h 1476"/>
              <a:gd name="T58" fmla="*/ 2147483647 w 1356"/>
              <a:gd name="T59" fmla="*/ 2147483647 h 1476"/>
              <a:gd name="T60" fmla="*/ 2147483647 w 1356"/>
              <a:gd name="T61" fmla="*/ 2147483647 h 1476"/>
              <a:gd name="T62" fmla="*/ 2147483647 w 1356"/>
              <a:gd name="T63" fmla="*/ 2147483647 h 1476"/>
              <a:gd name="T64" fmla="*/ 2147483647 w 1356"/>
              <a:gd name="T65" fmla="*/ 2147483647 h 1476"/>
              <a:gd name="T66" fmla="*/ 2147483647 w 1356"/>
              <a:gd name="T67" fmla="*/ 2147483647 h 1476"/>
              <a:gd name="T68" fmla="*/ 2147483647 w 1356"/>
              <a:gd name="T69" fmla="*/ 2147483647 h 1476"/>
              <a:gd name="T70" fmla="*/ 2147483647 w 1356"/>
              <a:gd name="T71" fmla="*/ 2147483647 h 1476"/>
              <a:gd name="T72" fmla="*/ 2147483647 w 1356"/>
              <a:gd name="T73" fmla="*/ 2147483647 h 1476"/>
              <a:gd name="T74" fmla="*/ 2147483647 w 1356"/>
              <a:gd name="T75" fmla="*/ 2147483647 h 1476"/>
              <a:gd name="T76" fmla="*/ 2147483647 w 1356"/>
              <a:gd name="T77" fmla="*/ 2147483647 h 1476"/>
              <a:gd name="T78" fmla="*/ 2147483647 w 1356"/>
              <a:gd name="T79" fmla="*/ 2147483647 h 1476"/>
              <a:gd name="T80" fmla="*/ 2147483647 w 1356"/>
              <a:gd name="T81" fmla="*/ 2147483647 h 1476"/>
              <a:gd name="T82" fmla="*/ 2147483647 w 1356"/>
              <a:gd name="T83" fmla="*/ 2147483647 h 1476"/>
              <a:gd name="T84" fmla="*/ 2147483647 w 1356"/>
              <a:gd name="T85" fmla="*/ 2147483647 h 1476"/>
              <a:gd name="T86" fmla="*/ 2147483647 w 1356"/>
              <a:gd name="T87" fmla="*/ 2147483647 h 1476"/>
              <a:gd name="T88" fmla="*/ 2147483647 w 1356"/>
              <a:gd name="T89" fmla="*/ 2147483647 h 1476"/>
              <a:gd name="T90" fmla="*/ 2147483647 w 1356"/>
              <a:gd name="T91" fmla="*/ 2147483647 h 1476"/>
              <a:gd name="T92" fmla="*/ 2147483647 w 1356"/>
              <a:gd name="T93" fmla="*/ 2147483647 h 1476"/>
              <a:gd name="T94" fmla="*/ 2147483647 w 1356"/>
              <a:gd name="T95" fmla="*/ 2147483647 h 1476"/>
              <a:gd name="T96" fmla="*/ 2147483647 w 1356"/>
              <a:gd name="T97" fmla="*/ 2147483647 h 1476"/>
              <a:gd name="T98" fmla="*/ 2147483647 w 1356"/>
              <a:gd name="T99" fmla="*/ 2147483647 h 1476"/>
              <a:gd name="T100" fmla="*/ 2147483647 w 1356"/>
              <a:gd name="T101" fmla="*/ 2147483647 h 147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356"/>
              <a:gd name="T154" fmla="*/ 0 h 1476"/>
              <a:gd name="T155" fmla="*/ 1356 w 1356"/>
              <a:gd name="T156" fmla="*/ 1476 h 147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356" h="1476">
                <a:moveTo>
                  <a:pt x="6" y="584"/>
                </a:moveTo>
                <a:lnTo>
                  <a:pt x="12" y="569"/>
                </a:lnTo>
                <a:lnTo>
                  <a:pt x="12" y="555"/>
                </a:lnTo>
                <a:lnTo>
                  <a:pt x="23" y="532"/>
                </a:lnTo>
                <a:lnTo>
                  <a:pt x="30" y="504"/>
                </a:lnTo>
                <a:lnTo>
                  <a:pt x="41" y="488"/>
                </a:lnTo>
                <a:lnTo>
                  <a:pt x="54" y="467"/>
                </a:lnTo>
                <a:lnTo>
                  <a:pt x="67" y="453"/>
                </a:lnTo>
                <a:lnTo>
                  <a:pt x="72" y="438"/>
                </a:lnTo>
                <a:lnTo>
                  <a:pt x="102" y="387"/>
                </a:lnTo>
                <a:lnTo>
                  <a:pt x="108" y="373"/>
                </a:lnTo>
                <a:lnTo>
                  <a:pt x="121" y="343"/>
                </a:lnTo>
                <a:lnTo>
                  <a:pt x="127" y="328"/>
                </a:lnTo>
                <a:lnTo>
                  <a:pt x="132" y="314"/>
                </a:lnTo>
                <a:lnTo>
                  <a:pt x="145" y="306"/>
                </a:lnTo>
                <a:lnTo>
                  <a:pt x="150" y="291"/>
                </a:lnTo>
                <a:lnTo>
                  <a:pt x="168" y="269"/>
                </a:lnTo>
                <a:lnTo>
                  <a:pt x="186" y="256"/>
                </a:lnTo>
                <a:lnTo>
                  <a:pt x="199" y="248"/>
                </a:lnTo>
                <a:lnTo>
                  <a:pt x="211" y="219"/>
                </a:lnTo>
                <a:lnTo>
                  <a:pt x="223" y="204"/>
                </a:lnTo>
                <a:lnTo>
                  <a:pt x="235" y="191"/>
                </a:lnTo>
                <a:lnTo>
                  <a:pt x="266" y="154"/>
                </a:lnTo>
                <a:lnTo>
                  <a:pt x="295" y="124"/>
                </a:lnTo>
                <a:lnTo>
                  <a:pt x="307" y="124"/>
                </a:lnTo>
                <a:lnTo>
                  <a:pt x="313" y="102"/>
                </a:lnTo>
                <a:lnTo>
                  <a:pt x="331" y="81"/>
                </a:lnTo>
                <a:lnTo>
                  <a:pt x="344" y="81"/>
                </a:lnTo>
                <a:lnTo>
                  <a:pt x="362" y="59"/>
                </a:lnTo>
                <a:lnTo>
                  <a:pt x="379" y="50"/>
                </a:lnTo>
                <a:lnTo>
                  <a:pt x="392" y="44"/>
                </a:lnTo>
                <a:lnTo>
                  <a:pt x="409" y="37"/>
                </a:lnTo>
                <a:lnTo>
                  <a:pt x="428" y="22"/>
                </a:lnTo>
                <a:lnTo>
                  <a:pt x="469" y="7"/>
                </a:lnTo>
                <a:lnTo>
                  <a:pt x="487" y="7"/>
                </a:lnTo>
                <a:lnTo>
                  <a:pt x="501" y="0"/>
                </a:lnTo>
                <a:lnTo>
                  <a:pt x="518" y="0"/>
                </a:lnTo>
                <a:lnTo>
                  <a:pt x="542" y="0"/>
                </a:lnTo>
                <a:lnTo>
                  <a:pt x="560" y="0"/>
                </a:lnTo>
                <a:lnTo>
                  <a:pt x="577" y="0"/>
                </a:lnTo>
                <a:lnTo>
                  <a:pt x="591" y="0"/>
                </a:lnTo>
                <a:lnTo>
                  <a:pt x="632" y="7"/>
                </a:lnTo>
                <a:lnTo>
                  <a:pt x="651" y="15"/>
                </a:lnTo>
                <a:lnTo>
                  <a:pt x="663" y="15"/>
                </a:lnTo>
                <a:lnTo>
                  <a:pt x="681" y="15"/>
                </a:lnTo>
                <a:lnTo>
                  <a:pt x="699" y="15"/>
                </a:lnTo>
                <a:lnTo>
                  <a:pt x="716" y="28"/>
                </a:lnTo>
                <a:lnTo>
                  <a:pt x="735" y="28"/>
                </a:lnTo>
                <a:lnTo>
                  <a:pt x="764" y="44"/>
                </a:lnTo>
                <a:lnTo>
                  <a:pt x="777" y="44"/>
                </a:lnTo>
                <a:lnTo>
                  <a:pt x="794" y="44"/>
                </a:lnTo>
                <a:lnTo>
                  <a:pt x="808" y="50"/>
                </a:lnTo>
                <a:lnTo>
                  <a:pt x="825" y="50"/>
                </a:lnTo>
                <a:lnTo>
                  <a:pt x="843" y="50"/>
                </a:lnTo>
                <a:lnTo>
                  <a:pt x="861" y="50"/>
                </a:lnTo>
                <a:lnTo>
                  <a:pt x="880" y="59"/>
                </a:lnTo>
                <a:lnTo>
                  <a:pt x="898" y="59"/>
                </a:lnTo>
                <a:lnTo>
                  <a:pt x="921" y="72"/>
                </a:lnTo>
                <a:lnTo>
                  <a:pt x="939" y="72"/>
                </a:lnTo>
                <a:lnTo>
                  <a:pt x="962" y="72"/>
                </a:lnTo>
                <a:lnTo>
                  <a:pt x="981" y="81"/>
                </a:lnTo>
                <a:lnTo>
                  <a:pt x="993" y="81"/>
                </a:lnTo>
                <a:lnTo>
                  <a:pt x="1029" y="95"/>
                </a:lnTo>
                <a:lnTo>
                  <a:pt x="1042" y="102"/>
                </a:lnTo>
                <a:lnTo>
                  <a:pt x="1060" y="117"/>
                </a:lnTo>
                <a:lnTo>
                  <a:pt x="1071" y="132"/>
                </a:lnTo>
                <a:lnTo>
                  <a:pt x="1084" y="138"/>
                </a:lnTo>
                <a:lnTo>
                  <a:pt x="1089" y="154"/>
                </a:lnTo>
                <a:lnTo>
                  <a:pt x="1120" y="182"/>
                </a:lnTo>
                <a:lnTo>
                  <a:pt x="1126" y="197"/>
                </a:lnTo>
                <a:lnTo>
                  <a:pt x="1138" y="211"/>
                </a:lnTo>
                <a:lnTo>
                  <a:pt x="1150" y="226"/>
                </a:lnTo>
                <a:lnTo>
                  <a:pt x="1156" y="248"/>
                </a:lnTo>
                <a:lnTo>
                  <a:pt x="1162" y="263"/>
                </a:lnTo>
                <a:lnTo>
                  <a:pt x="1174" y="285"/>
                </a:lnTo>
                <a:lnTo>
                  <a:pt x="1179" y="300"/>
                </a:lnTo>
                <a:lnTo>
                  <a:pt x="1193" y="306"/>
                </a:lnTo>
                <a:lnTo>
                  <a:pt x="1198" y="322"/>
                </a:lnTo>
                <a:lnTo>
                  <a:pt x="1210" y="336"/>
                </a:lnTo>
                <a:lnTo>
                  <a:pt x="1216" y="351"/>
                </a:lnTo>
                <a:lnTo>
                  <a:pt x="1246" y="379"/>
                </a:lnTo>
                <a:lnTo>
                  <a:pt x="1246" y="395"/>
                </a:lnTo>
                <a:lnTo>
                  <a:pt x="1259" y="410"/>
                </a:lnTo>
                <a:lnTo>
                  <a:pt x="1277" y="423"/>
                </a:lnTo>
                <a:lnTo>
                  <a:pt x="1295" y="445"/>
                </a:lnTo>
                <a:lnTo>
                  <a:pt x="1324" y="467"/>
                </a:lnTo>
                <a:lnTo>
                  <a:pt x="1332" y="482"/>
                </a:lnTo>
                <a:lnTo>
                  <a:pt x="1343" y="510"/>
                </a:lnTo>
                <a:lnTo>
                  <a:pt x="1349" y="525"/>
                </a:lnTo>
                <a:lnTo>
                  <a:pt x="1349" y="541"/>
                </a:lnTo>
                <a:lnTo>
                  <a:pt x="1355" y="562"/>
                </a:lnTo>
                <a:lnTo>
                  <a:pt x="1355" y="584"/>
                </a:lnTo>
                <a:lnTo>
                  <a:pt x="1355" y="620"/>
                </a:lnTo>
                <a:lnTo>
                  <a:pt x="1355" y="636"/>
                </a:lnTo>
                <a:lnTo>
                  <a:pt x="1355" y="651"/>
                </a:lnTo>
                <a:lnTo>
                  <a:pt x="1349" y="673"/>
                </a:lnTo>
                <a:lnTo>
                  <a:pt x="1337" y="716"/>
                </a:lnTo>
                <a:lnTo>
                  <a:pt x="1318" y="738"/>
                </a:lnTo>
                <a:lnTo>
                  <a:pt x="1306" y="760"/>
                </a:lnTo>
                <a:lnTo>
                  <a:pt x="1288" y="796"/>
                </a:lnTo>
                <a:lnTo>
                  <a:pt x="1288" y="810"/>
                </a:lnTo>
                <a:lnTo>
                  <a:pt x="1283" y="825"/>
                </a:lnTo>
                <a:lnTo>
                  <a:pt x="1283" y="847"/>
                </a:lnTo>
                <a:lnTo>
                  <a:pt x="1283" y="876"/>
                </a:lnTo>
                <a:lnTo>
                  <a:pt x="1283" y="913"/>
                </a:lnTo>
                <a:lnTo>
                  <a:pt x="1283" y="935"/>
                </a:lnTo>
                <a:lnTo>
                  <a:pt x="1283" y="957"/>
                </a:lnTo>
                <a:lnTo>
                  <a:pt x="1283" y="979"/>
                </a:lnTo>
                <a:lnTo>
                  <a:pt x="1283" y="1001"/>
                </a:lnTo>
                <a:lnTo>
                  <a:pt x="1283" y="1029"/>
                </a:lnTo>
                <a:lnTo>
                  <a:pt x="1283" y="1052"/>
                </a:lnTo>
                <a:lnTo>
                  <a:pt x="1288" y="1066"/>
                </a:lnTo>
                <a:lnTo>
                  <a:pt x="1288" y="1102"/>
                </a:lnTo>
                <a:lnTo>
                  <a:pt x="1288" y="1117"/>
                </a:lnTo>
                <a:lnTo>
                  <a:pt x="1283" y="1133"/>
                </a:lnTo>
                <a:lnTo>
                  <a:pt x="1283" y="1154"/>
                </a:lnTo>
                <a:lnTo>
                  <a:pt x="1277" y="1183"/>
                </a:lnTo>
                <a:lnTo>
                  <a:pt x="1271" y="1198"/>
                </a:lnTo>
                <a:lnTo>
                  <a:pt x="1259" y="1220"/>
                </a:lnTo>
                <a:lnTo>
                  <a:pt x="1246" y="1226"/>
                </a:lnTo>
                <a:lnTo>
                  <a:pt x="1246" y="1242"/>
                </a:lnTo>
                <a:lnTo>
                  <a:pt x="1234" y="1248"/>
                </a:lnTo>
                <a:lnTo>
                  <a:pt x="1228" y="1263"/>
                </a:lnTo>
                <a:lnTo>
                  <a:pt x="1216" y="1270"/>
                </a:lnTo>
                <a:lnTo>
                  <a:pt x="1198" y="1300"/>
                </a:lnTo>
                <a:lnTo>
                  <a:pt x="1179" y="1315"/>
                </a:lnTo>
                <a:lnTo>
                  <a:pt x="1150" y="1330"/>
                </a:lnTo>
                <a:lnTo>
                  <a:pt x="1115" y="1365"/>
                </a:lnTo>
                <a:lnTo>
                  <a:pt x="1101" y="1365"/>
                </a:lnTo>
                <a:lnTo>
                  <a:pt x="1089" y="1380"/>
                </a:lnTo>
                <a:lnTo>
                  <a:pt x="1071" y="1387"/>
                </a:lnTo>
                <a:lnTo>
                  <a:pt x="1048" y="1402"/>
                </a:lnTo>
                <a:lnTo>
                  <a:pt x="1036" y="1409"/>
                </a:lnTo>
                <a:lnTo>
                  <a:pt x="1017" y="1409"/>
                </a:lnTo>
                <a:lnTo>
                  <a:pt x="999" y="1417"/>
                </a:lnTo>
                <a:lnTo>
                  <a:pt x="981" y="1417"/>
                </a:lnTo>
                <a:lnTo>
                  <a:pt x="958" y="1430"/>
                </a:lnTo>
                <a:lnTo>
                  <a:pt x="945" y="1439"/>
                </a:lnTo>
                <a:lnTo>
                  <a:pt x="927" y="1446"/>
                </a:lnTo>
                <a:lnTo>
                  <a:pt x="909" y="1446"/>
                </a:lnTo>
                <a:lnTo>
                  <a:pt x="891" y="1452"/>
                </a:lnTo>
                <a:lnTo>
                  <a:pt x="872" y="1461"/>
                </a:lnTo>
                <a:lnTo>
                  <a:pt x="854" y="1461"/>
                </a:lnTo>
                <a:lnTo>
                  <a:pt x="837" y="1461"/>
                </a:lnTo>
                <a:lnTo>
                  <a:pt x="813" y="1461"/>
                </a:lnTo>
                <a:lnTo>
                  <a:pt x="794" y="1452"/>
                </a:lnTo>
                <a:lnTo>
                  <a:pt x="782" y="1452"/>
                </a:lnTo>
                <a:lnTo>
                  <a:pt x="764" y="1452"/>
                </a:lnTo>
                <a:lnTo>
                  <a:pt x="747" y="1446"/>
                </a:lnTo>
                <a:lnTo>
                  <a:pt x="722" y="1439"/>
                </a:lnTo>
                <a:lnTo>
                  <a:pt x="710" y="1439"/>
                </a:lnTo>
                <a:lnTo>
                  <a:pt x="686" y="1439"/>
                </a:lnTo>
                <a:lnTo>
                  <a:pt x="669" y="1452"/>
                </a:lnTo>
                <a:lnTo>
                  <a:pt x="655" y="1452"/>
                </a:lnTo>
                <a:lnTo>
                  <a:pt x="638" y="1461"/>
                </a:lnTo>
                <a:lnTo>
                  <a:pt x="614" y="1467"/>
                </a:lnTo>
                <a:lnTo>
                  <a:pt x="602" y="1475"/>
                </a:lnTo>
                <a:lnTo>
                  <a:pt x="577" y="1475"/>
                </a:lnTo>
                <a:lnTo>
                  <a:pt x="542" y="1475"/>
                </a:lnTo>
                <a:lnTo>
                  <a:pt x="512" y="1461"/>
                </a:lnTo>
                <a:lnTo>
                  <a:pt x="487" y="1461"/>
                </a:lnTo>
                <a:lnTo>
                  <a:pt x="475" y="1452"/>
                </a:lnTo>
                <a:lnTo>
                  <a:pt x="428" y="1424"/>
                </a:lnTo>
                <a:lnTo>
                  <a:pt x="397" y="1409"/>
                </a:lnTo>
                <a:lnTo>
                  <a:pt x="385" y="1402"/>
                </a:lnTo>
                <a:lnTo>
                  <a:pt x="367" y="1395"/>
                </a:lnTo>
                <a:lnTo>
                  <a:pt x="348" y="1387"/>
                </a:lnTo>
                <a:lnTo>
                  <a:pt x="313" y="1372"/>
                </a:lnTo>
                <a:lnTo>
                  <a:pt x="301" y="1358"/>
                </a:lnTo>
                <a:lnTo>
                  <a:pt x="289" y="1352"/>
                </a:lnTo>
                <a:lnTo>
                  <a:pt x="289" y="1337"/>
                </a:lnTo>
                <a:lnTo>
                  <a:pt x="289" y="1321"/>
                </a:lnTo>
                <a:lnTo>
                  <a:pt x="289" y="1300"/>
                </a:lnTo>
                <a:lnTo>
                  <a:pt x="284" y="1278"/>
                </a:lnTo>
                <a:lnTo>
                  <a:pt x="284" y="1256"/>
                </a:lnTo>
                <a:lnTo>
                  <a:pt x="277" y="1233"/>
                </a:lnTo>
                <a:lnTo>
                  <a:pt x="270" y="1211"/>
                </a:lnTo>
                <a:lnTo>
                  <a:pt x="266" y="1189"/>
                </a:lnTo>
                <a:lnTo>
                  <a:pt x="253" y="1176"/>
                </a:lnTo>
                <a:lnTo>
                  <a:pt x="240" y="1161"/>
                </a:lnTo>
                <a:lnTo>
                  <a:pt x="223" y="1124"/>
                </a:lnTo>
                <a:lnTo>
                  <a:pt x="211" y="1096"/>
                </a:lnTo>
                <a:lnTo>
                  <a:pt x="192" y="1080"/>
                </a:lnTo>
                <a:lnTo>
                  <a:pt x="180" y="1066"/>
                </a:lnTo>
                <a:lnTo>
                  <a:pt x="162" y="1052"/>
                </a:lnTo>
                <a:lnTo>
                  <a:pt x="150" y="1044"/>
                </a:lnTo>
                <a:lnTo>
                  <a:pt x="132" y="1029"/>
                </a:lnTo>
                <a:lnTo>
                  <a:pt x="108" y="1015"/>
                </a:lnTo>
                <a:lnTo>
                  <a:pt x="90" y="1001"/>
                </a:lnTo>
                <a:lnTo>
                  <a:pt x="54" y="970"/>
                </a:lnTo>
                <a:lnTo>
                  <a:pt x="41" y="957"/>
                </a:lnTo>
                <a:lnTo>
                  <a:pt x="30" y="935"/>
                </a:lnTo>
                <a:lnTo>
                  <a:pt x="23" y="920"/>
                </a:lnTo>
                <a:lnTo>
                  <a:pt x="12" y="898"/>
                </a:lnTo>
                <a:lnTo>
                  <a:pt x="12" y="883"/>
                </a:lnTo>
                <a:lnTo>
                  <a:pt x="6" y="810"/>
                </a:lnTo>
                <a:lnTo>
                  <a:pt x="6" y="796"/>
                </a:lnTo>
                <a:lnTo>
                  <a:pt x="6" y="766"/>
                </a:lnTo>
                <a:lnTo>
                  <a:pt x="6" y="751"/>
                </a:lnTo>
                <a:lnTo>
                  <a:pt x="6" y="729"/>
                </a:lnTo>
                <a:lnTo>
                  <a:pt x="0" y="694"/>
                </a:lnTo>
                <a:lnTo>
                  <a:pt x="0" y="679"/>
                </a:lnTo>
                <a:lnTo>
                  <a:pt x="0" y="664"/>
                </a:lnTo>
                <a:lnTo>
                  <a:pt x="6" y="642"/>
                </a:lnTo>
                <a:lnTo>
                  <a:pt x="6" y="620"/>
                </a:lnTo>
                <a:lnTo>
                  <a:pt x="6" y="599"/>
                </a:lnTo>
                <a:lnTo>
                  <a:pt x="6" y="584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26633" name="Freeform 16"/>
          <p:cNvSpPr>
            <a:spLocks/>
          </p:cNvSpPr>
          <p:nvPr/>
        </p:nvSpPr>
        <p:spPr bwMode="auto">
          <a:xfrm>
            <a:off x="2795576" y="3665536"/>
            <a:ext cx="1411288" cy="1538287"/>
          </a:xfrm>
          <a:custGeom>
            <a:avLst/>
            <a:gdLst>
              <a:gd name="T0" fmla="*/ 2147483647 w 1270"/>
              <a:gd name="T1" fmla="*/ 2147483647 h 1384"/>
              <a:gd name="T2" fmla="*/ 2147483647 w 1270"/>
              <a:gd name="T3" fmla="*/ 2147483647 h 1384"/>
              <a:gd name="T4" fmla="*/ 2147483647 w 1270"/>
              <a:gd name="T5" fmla="*/ 2147483647 h 1384"/>
              <a:gd name="T6" fmla="*/ 2147483647 w 1270"/>
              <a:gd name="T7" fmla="*/ 2147483647 h 1384"/>
              <a:gd name="T8" fmla="*/ 2147483647 w 1270"/>
              <a:gd name="T9" fmla="*/ 2147483647 h 1384"/>
              <a:gd name="T10" fmla="*/ 2147483647 w 1270"/>
              <a:gd name="T11" fmla="*/ 2147483647 h 1384"/>
              <a:gd name="T12" fmla="*/ 2147483647 w 1270"/>
              <a:gd name="T13" fmla="*/ 2147483647 h 1384"/>
              <a:gd name="T14" fmla="*/ 2147483647 w 1270"/>
              <a:gd name="T15" fmla="*/ 2147483647 h 1384"/>
              <a:gd name="T16" fmla="*/ 2147483647 w 1270"/>
              <a:gd name="T17" fmla="*/ 0 h 1384"/>
              <a:gd name="T18" fmla="*/ 2147483647 w 1270"/>
              <a:gd name="T19" fmla="*/ 0 h 1384"/>
              <a:gd name="T20" fmla="*/ 2147483647 w 1270"/>
              <a:gd name="T21" fmla="*/ 2147483647 h 1384"/>
              <a:gd name="T22" fmla="*/ 2147483647 w 1270"/>
              <a:gd name="T23" fmla="*/ 2147483647 h 1384"/>
              <a:gd name="T24" fmla="*/ 2147483647 w 1270"/>
              <a:gd name="T25" fmla="*/ 2147483647 h 1384"/>
              <a:gd name="T26" fmla="*/ 2147483647 w 1270"/>
              <a:gd name="T27" fmla="*/ 2147483647 h 1384"/>
              <a:gd name="T28" fmla="*/ 2147483647 w 1270"/>
              <a:gd name="T29" fmla="*/ 2147483647 h 1384"/>
              <a:gd name="T30" fmla="*/ 2147483647 w 1270"/>
              <a:gd name="T31" fmla="*/ 2147483647 h 1384"/>
              <a:gd name="T32" fmla="*/ 2147483647 w 1270"/>
              <a:gd name="T33" fmla="*/ 2147483647 h 1384"/>
              <a:gd name="T34" fmla="*/ 2147483647 w 1270"/>
              <a:gd name="T35" fmla="*/ 2147483647 h 1384"/>
              <a:gd name="T36" fmla="*/ 2147483647 w 1270"/>
              <a:gd name="T37" fmla="*/ 2147483647 h 1384"/>
              <a:gd name="T38" fmla="*/ 2147483647 w 1270"/>
              <a:gd name="T39" fmla="*/ 2147483647 h 1384"/>
              <a:gd name="T40" fmla="*/ 2147483647 w 1270"/>
              <a:gd name="T41" fmla="*/ 2147483647 h 1384"/>
              <a:gd name="T42" fmla="*/ 2147483647 w 1270"/>
              <a:gd name="T43" fmla="*/ 2147483647 h 1384"/>
              <a:gd name="T44" fmla="*/ 2147483647 w 1270"/>
              <a:gd name="T45" fmla="*/ 2147483647 h 1384"/>
              <a:gd name="T46" fmla="*/ 2147483647 w 1270"/>
              <a:gd name="T47" fmla="*/ 2147483647 h 1384"/>
              <a:gd name="T48" fmla="*/ 2147483647 w 1270"/>
              <a:gd name="T49" fmla="*/ 2147483647 h 1384"/>
              <a:gd name="T50" fmla="*/ 2147483647 w 1270"/>
              <a:gd name="T51" fmla="*/ 2147483647 h 1384"/>
              <a:gd name="T52" fmla="*/ 2147483647 w 1270"/>
              <a:gd name="T53" fmla="*/ 2147483647 h 1384"/>
              <a:gd name="T54" fmla="*/ 2147483647 w 1270"/>
              <a:gd name="T55" fmla="*/ 2147483647 h 1384"/>
              <a:gd name="T56" fmla="*/ 2147483647 w 1270"/>
              <a:gd name="T57" fmla="*/ 2147483647 h 1384"/>
              <a:gd name="T58" fmla="*/ 2147483647 w 1270"/>
              <a:gd name="T59" fmla="*/ 2147483647 h 1384"/>
              <a:gd name="T60" fmla="*/ 2147483647 w 1270"/>
              <a:gd name="T61" fmla="*/ 2147483647 h 1384"/>
              <a:gd name="T62" fmla="*/ 2147483647 w 1270"/>
              <a:gd name="T63" fmla="*/ 2147483647 h 1384"/>
              <a:gd name="T64" fmla="*/ 2147483647 w 1270"/>
              <a:gd name="T65" fmla="*/ 2147483647 h 1384"/>
              <a:gd name="T66" fmla="*/ 2147483647 w 1270"/>
              <a:gd name="T67" fmla="*/ 2147483647 h 1384"/>
              <a:gd name="T68" fmla="*/ 2147483647 w 1270"/>
              <a:gd name="T69" fmla="*/ 2147483647 h 1384"/>
              <a:gd name="T70" fmla="*/ 2147483647 w 1270"/>
              <a:gd name="T71" fmla="*/ 2147483647 h 1384"/>
              <a:gd name="T72" fmla="*/ 2147483647 w 1270"/>
              <a:gd name="T73" fmla="*/ 2147483647 h 1384"/>
              <a:gd name="T74" fmla="*/ 2147483647 w 1270"/>
              <a:gd name="T75" fmla="*/ 2147483647 h 1384"/>
              <a:gd name="T76" fmla="*/ 2147483647 w 1270"/>
              <a:gd name="T77" fmla="*/ 2147483647 h 1384"/>
              <a:gd name="T78" fmla="*/ 2147483647 w 1270"/>
              <a:gd name="T79" fmla="*/ 2147483647 h 1384"/>
              <a:gd name="T80" fmla="*/ 2147483647 w 1270"/>
              <a:gd name="T81" fmla="*/ 2147483647 h 1384"/>
              <a:gd name="T82" fmla="*/ 2147483647 w 1270"/>
              <a:gd name="T83" fmla="*/ 2147483647 h 1384"/>
              <a:gd name="T84" fmla="*/ 2147483647 w 1270"/>
              <a:gd name="T85" fmla="*/ 2147483647 h 1384"/>
              <a:gd name="T86" fmla="*/ 2147483647 w 1270"/>
              <a:gd name="T87" fmla="*/ 2147483647 h 1384"/>
              <a:gd name="T88" fmla="*/ 2147483647 w 1270"/>
              <a:gd name="T89" fmla="*/ 2147483647 h 1384"/>
              <a:gd name="T90" fmla="*/ 2147483647 w 1270"/>
              <a:gd name="T91" fmla="*/ 2147483647 h 1384"/>
              <a:gd name="T92" fmla="*/ 2147483647 w 1270"/>
              <a:gd name="T93" fmla="*/ 2147483647 h 1384"/>
              <a:gd name="T94" fmla="*/ 2147483647 w 1270"/>
              <a:gd name="T95" fmla="*/ 2147483647 h 1384"/>
              <a:gd name="T96" fmla="*/ 2147483647 w 1270"/>
              <a:gd name="T97" fmla="*/ 2147483647 h 1384"/>
              <a:gd name="T98" fmla="*/ 2147483647 w 1270"/>
              <a:gd name="T99" fmla="*/ 2147483647 h 1384"/>
              <a:gd name="T100" fmla="*/ 2147483647 w 1270"/>
              <a:gd name="T101" fmla="*/ 2147483647 h 1384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w 1270"/>
              <a:gd name="T154" fmla="*/ 0 h 1384"/>
              <a:gd name="T155" fmla="*/ 1270 w 1270"/>
              <a:gd name="T156" fmla="*/ 1384 h 1384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T153" t="T154" r="T155" b="T156"/>
            <a:pathLst>
              <a:path w="1270" h="1384">
                <a:moveTo>
                  <a:pt x="5" y="549"/>
                </a:moveTo>
                <a:lnTo>
                  <a:pt x="12" y="534"/>
                </a:lnTo>
                <a:lnTo>
                  <a:pt x="12" y="520"/>
                </a:lnTo>
                <a:lnTo>
                  <a:pt x="22" y="500"/>
                </a:lnTo>
                <a:lnTo>
                  <a:pt x="28" y="472"/>
                </a:lnTo>
                <a:lnTo>
                  <a:pt x="39" y="458"/>
                </a:lnTo>
                <a:lnTo>
                  <a:pt x="51" y="438"/>
                </a:lnTo>
                <a:lnTo>
                  <a:pt x="62" y="424"/>
                </a:lnTo>
                <a:lnTo>
                  <a:pt x="68" y="411"/>
                </a:lnTo>
                <a:lnTo>
                  <a:pt x="96" y="364"/>
                </a:lnTo>
                <a:lnTo>
                  <a:pt x="101" y="349"/>
                </a:lnTo>
                <a:lnTo>
                  <a:pt x="113" y="322"/>
                </a:lnTo>
                <a:lnTo>
                  <a:pt x="118" y="308"/>
                </a:lnTo>
                <a:lnTo>
                  <a:pt x="124" y="294"/>
                </a:lnTo>
                <a:lnTo>
                  <a:pt x="135" y="287"/>
                </a:lnTo>
                <a:lnTo>
                  <a:pt x="140" y="274"/>
                </a:lnTo>
                <a:lnTo>
                  <a:pt x="157" y="253"/>
                </a:lnTo>
                <a:lnTo>
                  <a:pt x="174" y="240"/>
                </a:lnTo>
                <a:lnTo>
                  <a:pt x="186" y="232"/>
                </a:lnTo>
                <a:lnTo>
                  <a:pt x="197" y="206"/>
                </a:lnTo>
                <a:lnTo>
                  <a:pt x="208" y="191"/>
                </a:lnTo>
                <a:lnTo>
                  <a:pt x="220" y="179"/>
                </a:lnTo>
                <a:lnTo>
                  <a:pt x="248" y="143"/>
                </a:lnTo>
                <a:lnTo>
                  <a:pt x="276" y="117"/>
                </a:lnTo>
                <a:lnTo>
                  <a:pt x="287" y="117"/>
                </a:lnTo>
                <a:lnTo>
                  <a:pt x="293" y="96"/>
                </a:lnTo>
                <a:lnTo>
                  <a:pt x="309" y="75"/>
                </a:lnTo>
                <a:lnTo>
                  <a:pt x="321" y="75"/>
                </a:lnTo>
                <a:lnTo>
                  <a:pt x="339" y="55"/>
                </a:lnTo>
                <a:lnTo>
                  <a:pt x="356" y="47"/>
                </a:lnTo>
                <a:lnTo>
                  <a:pt x="367" y="41"/>
                </a:lnTo>
                <a:lnTo>
                  <a:pt x="384" y="34"/>
                </a:lnTo>
                <a:lnTo>
                  <a:pt x="401" y="21"/>
                </a:lnTo>
                <a:lnTo>
                  <a:pt x="440" y="6"/>
                </a:lnTo>
                <a:lnTo>
                  <a:pt x="457" y="6"/>
                </a:lnTo>
                <a:lnTo>
                  <a:pt x="469" y="0"/>
                </a:lnTo>
                <a:lnTo>
                  <a:pt x="486" y="0"/>
                </a:lnTo>
                <a:lnTo>
                  <a:pt x="508" y="0"/>
                </a:lnTo>
                <a:lnTo>
                  <a:pt x="525" y="0"/>
                </a:lnTo>
                <a:lnTo>
                  <a:pt x="542" y="0"/>
                </a:lnTo>
                <a:lnTo>
                  <a:pt x="553" y="0"/>
                </a:lnTo>
                <a:lnTo>
                  <a:pt x="592" y="6"/>
                </a:lnTo>
                <a:lnTo>
                  <a:pt x="609" y="15"/>
                </a:lnTo>
                <a:lnTo>
                  <a:pt x="621" y="15"/>
                </a:lnTo>
                <a:lnTo>
                  <a:pt x="638" y="15"/>
                </a:lnTo>
                <a:lnTo>
                  <a:pt x="654" y="15"/>
                </a:lnTo>
                <a:lnTo>
                  <a:pt x="671" y="27"/>
                </a:lnTo>
                <a:lnTo>
                  <a:pt x="688" y="27"/>
                </a:lnTo>
                <a:lnTo>
                  <a:pt x="716" y="41"/>
                </a:lnTo>
                <a:lnTo>
                  <a:pt x="727" y="41"/>
                </a:lnTo>
                <a:lnTo>
                  <a:pt x="744" y="41"/>
                </a:lnTo>
                <a:lnTo>
                  <a:pt x="756" y="47"/>
                </a:lnTo>
                <a:lnTo>
                  <a:pt x="773" y="47"/>
                </a:lnTo>
                <a:lnTo>
                  <a:pt x="790" y="47"/>
                </a:lnTo>
                <a:lnTo>
                  <a:pt x="807" y="47"/>
                </a:lnTo>
                <a:lnTo>
                  <a:pt x="823" y="55"/>
                </a:lnTo>
                <a:lnTo>
                  <a:pt x="840" y="55"/>
                </a:lnTo>
                <a:lnTo>
                  <a:pt x="863" y="68"/>
                </a:lnTo>
                <a:lnTo>
                  <a:pt x="879" y="68"/>
                </a:lnTo>
                <a:lnTo>
                  <a:pt x="902" y="68"/>
                </a:lnTo>
                <a:lnTo>
                  <a:pt x="919" y="75"/>
                </a:lnTo>
                <a:lnTo>
                  <a:pt x="930" y="75"/>
                </a:lnTo>
                <a:lnTo>
                  <a:pt x="964" y="89"/>
                </a:lnTo>
                <a:lnTo>
                  <a:pt x="975" y="96"/>
                </a:lnTo>
                <a:lnTo>
                  <a:pt x="992" y="109"/>
                </a:lnTo>
                <a:lnTo>
                  <a:pt x="1003" y="123"/>
                </a:lnTo>
                <a:lnTo>
                  <a:pt x="1016" y="130"/>
                </a:lnTo>
                <a:lnTo>
                  <a:pt x="1020" y="143"/>
                </a:lnTo>
                <a:lnTo>
                  <a:pt x="1048" y="170"/>
                </a:lnTo>
                <a:lnTo>
                  <a:pt x="1054" y="185"/>
                </a:lnTo>
                <a:lnTo>
                  <a:pt x="1065" y="200"/>
                </a:lnTo>
                <a:lnTo>
                  <a:pt x="1078" y="211"/>
                </a:lnTo>
                <a:lnTo>
                  <a:pt x="1082" y="232"/>
                </a:lnTo>
                <a:lnTo>
                  <a:pt x="1089" y="247"/>
                </a:lnTo>
                <a:lnTo>
                  <a:pt x="1100" y="268"/>
                </a:lnTo>
                <a:lnTo>
                  <a:pt x="1104" y="281"/>
                </a:lnTo>
                <a:lnTo>
                  <a:pt x="1117" y="287"/>
                </a:lnTo>
                <a:lnTo>
                  <a:pt x="1121" y="302"/>
                </a:lnTo>
                <a:lnTo>
                  <a:pt x="1134" y="315"/>
                </a:lnTo>
                <a:lnTo>
                  <a:pt x="1138" y="328"/>
                </a:lnTo>
                <a:lnTo>
                  <a:pt x="1168" y="355"/>
                </a:lnTo>
                <a:lnTo>
                  <a:pt x="1168" y="370"/>
                </a:lnTo>
                <a:lnTo>
                  <a:pt x="1179" y="384"/>
                </a:lnTo>
                <a:lnTo>
                  <a:pt x="1196" y="396"/>
                </a:lnTo>
                <a:lnTo>
                  <a:pt x="1213" y="417"/>
                </a:lnTo>
                <a:lnTo>
                  <a:pt x="1241" y="438"/>
                </a:lnTo>
                <a:lnTo>
                  <a:pt x="1247" y="452"/>
                </a:lnTo>
                <a:lnTo>
                  <a:pt x="1257" y="479"/>
                </a:lnTo>
                <a:lnTo>
                  <a:pt x="1264" y="492"/>
                </a:lnTo>
                <a:lnTo>
                  <a:pt x="1264" y="507"/>
                </a:lnTo>
                <a:lnTo>
                  <a:pt x="1269" y="528"/>
                </a:lnTo>
                <a:lnTo>
                  <a:pt x="1269" y="549"/>
                </a:lnTo>
                <a:lnTo>
                  <a:pt x="1269" y="581"/>
                </a:lnTo>
                <a:lnTo>
                  <a:pt x="1269" y="596"/>
                </a:lnTo>
                <a:lnTo>
                  <a:pt x="1269" y="609"/>
                </a:lnTo>
                <a:lnTo>
                  <a:pt x="1264" y="630"/>
                </a:lnTo>
                <a:lnTo>
                  <a:pt x="1252" y="671"/>
                </a:lnTo>
                <a:lnTo>
                  <a:pt x="1235" y="692"/>
                </a:lnTo>
                <a:lnTo>
                  <a:pt x="1224" y="713"/>
                </a:lnTo>
                <a:lnTo>
                  <a:pt x="1207" y="745"/>
                </a:lnTo>
                <a:lnTo>
                  <a:pt x="1207" y="760"/>
                </a:lnTo>
                <a:lnTo>
                  <a:pt x="1201" y="773"/>
                </a:lnTo>
                <a:lnTo>
                  <a:pt x="1201" y="794"/>
                </a:lnTo>
                <a:lnTo>
                  <a:pt x="1201" y="822"/>
                </a:lnTo>
                <a:lnTo>
                  <a:pt x="1201" y="856"/>
                </a:lnTo>
                <a:lnTo>
                  <a:pt x="1201" y="877"/>
                </a:lnTo>
                <a:lnTo>
                  <a:pt x="1201" y="898"/>
                </a:lnTo>
                <a:lnTo>
                  <a:pt x="1201" y="918"/>
                </a:lnTo>
                <a:lnTo>
                  <a:pt x="1201" y="939"/>
                </a:lnTo>
                <a:lnTo>
                  <a:pt x="1201" y="966"/>
                </a:lnTo>
                <a:lnTo>
                  <a:pt x="1201" y="986"/>
                </a:lnTo>
                <a:lnTo>
                  <a:pt x="1207" y="1000"/>
                </a:lnTo>
                <a:lnTo>
                  <a:pt x="1207" y="1034"/>
                </a:lnTo>
                <a:lnTo>
                  <a:pt x="1207" y="1047"/>
                </a:lnTo>
                <a:lnTo>
                  <a:pt x="1201" y="1062"/>
                </a:lnTo>
                <a:lnTo>
                  <a:pt x="1201" y="1082"/>
                </a:lnTo>
                <a:lnTo>
                  <a:pt x="1196" y="1109"/>
                </a:lnTo>
                <a:lnTo>
                  <a:pt x="1190" y="1124"/>
                </a:lnTo>
                <a:lnTo>
                  <a:pt x="1179" y="1144"/>
                </a:lnTo>
                <a:lnTo>
                  <a:pt x="1168" y="1150"/>
                </a:lnTo>
                <a:lnTo>
                  <a:pt x="1168" y="1164"/>
                </a:lnTo>
                <a:lnTo>
                  <a:pt x="1156" y="1171"/>
                </a:lnTo>
                <a:lnTo>
                  <a:pt x="1151" y="1184"/>
                </a:lnTo>
                <a:lnTo>
                  <a:pt x="1138" y="1192"/>
                </a:lnTo>
                <a:lnTo>
                  <a:pt x="1121" y="1218"/>
                </a:lnTo>
                <a:lnTo>
                  <a:pt x="1104" y="1232"/>
                </a:lnTo>
                <a:lnTo>
                  <a:pt x="1078" y="1246"/>
                </a:lnTo>
                <a:lnTo>
                  <a:pt x="1044" y="1280"/>
                </a:lnTo>
                <a:lnTo>
                  <a:pt x="1031" y="1280"/>
                </a:lnTo>
                <a:lnTo>
                  <a:pt x="1020" y="1294"/>
                </a:lnTo>
                <a:lnTo>
                  <a:pt x="1003" y="1300"/>
                </a:lnTo>
                <a:lnTo>
                  <a:pt x="981" y="1315"/>
                </a:lnTo>
                <a:lnTo>
                  <a:pt x="969" y="1320"/>
                </a:lnTo>
                <a:lnTo>
                  <a:pt x="952" y="1320"/>
                </a:lnTo>
                <a:lnTo>
                  <a:pt x="935" y="1329"/>
                </a:lnTo>
                <a:lnTo>
                  <a:pt x="919" y="1329"/>
                </a:lnTo>
                <a:lnTo>
                  <a:pt x="896" y="1341"/>
                </a:lnTo>
                <a:lnTo>
                  <a:pt x="885" y="1349"/>
                </a:lnTo>
                <a:lnTo>
                  <a:pt x="868" y="1356"/>
                </a:lnTo>
                <a:lnTo>
                  <a:pt x="851" y="1356"/>
                </a:lnTo>
                <a:lnTo>
                  <a:pt x="834" y="1362"/>
                </a:lnTo>
                <a:lnTo>
                  <a:pt x="817" y="1369"/>
                </a:lnTo>
                <a:lnTo>
                  <a:pt x="800" y="1369"/>
                </a:lnTo>
                <a:lnTo>
                  <a:pt x="783" y="1369"/>
                </a:lnTo>
                <a:lnTo>
                  <a:pt x="761" y="1369"/>
                </a:lnTo>
                <a:lnTo>
                  <a:pt x="744" y="1362"/>
                </a:lnTo>
                <a:lnTo>
                  <a:pt x="733" y="1362"/>
                </a:lnTo>
                <a:lnTo>
                  <a:pt x="716" y="1362"/>
                </a:lnTo>
                <a:lnTo>
                  <a:pt x="699" y="1356"/>
                </a:lnTo>
                <a:lnTo>
                  <a:pt x="677" y="1349"/>
                </a:lnTo>
                <a:lnTo>
                  <a:pt x="665" y="1349"/>
                </a:lnTo>
                <a:lnTo>
                  <a:pt x="643" y="1349"/>
                </a:lnTo>
                <a:lnTo>
                  <a:pt x="626" y="1362"/>
                </a:lnTo>
                <a:lnTo>
                  <a:pt x="615" y="1362"/>
                </a:lnTo>
                <a:lnTo>
                  <a:pt x="598" y="1369"/>
                </a:lnTo>
                <a:lnTo>
                  <a:pt x="575" y="1377"/>
                </a:lnTo>
                <a:lnTo>
                  <a:pt x="564" y="1383"/>
                </a:lnTo>
                <a:lnTo>
                  <a:pt x="542" y="1383"/>
                </a:lnTo>
                <a:lnTo>
                  <a:pt x="508" y="1383"/>
                </a:lnTo>
                <a:lnTo>
                  <a:pt x="479" y="1369"/>
                </a:lnTo>
                <a:lnTo>
                  <a:pt x="457" y="1369"/>
                </a:lnTo>
                <a:lnTo>
                  <a:pt x="446" y="1362"/>
                </a:lnTo>
                <a:lnTo>
                  <a:pt x="401" y="1335"/>
                </a:lnTo>
                <a:lnTo>
                  <a:pt x="373" y="1320"/>
                </a:lnTo>
                <a:lnTo>
                  <a:pt x="360" y="1315"/>
                </a:lnTo>
                <a:lnTo>
                  <a:pt x="343" y="1309"/>
                </a:lnTo>
                <a:lnTo>
                  <a:pt x="326" y="1300"/>
                </a:lnTo>
                <a:lnTo>
                  <a:pt x="293" y="1288"/>
                </a:lnTo>
                <a:lnTo>
                  <a:pt x="282" y="1273"/>
                </a:lnTo>
                <a:lnTo>
                  <a:pt x="270" y="1267"/>
                </a:lnTo>
                <a:lnTo>
                  <a:pt x="270" y="1252"/>
                </a:lnTo>
                <a:lnTo>
                  <a:pt x="270" y="1239"/>
                </a:lnTo>
                <a:lnTo>
                  <a:pt x="270" y="1218"/>
                </a:lnTo>
                <a:lnTo>
                  <a:pt x="265" y="1198"/>
                </a:lnTo>
                <a:lnTo>
                  <a:pt x="265" y="1177"/>
                </a:lnTo>
                <a:lnTo>
                  <a:pt x="259" y="1156"/>
                </a:lnTo>
                <a:lnTo>
                  <a:pt x="253" y="1136"/>
                </a:lnTo>
                <a:lnTo>
                  <a:pt x="248" y="1115"/>
                </a:lnTo>
                <a:lnTo>
                  <a:pt x="237" y="1103"/>
                </a:lnTo>
                <a:lnTo>
                  <a:pt x="225" y="1088"/>
                </a:lnTo>
                <a:lnTo>
                  <a:pt x="208" y="1054"/>
                </a:lnTo>
                <a:lnTo>
                  <a:pt x="197" y="1028"/>
                </a:lnTo>
                <a:lnTo>
                  <a:pt x="180" y="1013"/>
                </a:lnTo>
                <a:lnTo>
                  <a:pt x="169" y="1000"/>
                </a:lnTo>
                <a:lnTo>
                  <a:pt x="152" y="986"/>
                </a:lnTo>
                <a:lnTo>
                  <a:pt x="140" y="979"/>
                </a:lnTo>
                <a:lnTo>
                  <a:pt x="124" y="966"/>
                </a:lnTo>
                <a:lnTo>
                  <a:pt x="101" y="951"/>
                </a:lnTo>
                <a:lnTo>
                  <a:pt x="84" y="939"/>
                </a:lnTo>
                <a:lnTo>
                  <a:pt x="51" y="911"/>
                </a:lnTo>
                <a:lnTo>
                  <a:pt x="39" y="898"/>
                </a:lnTo>
                <a:lnTo>
                  <a:pt x="28" y="877"/>
                </a:lnTo>
                <a:lnTo>
                  <a:pt x="22" y="862"/>
                </a:lnTo>
                <a:lnTo>
                  <a:pt x="12" y="843"/>
                </a:lnTo>
                <a:lnTo>
                  <a:pt x="12" y="828"/>
                </a:lnTo>
                <a:lnTo>
                  <a:pt x="5" y="760"/>
                </a:lnTo>
                <a:lnTo>
                  <a:pt x="5" y="745"/>
                </a:lnTo>
                <a:lnTo>
                  <a:pt x="5" y="719"/>
                </a:lnTo>
                <a:lnTo>
                  <a:pt x="5" y="705"/>
                </a:lnTo>
                <a:lnTo>
                  <a:pt x="5" y="685"/>
                </a:lnTo>
                <a:lnTo>
                  <a:pt x="0" y="651"/>
                </a:lnTo>
                <a:lnTo>
                  <a:pt x="0" y="637"/>
                </a:lnTo>
                <a:lnTo>
                  <a:pt x="0" y="623"/>
                </a:lnTo>
                <a:lnTo>
                  <a:pt x="5" y="602"/>
                </a:lnTo>
                <a:lnTo>
                  <a:pt x="5" y="581"/>
                </a:lnTo>
                <a:lnTo>
                  <a:pt x="5" y="560"/>
                </a:lnTo>
                <a:lnTo>
                  <a:pt x="5" y="549"/>
                </a:lnTo>
              </a:path>
            </a:pathLst>
          </a:custGeom>
          <a:noFill/>
          <a:ln w="25400" cap="rnd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fr-FR"/>
          </a:p>
        </p:txBody>
      </p:sp>
      <p:grpSp>
        <p:nvGrpSpPr>
          <p:cNvPr id="26634" name="Group 17"/>
          <p:cNvGrpSpPr>
            <a:grpSpLocks/>
          </p:cNvGrpSpPr>
          <p:nvPr/>
        </p:nvGrpSpPr>
        <p:grpSpPr bwMode="auto">
          <a:xfrm>
            <a:off x="2647939" y="4121148"/>
            <a:ext cx="269875" cy="138113"/>
            <a:chOff x="1731" y="2658"/>
            <a:chExt cx="243" cy="125"/>
          </a:xfrm>
        </p:grpSpPr>
        <p:sp>
          <p:nvSpPr>
            <p:cNvPr id="26673" name="AutoShape 18"/>
            <p:cNvSpPr>
              <a:spLocks noChangeArrowheads="1"/>
            </p:cNvSpPr>
            <p:nvPr/>
          </p:nvSpPr>
          <p:spPr bwMode="auto">
            <a:xfrm rot="6420000" flipH="1">
              <a:off x="1809" y="2584"/>
              <a:ext cx="87" cy="243"/>
            </a:xfrm>
            <a:prstGeom prst="octagon">
              <a:avLst>
                <a:gd name="adj" fmla="val 29278"/>
              </a:avLst>
            </a:prstGeom>
            <a:pattFill prst="lgConfetti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vert="eaVert" wrap="none" anchor="ctr"/>
            <a:lstStyle/>
            <a:p>
              <a:endParaRPr lang="fr-FR"/>
            </a:p>
          </p:txBody>
        </p:sp>
        <p:sp>
          <p:nvSpPr>
            <p:cNvPr id="26674" name="Freeform 19"/>
            <p:cNvSpPr>
              <a:spLocks/>
            </p:cNvSpPr>
            <p:nvPr/>
          </p:nvSpPr>
          <p:spPr bwMode="auto">
            <a:xfrm>
              <a:off x="1848" y="2658"/>
              <a:ext cx="119" cy="125"/>
            </a:xfrm>
            <a:custGeom>
              <a:avLst/>
              <a:gdLst>
                <a:gd name="T0" fmla="*/ 112 w 119"/>
                <a:gd name="T1" fmla="*/ 111 h 125"/>
                <a:gd name="T2" fmla="*/ 118 w 119"/>
                <a:gd name="T3" fmla="*/ 73 h 125"/>
                <a:gd name="T4" fmla="*/ 97 w 119"/>
                <a:gd name="T5" fmla="*/ 33 h 125"/>
                <a:gd name="T6" fmla="*/ 21 w 119"/>
                <a:gd name="T7" fmla="*/ 0 h 125"/>
                <a:gd name="T8" fmla="*/ 21 w 119"/>
                <a:gd name="T9" fmla="*/ 13 h 125"/>
                <a:gd name="T10" fmla="*/ 27 w 119"/>
                <a:gd name="T11" fmla="*/ 18 h 125"/>
                <a:gd name="T12" fmla="*/ 26 w 119"/>
                <a:gd name="T13" fmla="*/ 23 h 125"/>
                <a:gd name="T14" fmla="*/ 27 w 119"/>
                <a:gd name="T15" fmla="*/ 35 h 125"/>
                <a:gd name="T16" fmla="*/ 25 w 119"/>
                <a:gd name="T17" fmla="*/ 46 h 125"/>
                <a:gd name="T18" fmla="*/ 22 w 119"/>
                <a:gd name="T19" fmla="*/ 56 h 125"/>
                <a:gd name="T20" fmla="*/ 18 w 119"/>
                <a:gd name="T21" fmla="*/ 69 h 125"/>
                <a:gd name="T22" fmla="*/ 14 w 119"/>
                <a:gd name="T23" fmla="*/ 78 h 125"/>
                <a:gd name="T24" fmla="*/ 10 w 119"/>
                <a:gd name="T25" fmla="*/ 85 h 125"/>
                <a:gd name="T26" fmla="*/ 1 w 119"/>
                <a:gd name="T27" fmla="*/ 89 h 125"/>
                <a:gd name="T28" fmla="*/ 0 w 119"/>
                <a:gd name="T29" fmla="*/ 95 h 125"/>
                <a:gd name="T30" fmla="*/ 68 w 119"/>
                <a:gd name="T31" fmla="*/ 124 h 125"/>
                <a:gd name="T32" fmla="*/ 112 w 119"/>
                <a:gd name="T33" fmla="*/ 111 h 12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9"/>
                <a:gd name="T52" fmla="*/ 0 h 125"/>
                <a:gd name="T53" fmla="*/ 119 w 119"/>
                <a:gd name="T54" fmla="*/ 125 h 12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9" h="125">
                  <a:moveTo>
                    <a:pt x="112" y="111"/>
                  </a:moveTo>
                  <a:lnTo>
                    <a:pt x="118" y="73"/>
                  </a:lnTo>
                  <a:lnTo>
                    <a:pt x="97" y="33"/>
                  </a:lnTo>
                  <a:lnTo>
                    <a:pt x="21" y="0"/>
                  </a:lnTo>
                  <a:lnTo>
                    <a:pt x="21" y="13"/>
                  </a:lnTo>
                  <a:lnTo>
                    <a:pt x="27" y="18"/>
                  </a:lnTo>
                  <a:lnTo>
                    <a:pt x="26" y="23"/>
                  </a:lnTo>
                  <a:lnTo>
                    <a:pt x="27" y="35"/>
                  </a:lnTo>
                  <a:lnTo>
                    <a:pt x="25" y="46"/>
                  </a:lnTo>
                  <a:lnTo>
                    <a:pt x="22" y="56"/>
                  </a:lnTo>
                  <a:lnTo>
                    <a:pt x="18" y="69"/>
                  </a:lnTo>
                  <a:lnTo>
                    <a:pt x="14" y="78"/>
                  </a:lnTo>
                  <a:lnTo>
                    <a:pt x="10" y="85"/>
                  </a:lnTo>
                  <a:lnTo>
                    <a:pt x="1" y="89"/>
                  </a:lnTo>
                  <a:lnTo>
                    <a:pt x="0" y="95"/>
                  </a:lnTo>
                  <a:lnTo>
                    <a:pt x="68" y="124"/>
                  </a:lnTo>
                  <a:lnTo>
                    <a:pt x="112" y="111"/>
                  </a:lnTo>
                </a:path>
              </a:pathLst>
            </a:custGeom>
            <a:pattFill prst="pct75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75" name="Oval 20"/>
            <p:cNvSpPr>
              <a:spLocks noChangeArrowheads="1"/>
            </p:cNvSpPr>
            <p:nvPr/>
          </p:nvSpPr>
          <p:spPr bwMode="auto">
            <a:xfrm rot="6420000">
              <a:off x="1807" y="2688"/>
              <a:ext cx="85" cy="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10800000" vert="eaVert" wrap="none" anchor="ctr"/>
            <a:lstStyle/>
            <a:p>
              <a:endParaRPr lang="fr-FR"/>
            </a:p>
          </p:txBody>
        </p:sp>
      </p:grpSp>
      <p:grpSp>
        <p:nvGrpSpPr>
          <p:cNvPr id="26635" name="Group 21"/>
          <p:cNvGrpSpPr>
            <a:grpSpLocks/>
          </p:cNvGrpSpPr>
          <p:nvPr/>
        </p:nvGrpSpPr>
        <p:grpSpPr bwMode="auto">
          <a:xfrm>
            <a:off x="3330564" y="5114923"/>
            <a:ext cx="101600" cy="271463"/>
            <a:chOff x="2346" y="3553"/>
            <a:chExt cx="91" cy="244"/>
          </a:xfrm>
        </p:grpSpPr>
        <p:sp>
          <p:nvSpPr>
            <p:cNvPr id="26670" name="AutoShape 22"/>
            <p:cNvSpPr>
              <a:spLocks noChangeArrowheads="1"/>
            </p:cNvSpPr>
            <p:nvPr/>
          </p:nvSpPr>
          <p:spPr bwMode="auto">
            <a:xfrm rot="10800000">
              <a:off x="2350" y="3556"/>
              <a:ext cx="85" cy="241"/>
            </a:xfrm>
            <a:prstGeom prst="octagon">
              <a:avLst>
                <a:gd name="adj" fmla="val 29278"/>
              </a:avLst>
            </a:prstGeom>
            <a:pattFill prst="lgConfetti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fr-FR"/>
            </a:p>
          </p:txBody>
        </p:sp>
        <p:sp>
          <p:nvSpPr>
            <p:cNvPr id="26671" name="Freeform 23"/>
            <p:cNvSpPr>
              <a:spLocks/>
            </p:cNvSpPr>
            <p:nvPr/>
          </p:nvSpPr>
          <p:spPr bwMode="auto">
            <a:xfrm>
              <a:off x="2346" y="3553"/>
              <a:ext cx="91" cy="123"/>
            </a:xfrm>
            <a:custGeom>
              <a:avLst/>
              <a:gdLst>
                <a:gd name="T0" fmla="*/ 65 w 91"/>
                <a:gd name="T1" fmla="*/ 0 h 123"/>
                <a:gd name="T2" fmla="*/ 28 w 91"/>
                <a:gd name="T3" fmla="*/ 0 h 123"/>
                <a:gd name="T4" fmla="*/ 0 w 91"/>
                <a:gd name="T5" fmla="*/ 32 h 123"/>
                <a:gd name="T6" fmla="*/ 0 w 91"/>
                <a:gd name="T7" fmla="*/ 119 h 123"/>
                <a:gd name="T8" fmla="*/ 9 w 91"/>
                <a:gd name="T9" fmla="*/ 115 h 123"/>
                <a:gd name="T10" fmla="*/ 12 w 91"/>
                <a:gd name="T11" fmla="*/ 110 h 123"/>
                <a:gd name="T12" fmla="*/ 17 w 91"/>
                <a:gd name="T13" fmla="*/ 110 h 123"/>
                <a:gd name="T14" fmla="*/ 26 w 91"/>
                <a:gd name="T15" fmla="*/ 106 h 123"/>
                <a:gd name="T16" fmla="*/ 37 w 91"/>
                <a:gd name="T17" fmla="*/ 106 h 123"/>
                <a:gd name="T18" fmla="*/ 46 w 91"/>
                <a:gd name="T19" fmla="*/ 106 h 123"/>
                <a:gd name="T20" fmla="*/ 61 w 91"/>
                <a:gd name="T21" fmla="*/ 107 h 123"/>
                <a:gd name="T22" fmla="*/ 71 w 91"/>
                <a:gd name="T23" fmla="*/ 110 h 123"/>
                <a:gd name="T24" fmla="*/ 78 w 91"/>
                <a:gd name="T25" fmla="*/ 112 h 123"/>
                <a:gd name="T26" fmla="*/ 85 w 91"/>
                <a:gd name="T27" fmla="*/ 122 h 123"/>
                <a:gd name="T28" fmla="*/ 90 w 91"/>
                <a:gd name="T29" fmla="*/ 122 h 123"/>
                <a:gd name="T30" fmla="*/ 90 w 91"/>
                <a:gd name="T31" fmla="*/ 42 h 123"/>
                <a:gd name="T32" fmla="*/ 65 w 91"/>
                <a:gd name="T33" fmla="*/ 0 h 1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1"/>
                <a:gd name="T52" fmla="*/ 0 h 123"/>
                <a:gd name="T53" fmla="*/ 91 w 91"/>
                <a:gd name="T54" fmla="*/ 123 h 1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1" h="123">
                  <a:moveTo>
                    <a:pt x="65" y="0"/>
                  </a:moveTo>
                  <a:lnTo>
                    <a:pt x="28" y="0"/>
                  </a:lnTo>
                  <a:lnTo>
                    <a:pt x="0" y="32"/>
                  </a:lnTo>
                  <a:lnTo>
                    <a:pt x="0" y="119"/>
                  </a:lnTo>
                  <a:lnTo>
                    <a:pt x="9" y="115"/>
                  </a:lnTo>
                  <a:lnTo>
                    <a:pt x="12" y="110"/>
                  </a:lnTo>
                  <a:lnTo>
                    <a:pt x="17" y="110"/>
                  </a:lnTo>
                  <a:lnTo>
                    <a:pt x="26" y="106"/>
                  </a:lnTo>
                  <a:lnTo>
                    <a:pt x="37" y="106"/>
                  </a:lnTo>
                  <a:lnTo>
                    <a:pt x="46" y="106"/>
                  </a:lnTo>
                  <a:lnTo>
                    <a:pt x="61" y="107"/>
                  </a:lnTo>
                  <a:lnTo>
                    <a:pt x="71" y="110"/>
                  </a:lnTo>
                  <a:lnTo>
                    <a:pt x="78" y="112"/>
                  </a:lnTo>
                  <a:lnTo>
                    <a:pt x="85" y="122"/>
                  </a:lnTo>
                  <a:lnTo>
                    <a:pt x="90" y="122"/>
                  </a:lnTo>
                  <a:lnTo>
                    <a:pt x="90" y="42"/>
                  </a:lnTo>
                  <a:lnTo>
                    <a:pt x="65" y="0"/>
                  </a:lnTo>
                </a:path>
              </a:pathLst>
            </a:custGeom>
            <a:pattFill prst="pct75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72" name="Oval 24"/>
            <p:cNvSpPr>
              <a:spLocks noChangeArrowheads="1"/>
            </p:cNvSpPr>
            <p:nvPr/>
          </p:nvSpPr>
          <p:spPr bwMode="auto">
            <a:xfrm>
              <a:off x="2350" y="3661"/>
              <a:ext cx="85" cy="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6636" name="Group 25"/>
          <p:cNvGrpSpPr>
            <a:grpSpLocks/>
          </p:cNvGrpSpPr>
          <p:nvPr/>
        </p:nvGrpSpPr>
        <p:grpSpPr bwMode="auto">
          <a:xfrm>
            <a:off x="2686039" y="4595811"/>
            <a:ext cx="222250" cy="161925"/>
            <a:chOff x="1766" y="3086"/>
            <a:chExt cx="200" cy="145"/>
          </a:xfrm>
        </p:grpSpPr>
        <p:sp>
          <p:nvSpPr>
            <p:cNvPr id="26667" name="AutoShape 26"/>
            <p:cNvSpPr>
              <a:spLocks noChangeArrowheads="1"/>
            </p:cNvSpPr>
            <p:nvPr/>
          </p:nvSpPr>
          <p:spPr bwMode="auto">
            <a:xfrm rot="-7500000">
              <a:off x="1813" y="3040"/>
              <a:ext cx="106" cy="200"/>
            </a:xfrm>
            <a:prstGeom prst="octagon">
              <a:avLst>
                <a:gd name="adj" fmla="val 29278"/>
              </a:avLst>
            </a:prstGeom>
            <a:pattFill prst="lgConfetti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26668" name="Freeform 27"/>
            <p:cNvSpPr>
              <a:spLocks/>
            </p:cNvSpPr>
            <p:nvPr/>
          </p:nvSpPr>
          <p:spPr bwMode="auto">
            <a:xfrm>
              <a:off x="1770" y="3096"/>
              <a:ext cx="119" cy="135"/>
            </a:xfrm>
            <a:custGeom>
              <a:avLst/>
              <a:gdLst>
                <a:gd name="T0" fmla="*/ 22 w 119"/>
                <a:gd name="T1" fmla="*/ 132 h 135"/>
                <a:gd name="T2" fmla="*/ 0 w 119"/>
                <a:gd name="T3" fmla="*/ 96 h 135"/>
                <a:gd name="T4" fmla="*/ 6 w 119"/>
                <a:gd name="T5" fmla="*/ 49 h 135"/>
                <a:gd name="T6" fmla="*/ 66 w 119"/>
                <a:gd name="T7" fmla="*/ 0 h 135"/>
                <a:gd name="T8" fmla="*/ 67 w 119"/>
                <a:gd name="T9" fmla="*/ 10 h 135"/>
                <a:gd name="T10" fmla="*/ 67 w 119"/>
                <a:gd name="T11" fmla="*/ 18 h 135"/>
                <a:gd name="T12" fmla="*/ 68 w 119"/>
                <a:gd name="T13" fmla="*/ 24 h 135"/>
                <a:gd name="T14" fmla="*/ 70 w 119"/>
                <a:gd name="T15" fmla="*/ 33 h 135"/>
                <a:gd name="T16" fmla="*/ 76 w 119"/>
                <a:gd name="T17" fmla="*/ 45 h 135"/>
                <a:gd name="T18" fmla="*/ 81 w 119"/>
                <a:gd name="T19" fmla="*/ 53 h 135"/>
                <a:gd name="T20" fmla="*/ 91 w 119"/>
                <a:gd name="T21" fmla="*/ 67 h 135"/>
                <a:gd name="T22" fmla="*/ 98 w 119"/>
                <a:gd name="T23" fmla="*/ 76 h 135"/>
                <a:gd name="T24" fmla="*/ 103 w 119"/>
                <a:gd name="T25" fmla="*/ 82 h 135"/>
                <a:gd name="T26" fmla="*/ 114 w 119"/>
                <a:gd name="T27" fmla="*/ 83 h 135"/>
                <a:gd name="T28" fmla="*/ 118 w 119"/>
                <a:gd name="T29" fmla="*/ 88 h 135"/>
                <a:gd name="T30" fmla="*/ 64 w 119"/>
                <a:gd name="T31" fmla="*/ 134 h 135"/>
                <a:gd name="T32" fmla="*/ 22 w 119"/>
                <a:gd name="T33" fmla="*/ 132 h 13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9"/>
                <a:gd name="T52" fmla="*/ 0 h 135"/>
                <a:gd name="T53" fmla="*/ 119 w 119"/>
                <a:gd name="T54" fmla="*/ 135 h 13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9" h="135">
                  <a:moveTo>
                    <a:pt x="22" y="132"/>
                  </a:moveTo>
                  <a:lnTo>
                    <a:pt x="0" y="96"/>
                  </a:lnTo>
                  <a:lnTo>
                    <a:pt x="6" y="49"/>
                  </a:lnTo>
                  <a:lnTo>
                    <a:pt x="66" y="0"/>
                  </a:lnTo>
                  <a:lnTo>
                    <a:pt x="67" y="10"/>
                  </a:lnTo>
                  <a:lnTo>
                    <a:pt x="67" y="18"/>
                  </a:lnTo>
                  <a:lnTo>
                    <a:pt x="68" y="24"/>
                  </a:lnTo>
                  <a:lnTo>
                    <a:pt x="70" y="33"/>
                  </a:lnTo>
                  <a:lnTo>
                    <a:pt x="76" y="45"/>
                  </a:lnTo>
                  <a:lnTo>
                    <a:pt x="81" y="53"/>
                  </a:lnTo>
                  <a:lnTo>
                    <a:pt x="91" y="67"/>
                  </a:lnTo>
                  <a:lnTo>
                    <a:pt x="98" y="76"/>
                  </a:lnTo>
                  <a:lnTo>
                    <a:pt x="103" y="82"/>
                  </a:lnTo>
                  <a:lnTo>
                    <a:pt x="114" y="83"/>
                  </a:lnTo>
                  <a:lnTo>
                    <a:pt x="118" y="88"/>
                  </a:lnTo>
                  <a:lnTo>
                    <a:pt x="64" y="134"/>
                  </a:lnTo>
                  <a:lnTo>
                    <a:pt x="22" y="132"/>
                  </a:lnTo>
                </a:path>
              </a:pathLst>
            </a:custGeom>
            <a:pattFill prst="pct75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69" name="Oval 28"/>
            <p:cNvSpPr>
              <a:spLocks noChangeArrowheads="1"/>
            </p:cNvSpPr>
            <p:nvPr/>
          </p:nvSpPr>
          <p:spPr bwMode="auto">
            <a:xfrm rot="-7500000">
              <a:off x="1815" y="3122"/>
              <a:ext cx="104" cy="3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fr-FR"/>
            </a:p>
          </p:txBody>
        </p:sp>
      </p:grpSp>
      <p:grpSp>
        <p:nvGrpSpPr>
          <p:cNvPr id="26637" name="Group 29"/>
          <p:cNvGrpSpPr>
            <a:grpSpLocks/>
          </p:cNvGrpSpPr>
          <p:nvPr/>
        </p:nvGrpSpPr>
        <p:grpSpPr bwMode="auto">
          <a:xfrm>
            <a:off x="3843326" y="5040311"/>
            <a:ext cx="115888" cy="277812"/>
            <a:chOff x="2808" y="3486"/>
            <a:chExt cx="104" cy="249"/>
          </a:xfrm>
        </p:grpSpPr>
        <p:sp>
          <p:nvSpPr>
            <p:cNvPr id="26664" name="AutoShape 30"/>
            <p:cNvSpPr>
              <a:spLocks noChangeArrowheads="1"/>
            </p:cNvSpPr>
            <p:nvPr/>
          </p:nvSpPr>
          <p:spPr bwMode="auto">
            <a:xfrm rot="9840000">
              <a:off x="2809" y="3486"/>
              <a:ext cx="85" cy="242"/>
            </a:xfrm>
            <a:prstGeom prst="octagon">
              <a:avLst>
                <a:gd name="adj" fmla="val 29278"/>
              </a:avLst>
            </a:prstGeom>
            <a:pattFill prst="lgConfetti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fr-FR"/>
            </a:p>
          </p:txBody>
        </p:sp>
        <p:sp>
          <p:nvSpPr>
            <p:cNvPr id="26665" name="Freeform 31"/>
            <p:cNvSpPr>
              <a:spLocks/>
            </p:cNvSpPr>
            <p:nvPr/>
          </p:nvSpPr>
          <p:spPr bwMode="auto">
            <a:xfrm>
              <a:off x="2808" y="3594"/>
              <a:ext cx="104" cy="141"/>
            </a:xfrm>
            <a:custGeom>
              <a:avLst/>
              <a:gdLst>
                <a:gd name="T0" fmla="*/ 88 w 104"/>
                <a:gd name="T1" fmla="*/ 128 h 141"/>
                <a:gd name="T2" fmla="*/ 52 w 104"/>
                <a:gd name="T3" fmla="*/ 140 h 141"/>
                <a:gd name="T4" fmla="*/ 19 w 104"/>
                <a:gd name="T5" fmla="*/ 119 h 141"/>
                <a:gd name="T6" fmla="*/ 0 w 104"/>
                <a:gd name="T7" fmla="*/ 33 h 141"/>
                <a:gd name="T8" fmla="*/ 8 w 104"/>
                <a:gd name="T9" fmla="*/ 33 h 141"/>
                <a:gd name="T10" fmla="*/ 13 w 104"/>
                <a:gd name="T11" fmla="*/ 37 h 141"/>
                <a:gd name="T12" fmla="*/ 18 w 104"/>
                <a:gd name="T13" fmla="*/ 36 h 141"/>
                <a:gd name="T14" fmla="*/ 27 w 104"/>
                <a:gd name="T15" fmla="*/ 37 h 141"/>
                <a:gd name="T16" fmla="*/ 37 w 104"/>
                <a:gd name="T17" fmla="*/ 34 h 141"/>
                <a:gd name="T18" fmla="*/ 47 w 104"/>
                <a:gd name="T19" fmla="*/ 30 h 141"/>
                <a:gd name="T20" fmla="*/ 60 w 104"/>
                <a:gd name="T21" fmla="*/ 25 h 141"/>
                <a:gd name="T22" fmla="*/ 69 w 104"/>
                <a:gd name="T23" fmla="*/ 19 h 141"/>
                <a:gd name="T24" fmla="*/ 75 w 104"/>
                <a:gd name="T25" fmla="*/ 12 h 141"/>
                <a:gd name="T26" fmla="*/ 79 w 104"/>
                <a:gd name="T27" fmla="*/ 1 h 141"/>
                <a:gd name="T28" fmla="*/ 85 w 104"/>
                <a:gd name="T29" fmla="*/ 0 h 141"/>
                <a:gd name="T30" fmla="*/ 103 w 104"/>
                <a:gd name="T31" fmla="*/ 79 h 141"/>
                <a:gd name="T32" fmla="*/ 88 w 104"/>
                <a:gd name="T33" fmla="*/ 128 h 1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04"/>
                <a:gd name="T52" fmla="*/ 0 h 141"/>
                <a:gd name="T53" fmla="*/ 104 w 104"/>
                <a:gd name="T54" fmla="*/ 141 h 1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04" h="141">
                  <a:moveTo>
                    <a:pt x="88" y="128"/>
                  </a:moveTo>
                  <a:lnTo>
                    <a:pt x="52" y="140"/>
                  </a:lnTo>
                  <a:lnTo>
                    <a:pt x="19" y="119"/>
                  </a:lnTo>
                  <a:lnTo>
                    <a:pt x="0" y="33"/>
                  </a:lnTo>
                  <a:lnTo>
                    <a:pt x="8" y="33"/>
                  </a:lnTo>
                  <a:lnTo>
                    <a:pt x="13" y="37"/>
                  </a:lnTo>
                  <a:lnTo>
                    <a:pt x="18" y="36"/>
                  </a:lnTo>
                  <a:lnTo>
                    <a:pt x="27" y="37"/>
                  </a:lnTo>
                  <a:lnTo>
                    <a:pt x="37" y="34"/>
                  </a:lnTo>
                  <a:lnTo>
                    <a:pt x="47" y="30"/>
                  </a:lnTo>
                  <a:lnTo>
                    <a:pt x="60" y="25"/>
                  </a:lnTo>
                  <a:lnTo>
                    <a:pt x="69" y="19"/>
                  </a:lnTo>
                  <a:lnTo>
                    <a:pt x="75" y="12"/>
                  </a:lnTo>
                  <a:lnTo>
                    <a:pt x="79" y="1"/>
                  </a:lnTo>
                  <a:lnTo>
                    <a:pt x="85" y="0"/>
                  </a:lnTo>
                  <a:lnTo>
                    <a:pt x="103" y="79"/>
                  </a:lnTo>
                  <a:lnTo>
                    <a:pt x="88" y="128"/>
                  </a:lnTo>
                </a:path>
              </a:pathLst>
            </a:custGeom>
            <a:pattFill prst="pct75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66" name="Oval 32"/>
            <p:cNvSpPr>
              <a:spLocks noChangeArrowheads="1"/>
            </p:cNvSpPr>
            <p:nvPr/>
          </p:nvSpPr>
          <p:spPr bwMode="auto">
            <a:xfrm rot="9840000">
              <a:off x="2808" y="3584"/>
              <a:ext cx="85" cy="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fr-FR"/>
            </a:p>
          </p:txBody>
        </p:sp>
      </p:grpSp>
      <p:grpSp>
        <p:nvGrpSpPr>
          <p:cNvPr id="26638" name="Group 33"/>
          <p:cNvGrpSpPr>
            <a:grpSpLocks/>
          </p:cNvGrpSpPr>
          <p:nvPr/>
        </p:nvGrpSpPr>
        <p:grpSpPr bwMode="auto">
          <a:xfrm>
            <a:off x="3009889" y="3603623"/>
            <a:ext cx="138112" cy="268288"/>
            <a:chOff x="2057" y="2193"/>
            <a:chExt cx="125" cy="241"/>
          </a:xfrm>
        </p:grpSpPr>
        <p:sp>
          <p:nvSpPr>
            <p:cNvPr id="26661" name="AutoShape 34"/>
            <p:cNvSpPr>
              <a:spLocks noChangeArrowheads="1"/>
            </p:cNvSpPr>
            <p:nvPr/>
          </p:nvSpPr>
          <p:spPr bwMode="auto">
            <a:xfrm rot="-2340000">
              <a:off x="2093" y="2193"/>
              <a:ext cx="87" cy="241"/>
            </a:xfrm>
            <a:prstGeom prst="octagon">
              <a:avLst>
                <a:gd name="adj" fmla="val 29278"/>
              </a:avLst>
            </a:prstGeom>
            <a:pattFill prst="lgConfetti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662" name="Freeform 35"/>
            <p:cNvSpPr>
              <a:spLocks/>
            </p:cNvSpPr>
            <p:nvPr/>
          </p:nvSpPr>
          <p:spPr bwMode="auto">
            <a:xfrm>
              <a:off x="2057" y="2202"/>
              <a:ext cx="114" cy="145"/>
            </a:xfrm>
            <a:custGeom>
              <a:avLst/>
              <a:gdLst>
                <a:gd name="T0" fmla="*/ 0 w 114"/>
                <a:gd name="T1" fmla="*/ 28 h 145"/>
                <a:gd name="T2" fmla="*/ 28 w 114"/>
                <a:gd name="T3" fmla="*/ 0 h 145"/>
                <a:gd name="T4" fmla="*/ 67 w 114"/>
                <a:gd name="T5" fmla="*/ 4 h 145"/>
                <a:gd name="T6" fmla="*/ 113 w 114"/>
                <a:gd name="T7" fmla="*/ 72 h 145"/>
                <a:gd name="T8" fmla="*/ 104 w 114"/>
                <a:gd name="T9" fmla="*/ 75 h 145"/>
                <a:gd name="T10" fmla="*/ 98 w 114"/>
                <a:gd name="T11" fmla="*/ 74 h 145"/>
                <a:gd name="T12" fmla="*/ 94 w 114"/>
                <a:gd name="T13" fmla="*/ 78 h 145"/>
                <a:gd name="T14" fmla="*/ 86 w 114"/>
                <a:gd name="T15" fmla="*/ 83 h 145"/>
                <a:gd name="T16" fmla="*/ 77 w 114"/>
                <a:gd name="T17" fmla="*/ 90 h 145"/>
                <a:gd name="T18" fmla="*/ 70 w 114"/>
                <a:gd name="T19" fmla="*/ 98 h 145"/>
                <a:gd name="T20" fmla="*/ 59 w 114"/>
                <a:gd name="T21" fmla="*/ 111 h 145"/>
                <a:gd name="T22" fmla="*/ 54 w 114"/>
                <a:gd name="T23" fmla="*/ 118 h 145"/>
                <a:gd name="T24" fmla="*/ 49 w 114"/>
                <a:gd name="T25" fmla="*/ 127 h 145"/>
                <a:gd name="T26" fmla="*/ 48 w 114"/>
                <a:gd name="T27" fmla="*/ 139 h 145"/>
                <a:gd name="T28" fmla="*/ 43 w 114"/>
                <a:gd name="T29" fmla="*/ 144 h 145"/>
                <a:gd name="T30" fmla="*/ 1 w 114"/>
                <a:gd name="T31" fmla="*/ 80 h 145"/>
                <a:gd name="T32" fmla="*/ 0 w 114"/>
                <a:gd name="T33" fmla="*/ 28 h 145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4"/>
                <a:gd name="T52" fmla="*/ 0 h 145"/>
                <a:gd name="T53" fmla="*/ 114 w 114"/>
                <a:gd name="T54" fmla="*/ 145 h 145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4" h="145">
                  <a:moveTo>
                    <a:pt x="0" y="28"/>
                  </a:moveTo>
                  <a:lnTo>
                    <a:pt x="28" y="0"/>
                  </a:lnTo>
                  <a:lnTo>
                    <a:pt x="67" y="4"/>
                  </a:lnTo>
                  <a:lnTo>
                    <a:pt x="113" y="72"/>
                  </a:lnTo>
                  <a:lnTo>
                    <a:pt x="104" y="75"/>
                  </a:lnTo>
                  <a:lnTo>
                    <a:pt x="98" y="74"/>
                  </a:lnTo>
                  <a:lnTo>
                    <a:pt x="94" y="78"/>
                  </a:lnTo>
                  <a:lnTo>
                    <a:pt x="86" y="83"/>
                  </a:lnTo>
                  <a:lnTo>
                    <a:pt x="77" y="90"/>
                  </a:lnTo>
                  <a:lnTo>
                    <a:pt x="70" y="98"/>
                  </a:lnTo>
                  <a:lnTo>
                    <a:pt x="59" y="111"/>
                  </a:lnTo>
                  <a:lnTo>
                    <a:pt x="54" y="118"/>
                  </a:lnTo>
                  <a:lnTo>
                    <a:pt x="49" y="127"/>
                  </a:lnTo>
                  <a:lnTo>
                    <a:pt x="48" y="139"/>
                  </a:lnTo>
                  <a:lnTo>
                    <a:pt x="43" y="144"/>
                  </a:lnTo>
                  <a:lnTo>
                    <a:pt x="1" y="80"/>
                  </a:lnTo>
                  <a:lnTo>
                    <a:pt x="0" y="28"/>
                  </a:lnTo>
                </a:path>
              </a:pathLst>
            </a:custGeom>
            <a:pattFill prst="pct75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63" name="Oval 36"/>
            <p:cNvSpPr>
              <a:spLocks noChangeArrowheads="1"/>
            </p:cNvSpPr>
            <p:nvPr/>
          </p:nvSpPr>
          <p:spPr bwMode="auto">
            <a:xfrm rot="-2340000">
              <a:off x="2095" y="2298"/>
              <a:ext cx="87" cy="38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6639" name="Group 37"/>
          <p:cNvGrpSpPr>
            <a:grpSpLocks/>
          </p:cNvGrpSpPr>
          <p:nvPr/>
        </p:nvGrpSpPr>
        <p:grpSpPr bwMode="auto">
          <a:xfrm>
            <a:off x="4070339" y="4529136"/>
            <a:ext cx="230187" cy="122237"/>
            <a:chOff x="3011" y="3026"/>
            <a:chExt cx="208" cy="110"/>
          </a:xfrm>
        </p:grpSpPr>
        <p:sp>
          <p:nvSpPr>
            <p:cNvPr id="26658" name="AutoShape 38"/>
            <p:cNvSpPr>
              <a:spLocks noChangeArrowheads="1"/>
            </p:cNvSpPr>
            <p:nvPr/>
          </p:nvSpPr>
          <p:spPr bwMode="auto">
            <a:xfrm rot="-5580000">
              <a:off x="3067" y="2984"/>
              <a:ext cx="103" cy="200"/>
            </a:xfrm>
            <a:prstGeom prst="octagon">
              <a:avLst>
                <a:gd name="adj" fmla="val 29278"/>
              </a:avLst>
            </a:prstGeom>
            <a:pattFill prst="lgConfetti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eaVert" wrap="none" anchor="ctr"/>
            <a:lstStyle/>
            <a:p>
              <a:endParaRPr lang="fr-FR"/>
            </a:p>
          </p:txBody>
        </p:sp>
        <p:sp>
          <p:nvSpPr>
            <p:cNvPr id="26659" name="Freeform 39"/>
            <p:cNvSpPr>
              <a:spLocks/>
            </p:cNvSpPr>
            <p:nvPr/>
          </p:nvSpPr>
          <p:spPr bwMode="auto">
            <a:xfrm>
              <a:off x="3011" y="3026"/>
              <a:ext cx="114" cy="110"/>
            </a:xfrm>
            <a:custGeom>
              <a:avLst/>
              <a:gdLst>
                <a:gd name="T0" fmla="*/ 5 w 114"/>
                <a:gd name="T1" fmla="*/ 73 h 110"/>
                <a:gd name="T2" fmla="*/ 0 w 114"/>
                <a:gd name="T3" fmla="*/ 29 h 110"/>
                <a:gd name="T4" fmla="*/ 25 w 114"/>
                <a:gd name="T5" fmla="*/ 0 h 110"/>
                <a:gd name="T6" fmla="*/ 99 w 114"/>
                <a:gd name="T7" fmla="*/ 4 h 110"/>
                <a:gd name="T8" fmla="*/ 96 w 114"/>
                <a:gd name="T9" fmla="*/ 15 h 110"/>
                <a:gd name="T10" fmla="*/ 93 w 114"/>
                <a:gd name="T11" fmla="*/ 18 h 110"/>
                <a:gd name="T12" fmla="*/ 93 w 114"/>
                <a:gd name="T13" fmla="*/ 21 h 110"/>
                <a:gd name="T14" fmla="*/ 90 w 114"/>
                <a:gd name="T15" fmla="*/ 34 h 110"/>
                <a:gd name="T16" fmla="*/ 92 w 114"/>
                <a:gd name="T17" fmla="*/ 45 h 110"/>
                <a:gd name="T18" fmla="*/ 93 w 114"/>
                <a:gd name="T19" fmla="*/ 57 h 110"/>
                <a:gd name="T20" fmla="*/ 95 w 114"/>
                <a:gd name="T21" fmla="*/ 73 h 110"/>
                <a:gd name="T22" fmla="*/ 99 w 114"/>
                <a:gd name="T23" fmla="*/ 84 h 110"/>
                <a:gd name="T24" fmla="*/ 104 w 114"/>
                <a:gd name="T25" fmla="*/ 93 h 110"/>
                <a:gd name="T26" fmla="*/ 111 w 114"/>
                <a:gd name="T27" fmla="*/ 101 h 110"/>
                <a:gd name="T28" fmla="*/ 113 w 114"/>
                <a:gd name="T29" fmla="*/ 109 h 110"/>
                <a:gd name="T30" fmla="*/ 45 w 114"/>
                <a:gd name="T31" fmla="*/ 106 h 110"/>
                <a:gd name="T32" fmla="*/ 5 w 114"/>
                <a:gd name="T33" fmla="*/ 73 h 110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4"/>
                <a:gd name="T52" fmla="*/ 0 h 110"/>
                <a:gd name="T53" fmla="*/ 114 w 114"/>
                <a:gd name="T54" fmla="*/ 110 h 110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4" h="110">
                  <a:moveTo>
                    <a:pt x="5" y="73"/>
                  </a:moveTo>
                  <a:lnTo>
                    <a:pt x="0" y="29"/>
                  </a:lnTo>
                  <a:lnTo>
                    <a:pt x="25" y="0"/>
                  </a:lnTo>
                  <a:lnTo>
                    <a:pt x="99" y="4"/>
                  </a:lnTo>
                  <a:lnTo>
                    <a:pt x="96" y="15"/>
                  </a:lnTo>
                  <a:lnTo>
                    <a:pt x="93" y="18"/>
                  </a:lnTo>
                  <a:lnTo>
                    <a:pt x="93" y="21"/>
                  </a:lnTo>
                  <a:lnTo>
                    <a:pt x="90" y="34"/>
                  </a:lnTo>
                  <a:lnTo>
                    <a:pt x="92" y="45"/>
                  </a:lnTo>
                  <a:lnTo>
                    <a:pt x="93" y="57"/>
                  </a:lnTo>
                  <a:lnTo>
                    <a:pt x="95" y="73"/>
                  </a:lnTo>
                  <a:lnTo>
                    <a:pt x="99" y="84"/>
                  </a:lnTo>
                  <a:lnTo>
                    <a:pt x="104" y="93"/>
                  </a:lnTo>
                  <a:lnTo>
                    <a:pt x="111" y="101"/>
                  </a:lnTo>
                  <a:lnTo>
                    <a:pt x="113" y="109"/>
                  </a:lnTo>
                  <a:lnTo>
                    <a:pt x="45" y="106"/>
                  </a:lnTo>
                  <a:lnTo>
                    <a:pt x="5" y="73"/>
                  </a:lnTo>
                </a:path>
              </a:pathLst>
            </a:custGeom>
            <a:pattFill prst="pct75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60" name="Oval 40"/>
            <p:cNvSpPr>
              <a:spLocks noChangeArrowheads="1"/>
            </p:cNvSpPr>
            <p:nvPr/>
          </p:nvSpPr>
          <p:spPr bwMode="auto">
            <a:xfrm rot="-5580000">
              <a:off x="3070" y="3068"/>
              <a:ext cx="105" cy="31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vert="eaVert" wrap="none" anchor="ctr"/>
            <a:lstStyle/>
            <a:p>
              <a:endParaRPr lang="fr-FR"/>
            </a:p>
          </p:txBody>
        </p:sp>
      </p:grpSp>
      <p:grpSp>
        <p:nvGrpSpPr>
          <p:cNvPr id="26640" name="Group 41"/>
          <p:cNvGrpSpPr>
            <a:grpSpLocks/>
          </p:cNvGrpSpPr>
          <p:nvPr/>
        </p:nvGrpSpPr>
        <p:grpSpPr bwMode="auto">
          <a:xfrm>
            <a:off x="3525826" y="3521073"/>
            <a:ext cx="101600" cy="273050"/>
            <a:chOff x="2522" y="2119"/>
            <a:chExt cx="91" cy="245"/>
          </a:xfrm>
        </p:grpSpPr>
        <p:sp>
          <p:nvSpPr>
            <p:cNvPr id="26655" name="AutoShape 42"/>
            <p:cNvSpPr>
              <a:spLocks noChangeArrowheads="1"/>
            </p:cNvSpPr>
            <p:nvPr/>
          </p:nvSpPr>
          <p:spPr bwMode="auto">
            <a:xfrm rot="10800000">
              <a:off x="2525" y="2119"/>
              <a:ext cx="87" cy="241"/>
            </a:xfrm>
            <a:prstGeom prst="octagon">
              <a:avLst>
                <a:gd name="adj" fmla="val 29278"/>
              </a:avLst>
            </a:prstGeom>
            <a:pattFill prst="lgConfetti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10800000" wrap="none" anchor="ctr"/>
            <a:lstStyle/>
            <a:p>
              <a:endParaRPr lang="fr-FR"/>
            </a:p>
          </p:txBody>
        </p:sp>
        <p:sp>
          <p:nvSpPr>
            <p:cNvPr id="26656" name="Freeform 43"/>
            <p:cNvSpPr>
              <a:spLocks/>
            </p:cNvSpPr>
            <p:nvPr/>
          </p:nvSpPr>
          <p:spPr bwMode="auto">
            <a:xfrm>
              <a:off x="2522" y="2241"/>
              <a:ext cx="91" cy="123"/>
            </a:xfrm>
            <a:custGeom>
              <a:avLst/>
              <a:gdLst>
                <a:gd name="T0" fmla="*/ 64 w 91"/>
                <a:gd name="T1" fmla="*/ 122 h 123"/>
                <a:gd name="T2" fmla="*/ 27 w 91"/>
                <a:gd name="T3" fmla="*/ 122 h 123"/>
                <a:gd name="T4" fmla="*/ 0 w 91"/>
                <a:gd name="T5" fmla="*/ 91 h 123"/>
                <a:gd name="T6" fmla="*/ 0 w 91"/>
                <a:gd name="T7" fmla="*/ 3 h 123"/>
                <a:gd name="T8" fmla="*/ 9 w 91"/>
                <a:gd name="T9" fmla="*/ 8 h 123"/>
                <a:gd name="T10" fmla="*/ 13 w 91"/>
                <a:gd name="T11" fmla="*/ 12 h 123"/>
                <a:gd name="T12" fmla="*/ 17 w 91"/>
                <a:gd name="T13" fmla="*/ 12 h 123"/>
                <a:gd name="T14" fmla="*/ 26 w 91"/>
                <a:gd name="T15" fmla="*/ 17 h 123"/>
                <a:gd name="T16" fmla="*/ 36 w 91"/>
                <a:gd name="T17" fmla="*/ 17 h 123"/>
                <a:gd name="T18" fmla="*/ 47 w 91"/>
                <a:gd name="T19" fmla="*/ 17 h 123"/>
                <a:gd name="T20" fmla="*/ 60 w 91"/>
                <a:gd name="T21" fmla="*/ 15 h 123"/>
                <a:gd name="T22" fmla="*/ 72 w 91"/>
                <a:gd name="T23" fmla="*/ 12 h 123"/>
                <a:gd name="T24" fmla="*/ 78 w 91"/>
                <a:gd name="T25" fmla="*/ 11 h 123"/>
                <a:gd name="T26" fmla="*/ 85 w 91"/>
                <a:gd name="T27" fmla="*/ 0 h 123"/>
                <a:gd name="T28" fmla="*/ 90 w 91"/>
                <a:gd name="T29" fmla="*/ 0 h 123"/>
                <a:gd name="T30" fmla="*/ 90 w 91"/>
                <a:gd name="T31" fmla="*/ 81 h 123"/>
                <a:gd name="T32" fmla="*/ 64 w 91"/>
                <a:gd name="T33" fmla="*/ 122 h 12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91"/>
                <a:gd name="T52" fmla="*/ 0 h 123"/>
                <a:gd name="T53" fmla="*/ 91 w 91"/>
                <a:gd name="T54" fmla="*/ 123 h 123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91" h="123">
                  <a:moveTo>
                    <a:pt x="64" y="122"/>
                  </a:moveTo>
                  <a:lnTo>
                    <a:pt x="27" y="122"/>
                  </a:lnTo>
                  <a:lnTo>
                    <a:pt x="0" y="91"/>
                  </a:lnTo>
                  <a:lnTo>
                    <a:pt x="0" y="3"/>
                  </a:lnTo>
                  <a:lnTo>
                    <a:pt x="9" y="8"/>
                  </a:lnTo>
                  <a:lnTo>
                    <a:pt x="13" y="12"/>
                  </a:lnTo>
                  <a:lnTo>
                    <a:pt x="17" y="12"/>
                  </a:lnTo>
                  <a:lnTo>
                    <a:pt x="26" y="17"/>
                  </a:lnTo>
                  <a:lnTo>
                    <a:pt x="36" y="17"/>
                  </a:lnTo>
                  <a:lnTo>
                    <a:pt x="47" y="17"/>
                  </a:lnTo>
                  <a:lnTo>
                    <a:pt x="60" y="15"/>
                  </a:lnTo>
                  <a:lnTo>
                    <a:pt x="72" y="12"/>
                  </a:lnTo>
                  <a:lnTo>
                    <a:pt x="78" y="11"/>
                  </a:lnTo>
                  <a:lnTo>
                    <a:pt x="85" y="0"/>
                  </a:lnTo>
                  <a:lnTo>
                    <a:pt x="90" y="0"/>
                  </a:lnTo>
                  <a:lnTo>
                    <a:pt x="90" y="81"/>
                  </a:lnTo>
                  <a:lnTo>
                    <a:pt x="64" y="122"/>
                  </a:lnTo>
                </a:path>
              </a:pathLst>
            </a:custGeom>
            <a:pattFill prst="pct75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57" name="Oval 44"/>
            <p:cNvSpPr>
              <a:spLocks noChangeArrowheads="1"/>
            </p:cNvSpPr>
            <p:nvPr/>
          </p:nvSpPr>
          <p:spPr bwMode="auto">
            <a:xfrm>
              <a:off x="2525" y="2215"/>
              <a:ext cx="87" cy="40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grpSp>
        <p:nvGrpSpPr>
          <p:cNvPr id="26641" name="Group 45"/>
          <p:cNvGrpSpPr>
            <a:grpSpLocks/>
          </p:cNvGrpSpPr>
          <p:nvPr/>
        </p:nvGrpSpPr>
        <p:grpSpPr bwMode="auto">
          <a:xfrm>
            <a:off x="3963976" y="3714748"/>
            <a:ext cx="146050" cy="266700"/>
            <a:chOff x="2916" y="2292"/>
            <a:chExt cx="132" cy="241"/>
          </a:xfrm>
        </p:grpSpPr>
        <p:sp>
          <p:nvSpPr>
            <p:cNvPr id="26652" name="AutoShape 46"/>
            <p:cNvSpPr>
              <a:spLocks noChangeArrowheads="1"/>
            </p:cNvSpPr>
            <p:nvPr/>
          </p:nvSpPr>
          <p:spPr bwMode="auto">
            <a:xfrm rot="2580000">
              <a:off x="2917" y="2292"/>
              <a:ext cx="87" cy="241"/>
            </a:xfrm>
            <a:prstGeom prst="octagon">
              <a:avLst>
                <a:gd name="adj" fmla="val 29278"/>
              </a:avLst>
            </a:prstGeom>
            <a:pattFill prst="lgConfetti">
              <a:fgClr>
                <a:schemeClr val="tx1"/>
              </a:fgClr>
              <a:bgClr>
                <a:schemeClr val="bg1"/>
              </a:bgClr>
            </a:patt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26653" name="Freeform 47"/>
            <p:cNvSpPr>
              <a:spLocks/>
            </p:cNvSpPr>
            <p:nvPr/>
          </p:nvSpPr>
          <p:spPr bwMode="auto">
            <a:xfrm>
              <a:off x="2929" y="2308"/>
              <a:ext cx="119" cy="141"/>
            </a:xfrm>
            <a:custGeom>
              <a:avLst/>
              <a:gdLst>
                <a:gd name="T0" fmla="*/ 88 w 119"/>
                <a:gd name="T1" fmla="*/ 0 h 141"/>
                <a:gd name="T2" fmla="*/ 114 w 119"/>
                <a:gd name="T3" fmla="*/ 30 h 141"/>
                <a:gd name="T4" fmla="*/ 118 w 119"/>
                <a:gd name="T5" fmla="*/ 76 h 141"/>
                <a:gd name="T6" fmla="*/ 67 w 119"/>
                <a:gd name="T7" fmla="*/ 140 h 141"/>
                <a:gd name="T8" fmla="*/ 63 w 119"/>
                <a:gd name="T9" fmla="*/ 131 h 141"/>
                <a:gd name="T10" fmla="*/ 64 w 119"/>
                <a:gd name="T11" fmla="*/ 122 h 141"/>
                <a:gd name="T12" fmla="*/ 60 w 119"/>
                <a:gd name="T13" fmla="*/ 119 h 141"/>
                <a:gd name="T14" fmla="*/ 56 w 119"/>
                <a:gd name="T15" fmla="*/ 107 h 141"/>
                <a:gd name="T16" fmla="*/ 49 w 119"/>
                <a:gd name="T17" fmla="*/ 98 h 141"/>
                <a:gd name="T18" fmla="*/ 42 w 119"/>
                <a:gd name="T19" fmla="*/ 91 h 141"/>
                <a:gd name="T20" fmla="*/ 29 w 119"/>
                <a:gd name="T21" fmla="*/ 80 h 141"/>
                <a:gd name="T22" fmla="*/ 22 w 119"/>
                <a:gd name="T23" fmla="*/ 76 h 141"/>
                <a:gd name="T24" fmla="*/ 13 w 119"/>
                <a:gd name="T25" fmla="*/ 71 h 141"/>
                <a:gd name="T26" fmla="*/ 5 w 119"/>
                <a:gd name="T27" fmla="*/ 71 h 141"/>
                <a:gd name="T28" fmla="*/ 0 w 119"/>
                <a:gd name="T29" fmla="*/ 67 h 141"/>
                <a:gd name="T30" fmla="*/ 45 w 119"/>
                <a:gd name="T31" fmla="*/ 9 h 141"/>
                <a:gd name="T32" fmla="*/ 88 w 119"/>
                <a:gd name="T33" fmla="*/ 0 h 141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w 119"/>
                <a:gd name="T52" fmla="*/ 0 h 141"/>
                <a:gd name="T53" fmla="*/ 119 w 119"/>
                <a:gd name="T54" fmla="*/ 141 h 141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T51" t="T52" r="T53" b="T54"/>
              <a:pathLst>
                <a:path w="119" h="141">
                  <a:moveTo>
                    <a:pt x="88" y="0"/>
                  </a:moveTo>
                  <a:lnTo>
                    <a:pt x="114" y="30"/>
                  </a:lnTo>
                  <a:lnTo>
                    <a:pt x="118" y="76"/>
                  </a:lnTo>
                  <a:lnTo>
                    <a:pt x="67" y="140"/>
                  </a:lnTo>
                  <a:lnTo>
                    <a:pt x="63" y="131"/>
                  </a:lnTo>
                  <a:lnTo>
                    <a:pt x="64" y="122"/>
                  </a:lnTo>
                  <a:lnTo>
                    <a:pt x="60" y="119"/>
                  </a:lnTo>
                  <a:lnTo>
                    <a:pt x="56" y="107"/>
                  </a:lnTo>
                  <a:lnTo>
                    <a:pt x="49" y="98"/>
                  </a:lnTo>
                  <a:lnTo>
                    <a:pt x="42" y="91"/>
                  </a:lnTo>
                  <a:lnTo>
                    <a:pt x="29" y="80"/>
                  </a:lnTo>
                  <a:lnTo>
                    <a:pt x="22" y="76"/>
                  </a:lnTo>
                  <a:lnTo>
                    <a:pt x="13" y="71"/>
                  </a:lnTo>
                  <a:lnTo>
                    <a:pt x="5" y="71"/>
                  </a:lnTo>
                  <a:lnTo>
                    <a:pt x="0" y="67"/>
                  </a:lnTo>
                  <a:lnTo>
                    <a:pt x="45" y="9"/>
                  </a:lnTo>
                  <a:lnTo>
                    <a:pt x="88" y="0"/>
                  </a:lnTo>
                </a:path>
              </a:pathLst>
            </a:custGeom>
            <a:pattFill prst="pct75">
              <a:fgClr>
                <a:schemeClr val="tx1"/>
              </a:fgClr>
              <a:bgClr>
                <a:schemeClr val="bg1"/>
              </a:bgClr>
            </a:pattFill>
            <a:ln w="12700" cap="rnd">
              <a:solidFill>
                <a:srgbClr val="000000"/>
              </a:solidFill>
              <a:round/>
              <a:headEnd type="none" w="sm" len="sm"/>
              <a:tailEnd type="none" w="sm" len="sm"/>
            </a:ln>
          </p:spPr>
          <p:txBody>
            <a:bodyPr/>
            <a:lstStyle/>
            <a:p>
              <a:endParaRPr lang="fr-FR"/>
            </a:p>
          </p:txBody>
        </p:sp>
        <p:sp>
          <p:nvSpPr>
            <p:cNvPr id="26654" name="Oval 48"/>
            <p:cNvSpPr>
              <a:spLocks noChangeArrowheads="1"/>
            </p:cNvSpPr>
            <p:nvPr/>
          </p:nvSpPr>
          <p:spPr bwMode="auto">
            <a:xfrm rot="2580000">
              <a:off x="2916" y="2395"/>
              <a:ext cx="86" cy="39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  <p:sp>
        <p:nvSpPr>
          <p:cNvPr id="26642" name="Line 49"/>
          <p:cNvSpPr>
            <a:spLocks noChangeShapeType="1"/>
          </p:cNvSpPr>
          <p:nvPr/>
        </p:nvSpPr>
        <p:spPr bwMode="auto">
          <a:xfrm flipV="1">
            <a:off x="3792526" y="3871911"/>
            <a:ext cx="200025" cy="20002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26643" name="Line 49"/>
          <p:cNvSpPr>
            <a:spLocks noChangeShapeType="1"/>
          </p:cNvSpPr>
          <p:nvPr/>
        </p:nvSpPr>
        <p:spPr bwMode="auto">
          <a:xfrm flipH="1">
            <a:off x="2790814" y="4471986"/>
            <a:ext cx="300037" cy="17938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26644" name="Line 49"/>
          <p:cNvSpPr>
            <a:spLocks noChangeShapeType="1"/>
          </p:cNvSpPr>
          <p:nvPr/>
        </p:nvSpPr>
        <p:spPr bwMode="auto">
          <a:xfrm>
            <a:off x="3792526" y="4822823"/>
            <a:ext cx="100013" cy="3492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26645" name="Line 49"/>
          <p:cNvSpPr>
            <a:spLocks noChangeShapeType="1"/>
          </p:cNvSpPr>
          <p:nvPr/>
        </p:nvSpPr>
        <p:spPr bwMode="auto">
          <a:xfrm flipH="1">
            <a:off x="3592501" y="3321048"/>
            <a:ext cx="31750" cy="3508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26646" name="Line 49"/>
          <p:cNvSpPr>
            <a:spLocks noChangeShapeType="1"/>
          </p:cNvSpPr>
          <p:nvPr/>
        </p:nvSpPr>
        <p:spPr bwMode="auto">
          <a:xfrm flipH="1" flipV="1">
            <a:off x="4192576" y="4571998"/>
            <a:ext cx="349250" cy="31750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26647" name="Line 49"/>
          <p:cNvSpPr>
            <a:spLocks noChangeShapeType="1"/>
          </p:cNvSpPr>
          <p:nvPr/>
        </p:nvSpPr>
        <p:spPr bwMode="auto">
          <a:xfrm>
            <a:off x="2441564" y="4071936"/>
            <a:ext cx="300037" cy="1000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26648" name="Line 49"/>
          <p:cNvSpPr>
            <a:spLocks noChangeShapeType="1"/>
          </p:cNvSpPr>
          <p:nvPr/>
        </p:nvSpPr>
        <p:spPr bwMode="auto">
          <a:xfrm flipV="1">
            <a:off x="3359139" y="5272086"/>
            <a:ext cx="33337" cy="300037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26649" name="Line 49"/>
          <p:cNvSpPr>
            <a:spLocks noChangeShapeType="1"/>
          </p:cNvSpPr>
          <p:nvPr/>
        </p:nvSpPr>
        <p:spPr bwMode="auto">
          <a:xfrm flipH="1" flipV="1">
            <a:off x="3141651" y="3771898"/>
            <a:ext cx="149225" cy="24923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 type="stealth" w="med" len="med"/>
            <a:tailEnd type="none" w="sm" len="sm"/>
          </a:ln>
        </p:spPr>
        <p:txBody>
          <a:bodyPr/>
          <a:lstStyle/>
          <a:p>
            <a:endParaRPr lang="fr-FR"/>
          </a:p>
        </p:txBody>
      </p:sp>
      <p:sp>
        <p:nvSpPr>
          <p:cNvPr id="26650" name="ZoneTexte 148"/>
          <p:cNvSpPr txBox="1">
            <a:spLocks noChangeArrowheads="1"/>
          </p:cNvSpPr>
          <p:nvPr/>
        </p:nvSpPr>
        <p:spPr bwMode="auto">
          <a:xfrm>
            <a:off x="1612889" y="3143248"/>
            <a:ext cx="1295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Membrane</a:t>
            </a:r>
          </a:p>
        </p:txBody>
      </p:sp>
      <p:sp>
        <p:nvSpPr>
          <p:cNvPr id="26651" name="Rectangle 149"/>
          <p:cNvSpPr>
            <a:spLocks noChangeArrowheads="1"/>
          </p:cNvSpPr>
          <p:nvPr/>
        </p:nvSpPr>
        <p:spPr bwMode="auto">
          <a:xfrm>
            <a:off x="642910" y="3900491"/>
            <a:ext cx="151836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 dirty="0" smtClean="0">
                <a:solidFill>
                  <a:srgbClr val="000000"/>
                </a:solidFill>
                <a:latin typeface="Times New Roman" pitchFamily="18" charset="0"/>
              </a:rPr>
              <a:t>Pompes à ions</a:t>
            </a:r>
            <a:endParaRPr lang="en-US" dirty="0"/>
          </a:p>
        </p:txBody>
      </p:sp>
      <p:sp>
        <p:nvSpPr>
          <p:cNvPr id="60" name="ZoneTexte 59"/>
          <p:cNvSpPr txBox="1"/>
          <p:nvPr/>
        </p:nvSpPr>
        <p:spPr>
          <a:xfrm>
            <a:off x="5500694" y="5572140"/>
            <a:ext cx="26821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smtClean="0"/>
              <a:t>J.B. </a:t>
            </a:r>
            <a:r>
              <a:rPr lang="fr-FR" sz="1600" dirty="0" err="1" smtClean="0"/>
              <a:t>Manneville</a:t>
            </a:r>
            <a:r>
              <a:rPr lang="fr-FR" sz="1600" dirty="0" smtClean="0"/>
              <a:t> et al. 2001</a:t>
            </a:r>
            <a:br>
              <a:rPr lang="fr-FR" sz="1600" dirty="0" smtClean="0"/>
            </a:br>
            <a:r>
              <a:rPr lang="fr-FR" sz="1600" dirty="0" smtClean="0"/>
              <a:t>P. Girard et al. 2004</a:t>
            </a:r>
          </a:p>
        </p:txBody>
      </p:sp>
      <p:grpSp>
        <p:nvGrpSpPr>
          <p:cNvPr id="62" name="Group 5"/>
          <p:cNvGrpSpPr>
            <a:grpSpLocks noChangeAspect="1"/>
          </p:cNvGrpSpPr>
          <p:nvPr/>
        </p:nvGrpSpPr>
        <p:grpSpPr bwMode="auto">
          <a:xfrm>
            <a:off x="4787663" y="3503307"/>
            <a:ext cx="3499113" cy="1640205"/>
            <a:chOff x="1665" y="864"/>
            <a:chExt cx="1792" cy="840"/>
          </a:xfrm>
        </p:grpSpPr>
        <p:pic>
          <p:nvPicPr>
            <p:cNvPr id="63" name="Picture 6" descr="micropipet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49" y="912"/>
              <a:ext cx="1408" cy="792"/>
            </a:xfrm>
            <a:prstGeom prst="rect">
              <a:avLst/>
            </a:prstGeom>
            <a:noFill/>
            <a:ln w="25400">
              <a:solidFill>
                <a:srgbClr val="000080"/>
              </a:solidFill>
              <a:miter lim="800000"/>
              <a:headEnd/>
              <a:tailEnd/>
            </a:ln>
          </p:spPr>
        </p:pic>
        <p:sp>
          <p:nvSpPr>
            <p:cNvPr id="64" name="Line 7"/>
            <p:cNvSpPr>
              <a:spLocks noChangeAspect="1" noChangeShapeType="1"/>
            </p:cNvSpPr>
            <p:nvPr/>
          </p:nvSpPr>
          <p:spPr bwMode="auto">
            <a:xfrm>
              <a:off x="1905" y="960"/>
              <a:ext cx="288" cy="7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65" name="Line 8"/>
            <p:cNvSpPr>
              <a:spLocks noChangeAspect="1" noChangeShapeType="1"/>
            </p:cNvSpPr>
            <p:nvPr/>
          </p:nvSpPr>
          <p:spPr bwMode="auto">
            <a:xfrm>
              <a:off x="1905" y="960"/>
              <a:ext cx="238" cy="36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stealth" w="med" len="lg"/>
            </a:ln>
            <a:effectLst/>
          </p:spPr>
          <p:txBody>
            <a:bodyPr/>
            <a:lstStyle/>
            <a:p>
              <a:endParaRPr lang="fr-FR"/>
            </a:p>
          </p:txBody>
        </p:sp>
        <p:sp>
          <p:nvSpPr>
            <p:cNvPr id="66" name="Text Box 9"/>
            <p:cNvSpPr txBox="1">
              <a:spLocks noChangeAspect="1" noChangeArrowheads="1"/>
            </p:cNvSpPr>
            <p:nvPr/>
          </p:nvSpPr>
          <p:spPr bwMode="auto">
            <a:xfrm>
              <a:off x="1665" y="864"/>
              <a:ext cx="3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eaLnBrk="1" hangingPunct="1"/>
              <a:r>
                <a:rPr lang="fr-FR" sz="1600" b="1">
                  <a:latin typeface="Times New Roman" pitchFamily="18" charset="0"/>
                  <a:sym typeface="Symbol" pitchFamily="18" charset="2"/>
                </a:rPr>
                <a:t>P</a:t>
              </a:r>
              <a:endParaRPr lang="fr-FR" sz="2000" b="1">
                <a:latin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2543175" y="549275"/>
            <a:ext cx="39735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000">
                <a:solidFill>
                  <a:srgbClr val="FF0000"/>
                </a:solidFill>
                <a:cs typeface="Arial" charset="0"/>
              </a:rPr>
              <a:t>Steady state balance conditions</a:t>
            </a:r>
          </a:p>
        </p:txBody>
      </p:sp>
      <p:graphicFrame>
        <p:nvGraphicFramePr>
          <p:cNvPr id="102405" name="Object 5"/>
          <p:cNvGraphicFramePr>
            <a:graphicFrameLocks noChangeAspect="1"/>
          </p:cNvGraphicFramePr>
          <p:nvPr/>
        </p:nvGraphicFramePr>
        <p:xfrm>
          <a:off x="900113" y="4292600"/>
          <a:ext cx="3416300" cy="787400"/>
        </p:xfrm>
        <a:graphic>
          <a:graphicData uri="http://schemas.openxmlformats.org/presentationml/2006/ole">
            <p:oleObj spid="_x0000_s372738" name="Equation" r:id="rId4" imgW="2031840" imgH="469800" progId="Equation.DSMT4">
              <p:embed/>
            </p:oleObj>
          </a:graphicData>
        </a:graphic>
      </p:graphicFrame>
      <p:sp>
        <p:nvSpPr>
          <p:cNvPr id="102406" name="Text Box 6"/>
          <p:cNvSpPr txBox="1">
            <a:spLocks noChangeArrowheads="1"/>
          </p:cNvSpPr>
          <p:nvPr/>
        </p:nvSpPr>
        <p:spPr bwMode="auto">
          <a:xfrm>
            <a:off x="4643438" y="4400550"/>
            <a:ext cx="4106862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fr-FR"/>
              <a:t>« Local version » of First law</a:t>
            </a:r>
          </a:p>
          <a:p>
            <a:r>
              <a:rPr lang="fr-FR"/>
              <a:t>General constraint on reaction rates</a:t>
            </a:r>
          </a:p>
        </p:txBody>
      </p:sp>
      <p:graphicFrame>
        <p:nvGraphicFramePr>
          <p:cNvPr id="102407" name="Object 7"/>
          <p:cNvGraphicFramePr>
            <a:graphicFrameLocks noChangeAspect="1"/>
          </p:cNvGraphicFramePr>
          <p:nvPr/>
        </p:nvGraphicFramePr>
        <p:xfrm>
          <a:off x="2557463" y="2189163"/>
          <a:ext cx="3460750" cy="893762"/>
        </p:xfrm>
        <a:graphic>
          <a:graphicData uri="http://schemas.openxmlformats.org/presentationml/2006/ole">
            <p:oleObj spid="_x0000_s372739" name="Equation" r:id="rId5" imgW="2057400" imgH="533160" progId="Equation.DSMT4">
              <p:embed/>
            </p:oleObj>
          </a:graphicData>
        </a:graphic>
      </p:graphicFrame>
      <p:graphicFrame>
        <p:nvGraphicFramePr>
          <p:cNvPr id="102408" name="Object 8"/>
          <p:cNvGraphicFramePr>
            <a:graphicFrameLocks noChangeAspect="1"/>
          </p:cNvGraphicFramePr>
          <p:nvPr/>
        </p:nvGraphicFramePr>
        <p:xfrm>
          <a:off x="900113" y="1447800"/>
          <a:ext cx="2735262" cy="509588"/>
        </p:xfrm>
        <a:graphic>
          <a:graphicData uri="http://schemas.openxmlformats.org/presentationml/2006/ole">
            <p:oleObj spid="_x0000_s372740" name="Equation" r:id="rId6" imgW="1625400" imgH="304560" progId="Equation.DSMT4">
              <p:embed/>
            </p:oleObj>
          </a:graphicData>
        </a:graphic>
      </p:graphicFrame>
      <p:sp>
        <p:nvSpPr>
          <p:cNvPr id="102409" name="Line 9"/>
          <p:cNvSpPr>
            <a:spLocks noChangeShapeType="1"/>
          </p:cNvSpPr>
          <p:nvPr/>
        </p:nvSpPr>
        <p:spPr bwMode="auto">
          <a:xfrm>
            <a:off x="1724025" y="5008563"/>
            <a:ext cx="0" cy="5032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102410" name="Text Box 10"/>
          <p:cNvSpPr txBox="1">
            <a:spLocks noChangeArrowheads="1"/>
          </p:cNvSpPr>
          <p:nvPr/>
        </p:nvSpPr>
        <p:spPr bwMode="auto">
          <a:xfrm>
            <a:off x="911225" y="5537200"/>
            <a:ext cx="21812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Heat exchanged =</a:t>
            </a:r>
          </a:p>
          <a:p>
            <a:r>
              <a:rPr lang="fr-FR"/>
              <a:t>change of entropy </a:t>
            </a:r>
          </a:p>
        </p:txBody>
      </p:sp>
      <p:sp>
        <p:nvSpPr>
          <p:cNvPr id="102411" name="Text Box 11"/>
          <p:cNvSpPr txBox="1">
            <a:spLocks noChangeArrowheads="1"/>
          </p:cNvSpPr>
          <p:nvPr/>
        </p:nvSpPr>
        <p:spPr bwMode="auto">
          <a:xfrm>
            <a:off x="3708400" y="1585913"/>
            <a:ext cx="17541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with ℓ=0,1  and</a:t>
            </a:r>
          </a:p>
        </p:txBody>
      </p:sp>
      <p:graphicFrame>
        <p:nvGraphicFramePr>
          <p:cNvPr id="102412" name="Object 12"/>
          <p:cNvGraphicFramePr>
            <a:graphicFrameLocks noChangeAspect="1"/>
          </p:cNvGraphicFramePr>
          <p:nvPr/>
        </p:nvGraphicFramePr>
        <p:xfrm>
          <a:off x="5654675" y="1412875"/>
          <a:ext cx="1439863" cy="684213"/>
        </p:xfrm>
        <a:graphic>
          <a:graphicData uri="http://schemas.openxmlformats.org/presentationml/2006/ole">
            <p:oleObj spid="_x0000_s372741" name="Equation" r:id="rId7" imgW="876240" imgH="419040" progId="Equation.DSMT4">
              <p:embed/>
            </p:oleObj>
          </a:graphicData>
        </a:graphic>
      </p:graphicFrame>
      <p:graphicFrame>
        <p:nvGraphicFramePr>
          <p:cNvPr id="102413" name="Object 13"/>
          <p:cNvGraphicFramePr>
            <a:graphicFrameLocks noChangeAspect="1"/>
          </p:cNvGraphicFramePr>
          <p:nvPr/>
        </p:nvGraphicFramePr>
        <p:xfrm>
          <a:off x="7239000" y="1450975"/>
          <a:ext cx="1366838" cy="646113"/>
        </p:xfrm>
        <a:graphic>
          <a:graphicData uri="http://schemas.openxmlformats.org/presentationml/2006/ole">
            <p:oleObj spid="_x0000_s372742" name="Equation" r:id="rId8" imgW="825480" imgH="393480" progId="Equation.DSMT4">
              <p:embed/>
            </p:oleObj>
          </a:graphicData>
        </a:graphic>
      </p:graphicFrame>
      <p:graphicFrame>
        <p:nvGraphicFramePr>
          <p:cNvPr id="102414" name="Object 14"/>
          <p:cNvGraphicFramePr>
            <a:graphicFrameLocks noChangeAspect="1"/>
          </p:cNvGraphicFramePr>
          <p:nvPr/>
        </p:nvGraphicFramePr>
        <p:xfrm>
          <a:off x="2557463" y="3168650"/>
          <a:ext cx="3119437" cy="893763"/>
        </p:xfrm>
        <a:graphic>
          <a:graphicData uri="http://schemas.openxmlformats.org/presentationml/2006/ole">
            <p:oleObj spid="_x0000_s372743" name="Equation" r:id="rId9" imgW="1854000" imgH="533160" progId="Equation.DSMT4">
              <p:embed/>
            </p:oleObj>
          </a:graphicData>
        </a:graphic>
      </p:graphicFrame>
      <p:sp>
        <p:nvSpPr>
          <p:cNvPr id="102415" name="Rectangle 15"/>
          <p:cNvSpPr>
            <a:spLocks noChangeArrowheads="1"/>
          </p:cNvSpPr>
          <p:nvPr/>
        </p:nvSpPr>
        <p:spPr bwMode="auto">
          <a:xfrm>
            <a:off x="5867400" y="5443538"/>
            <a:ext cx="2865438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>
                <a:solidFill>
                  <a:srgbClr val="660066"/>
                </a:solidFill>
              </a:rPr>
              <a:t>De Donder, L’affinité (1927)</a:t>
            </a:r>
          </a:p>
          <a:p>
            <a:r>
              <a:rPr lang="en-US" sz="1600">
                <a:solidFill>
                  <a:srgbClr val="660066"/>
                </a:solidFill>
              </a:rPr>
              <a:t>S. Liepelt and R. Lipowsky, </a:t>
            </a:r>
          </a:p>
          <a:p>
            <a:r>
              <a:rPr lang="en-US" sz="1600">
                <a:solidFill>
                  <a:srgbClr val="660066"/>
                </a:solidFill>
              </a:rPr>
              <a:t>PRL, </a:t>
            </a:r>
            <a:r>
              <a:rPr lang="en-US" sz="1600" b="1">
                <a:solidFill>
                  <a:srgbClr val="660066"/>
                </a:solidFill>
              </a:rPr>
              <a:t>98</a:t>
            </a:r>
            <a:r>
              <a:rPr lang="en-US" sz="1600">
                <a:solidFill>
                  <a:srgbClr val="660066"/>
                </a:solidFill>
              </a:rPr>
              <a:t>, 258102 (2007).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910" name="Picture 14"/>
          <p:cNvPicPr>
            <a:picLocks noChangeAspect="1" noChangeArrowheads="1"/>
          </p:cNvPicPr>
          <p:nvPr/>
        </p:nvPicPr>
        <p:blipFill>
          <a:blip r:embed="rId4"/>
          <a:srcRect l="24637" t="43520" r="47513" b="43520"/>
          <a:stretch>
            <a:fillRect/>
          </a:stretch>
        </p:blipFill>
        <p:spPr bwMode="auto">
          <a:xfrm>
            <a:off x="5857884" y="857232"/>
            <a:ext cx="2051050" cy="1352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graphicFrame>
        <p:nvGraphicFramePr>
          <p:cNvPr id="80912" name="Object 16"/>
          <p:cNvGraphicFramePr>
            <a:graphicFrameLocks noChangeAspect="1"/>
          </p:cNvGraphicFramePr>
          <p:nvPr/>
        </p:nvGraphicFramePr>
        <p:xfrm>
          <a:off x="2357422" y="1214422"/>
          <a:ext cx="2608263" cy="885825"/>
        </p:xfrm>
        <a:graphic>
          <a:graphicData uri="http://schemas.openxmlformats.org/presentationml/2006/ole">
            <p:oleObj spid="_x0000_s206851" name="Equation" r:id="rId5" imgW="1307880" imgH="444240" progId="Equation.DSMT4">
              <p:embed/>
            </p:oleObj>
          </a:graphicData>
        </a:graphic>
      </p:graphicFrame>
      <p:graphicFrame>
        <p:nvGraphicFramePr>
          <p:cNvPr id="80915" name="Object 19"/>
          <p:cNvGraphicFramePr>
            <a:graphicFrameLocks noChangeAspect="1"/>
          </p:cNvGraphicFramePr>
          <p:nvPr/>
        </p:nvGraphicFramePr>
        <p:xfrm>
          <a:off x="2214546" y="3857628"/>
          <a:ext cx="1706563" cy="852488"/>
        </p:xfrm>
        <a:graphic>
          <a:graphicData uri="http://schemas.openxmlformats.org/presentationml/2006/ole">
            <p:oleObj spid="_x0000_s206854" name="Equation" r:id="rId6" imgW="1015920" imgH="507960" progId="Equation.DSMT4">
              <p:embed/>
            </p:oleObj>
          </a:graphicData>
        </a:graphic>
      </p:graphicFrame>
      <p:sp>
        <p:nvSpPr>
          <p:cNvPr id="80916" name="Rectangle 20"/>
          <p:cNvSpPr>
            <a:spLocks noChangeArrowheads="1"/>
          </p:cNvSpPr>
          <p:nvPr/>
        </p:nvSpPr>
        <p:spPr bwMode="auto">
          <a:xfrm>
            <a:off x="2000232" y="4995868"/>
            <a:ext cx="3671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 err="1" smtClean="0"/>
              <a:t>Taux</a:t>
            </a:r>
            <a:r>
              <a:rPr lang="en-US" dirty="0" smtClean="0"/>
              <a:t> de production </a:t>
            </a:r>
            <a:r>
              <a:rPr lang="en-US" dirty="0" err="1" smtClean="0"/>
              <a:t>d’entropie</a:t>
            </a:r>
            <a:endParaRPr lang="en-US" dirty="0"/>
          </a:p>
        </p:txBody>
      </p:sp>
      <p:graphicFrame>
        <p:nvGraphicFramePr>
          <p:cNvPr id="80917" name="Object 21"/>
          <p:cNvGraphicFramePr>
            <a:graphicFrameLocks noChangeAspect="1"/>
          </p:cNvGraphicFramePr>
          <p:nvPr/>
        </p:nvGraphicFramePr>
        <p:xfrm>
          <a:off x="5543567" y="4841884"/>
          <a:ext cx="1385887" cy="725488"/>
        </p:xfrm>
        <a:graphic>
          <a:graphicData uri="http://schemas.openxmlformats.org/presentationml/2006/ole">
            <p:oleObj spid="_x0000_s206855" name="Equation" r:id="rId7" imgW="825480" imgH="431640" progId="Equation.DSMT4">
              <p:embed/>
            </p:oleObj>
          </a:graphicData>
        </a:graphic>
      </p:graphicFrame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2071670" y="5929330"/>
            <a:ext cx="535785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D. L., A. Lau, K. </a:t>
            </a:r>
            <a:r>
              <a:rPr lang="en-US" sz="1600" dirty="0" err="1" smtClean="0">
                <a:solidFill>
                  <a:schemeClr val="accent2"/>
                </a:solidFill>
              </a:rPr>
              <a:t>Mallick</a:t>
            </a:r>
            <a:r>
              <a:rPr lang="en-US" sz="1600" dirty="0" smtClean="0">
                <a:solidFill>
                  <a:schemeClr val="accent2"/>
                </a:solidFill>
              </a:rPr>
              <a:t>, PRE </a:t>
            </a:r>
            <a:r>
              <a:rPr lang="en-US" sz="1600" b="1" dirty="0" smtClean="0">
                <a:solidFill>
                  <a:schemeClr val="accent2"/>
                </a:solidFill>
              </a:rPr>
              <a:t>78</a:t>
            </a:r>
            <a:r>
              <a:rPr lang="en-US" sz="1600" dirty="0" smtClean="0">
                <a:solidFill>
                  <a:schemeClr val="accent2"/>
                </a:solidFill>
              </a:rPr>
              <a:t>, 011915 (2008)  </a:t>
            </a:r>
            <a:endParaRPr lang="fr-FR" sz="1600" dirty="0">
              <a:solidFill>
                <a:schemeClr val="accent2"/>
              </a:solidFill>
            </a:endParaRPr>
          </a:p>
        </p:txBody>
      </p:sp>
      <p:sp>
        <p:nvSpPr>
          <p:cNvPr id="13" name="ZoneTexte 12"/>
          <p:cNvSpPr txBox="1"/>
          <p:nvPr/>
        </p:nvSpPr>
        <p:spPr>
          <a:xfrm>
            <a:off x="928662" y="571480"/>
            <a:ext cx="49327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smtClean="0"/>
              <a:t>Thermodynamique des cycles </a:t>
            </a:r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    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A: affinité du cycle de la variable mécanique</a:t>
            </a:r>
            <a:endParaRPr lang="fr-FR" dirty="0"/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>
            <a:off x="1652566" y="2428868"/>
            <a:ext cx="77057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/>
              <a:t>T. de </a:t>
            </a:r>
            <a:r>
              <a:rPr lang="en-US" sz="1600" dirty="0" err="1" smtClean="0"/>
              <a:t>Donder</a:t>
            </a:r>
            <a:r>
              <a:rPr lang="en-US" sz="1600" dirty="0" smtClean="0"/>
              <a:t> (1927), T. Hill (1966), G. Crooks (1999), H. </a:t>
            </a:r>
            <a:r>
              <a:rPr lang="en-US" sz="1600" dirty="0" err="1" smtClean="0"/>
              <a:t>Qian</a:t>
            </a:r>
            <a:r>
              <a:rPr lang="en-US" sz="1600" dirty="0" smtClean="0"/>
              <a:t> (2001)..  </a:t>
            </a:r>
            <a:endParaRPr lang="fr-FR" sz="1600" dirty="0"/>
          </a:p>
        </p:txBody>
      </p:sp>
      <p:sp>
        <p:nvSpPr>
          <p:cNvPr id="15" name="Rectangle 20"/>
          <p:cNvSpPr>
            <a:spLocks noChangeArrowheads="1"/>
          </p:cNvSpPr>
          <p:nvPr/>
        </p:nvSpPr>
        <p:spPr bwMode="auto">
          <a:xfrm>
            <a:off x="4400574" y="4126470"/>
            <a:ext cx="367188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-&gt; </a:t>
            </a:r>
            <a:r>
              <a:rPr lang="en-US" dirty="0" err="1" smtClean="0"/>
              <a:t>pente</a:t>
            </a:r>
            <a:r>
              <a:rPr lang="en-US" dirty="0" smtClean="0"/>
              <a:t> du </a:t>
            </a:r>
            <a:r>
              <a:rPr lang="en-US" dirty="0" err="1" smtClean="0"/>
              <a:t>potentiel</a:t>
            </a:r>
            <a:r>
              <a:rPr lang="en-US" dirty="0" smtClean="0"/>
              <a:t> </a:t>
            </a:r>
            <a:r>
              <a:rPr lang="en-US" dirty="0" err="1" smtClean="0"/>
              <a:t>effectif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71" name="Rectangle 23"/>
          <p:cNvSpPr>
            <a:spLocks noChangeArrowheads="1"/>
          </p:cNvSpPr>
          <p:nvPr/>
        </p:nvSpPr>
        <p:spPr bwMode="auto">
          <a:xfrm>
            <a:off x="760413" y="415925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>
                <a:solidFill>
                  <a:srgbClr val="FF3300"/>
                </a:solidFill>
              </a:rPr>
              <a:t>Large-deviation function of the current</a:t>
            </a:r>
            <a:r>
              <a:rPr lang="en-US" sz="2400"/>
              <a:t> </a:t>
            </a:r>
          </a:p>
        </p:txBody>
      </p:sp>
      <p:sp>
        <p:nvSpPr>
          <p:cNvPr id="78872" name="Text Box 24"/>
          <p:cNvSpPr txBox="1">
            <a:spLocks noChangeArrowheads="1"/>
          </p:cNvSpPr>
          <p:nvPr/>
        </p:nvSpPr>
        <p:spPr bwMode="auto">
          <a:xfrm>
            <a:off x="3911600" y="1947863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endParaRPr lang="fr-FR" sz="2400">
              <a:solidFill>
                <a:schemeClr val="hlink"/>
              </a:solidFill>
              <a:latin typeface="Arial" charset="0"/>
            </a:endParaRPr>
          </a:p>
        </p:txBody>
      </p:sp>
      <p:graphicFrame>
        <p:nvGraphicFramePr>
          <p:cNvPr id="78873" name="Object 25"/>
          <p:cNvGraphicFramePr>
            <a:graphicFrameLocks noChangeAspect="1"/>
          </p:cNvGraphicFramePr>
          <p:nvPr/>
        </p:nvGraphicFramePr>
        <p:xfrm>
          <a:off x="1803400" y="1239838"/>
          <a:ext cx="2530475" cy="669925"/>
        </p:xfrm>
        <a:graphic>
          <a:graphicData uri="http://schemas.openxmlformats.org/presentationml/2006/ole">
            <p:oleObj spid="_x0000_s385026" name="Equation" r:id="rId4" imgW="1485720" imgH="393480" progId="Equation.DSMT4">
              <p:embed/>
            </p:oleObj>
          </a:graphicData>
        </a:graphic>
      </p:graphicFrame>
      <p:graphicFrame>
        <p:nvGraphicFramePr>
          <p:cNvPr id="78874" name="Object 26"/>
          <p:cNvGraphicFramePr>
            <a:graphicFrameLocks noChangeAspect="1"/>
          </p:cNvGraphicFramePr>
          <p:nvPr/>
        </p:nvGraphicFramePr>
        <p:xfrm>
          <a:off x="1743075" y="2103438"/>
          <a:ext cx="2649538" cy="388937"/>
        </p:xfrm>
        <a:graphic>
          <a:graphicData uri="http://schemas.openxmlformats.org/presentationml/2006/ole">
            <p:oleObj spid="_x0000_s385027" name="Equation" r:id="rId5" imgW="1562040" imgH="228600" progId="Equation.DSMT4">
              <p:embed/>
            </p:oleObj>
          </a:graphicData>
        </a:graphic>
      </p:graphicFrame>
      <p:sp>
        <p:nvSpPr>
          <p:cNvPr id="78875" name="Rectangle 27"/>
          <p:cNvSpPr>
            <a:spLocks noChangeArrowheads="1"/>
          </p:cNvSpPr>
          <p:nvPr/>
        </p:nvSpPr>
        <p:spPr bwMode="auto">
          <a:xfrm>
            <a:off x="5030788" y="1989138"/>
            <a:ext cx="31337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Legendre transform of the </a:t>
            </a:r>
            <a:br>
              <a:rPr lang="en-US"/>
            </a:br>
            <a:r>
              <a:rPr lang="en-US"/>
              <a:t>maximal eigenvalue</a:t>
            </a:r>
          </a:p>
        </p:txBody>
      </p:sp>
      <p:sp>
        <p:nvSpPr>
          <p:cNvPr id="78876" name="Rectangle 28"/>
          <p:cNvSpPr>
            <a:spLocks noChangeArrowheads="1"/>
          </p:cNvSpPr>
          <p:nvPr/>
        </p:nvSpPr>
        <p:spPr bwMode="auto">
          <a:xfrm>
            <a:off x="5267325" y="1414463"/>
            <a:ext cx="20208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(for large time t)</a:t>
            </a:r>
          </a:p>
        </p:txBody>
      </p:sp>
      <p:pic>
        <p:nvPicPr>
          <p:cNvPr id="78877" name="Picture 29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616450" y="3165475"/>
            <a:ext cx="3627438" cy="2351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8878" name="Rectangle 30"/>
          <p:cNvSpPr>
            <a:spLocks noChangeArrowheads="1"/>
          </p:cNvSpPr>
          <p:nvPr/>
        </p:nvSpPr>
        <p:spPr bwMode="auto">
          <a:xfrm>
            <a:off x="1247775" y="3665538"/>
            <a:ext cx="2963863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Exact calculation of </a:t>
            </a:r>
          </a:p>
          <a:p>
            <a:r>
              <a:rPr lang="en-US"/>
              <a:t>G(v) for this model </a:t>
            </a:r>
          </a:p>
          <a:p>
            <a:endParaRPr lang="en-US"/>
          </a:p>
        </p:txBody>
      </p:sp>
      <p:sp>
        <p:nvSpPr>
          <p:cNvPr id="78879" name="Line 31"/>
          <p:cNvSpPr>
            <a:spLocks noChangeShapeType="1"/>
          </p:cNvSpPr>
          <p:nvPr/>
        </p:nvSpPr>
        <p:spPr bwMode="auto">
          <a:xfrm flipH="1">
            <a:off x="6516688" y="4510088"/>
            <a:ext cx="215900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fr-FR"/>
          </a:p>
        </p:txBody>
      </p:sp>
      <p:graphicFrame>
        <p:nvGraphicFramePr>
          <p:cNvPr id="78880" name="Object 32"/>
          <p:cNvGraphicFramePr>
            <a:graphicFrameLocks noChangeAspect="1"/>
          </p:cNvGraphicFramePr>
          <p:nvPr/>
        </p:nvGraphicFramePr>
        <p:xfrm>
          <a:off x="6724650" y="3925888"/>
          <a:ext cx="584200" cy="366712"/>
        </p:xfrm>
        <a:graphic>
          <a:graphicData uri="http://schemas.openxmlformats.org/presentationml/2006/ole">
            <p:oleObj spid="_x0000_s385028" name="Equation" r:id="rId7" imgW="342720" imgH="2156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6020" name="Object 4"/>
          <p:cNvGraphicFramePr>
            <a:graphicFrameLocks noChangeAspect="1"/>
          </p:cNvGraphicFramePr>
          <p:nvPr/>
        </p:nvGraphicFramePr>
        <p:xfrm>
          <a:off x="677863" y="620713"/>
          <a:ext cx="4953000" cy="800100"/>
        </p:xfrm>
        <a:graphic>
          <a:graphicData uri="http://schemas.openxmlformats.org/presentationml/2006/ole">
            <p:oleObj spid="_x0000_s386050" name="Equation" r:id="rId4" imgW="2908080" imgH="469800" progId="Equation.DSMT4">
              <p:embed/>
            </p:oleObj>
          </a:graphicData>
        </a:graphic>
      </p:graphicFrame>
      <p:graphicFrame>
        <p:nvGraphicFramePr>
          <p:cNvPr id="86021" name="Object 5"/>
          <p:cNvGraphicFramePr>
            <a:graphicFrameLocks noChangeAspect="1"/>
          </p:cNvGraphicFramePr>
          <p:nvPr/>
        </p:nvGraphicFramePr>
        <p:xfrm>
          <a:off x="673100" y="1476375"/>
          <a:ext cx="4973638" cy="800100"/>
        </p:xfrm>
        <a:graphic>
          <a:graphicData uri="http://schemas.openxmlformats.org/presentationml/2006/ole">
            <p:oleObj spid="_x0000_s386051" name="Equation" r:id="rId5" imgW="2920680" imgH="469800" progId="Equation.DSMT4">
              <p:embed/>
            </p:oleObj>
          </a:graphicData>
        </a:graphic>
      </p:graphicFrame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7267575" y="877888"/>
          <a:ext cx="582613" cy="301625"/>
        </p:xfrm>
        <a:graphic>
          <a:graphicData uri="http://schemas.openxmlformats.org/presentationml/2006/ole">
            <p:oleObj spid="_x0000_s386052" name="Equation" r:id="rId6" imgW="342720" imgH="177480" progId="Equation.DSMT4">
              <p:embed/>
            </p:oleObj>
          </a:graphicData>
        </a:graphic>
      </p:graphicFrame>
      <p:graphicFrame>
        <p:nvGraphicFramePr>
          <p:cNvPr id="86023" name="Object 7"/>
          <p:cNvGraphicFramePr>
            <a:graphicFrameLocks noChangeAspect="1"/>
          </p:cNvGraphicFramePr>
          <p:nvPr/>
        </p:nvGraphicFramePr>
        <p:xfrm>
          <a:off x="7302500" y="1628775"/>
          <a:ext cx="582613" cy="301625"/>
        </p:xfrm>
        <a:graphic>
          <a:graphicData uri="http://schemas.openxmlformats.org/presentationml/2006/ole">
            <p:oleObj spid="_x0000_s386053" name="Equation" r:id="rId7" imgW="342720" imgH="177480" progId="Equation.DSMT4">
              <p:embed/>
            </p:oleObj>
          </a:graphicData>
        </a:graphic>
      </p:graphicFrame>
      <p:graphicFrame>
        <p:nvGraphicFramePr>
          <p:cNvPr id="86024" name="Object 8"/>
          <p:cNvGraphicFramePr>
            <a:graphicFrameLocks noChangeAspect="1"/>
          </p:cNvGraphicFramePr>
          <p:nvPr/>
        </p:nvGraphicFramePr>
        <p:xfrm>
          <a:off x="658813" y="2620963"/>
          <a:ext cx="4283075" cy="2465387"/>
        </p:xfrm>
        <a:graphic>
          <a:graphicData uri="http://schemas.openxmlformats.org/presentationml/2006/ole">
            <p:oleObj spid="_x0000_s386054" name="Equation" r:id="rId8" imgW="2514600" imgH="1447560" progId="Equation.DSMT4">
              <p:embed/>
            </p:oleObj>
          </a:graphicData>
        </a:graphic>
      </p:graphicFrame>
      <p:graphicFrame>
        <p:nvGraphicFramePr>
          <p:cNvPr id="86025" name="Object 9"/>
          <p:cNvGraphicFramePr>
            <a:graphicFrameLocks noChangeAspect="1"/>
          </p:cNvGraphicFramePr>
          <p:nvPr/>
        </p:nvGraphicFramePr>
        <p:xfrm>
          <a:off x="6535738" y="2781300"/>
          <a:ext cx="1770062" cy="430213"/>
        </p:xfrm>
        <a:graphic>
          <a:graphicData uri="http://schemas.openxmlformats.org/presentationml/2006/ole">
            <p:oleObj spid="_x0000_s386055" name="Equation" r:id="rId9" imgW="1041120" imgH="253800" progId="Equation.DSMT4">
              <p:embed/>
            </p:oleObj>
          </a:graphicData>
        </a:graphic>
      </p:graphicFrame>
      <p:graphicFrame>
        <p:nvGraphicFramePr>
          <p:cNvPr id="86026" name="Object 10"/>
          <p:cNvGraphicFramePr>
            <a:graphicFrameLocks noChangeAspect="1"/>
          </p:cNvGraphicFramePr>
          <p:nvPr/>
        </p:nvGraphicFramePr>
        <p:xfrm>
          <a:off x="5364163" y="3505200"/>
          <a:ext cx="3605212" cy="515938"/>
        </p:xfrm>
        <a:graphic>
          <a:graphicData uri="http://schemas.openxmlformats.org/presentationml/2006/ole">
            <p:oleObj spid="_x0000_s386056" name="Equation" r:id="rId10" imgW="2120760" imgH="304560" progId="Equation.DSMT4">
              <p:embed/>
            </p:oleObj>
          </a:graphicData>
        </a:graphic>
      </p:graphicFrame>
      <p:graphicFrame>
        <p:nvGraphicFramePr>
          <p:cNvPr id="86027" name="Object 11"/>
          <p:cNvGraphicFramePr>
            <a:graphicFrameLocks noChangeAspect="1"/>
          </p:cNvGraphicFramePr>
          <p:nvPr/>
        </p:nvGraphicFramePr>
        <p:xfrm>
          <a:off x="6350000" y="4225925"/>
          <a:ext cx="1381125" cy="430213"/>
        </p:xfrm>
        <a:graphic>
          <a:graphicData uri="http://schemas.openxmlformats.org/presentationml/2006/ole">
            <p:oleObj spid="_x0000_s386057" name="Equation" r:id="rId11" imgW="812520" imgH="253800" progId="Equation.DSMT4">
              <p:embed/>
            </p:oleObj>
          </a:graphicData>
        </a:graphic>
      </p:graphicFrame>
      <p:graphicFrame>
        <p:nvGraphicFramePr>
          <p:cNvPr id="86028" name="Object 12"/>
          <p:cNvGraphicFramePr>
            <a:graphicFrameLocks noChangeAspect="1"/>
          </p:cNvGraphicFramePr>
          <p:nvPr/>
        </p:nvGraphicFramePr>
        <p:xfrm>
          <a:off x="6381750" y="4730750"/>
          <a:ext cx="1360488" cy="430213"/>
        </p:xfrm>
        <a:graphic>
          <a:graphicData uri="http://schemas.openxmlformats.org/presentationml/2006/ole">
            <p:oleObj spid="_x0000_s386058" name="Equation" r:id="rId12" imgW="799920" imgH="253800" progId="Equation.DSMT4">
              <p:embed/>
            </p:oleObj>
          </a:graphicData>
        </a:graphic>
      </p:graphicFrame>
      <p:sp>
        <p:nvSpPr>
          <p:cNvPr id="86029" name="Text Box 13"/>
          <p:cNvSpPr txBox="1">
            <a:spLocks noChangeArrowheads="1"/>
          </p:cNvSpPr>
          <p:nvPr/>
        </p:nvSpPr>
        <p:spPr bwMode="auto">
          <a:xfrm>
            <a:off x="6129338" y="862013"/>
            <a:ext cx="530225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for</a:t>
            </a:r>
          </a:p>
        </p:txBody>
      </p:sp>
      <p:sp>
        <p:nvSpPr>
          <p:cNvPr id="86030" name="Line 14"/>
          <p:cNvSpPr>
            <a:spLocks noChangeShapeType="1"/>
          </p:cNvSpPr>
          <p:nvPr/>
        </p:nvSpPr>
        <p:spPr bwMode="auto">
          <a:xfrm>
            <a:off x="5148263" y="2709863"/>
            <a:ext cx="0" cy="24479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fr-FR"/>
          </a:p>
        </p:txBody>
      </p:sp>
      <p:sp>
        <p:nvSpPr>
          <p:cNvPr id="86031" name="Text Box 15"/>
          <p:cNvSpPr txBox="1">
            <a:spLocks noChangeArrowheads="1"/>
          </p:cNvSpPr>
          <p:nvPr/>
        </p:nvSpPr>
        <p:spPr bwMode="auto">
          <a:xfrm>
            <a:off x="6149975" y="1628775"/>
            <a:ext cx="530225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for</a:t>
            </a:r>
          </a:p>
        </p:txBody>
      </p:sp>
      <p:sp>
        <p:nvSpPr>
          <p:cNvPr id="86032" name="Rectangle 16"/>
          <p:cNvSpPr>
            <a:spLocks noChangeArrowheads="1"/>
          </p:cNvSpPr>
          <p:nvPr/>
        </p:nvSpPr>
        <p:spPr bwMode="auto">
          <a:xfrm>
            <a:off x="1189038" y="5811838"/>
            <a:ext cx="38893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/>
              <a:t>One remarkable fact (FT):  </a:t>
            </a:r>
          </a:p>
          <a:p>
            <a:endParaRPr lang="en-US"/>
          </a:p>
        </p:txBody>
      </p:sp>
      <p:graphicFrame>
        <p:nvGraphicFramePr>
          <p:cNvPr id="86033" name="Object 17"/>
          <p:cNvGraphicFramePr>
            <a:graphicFrameLocks noChangeAspect="1"/>
          </p:cNvGraphicFramePr>
          <p:nvPr/>
        </p:nvGraphicFramePr>
        <p:xfrm>
          <a:off x="4351338" y="5805488"/>
          <a:ext cx="2381250" cy="404812"/>
        </p:xfrm>
        <a:graphic>
          <a:graphicData uri="http://schemas.openxmlformats.org/presentationml/2006/ole">
            <p:oleObj spid="_x0000_s386059" name="Equation" r:id="rId13" imgW="11937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ChangeArrowheads="1"/>
          </p:cNvSpPr>
          <p:nvPr/>
        </p:nvSpPr>
        <p:spPr bwMode="auto">
          <a:xfrm>
            <a:off x="395288" y="260350"/>
            <a:ext cx="8229600" cy="504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US" sz="2000">
                <a:solidFill>
                  <a:srgbClr val="FF0000"/>
                </a:solidFill>
              </a:rPr>
              <a:t>FT for the flashing ratchet model</a:t>
            </a:r>
            <a:endParaRPr lang="en-US" sz="2000"/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/>
        </p:nvGraphicFramePr>
        <p:xfrm>
          <a:off x="1763713" y="1052513"/>
          <a:ext cx="5524500" cy="879475"/>
        </p:xfrm>
        <a:graphic>
          <a:graphicData uri="http://schemas.openxmlformats.org/presentationml/2006/ole">
            <p:oleObj spid="_x0000_s459778" name="Equation" r:id="rId4" imgW="3035160" imgH="482400" progId="Equation.DSMT4">
              <p:embed/>
            </p:oleObj>
          </a:graphicData>
        </a:graphic>
      </p:graphicFrame>
      <p:sp>
        <p:nvSpPr>
          <p:cNvPr id="100356" name="Text Box 4"/>
          <p:cNvSpPr txBox="1">
            <a:spLocks noChangeArrowheads="1"/>
          </p:cNvSpPr>
          <p:nvPr/>
        </p:nvSpPr>
        <p:spPr bwMode="auto">
          <a:xfrm>
            <a:off x="1187450" y="2414588"/>
            <a:ext cx="7127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with:</a:t>
            </a:r>
          </a:p>
        </p:txBody>
      </p:sp>
      <p:graphicFrame>
        <p:nvGraphicFramePr>
          <p:cNvPr id="100357" name="Object 5"/>
          <p:cNvGraphicFramePr>
            <a:graphicFrameLocks noChangeAspect="1"/>
          </p:cNvGraphicFramePr>
          <p:nvPr/>
        </p:nvGraphicFramePr>
        <p:xfrm>
          <a:off x="2411413" y="2133600"/>
          <a:ext cx="4452937" cy="976313"/>
        </p:xfrm>
        <a:graphic>
          <a:graphicData uri="http://schemas.openxmlformats.org/presentationml/2006/ole">
            <p:oleObj spid="_x0000_s459779" name="Equation" r:id="rId5" imgW="2425680" imgH="533160" progId="Equation.DSMT4">
              <p:embed/>
            </p:oleObj>
          </a:graphicData>
        </a:graphic>
      </p:graphicFrame>
      <p:sp>
        <p:nvSpPr>
          <p:cNvPr id="100358" name="Text Box 6"/>
          <p:cNvSpPr txBox="1">
            <a:spLocks noChangeArrowheads="1"/>
          </p:cNvSpPr>
          <p:nvPr/>
        </p:nvSpPr>
        <p:spPr bwMode="auto">
          <a:xfrm>
            <a:off x="2195513" y="5661025"/>
            <a:ext cx="5461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FT:</a:t>
            </a:r>
          </a:p>
        </p:txBody>
      </p:sp>
      <p:graphicFrame>
        <p:nvGraphicFramePr>
          <p:cNvPr id="100359" name="Object 7"/>
          <p:cNvGraphicFramePr>
            <a:graphicFrameLocks noChangeAspect="1"/>
          </p:cNvGraphicFramePr>
          <p:nvPr/>
        </p:nvGraphicFramePr>
        <p:xfrm>
          <a:off x="2435225" y="3860800"/>
          <a:ext cx="4657725" cy="500063"/>
        </p:xfrm>
        <a:graphic>
          <a:graphicData uri="http://schemas.openxmlformats.org/presentationml/2006/ole">
            <p:oleObj spid="_x0000_s459780" name="Equation" r:id="rId6" imgW="2133360" imgH="228600" progId="Equation.DSMT4">
              <p:embed/>
            </p:oleObj>
          </a:graphicData>
        </a:graphic>
      </p:graphicFrame>
      <p:graphicFrame>
        <p:nvGraphicFramePr>
          <p:cNvPr id="100360" name="Object 8"/>
          <p:cNvGraphicFramePr>
            <a:graphicFrameLocks noChangeAspect="1"/>
          </p:cNvGraphicFramePr>
          <p:nvPr/>
        </p:nvGraphicFramePr>
        <p:xfrm>
          <a:off x="4019550" y="4579938"/>
          <a:ext cx="1655763" cy="766762"/>
        </p:xfrm>
        <a:graphic>
          <a:graphicData uri="http://schemas.openxmlformats.org/presentationml/2006/ole">
            <p:oleObj spid="_x0000_s459781" name="Equation" r:id="rId7" imgW="1041120" imgH="482400" progId="Equation.DSMT4">
              <p:embed/>
            </p:oleObj>
          </a:graphicData>
        </a:graphic>
      </p:graphicFrame>
      <p:sp>
        <p:nvSpPr>
          <p:cNvPr id="100361" name="Text Box 9"/>
          <p:cNvSpPr txBox="1">
            <a:spLocks noChangeArrowheads="1"/>
          </p:cNvSpPr>
          <p:nvPr/>
        </p:nvSpPr>
        <p:spPr bwMode="auto">
          <a:xfrm>
            <a:off x="3019425" y="4770438"/>
            <a:ext cx="712788" cy="3667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with </a:t>
            </a:r>
          </a:p>
        </p:txBody>
      </p:sp>
      <p:sp>
        <p:nvSpPr>
          <p:cNvPr id="100362" name="Text Box 10"/>
          <p:cNvSpPr txBox="1">
            <a:spLocks noChangeArrowheads="1"/>
          </p:cNvSpPr>
          <p:nvPr/>
        </p:nvSpPr>
        <p:spPr bwMode="auto">
          <a:xfrm>
            <a:off x="1670050" y="3213100"/>
            <a:ext cx="5494338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fr-FR"/>
              <a:t>(J. Kurchan 1998, J. Lebowitz and H. Spohn 1999)</a:t>
            </a:r>
          </a:p>
        </p:txBody>
      </p:sp>
      <p:graphicFrame>
        <p:nvGraphicFramePr>
          <p:cNvPr id="100363" name="Object 11"/>
          <p:cNvGraphicFramePr>
            <a:graphicFrameLocks noChangeAspect="1"/>
          </p:cNvGraphicFramePr>
          <p:nvPr/>
        </p:nvGraphicFramePr>
        <p:xfrm>
          <a:off x="3060700" y="5589588"/>
          <a:ext cx="3959225" cy="504825"/>
        </p:xfrm>
        <a:graphic>
          <a:graphicData uri="http://schemas.openxmlformats.org/presentationml/2006/ole">
            <p:oleObj spid="_x0000_s459782" name="Equation" r:id="rId8" imgW="160020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8"/>
          <p:cNvSpPr txBox="1">
            <a:spLocks noChangeArrowheads="1"/>
          </p:cNvSpPr>
          <p:nvPr/>
        </p:nvSpPr>
        <p:spPr bwMode="auto">
          <a:xfrm>
            <a:off x="0" y="549275"/>
            <a:ext cx="9144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 dirty="0" smtClean="0">
                <a:solidFill>
                  <a:srgbClr val="CC0000"/>
                </a:solidFill>
              </a:rPr>
              <a:t>Fluctuations de membranes actives  </a:t>
            </a:r>
            <a:endParaRPr lang="en-US" sz="2000" dirty="0">
              <a:solidFill>
                <a:srgbClr val="CC0000"/>
              </a:solidFill>
            </a:endParaRPr>
          </a:p>
        </p:txBody>
      </p:sp>
      <p:pic>
        <p:nvPicPr>
          <p:cNvPr id="28675" name="Picture 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6013" y="2995617"/>
            <a:ext cx="3067050" cy="107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8676" name="Text Box 11"/>
          <p:cNvSpPr txBox="1">
            <a:spLocks noChangeArrowheads="1"/>
          </p:cNvSpPr>
          <p:nvPr/>
        </p:nvSpPr>
        <p:spPr bwMode="auto">
          <a:xfrm>
            <a:off x="4714876" y="2857496"/>
            <a:ext cx="40366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 err="1" smtClean="0"/>
              <a:t>Activité</a:t>
            </a:r>
            <a:r>
              <a:rPr lang="en-US" dirty="0" smtClean="0"/>
              <a:t> </a:t>
            </a:r>
            <a:r>
              <a:rPr lang="en-US" dirty="0" err="1" smtClean="0"/>
              <a:t>couplée</a:t>
            </a:r>
            <a:r>
              <a:rPr lang="en-US" dirty="0" smtClean="0"/>
              <a:t> à la </a:t>
            </a:r>
            <a:r>
              <a:rPr lang="en-US" dirty="0" err="1" smtClean="0"/>
              <a:t>courbure</a:t>
            </a:r>
            <a:endParaRPr lang="en-US" dirty="0" smtClean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Forces actives -&gt; dipoles de force </a:t>
            </a:r>
          </a:p>
          <a:p>
            <a:r>
              <a:rPr lang="en-US" dirty="0" smtClean="0"/>
              <a:t>   </a:t>
            </a:r>
            <a:r>
              <a:rPr lang="en-US" dirty="0" err="1" smtClean="0"/>
              <a:t>localisées</a:t>
            </a:r>
            <a:r>
              <a:rPr lang="en-US" dirty="0" smtClean="0"/>
              <a:t> </a:t>
            </a:r>
            <a:r>
              <a:rPr lang="en-US" dirty="0" err="1" smtClean="0"/>
              <a:t>près</a:t>
            </a:r>
            <a:r>
              <a:rPr lang="en-US" dirty="0" smtClean="0"/>
              <a:t> de la membrane</a:t>
            </a:r>
            <a:endParaRPr lang="en-US" dirty="0"/>
          </a:p>
        </p:txBody>
      </p:sp>
      <p:sp>
        <p:nvSpPr>
          <p:cNvPr id="28677" name="Text Box 12"/>
          <p:cNvSpPr txBox="1">
            <a:spLocks noChangeArrowheads="1"/>
          </p:cNvSpPr>
          <p:nvPr/>
        </p:nvSpPr>
        <p:spPr bwMode="auto">
          <a:xfrm>
            <a:off x="933450" y="1322388"/>
            <a:ext cx="7763664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 smtClean="0"/>
              <a:t> </a:t>
            </a:r>
            <a:r>
              <a:rPr lang="en-US" dirty="0" err="1" smtClean="0"/>
              <a:t>Approches</a:t>
            </a:r>
            <a:r>
              <a:rPr lang="en-US" dirty="0" smtClean="0"/>
              <a:t> </a:t>
            </a:r>
            <a:r>
              <a:rPr lang="en-US" dirty="0" err="1" smtClean="0"/>
              <a:t>théoriques</a:t>
            </a:r>
            <a:r>
              <a:rPr lang="en-US" dirty="0" smtClean="0"/>
              <a:t> :  </a:t>
            </a:r>
          </a:p>
          <a:p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Prost-</a:t>
            </a:r>
            <a:r>
              <a:rPr lang="en-US" dirty="0" err="1" smtClean="0"/>
              <a:t>Bruinsma</a:t>
            </a:r>
            <a:r>
              <a:rPr lang="en-US" dirty="0" smtClean="0"/>
              <a:t> </a:t>
            </a:r>
            <a:r>
              <a:rPr lang="en-US" dirty="0"/>
              <a:t>(1996</a:t>
            </a:r>
            <a:r>
              <a:rPr lang="en-US" dirty="0" smtClean="0"/>
              <a:t>) </a:t>
            </a:r>
            <a:endParaRPr lang="en-US" dirty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RTP </a:t>
            </a:r>
            <a:r>
              <a:rPr lang="en-US" dirty="0"/>
              <a:t>model (</a:t>
            </a:r>
            <a:r>
              <a:rPr lang="en-US" dirty="0" err="1"/>
              <a:t>Ramaswamy</a:t>
            </a:r>
            <a:r>
              <a:rPr lang="en-US" dirty="0"/>
              <a:t>-Toner-Prost) (2000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Manneville</a:t>
            </a:r>
            <a:r>
              <a:rPr lang="en-US" dirty="0" smtClean="0"/>
              <a:t> </a:t>
            </a:r>
            <a:r>
              <a:rPr lang="en-US" dirty="0"/>
              <a:t>et al. (2001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err="1" smtClean="0"/>
              <a:t>Fonctions</a:t>
            </a:r>
            <a:r>
              <a:rPr lang="en-US" dirty="0" smtClean="0"/>
              <a:t> de </a:t>
            </a:r>
            <a:r>
              <a:rPr lang="en-US" dirty="0" err="1" smtClean="0"/>
              <a:t>corrélation</a:t>
            </a:r>
            <a:r>
              <a:rPr lang="en-US" dirty="0" smtClean="0"/>
              <a:t> </a:t>
            </a:r>
            <a:r>
              <a:rPr lang="en-US" dirty="0" err="1" smtClean="0"/>
              <a:t>temporelles</a:t>
            </a:r>
            <a:r>
              <a:rPr lang="en-US" dirty="0" smtClean="0"/>
              <a:t> pour les membranes actives:</a:t>
            </a:r>
            <a:endParaRPr lang="en-US" dirty="0"/>
          </a:p>
        </p:txBody>
      </p:sp>
      <p:sp>
        <p:nvSpPr>
          <p:cNvPr id="6" name="ZoneTexte 12"/>
          <p:cNvSpPr txBox="1">
            <a:spLocks noChangeArrowheads="1"/>
          </p:cNvSpPr>
          <p:nvPr/>
        </p:nvSpPr>
        <p:spPr bwMode="auto">
          <a:xfrm>
            <a:off x="2500298" y="4733520"/>
            <a:ext cx="35719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schemeClr val="accent2"/>
                </a:solidFill>
              </a:rPr>
              <a:t>D. L., A. Lau, EPL </a:t>
            </a:r>
            <a:r>
              <a:rPr lang="en-US" sz="1600" b="1" dirty="0" smtClean="0">
                <a:solidFill>
                  <a:schemeClr val="accent2"/>
                </a:solidFill>
              </a:rPr>
              <a:t>70</a:t>
            </a:r>
            <a:r>
              <a:rPr lang="en-US" sz="1600" dirty="0" smtClean="0">
                <a:solidFill>
                  <a:schemeClr val="accent2"/>
                </a:solidFill>
              </a:rPr>
              <a:t>, 418 (2005)  </a:t>
            </a:r>
            <a:endParaRPr lang="fr-FR" sz="1600" dirty="0">
              <a:solidFill>
                <a:schemeClr val="accent2"/>
              </a:solidFill>
            </a:endParaRPr>
          </a:p>
        </p:txBody>
      </p:sp>
      <p:sp>
        <p:nvSpPr>
          <p:cNvPr id="7" name="AutoShape 5"/>
          <p:cNvSpPr>
            <a:spLocks noChangeAspect="1" noChangeArrowheads="1"/>
          </p:cNvSpPr>
          <p:nvPr/>
        </p:nvSpPr>
        <p:spPr bwMode="auto">
          <a:xfrm>
            <a:off x="2143108" y="5357826"/>
            <a:ext cx="6143668" cy="500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Limitations : 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</a:pPr>
            <a:r>
              <a:rPr lang="en-US" dirty="0" smtClean="0"/>
              <a:t>le transport des ions </a:t>
            </a:r>
            <a:r>
              <a:rPr lang="en-US" dirty="0" err="1" smtClean="0"/>
              <a:t>n’est</a:t>
            </a:r>
            <a:r>
              <a:rPr lang="en-US" dirty="0" smtClean="0"/>
              <a:t> pas </a:t>
            </a:r>
            <a:r>
              <a:rPr lang="en-US" dirty="0" err="1" smtClean="0"/>
              <a:t>décrit</a:t>
            </a:r>
            <a:r>
              <a:rPr lang="en-US" dirty="0" smtClean="0"/>
              <a:t> </a:t>
            </a:r>
            <a:r>
              <a:rPr lang="en-US" dirty="0" err="1" smtClean="0"/>
              <a:t>précisément</a:t>
            </a:r>
            <a:endParaRPr lang="en-US" dirty="0"/>
          </a:p>
        </p:txBody>
      </p:sp>
      <p:cxnSp>
        <p:nvCxnSpPr>
          <p:cNvPr id="8" name="Connecteur droit avec flèche 7"/>
          <p:cNvCxnSpPr/>
          <p:nvPr/>
        </p:nvCxnSpPr>
        <p:spPr>
          <a:xfrm>
            <a:off x="785786" y="5500702"/>
            <a:ext cx="1000132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12"/>
          <p:cNvGrpSpPr>
            <a:grpSpLocks noChangeAspect="1"/>
          </p:cNvGrpSpPr>
          <p:nvPr/>
        </p:nvGrpSpPr>
        <p:grpSpPr bwMode="auto">
          <a:xfrm>
            <a:off x="1285852" y="1414436"/>
            <a:ext cx="4081463" cy="2254250"/>
            <a:chOff x="576" y="1014"/>
            <a:chExt cx="3024" cy="1670"/>
          </a:xfrm>
        </p:grpSpPr>
        <p:pic>
          <p:nvPicPr>
            <p:cNvPr id="29703" name="Picture 3" descr="D:\DOC\Ma Thèse\Tout\FIG6\BRJB36-lin.JP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6" y="1014"/>
              <a:ext cx="3024" cy="16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9704" name="ZoneTexte 6"/>
            <p:cNvSpPr txBox="1">
              <a:spLocks noChangeAspect="1" noChangeArrowheads="1"/>
            </p:cNvSpPr>
            <p:nvPr/>
          </p:nvSpPr>
          <p:spPr bwMode="auto">
            <a:xfrm>
              <a:off x="1224" y="2144"/>
              <a:ext cx="762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FF0000"/>
                  </a:solidFill>
                </a:rPr>
                <a:t>Passive</a:t>
              </a:r>
            </a:p>
          </p:txBody>
        </p:sp>
        <p:sp>
          <p:nvSpPr>
            <p:cNvPr id="29705" name="ZoneTexte 7"/>
            <p:cNvSpPr txBox="1">
              <a:spLocks noChangeAspect="1" noChangeArrowheads="1"/>
            </p:cNvSpPr>
            <p:nvPr/>
          </p:nvSpPr>
          <p:spPr bwMode="auto">
            <a:xfrm>
              <a:off x="1855" y="1442"/>
              <a:ext cx="706" cy="2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000">
                  <a:solidFill>
                    <a:srgbClr val="00B050"/>
                  </a:solidFill>
                </a:rPr>
                <a:t>Active</a:t>
              </a:r>
            </a:p>
          </p:txBody>
        </p:sp>
      </p:grpSp>
      <p:sp>
        <p:nvSpPr>
          <p:cNvPr id="29699" name="ZoneTexte 9"/>
          <p:cNvSpPr txBox="1">
            <a:spLocks noChangeArrowheads="1"/>
          </p:cNvSpPr>
          <p:nvPr/>
        </p:nvSpPr>
        <p:spPr bwMode="auto">
          <a:xfrm>
            <a:off x="1000100" y="4032128"/>
            <a:ext cx="71882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L’activité des pompes augmente l’amplitude des fluctuations </a:t>
            </a:r>
            <a:endParaRPr lang="fr-FR" dirty="0"/>
          </a:p>
          <a:p>
            <a:pPr>
              <a:buFont typeface="Arial" charset="0"/>
              <a:buChar char="•"/>
            </a:pPr>
            <a:endParaRPr lang="fr-FR" dirty="0"/>
          </a:p>
          <a:p>
            <a:pPr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Effet principal dans la région de bas vecteur d’onde </a:t>
            </a:r>
            <a:endParaRPr lang="fr-FR" dirty="0"/>
          </a:p>
          <a:p>
            <a:pPr>
              <a:buFont typeface="Arial" charset="0"/>
              <a:buChar char="•"/>
            </a:pPr>
            <a:endParaRPr lang="fr-FR" dirty="0"/>
          </a:p>
          <a:p>
            <a:pPr>
              <a:buFont typeface="Arial" charset="0"/>
              <a:buChar char="•"/>
            </a:pPr>
            <a:r>
              <a:rPr lang="fr-FR" dirty="0"/>
              <a:t> </a:t>
            </a:r>
            <a:r>
              <a:rPr lang="fr-FR" dirty="0" smtClean="0"/>
              <a:t>Diminution de la tension due à l’activité des pompes</a:t>
            </a:r>
            <a:r>
              <a:rPr lang="fr-FR" dirty="0"/>
              <a:t/>
            </a:r>
            <a:br>
              <a:rPr lang="fr-FR" dirty="0"/>
            </a:br>
            <a:endParaRPr lang="fr-FR" dirty="0"/>
          </a:p>
        </p:txBody>
      </p:sp>
      <p:sp>
        <p:nvSpPr>
          <p:cNvPr id="29700" name="Text Box 13"/>
          <p:cNvSpPr txBox="1">
            <a:spLocks noChangeArrowheads="1"/>
          </p:cNvSpPr>
          <p:nvPr/>
        </p:nvSpPr>
        <p:spPr bwMode="auto">
          <a:xfrm>
            <a:off x="684213" y="541338"/>
            <a:ext cx="8001000" cy="656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lnSpc>
                <a:spcPct val="97000"/>
              </a:lnSpc>
              <a:buClr>
                <a:srgbClr val="000000"/>
              </a:buClr>
              <a:buSzPct val="100000"/>
              <a:buFont typeface="Arial" charset="0"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err="1" smtClean="0">
                <a:solidFill>
                  <a:srgbClr val="CC0000"/>
                </a:solidFill>
              </a:rPr>
              <a:t>Analyse</a:t>
            </a:r>
            <a:r>
              <a:rPr lang="en-US" sz="2000" dirty="0" smtClean="0">
                <a:solidFill>
                  <a:srgbClr val="CC0000"/>
                </a:solidFill>
              </a:rPr>
              <a:t> de contours par </a:t>
            </a:r>
            <a:r>
              <a:rPr lang="en-US" sz="2000" dirty="0" err="1" smtClean="0">
                <a:solidFill>
                  <a:srgbClr val="CC0000"/>
                </a:solidFill>
              </a:rPr>
              <a:t>vidéo-microscopie</a:t>
            </a:r>
            <a:r>
              <a:rPr lang="en-US" sz="2400" u="sng" dirty="0">
                <a:solidFill>
                  <a:srgbClr val="CC0000"/>
                </a:solidFill>
              </a:rPr>
              <a:t/>
            </a:r>
            <a:br>
              <a:rPr lang="en-US" sz="2400" u="sng" dirty="0">
                <a:solidFill>
                  <a:srgbClr val="CC0000"/>
                </a:solidFill>
              </a:rPr>
            </a:br>
            <a:endParaRPr lang="en-US" sz="2400" u="sng" dirty="0">
              <a:solidFill>
                <a:srgbClr val="CC0000"/>
              </a:solidFill>
            </a:endParaRPr>
          </a:p>
        </p:txBody>
      </p:sp>
      <p:sp>
        <p:nvSpPr>
          <p:cNvPr id="29701" name="ZoneTexte 12"/>
          <p:cNvSpPr txBox="1">
            <a:spLocks noChangeArrowheads="1"/>
          </p:cNvSpPr>
          <p:nvPr/>
        </p:nvSpPr>
        <p:spPr bwMode="auto">
          <a:xfrm>
            <a:off x="2357422" y="5715016"/>
            <a:ext cx="453707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chemeClr val="accent2"/>
                </a:solidFill>
              </a:rPr>
              <a:t>El </a:t>
            </a:r>
            <a:r>
              <a:rPr lang="en-US" sz="1600" dirty="0" err="1">
                <a:solidFill>
                  <a:schemeClr val="accent2"/>
                </a:solidFill>
              </a:rPr>
              <a:t>Alaoui</a:t>
            </a:r>
            <a:r>
              <a:rPr lang="en-US" sz="1600" dirty="0">
                <a:solidFill>
                  <a:schemeClr val="accent2"/>
                </a:solidFill>
              </a:rPr>
              <a:t> et al., PRL </a:t>
            </a:r>
            <a:r>
              <a:rPr lang="en-US" sz="1600" b="1" dirty="0">
                <a:solidFill>
                  <a:schemeClr val="accent2"/>
                </a:solidFill>
              </a:rPr>
              <a:t>102</a:t>
            </a:r>
            <a:r>
              <a:rPr lang="en-US" sz="1600" dirty="0">
                <a:solidFill>
                  <a:schemeClr val="accent2"/>
                </a:solidFill>
              </a:rPr>
              <a:t>, 038102 (2009)  </a:t>
            </a:r>
            <a:endParaRPr lang="fr-FR" sz="1600" dirty="0">
              <a:solidFill>
                <a:schemeClr val="accent2"/>
              </a:solidFill>
            </a:endParaRPr>
          </a:p>
        </p:txBody>
      </p:sp>
      <p:pic>
        <p:nvPicPr>
          <p:cNvPr id="9" name="Picture 10" descr="ContourJauneOk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72198" y="1285860"/>
            <a:ext cx="2179509" cy="2255792"/>
          </a:xfrm>
          <a:prstGeom prst="rect">
            <a:avLst/>
          </a:prstGeom>
          <a:noFill/>
        </p:spPr>
      </p:pic>
      <p:graphicFrame>
        <p:nvGraphicFramePr>
          <p:cNvPr id="41985" name="Object 6"/>
          <p:cNvGraphicFramePr>
            <a:graphicFrameLocks noChangeAspect="1"/>
          </p:cNvGraphicFramePr>
          <p:nvPr/>
        </p:nvGraphicFramePr>
        <p:xfrm>
          <a:off x="6929454" y="5146675"/>
          <a:ext cx="1958975" cy="333375"/>
        </p:xfrm>
        <a:graphic>
          <a:graphicData uri="http://schemas.openxmlformats.org/presentationml/2006/ole">
            <p:oleObj spid="_x0000_s41985" name="Equation" r:id="rId6" imgW="1193760" imgH="20304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ext Box 8"/>
          <p:cNvSpPr txBox="1">
            <a:spLocks noChangeArrowheads="1"/>
          </p:cNvSpPr>
          <p:nvPr/>
        </p:nvSpPr>
        <p:spPr bwMode="auto">
          <a:xfrm>
            <a:off x="0" y="101600"/>
            <a:ext cx="9144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sz="2000"/>
          </a:p>
          <a:p>
            <a:pPr algn="ctr"/>
            <a:r>
              <a:rPr lang="en-US" sz="2000"/>
              <a:t/>
            </a:r>
            <a:br>
              <a:rPr lang="en-US" sz="2000"/>
            </a:br>
            <a:endParaRPr lang="en-US" sz="2000"/>
          </a:p>
        </p:txBody>
      </p:sp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/>
          <a:srcRect l="2785" t="79243" r="60870" b="1125"/>
          <a:stretch>
            <a:fillRect/>
          </a:stretch>
        </p:blipFill>
        <p:spPr bwMode="auto">
          <a:xfrm>
            <a:off x="428596" y="1181775"/>
            <a:ext cx="3617913" cy="2768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30724" name="Titre 17"/>
          <p:cNvSpPr txBox="1">
            <a:spLocks/>
          </p:cNvSpPr>
          <p:nvPr/>
        </p:nvSpPr>
        <p:spPr bwMode="auto">
          <a:xfrm>
            <a:off x="571500" y="357171"/>
            <a:ext cx="8229600" cy="785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en-US" sz="2000" dirty="0" smtClean="0">
                <a:solidFill>
                  <a:srgbClr val="CC0000"/>
                </a:solidFill>
              </a:rPr>
              <a:t>Membrane </a:t>
            </a:r>
            <a:r>
              <a:rPr lang="en-US" sz="2000" dirty="0" err="1" smtClean="0">
                <a:solidFill>
                  <a:srgbClr val="CC0000"/>
                </a:solidFill>
              </a:rPr>
              <a:t>lipidique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traversée</a:t>
            </a:r>
            <a:r>
              <a:rPr lang="en-US" sz="2000" dirty="0" smtClean="0">
                <a:solidFill>
                  <a:srgbClr val="CC0000"/>
                </a:solidFill>
              </a:rPr>
              <a:t> par des </a:t>
            </a:r>
            <a:r>
              <a:rPr lang="en-US" sz="2000" dirty="0" err="1" smtClean="0">
                <a:solidFill>
                  <a:srgbClr val="CC0000"/>
                </a:solidFill>
              </a:rPr>
              <a:t>courants</a:t>
            </a:r>
            <a:r>
              <a:rPr lang="en-US" sz="2000" dirty="0" smtClean="0">
                <a:solidFill>
                  <a:srgbClr val="CC0000"/>
                </a:solidFill>
              </a:rPr>
              <a:t> </a:t>
            </a:r>
            <a:r>
              <a:rPr lang="en-US" sz="2000" dirty="0" err="1" smtClean="0">
                <a:solidFill>
                  <a:srgbClr val="CC0000"/>
                </a:solidFill>
              </a:rPr>
              <a:t>ioniques</a:t>
            </a:r>
            <a:endParaRPr lang="en-US" sz="2000" dirty="0" smtClean="0">
              <a:solidFill>
                <a:srgbClr val="CC0000"/>
              </a:solidFill>
            </a:endParaRPr>
          </a:p>
          <a:p>
            <a:pPr algn="ctr"/>
            <a:r>
              <a:rPr lang="en-US" sz="2000" dirty="0" smtClean="0">
                <a:solidFill>
                  <a:srgbClr val="CC0000"/>
                </a:solidFill>
              </a:rPr>
              <a:t>et </a:t>
            </a:r>
            <a:r>
              <a:rPr lang="en-US" sz="2000" dirty="0" err="1" smtClean="0">
                <a:solidFill>
                  <a:srgbClr val="CC0000"/>
                </a:solidFill>
              </a:rPr>
              <a:t>soumise</a:t>
            </a:r>
            <a:r>
              <a:rPr lang="en-US" sz="2000" dirty="0" smtClean="0">
                <a:solidFill>
                  <a:srgbClr val="CC0000"/>
                </a:solidFill>
              </a:rPr>
              <a:t> à un champ </a:t>
            </a:r>
            <a:r>
              <a:rPr lang="en-US" sz="2000" dirty="0" err="1" smtClean="0">
                <a:solidFill>
                  <a:srgbClr val="CC0000"/>
                </a:solidFill>
              </a:rPr>
              <a:t>électrique</a:t>
            </a:r>
            <a:endParaRPr lang="fr-FR" sz="2000" dirty="0">
              <a:solidFill>
                <a:schemeClr val="tx2"/>
              </a:solidFill>
            </a:endParaRPr>
          </a:p>
        </p:txBody>
      </p:sp>
      <p:sp>
        <p:nvSpPr>
          <p:cNvPr id="30726" name="Text Box 4"/>
          <p:cNvSpPr txBox="1">
            <a:spLocks noChangeArrowheads="1"/>
          </p:cNvSpPr>
          <p:nvPr/>
        </p:nvSpPr>
        <p:spPr bwMode="auto">
          <a:xfrm>
            <a:off x="571500" y="4040881"/>
            <a:ext cx="8143875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u="sng" dirty="0" err="1" smtClean="0"/>
              <a:t>Hypothèses</a:t>
            </a:r>
            <a:r>
              <a:rPr lang="en-US" u="sng" dirty="0" smtClean="0"/>
              <a:t> </a:t>
            </a:r>
            <a:r>
              <a:rPr lang="en-US" u="sng" dirty="0" err="1" smtClean="0"/>
              <a:t>principales</a:t>
            </a:r>
            <a:r>
              <a:rPr lang="en-US" u="sng" dirty="0" smtClean="0"/>
              <a:t>:</a:t>
            </a:r>
            <a:endParaRPr lang="en-US" u="sng" dirty="0"/>
          </a:p>
          <a:p>
            <a:endParaRPr lang="en-US" u="sng" dirty="0"/>
          </a:p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 smtClean="0"/>
              <a:t>Approximation de Debye-</a:t>
            </a:r>
            <a:r>
              <a:rPr lang="en-US" dirty="0" err="1" smtClean="0"/>
              <a:t>Hückel</a:t>
            </a:r>
            <a:r>
              <a:rPr lang="en-US" dirty="0" smtClean="0"/>
              <a:t>, </a:t>
            </a:r>
            <a:r>
              <a:rPr lang="en-US" dirty="0" err="1" smtClean="0"/>
              <a:t>réponse</a:t>
            </a:r>
            <a:r>
              <a:rPr lang="en-US" dirty="0" smtClean="0"/>
              <a:t> </a:t>
            </a:r>
            <a:r>
              <a:rPr lang="en-US" dirty="0" err="1" smtClean="0"/>
              <a:t>linéaire</a:t>
            </a:r>
            <a:r>
              <a:rPr lang="en-US" dirty="0" smtClean="0"/>
              <a:t> </a:t>
            </a: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 err="1" smtClean="0"/>
              <a:t>Approche</a:t>
            </a:r>
            <a:r>
              <a:rPr lang="en-US" dirty="0" smtClean="0"/>
              <a:t> Poisson-Nernst-Planck, </a:t>
            </a:r>
            <a:r>
              <a:rPr lang="en-US" dirty="0" err="1" smtClean="0"/>
              <a:t>méthode</a:t>
            </a:r>
            <a:r>
              <a:rPr lang="en-US" dirty="0" smtClean="0"/>
              <a:t> </a:t>
            </a:r>
            <a:r>
              <a:rPr lang="en-US" dirty="0" err="1" smtClean="0"/>
              <a:t>perturbative</a:t>
            </a:r>
            <a:r>
              <a:rPr lang="en-US" dirty="0" smtClean="0"/>
              <a:t> </a:t>
            </a:r>
            <a:endParaRPr lang="en-US" dirty="0"/>
          </a:p>
          <a:p>
            <a:pPr>
              <a:buFontTx/>
              <a:buChar char="•"/>
            </a:pPr>
            <a:endParaRPr lang="en-US" dirty="0"/>
          </a:p>
          <a:p>
            <a:pPr>
              <a:buFontTx/>
              <a:buChar char="•"/>
            </a:pPr>
            <a:r>
              <a:rPr lang="en-US" dirty="0"/>
              <a:t> </a:t>
            </a:r>
            <a:r>
              <a:rPr lang="en-US" dirty="0" err="1" smtClean="0"/>
              <a:t>Hydrodynamique</a:t>
            </a:r>
            <a:r>
              <a:rPr lang="en-US" dirty="0" smtClean="0"/>
              <a:t> à bas </a:t>
            </a:r>
            <a:r>
              <a:rPr lang="en-US" dirty="0" err="1" smtClean="0"/>
              <a:t>nombre</a:t>
            </a:r>
            <a:r>
              <a:rPr lang="en-US" dirty="0" smtClean="0"/>
              <a:t> de Reynolds (Stokes). </a:t>
            </a:r>
            <a:endParaRPr lang="en-US" dirty="0"/>
          </a:p>
        </p:txBody>
      </p:sp>
      <p:sp>
        <p:nvSpPr>
          <p:cNvPr id="7" name="Text Box 8"/>
          <p:cNvSpPr txBox="1">
            <a:spLocks noChangeArrowheads="1"/>
          </p:cNvSpPr>
          <p:nvPr/>
        </p:nvSpPr>
        <p:spPr bwMode="auto">
          <a:xfrm>
            <a:off x="3786182" y="2000240"/>
            <a:ext cx="5214974" cy="783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dirty="0">
                <a:solidFill>
                  <a:schemeClr val="accent2"/>
                </a:solidFill>
              </a:rPr>
              <a:t>D.L. et al., </a:t>
            </a:r>
            <a:r>
              <a:rPr lang="en-US" sz="1600" dirty="0" smtClean="0">
                <a:solidFill>
                  <a:schemeClr val="accent2"/>
                </a:solidFill>
              </a:rPr>
              <a:t>Eur. Phys</a:t>
            </a:r>
            <a:r>
              <a:rPr lang="en-US" sz="1600" dirty="0">
                <a:solidFill>
                  <a:schemeClr val="accent2"/>
                </a:solidFill>
              </a:rPr>
              <a:t>. </a:t>
            </a:r>
            <a:r>
              <a:rPr lang="en-US" sz="1600" dirty="0" err="1">
                <a:solidFill>
                  <a:schemeClr val="accent2"/>
                </a:solidFill>
              </a:rPr>
              <a:t>Lett</a:t>
            </a:r>
            <a:r>
              <a:rPr lang="en-US" sz="1600" dirty="0" smtClean="0">
                <a:solidFill>
                  <a:schemeClr val="accent2"/>
                </a:solidFill>
              </a:rPr>
              <a:t>. </a:t>
            </a:r>
            <a:r>
              <a:rPr lang="en-US" sz="1600" b="1" dirty="0">
                <a:solidFill>
                  <a:schemeClr val="accent2"/>
                </a:solidFill>
              </a:rPr>
              <a:t>77</a:t>
            </a:r>
            <a:r>
              <a:rPr lang="en-US" sz="1600" dirty="0">
                <a:solidFill>
                  <a:schemeClr val="accent2"/>
                </a:solidFill>
              </a:rPr>
              <a:t>, 18006 (2007).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>
                <a:solidFill>
                  <a:schemeClr val="accent2"/>
                </a:solidFill>
              </a:rPr>
              <a:t>D.L</a:t>
            </a:r>
            <a:r>
              <a:rPr lang="en-US" sz="1600" dirty="0">
                <a:solidFill>
                  <a:schemeClr val="accent2"/>
                </a:solidFill>
              </a:rPr>
              <a:t>. et al., </a:t>
            </a:r>
            <a:r>
              <a:rPr lang="fr-FR" sz="1600" dirty="0" err="1" smtClean="0">
                <a:solidFill>
                  <a:schemeClr val="accent2"/>
                </a:solidFill>
              </a:rPr>
              <a:t>Eur</a:t>
            </a:r>
            <a:r>
              <a:rPr lang="fr-FR" sz="1600" dirty="0" smtClean="0">
                <a:solidFill>
                  <a:schemeClr val="accent2"/>
                </a:solidFill>
              </a:rPr>
              <a:t>. Phys. J. E </a:t>
            </a:r>
            <a:r>
              <a:rPr lang="fr-FR" sz="1600" b="1" dirty="0" smtClean="0">
                <a:solidFill>
                  <a:schemeClr val="accent2"/>
                </a:solidFill>
              </a:rPr>
              <a:t>28</a:t>
            </a:r>
            <a:r>
              <a:rPr lang="fr-FR" sz="1600" dirty="0" smtClean="0">
                <a:solidFill>
                  <a:schemeClr val="accent2"/>
                </a:solidFill>
              </a:rPr>
              <a:t>, 243–264 (2009)</a:t>
            </a:r>
            <a:r>
              <a:rPr lang="en-US" sz="1600" dirty="0" smtClean="0">
                <a:solidFill>
                  <a:schemeClr val="accent2"/>
                </a:solidFill>
              </a:rPr>
              <a:t>.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1600" dirty="0" smtClean="0">
                <a:solidFill>
                  <a:schemeClr val="accent2"/>
                </a:solidFill>
              </a:rPr>
              <a:t>F. </a:t>
            </a:r>
            <a:r>
              <a:rPr lang="en-US" sz="1600" dirty="0" err="1" smtClean="0">
                <a:solidFill>
                  <a:schemeClr val="accent2"/>
                </a:solidFill>
              </a:rPr>
              <a:t>Ziebert</a:t>
            </a:r>
            <a:r>
              <a:rPr lang="en-US" sz="1600" dirty="0" smtClean="0">
                <a:solidFill>
                  <a:schemeClr val="accent2"/>
                </a:solidFill>
              </a:rPr>
              <a:t> et al., in preparation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25" name="Picture 157"/>
          <p:cNvPicPr>
            <a:picLocks noChangeAspect="1" noChangeArrowheads="1"/>
          </p:cNvPicPr>
          <p:nvPr/>
        </p:nvPicPr>
        <p:blipFill>
          <a:blip r:embed="rId4"/>
          <a:srcRect l="28120" t="32983" r="26690" b="32983"/>
          <a:stretch>
            <a:fillRect/>
          </a:stretch>
        </p:blipFill>
        <p:spPr bwMode="auto">
          <a:xfrm>
            <a:off x="571472" y="285728"/>
            <a:ext cx="3413446" cy="36405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172" name="Connecteur droit avec flèche 13"/>
          <p:cNvCxnSpPr>
            <a:cxnSpLocks noChangeShapeType="1"/>
          </p:cNvCxnSpPr>
          <p:nvPr/>
        </p:nvCxnSpPr>
        <p:spPr bwMode="auto">
          <a:xfrm rot="10800000" flipV="1">
            <a:off x="4500562" y="785794"/>
            <a:ext cx="1285875" cy="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7173" name="ZoneTexte 14"/>
          <p:cNvSpPr txBox="1">
            <a:spLocks noChangeArrowheads="1"/>
          </p:cNvSpPr>
          <p:nvPr/>
        </p:nvSpPr>
        <p:spPr bwMode="auto">
          <a:xfrm>
            <a:off x="5030793" y="1000108"/>
            <a:ext cx="327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fr-FR"/>
              <a:t>E</a:t>
            </a:r>
          </a:p>
        </p:txBody>
      </p:sp>
      <p:cxnSp>
        <p:nvCxnSpPr>
          <p:cNvPr id="7175" name="Connecteur droit avec flèche 13"/>
          <p:cNvCxnSpPr>
            <a:cxnSpLocks noChangeShapeType="1"/>
          </p:cNvCxnSpPr>
          <p:nvPr/>
        </p:nvCxnSpPr>
        <p:spPr bwMode="auto">
          <a:xfrm rot="16200000" flipH="1" flipV="1">
            <a:off x="3172214" y="814767"/>
            <a:ext cx="9523" cy="504033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cxnSp>
        <p:nvCxnSpPr>
          <p:cNvPr id="7222" name="Connecteur droit avec flèche 13"/>
          <p:cNvCxnSpPr>
            <a:cxnSpLocks noChangeShapeType="1"/>
          </p:cNvCxnSpPr>
          <p:nvPr/>
        </p:nvCxnSpPr>
        <p:spPr bwMode="auto">
          <a:xfrm flipH="1">
            <a:off x="5087943" y="1000108"/>
            <a:ext cx="198437" cy="6350"/>
          </a:xfrm>
          <a:prstGeom prst="straightConnector1">
            <a:avLst/>
          </a:prstGeom>
          <a:noFill/>
          <a:ln w="25400" algn="ctr">
            <a:solidFill>
              <a:schemeClr val="tx1"/>
            </a:solidFill>
            <a:round/>
            <a:headEnd/>
            <a:tailEnd type="arrow" w="med" len="med"/>
          </a:ln>
        </p:spPr>
      </p:cxnSp>
      <p:grpSp>
        <p:nvGrpSpPr>
          <p:cNvPr id="53" name="Groupe 52"/>
          <p:cNvGrpSpPr/>
          <p:nvPr/>
        </p:nvGrpSpPr>
        <p:grpSpPr>
          <a:xfrm>
            <a:off x="1714480" y="3786183"/>
            <a:ext cx="6954250" cy="2428899"/>
            <a:chOff x="1714480" y="3786183"/>
            <a:chExt cx="6954250" cy="2428899"/>
          </a:xfrm>
        </p:grpSpPr>
        <p:cxnSp>
          <p:nvCxnSpPr>
            <p:cNvPr id="208" name="Connecteur droit avec flèche 207"/>
            <p:cNvCxnSpPr/>
            <p:nvPr/>
          </p:nvCxnSpPr>
          <p:spPr bwMode="auto">
            <a:xfrm flipV="1">
              <a:off x="2309793" y="4286246"/>
              <a:ext cx="590550" cy="0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9" name="ZoneTexte 21"/>
            <p:cNvSpPr txBox="1">
              <a:spLocks noChangeArrowheads="1"/>
            </p:cNvSpPr>
            <p:nvPr/>
          </p:nvSpPr>
          <p:spPr bwMode="auto">
            <a:xfrm>
              <a:off x="2428855" y="3844921"/>
              <a:ext cx="320675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/>
                <a:t>d</a:t>
              </a:r>
            </a:p>
          </p:txBody>
        </p:sp>
        <p:grpSp>
          <p:nvGrpSpPr>
            <p:cNvPr id="210" name="Group 14"/>
            <p:cNvGrpSpPr>
              <a:grpSpLocks/>
            </p:cNvGrpSpPr>
            <p:nvPr/>
          </p:nvGrpSpPr>
          <p:grpSpPr bwMode="auto">
            <a:xfrm>
              <a:off x="2928918" y="4286246"/>
              <a:ext cx="293688" cy="366713"/>
              <a:chOff x="3829" y="2674"/>
              <a:chExt cx="185" cy="231"/>
            </a:xfrm>
          </p:grpSpPr>
          <p:sp>
            <p:nvSpPr>
              <p:cNvPr id="244" name="Text Box 15"/>
              <p:cNvSpPr txBox="1">
                <a:spLocks noChangeArrowheads="1"/>
              </p:cNvSpPr>
              <p:nvPr/>
            </p:nvSpPr>
            <p:spPr bwMode="auto">
              <a:xfrm>
                <a:off x="3829" y="2674"/>
                <a:ext cx="18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hlink"/>
                    </a:solidFill>
                  </a:rPr>
                  <a:t>+</a:t>
                </a:r>
              </a:p>
            </p:txBody>
          </p:sp>
          <p:sp>
            <p:nvSpPr>
              <p:cNvPr id="245" name="Oval 16"/>
              <p:cNvSpPr>
                <a:spLocks noChangeArrowheads="1"/>
              </p:cNvSpPr>
              <p:nvPr/>
            </p:nvSpPr>
            <p:spPr bwMode="auto">
              <a:xfrm>
                <a:off x="3878" y="2749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12" name="Group 14"/>
            <p:cNvGrpSpPr>
              <a:grpSpLocks/>
            </p:cNvGrpSpPr>
            <p:nvPr/>
          </p:nvGrpSpPr>
          <p:grpSpPr bwMode="auto">
            <a:xfrm>
              <a:off x="3000355" y="4991096"/>
              <a:ext cx="293688" cy="366713"/>
              <a:chOff x="3829" y="2674"/>
              <a:chExt cx="185" cy="231"/>
            </a:xfrm>
          </p:grpSpPr>
          <p:sp>
            <p:nvSpPr>
              <p:cNvPr id="240" name="Text Box 15"/>
              <p:cNvSpPr txBox="1">
                <a:spLocks noChangeArrowheads="1"/>
              </p:cNvSpPr>
              <p:nvPr/>
            </p:nvSpPr>
            <p:spPr bwMode="auto">
              <a:xfrm>
                <a:off x="3829" y="2674"/>
                <a:ext cx="18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hlink"/>
                    </a:solidFill>
                  </a:rPr>
                  <a:t>+</a:t>
                </a:r>
              </a:p>
            </p:txBody>
          </p:sp>
          <p:sp>
            <p:nvSpPr>
              <p:cNvPr id="241" name="Oval 16"/>
              <p:cNvSpPr>
                <a:spLocks noChangeArrowheads="1"/>
              </p:cNvSpPr>
              <p:nvPr/>
            </p:nvSpPr>
            <p:spPr bwMode="auto">
              <a:xfrm>
                <a:off x="3878" y="2749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13" name="Group 14"/>
            <p:cNvGrpSpPr>
              <a:grpSpLocks/>
            </p:cNvGrpSpPr>
            <p:nvPr/>
          </p:nvGrpSpPr>
          <p:grpSpPr bwMode="auto">
            <a:xfrm>
              <a:off x="3000355" y="5348283"/>
              <a:ext cx="293688" cy="366713"/>
              <a:chOff x="3829" y="2674"/>
              <a:chExt cx="185" cy="231"/>
            </a:xfrm>
          </p:grpSpPr>
          <p:sp>
            <p:nvSpPr>
              <p:cNvPr id="238" name="Text Box 15"/>
              <p:cNvSpPr txBox="1">
                <a:spLocks noChangeArrowheads="1"/>
              </p:cNvSpPr>
              <p:nvPr/>
            </p:nvSpPr>
            <p:spPr bwMode="auto">
              <a:xfrm>
                <a:off x="3829" y="2674"/>
                <a:ext cx="18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hlink"/>
                    </a:solidFill>
                  </a:rPr>
                  <a:t>+</a:t>
                </a:r>
              </a:p>
            </p:txBody>
          </p:sp>
          <p:sp>
            <p:nvSpPr>
              <p:cNvPr id="239" name="Oval 16"/>
              <p:cNvSpPr>
                <a:spLocks noChangeArrowheads="1"/>
              </p:cNvSpPr>
              <p:nvPr/>
            </p:nvSpPr>
            <p:spPr bwMode="auto">
              <a:xfrm>
                <a:off x="3878" y="2749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14" name="Group 14"/>
            <p:cNvGrpSpPr>
              <a:grpSpLocks/>
            </p:cNvGrpSpPr>
            <p:nvPr/>
          </p:nvGrpSpPr>
          <p:grpSpPr bwMode="auto">
            <a:xfrm>
              <a:off x="1777980" y="4348158"/>
              <a:ext cx="280988" cy="369888"/>
              <a:chOff x="3829" y="2674"/>
              <a:chExt cx="177" cy="233"/>
            </a:xfrm>
          </p:grpSpPr>
          <p:sp>
            <p:nvSpPr>
              <p:cNvPr id="236" name="Text Box 15"/>
              <p:cNvSpPr txBox="1">
                <a:spLocks noChangeArrowheads="1"/>
              </p:cNvSpPr>
              <p:nvPr/>
            </p:nvSpPr>
            <p:spPr bwMode="auto">
              <a:xfrm>
                <a:off x="3829" y="2674"/>
                <a:ext cx="1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hlink"/>
                    </a:solidFill>
                  </a:rPr>
                  <a:t>-</a:t>
                </a:r>
              </a:p>
            </p:txBody>
          </p:sp>
          <p:sp>
            <p:nvSpPr>
              <p:cNvPr id="237" name="Oval 16"/>
              <p:cNvSpPr>
                <a:spLocks noChangeArrowheads="1"/>
              </p:cNvSpPr>
              <p:nvPr/>
            </p:nvSpPr>
            <p:spPr bwMode="auto">
              <a:xfrm>
                <a:off x="3878" y="2749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15" name="Group 14"/>
            <p:cNvGrpSpPr>
              <a:grpSpLocks/>
            </p:cNvGrpSpPr>
            <p:nvPr/>
          </p:nvGrpSpPr>
          <p:grpSpPr bwMode="auto">
            <a:xfrm>
              <a:off x="1930380" y="4630733"/>
              <a:ext cx="280988" cy="369888"/>
              <a:chOff x="3829" y="2674"/>
              <a:chExt cx="177" cy="233"/>
            </a:xfrm>
          </p:grpSpPr>
          <p:sp>
            <p:nvSpPr>
              <p:cNvPr id="234" name="Text Box 15"/>
              <p:cNvSpPr txBox="1">
                <a:spLocks noChangeArrowheads="1"/>
              </p:cNvSpPr>
              <p:nvPr/>
            </p:nvSpPr>
            <p:spPr bwMode="auto">
              <a:xfrm>
                <a:off x="3829" y="2674"/>
                <a:ext cx="1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hlink"/>
                    </a:solidFill>
                  </a:rPr>
                  <a:t>-</a:t>
                </a:r>
              </a:p>
            </p:txBody>
          </p:sp>
          <p:sp>
            <p:nvSpPr>
              <p:cNvPr id="235" name="Oval 16"/>
              <p:cNvSpPr>
                <a:spLocks noChangeArrowheads="1"/>
              </p:cNvSpPr>
              <p:nvPr/>
            </p:nvSpPr>
            <p:spPr bwMode="auto">
              <a:xfrm>
                <a:off x="3878" y="2749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16" name="Group 14"/>
            <p:cNvGrpSpPr>
              <a:grpSpLocks/>
            </p:cNvGrpSpPr>
            <p:nvPr/>
          </p:nvGrpSpPr>
          <p:grpSpPr bwMode="auto">
            <a:xfrm>
              <a:off x="1785918" y="4916483"/>
              <a:ext cx="280988" cy="369888"/>
              <a:chOff x="3829" y="2674"/>
              <a:chExt cx="177" cy="233"/>
            </a:xfrm>
          </p:grpSpPr>
          <p:sp>
            <p:nvSpPr>
              <p:cNvPr id="232" name="Text Box 15"/>
              <p:cNvSpPr txBox="1">
                <a:spLocks noChangeArrowheads="1"/>
              </p:cNvSpPr>
              <p:nvPr/>
            </p:nvSpPr>
            <p:spPr bwMode="auto">
              <a:xfrm>
                <a:off x="3829" y="2674"/>
                <a:ext cx="1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hlink"/>
                    </a:solidFill>
                  </a:rPr>
                  <a:t>-</a:t>
                </a:r>
              </a:p>
            </p:txBody>
          </p:sp>
          <p:sp>
            <p:nvSpPr>
              <p:cNvPr id="233" name="Oval 16"/>
              <p:cNvSpPr>
                <a:spLocks noChangeArrowheads="1"/>
              </p:cNvSpPr>
              <p:nvPr/>
            </p:nvSpPr>
            <p:spPr bwMode="auto">
              <a:xfrm>
                <a:off x="3878" y="2749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17" name="Group 14"/>
            <p:cNvGrpSpPr>
              <a:grpSpLocks/>
            </p:cNvGrpSpPr>
            <p:nvPr/>
          </p:nvGrpSpPr>
          <p:grpSpPr bwMode="auto">
            <a:xfrm>
              <a:off x="1930380" y="5273671"/>
              <a:ext cx="280988" cy="369888"/>
              <a:chOff x="3829" y="2674"/>
              <a:chExt cx="177" cy="233"/>
            </a:xfrm>
          </p:grpSpPr>
          <p:sp>
            <p:nvSpPr>
              <p:cNvPr id="230" name="Text Box 15"/>
              <p:cNvSpPr txBox="1">
                <a:spLocks noChangeArrowheads="1"/>
              </p:cNvSpPr>
              <p:nvPr/>
            </p:nvSpPr>
            <p:spPr bwMode="auto">
              <a:xfrm>
                <a:off x="3829" y="2674"/>
                <a:ext cx="1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hlink"/>
                    </a:solidFill>
                  </a:rPr>
                  <a:t>-</a:t>
                </a:r>
              </a:p>
            </p:txBody>
          </p:sp>
          <p:sp>
            <p:nvSpPr>
              <p:cNvPr id="231" name="Oval 16"/>
              <p:cNvSpPr>
                <a:spLocks noChangeArrowheads="1"/>
              </p:cNvSpPr>
              <p:nvPr/>
            </p:nvSpPr>
            <p:spPr bwMode="auto">
              <a:xfrm>
                <a:off x="3878" y="2749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18" name="Group 14"/>
            <p:cNvGrpSpPr>
              <a:grpSpLocks/>
            </p:cNvGrpSpPr>
            <p:nvPr/>
          </p:nvGrpSpPr>
          <p:grpSpPr bwMode="auto">
            <a:xfrm>
              <a:off x="1714480" y="5416546"/>
              <a:ext cx="280988" cy="369888"/>
              <a:chOff x="3829" y="2674"/>
              <a:chExt cx="177" cy="233"/>
            </a:xfrm>
          </p:grpSpPr>
          <p:sp>
            <p:nvSpPr>
              <p:cNvPr id="228" name="Text Box 15"/>
              <p:cNvSpPr txBox="1">
                <a:spLocks noChangeArrowheads="1"/>
              </p:cNvSpPr>
              <p:nvPr/>
            </p:nvSpPr>
            <p:spPr bwMode="auto">
              <a:xfrm>
                <a:off x="3829" y="2674"/>
                <a:ext cx="1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hlink"/>
                    </a:solidFill>
                  </a:rPr>
                  <a:t>-</a:t>
                </a:r>
              </a:p>
            </p:txBody>
          </p:sp>
          <p:sp>
            <p:nvSpPr>
              <p:cNvPr id="229" name="Oval 16"/>
              <p:cNvSpPr>
                <a:spLocks noChangeArrowheads="1"/>
              </p:cNvSpPr>
              <p:nvPr/>
            </p:nvSpPr>
            <p:spPr bwMode="auto">
              <a:xfrm>
                <a:off x="3878" y="2749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cxnSp>
          <p:nvCxnSpPr>
            <p:cNvPr id="219" name="Connecteur droit avec flèche 218"/>
            <p:cNvCxnSpPr/>
            <p:nvPr/>
          </p:nvCxnSpPr>
          <p:spPr bwMode="auto">
            <a:xfrm>
              <a:off x="2928918" y="4286246"/>
              <a:ext cx="428625" cy="1588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0" name="ZoneTexte 53"/>
            <p:cNvSpPr txBox="1">
              <a:spLocks noChangeArrowheads="1"/>
            </p:cNvSpPr>
            <p:nvPr/>
          </p:nvSpPr>
          <p:spPr bwMode="auto">
            <a:xfrm>
              <a:off x="3036868" y="3786183"/>
              <a:ext cx="444500" cy="369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fr-FR">
                  <a:sym typeface="Symbol" pitchFamily="18" charset="2"/>
                </a:rPr>
                <a:t></a:t>
              </a:r>
              <a:r>
                <a:rPr lang="fr-FR" baseline="30000">
                  <a:sym typeface="Symbol" pitchFamily="18" charset="2"/>
                </a:rPr>
                <a:t>-1</a:t>
              </a:r>
              <a:endParaRPr lang="fr-FR" baseline="30000"/>
            </a:p>
          </p:txBody>
        </p:sp>
        <p:sp>
          <p:nvSpPr>
            <p:cNvPr id="221" name="Rectangle 220"/>
            <p:cNvSpPr/>
            <p:nvPr/>
          </p:nvSpPr>
          <p:spPr bwMode="auto">
            <a:xfrm>
              <a:off x="2357418" y="4429121"/>
              <a:ext cx="508000" cy="164306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fr-FR"/>
            </a:p>
          </p:txBody>
        </p:sp>
        <p:grpSp>
          <p:nvGrpSpPr>
            <p:cNvPr id="222" name="Group 14"/>
            <p:cNvGrpSpPr>
              <a:grpSpLocks/>
            </p:cNvGrpSpPr>
            <p:nvPr/>
          </p:nvGrpSpPr>
          <p:grpSpPr bwMode="auto">
            <a:xfrm>
              <a:off x="1866880" y="5845171"/>
              <a:ext cx="280988" cy="369888"/>
              <a:chOff x="3829" y="2674"/>
              <a:chExt cx="177" cy="233"/>
            </a:xfrm>
          </p:grpSpPr>
          <p:sp>
            <p:nvSpPr>
              <p:cNvPr id="226" name="Text Box 15"/>
              <p:cNvSpPr txBox="1">
                <a:spLocks noChangeArrowheads="1"/>
              </p:cNvSpPr>
              <p:nvPr/>
            </p:nvSpPr>
            <p:spPr bwMode="auto">
              <a:xfrm>
                <a:off x="3829" y="2674"/>
                <a:ext cx="177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hlink"/>
                    </a:solidFill>
                  </a:rPr>
                  <a:t>-</a:t>
                </a:r>
              </a:p>
            </p:txBody>
          </p:sp>
          <p:sp>
            <p:nvSpPr>
              <p:cNvPr id="227" name="Oval 16"/>
              <p:cNvSpPr>
                <a:spLocks noChangeArrowheads="1"/>
              </p:cNvSpPr>
              <p:nvPr/>
            </p:nvSpPr>
            <p:spPr bwMode="auto">
              <a:xfrm>
                <a:off x="3878" y="2749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23" name="Group 14"/>
            <p:cNvGrpSpPr>
              <a:grpSpLocks/>
            </p:cNvGrpSpPr>
            <p:nvPr/>
          </p:nvGrpSpPr>
          <p:grpSpPr bwMode="auto">
            <a:xfrm>
              <a:off x="2838430" y="5776908"/>
              <a:ext cx="293688" cy="366713"/>
              <a:chOff x="3829" y="2674"/>
              <a:chExt cx="185" cy="231"/>
            </a:xfrm>
          </p:grpSpPr>
          <p:sp>
            <p:nvSpPr>
              <p:cNvPr id="224" name="Text Box 15"/>
              <p:cNvSpPr txBox="1">
                <a:spLocks noChangeArrowheads="1"/>
              </p:cNvSpPr>
              <p:nvPr/>
            </p:nvSpPr>
            <p:spPr bwMode="auto">
              <a:xfrm>
                <a:off x="3829" y="2674"/>
                <a:ext cx="18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solidFill>
                      <a:schemeClr val="hlink"/>
                    </a:solidFill>
                  </a:rPr>
                  <a:t>+</a:t>
                </a:r>
              </a:p>
            </p:txBody>
          </p:sp>
          <p:sp>
            <p:nvSpPr>
              <p:cNvPr id="225" name="Oval 16"/>
              <p:cNvSpPr>
                <a:spLocks noChangeArrowheads="1"/>
              </p:cNvSpPr>
              <p:nvPr/>
            </p:nvSpPr>
            <p:spPr bwMode="auto">
              <a:xfrm>
                <a:off x="3878" y="2749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  <p:grpSp>
          <p:nvGrpSpPr>
            <p:cNvPr id="295" name="Groupe 294"/>
            <p:cNvGrpSpPr/>
            <p:nvPr/>
          </p:nvGrpSpPr>
          <p:grpSpPr>
            <a:xfrm>
              <a:off x="4235450" y="3948134"/>
              <a:ext cx="4433280" cy="2266948"/>
              <a:chOff x="4406932" y="3948134"/>
              <a:chExt cx="4433280" cy="2266948"/>
            </a:xfrm>
          </p:grpSpPr>
          <p:graphicFrame>
            <p:nvGraphicFramePr>
              <p:cNvPr id="7322" name="Object 8"/>
              <p:cNvGraphicFramePr>
                <a:graphicFrameLocks noChangeAspect="1"/>
              </p:cNvGraphicFramePr>
              <p:nvPr/>
            </p:nvGraphicFramePr>
            <p:xfrm>
              <a:off x="4406932" y="4346575"/>
              <a:ext cx="4227513" cy="908050"/>
            </p:xfrm>
            <a:graphic>
              <a:graphicData uri="http://schemas.openxmlformats.org/presentationml/2006/ole">
                <p:oleObj spid="_x0000_s7322" name="Equation" r:id="rId5" imgW="2361960" imgH="507960" progId="Equation.DSMT4">
                  <p:embed/>
                </p:oleObj>
              </a:graphicData>
            </a:graphic>
          </p:graphicFrame>
          <p:sp>
            <p:nvSpPr>
              <p:cNvPr id="291" name="ZoneTexte 1"/>
              <p:cNvSpPr txBox="1">
                <a:spLocks noChangeArrowheads="1"/>
              </p:cNvSpPr>
              <p:nvPr/>
            </p:nvSpPr>
            <p:spPr bwMode="auto">
              <a:xfrm>
                <a:off x="4500562" y="3948134"/>
                <a:ext cx="433965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dirty="0" smtClean="0"/>
                  <a:t>Asymétrie de distribution de charges</a:t>
                </a:r>
                <a:endParaRPr lang="fr-FR" dirty="0"/>
              </a:p>
            </p:txBody>
          </p:sp>
          <p:sp>
            <p:nvSpPr>
              <p:cNvPr id="293" name="ZoneTexte 1"/>
              <p:cNvSpPr txBox="1">
                <a:spLocks noChangeArrowheads="1"/>
              </p:cNvSpPr>
              <p:nvPr/>
            </p:nvSpPr>
            <p:spPr bwMode="auto">
              <a:xfrm>
                <a:off x="4500562" y="5364752"/>
                <a:ext cx="430438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fr-FR" dirty="0" smtClean="0"/>
                  <a:t>Courant ionique à travers la membrane</a:t>
                </a:r>
                <a:endParaRPr lang="fr-FR" dirty="0"/>
              </a:p>
            </p:txBody>
          </p:sp>
          <p:graphicFrame>
            <p:nvGraphicFramePr>
              <p:cNvPr id="7323" name="Object 8"/>
              <p:cNvGraphicFramePr>
                <a:graphicFrameLocks noChangeAspect="1"/>
              </p:cNvGraphicFramePr>
              <p:nvPr/>
            </p:nvGraphicFramePr>
            <p:xfrm>
              <a:off x="6170006" y="5805507"/>
              <a:ext cx="341313" cy="409575"/>
            </p:xfrm>
            <a:graphic>
              <a:graphicData uri="http://schemas.openxmlformats.org/presentationml/2006/ole">
                <p:oleObj spid="_x0000_s7323" name="Equation" r:id="rId6" imgW="190440" imgH="228600" progId="Equation.DSMT4">
                  <p:embed/>
                </p:oleObj>
              </a:graphicData>
            </a:graphic>
          </p:graphicFrame>
        </p:grpSp>
        <p:grpSp>
          <p:nvGrpSpPr>
            <p:cNvPr id="282" name="Group 14"/>
            <p:cNvGrpSpPr>
              <a:grpSpLocks/>
            </p:cNvGrpSpPr>
            <p:nvPr/>
          </p:nvGrpSpPr>
          <p:grpSpPr bwMode="auto">
            <a:xfrm>
              <a:off x="3071802" y="4562485"/>
              <a:ext cx="293688" cy="366713"/>
              <a:chOff x="3829" y="2674"/>
              <a:chExt cx="185" cy="231"/>
            </a:xfrm>
          </p:grpSpPr>
          <p:sp>
            <p:nvSpPr>
              <p:cNvPr id="283" name="Text Box 15"/>
              <p:cNvSpPr txBox="1">
                <a:spLocks noChangeArrowheads="1"/>
              </p:cNvSpPr>
              <p:nvPr/>
            </p:nvSpPr>
            <p:spPr bwMode="auto">
              <a:xfrm>
                <a:off x="3829" y="2674"/>
                <a:ext cx="185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dirty="0">
                    <a:solidFill>
                      <a:schemeClr val="hlink"/>
                    </a:solidFill>
                  </a:rPr>
                  <a:t>+</a:t>
                </a:r>
              </a:p>
            </p:txBody>
          </p:sp>
          <p:sp>
            <p:nvSpPr>
              <p:cNvPr id="284" name="Oval 16"/>
              <p:cNvSpPr>
                <a:spLocks noChangeArrowheads="1"/>
              </p:cNvSpPr>
              <p:nvPr/>
            </p:nvSpPr>
            <p:spPr bwMode="auto">
              <a:xfrm>
                <a:off x="3878" y="2749"/>
                <a:ext cx="91" cy="91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fr-FR"/>
              </a:p>
            </p:txBody>
          </p:sp>
        </p:grpSp>
      </p:grpSp>
      <p:grpSp>
        <p:nvGrpSpPr>
          <p:cNvPr id="285" name="Group 14"/>
          <p:cNvGrpSpPr>
            <a:grpSpLocks/>
          </p:cNvGrpSpPr>
          <p:nvPr/>
        </p:nvGrpSpPr>
        <p:grpSpPr bwMode="auto">
          <a:xfrm>
            <a:off x="3063866" y="1071546"/>
            <a:ext cx="293688" cy="366713"/>
            <a:chOff x="3829" y="2674"/>
            <a:chExt cx="185" cy="231"/>
          </a:xfrm>
        </p:grpSpPr>
        <p:sp>
          <p:nvSpPr>
            <p:cNvPr id="286" name="Text Box 15"/>
            <p:cNvSpPr txBox="1">
              <a:spLocks noChangeArrowheads="1"/>
            </p:cNvSpPr>
            <p:nvPr/>
          </p:nvSpPr>
          <p:spPr bwMode="auto">
            <a:xfrm>
              <a:off x="3829" y="2674"/>
              <a:ext cx="18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>
                  <a:solidFill>
                    <a:schemeClr val="hlink"/>
                  </a:solidFill>
                </a:rPr>
                <a:t>+</a:t>
              </a:r>
            </a:p>
          </p:txBody>
        </p:sp>
        <p:sp>
          <p:nvSpPr>
            <p:cNvPr id="287" name="Oval 16"/>
            <p:cNvSpPr>
              <a:spLocks noChangeArrowheads="1"/>
            </p:cNvSpPr>
            <p:nvPr/>
          </p:nvSpPr>
          <p:spPr bwMode="auto">
            <a:xfrm>
              <a:off x="3878" y="2749"/>
              <a:ext cx="91" cy="91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fr-FR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r_2(x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344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$r_1(x)$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348"/>
  <p:tag name="BOXHEIGHT" val="200"/>
  <p:tag name="BOXFONT" val="10"/>
  <p:tag name="BOXWRAP" val="False"/>
  <p:tag name="WORKAROUNDTRANSPARENCYBUG" val="False"/>
  <p:tag name="ALLOWFONTSUBSTITUTION" val="False"/>
  <p:tag name="BITMAPFORMAT" val="pngmono"/>
  <p:tag name="ORIGWIDTH" val="50"/>
  <p:tag name="PICTUREFILESIZE" val="300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begin{eqnarray}&#10;w_a^\rightarrow&amp;=&amp;(\alpha e^{\Delta \mu /T} + \omega)e^{-\Delta&#10;\varepsilon/T}&#10; \nonumber \\&#10;w_b^\leftarrow&amp;=&amp;(\alpha  + \omega)&#10; \nonumber \\&#10;w_a^\leftarrow &amp;=&amp;(\alpha' e^{\Delta \mu /T} + \omega')e^{-\Delta&#10;\varepsilon/T} \nonumber\\&#10;w_b^\rightarrow&amp;=&amp;(\alpha'  + \omega') \;.  \nonumber&#10;\end{eqnarray}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578"/>
  <p:tag name="BOXHEIGHT" val="409"/>
  <p:tag name="BOXFONT" val="10"/>
  <p:tag name="BOXWRAP" val="False"/>
  <p:tag name="WORKAROUNDTRANSPARENCYBUG" val="False"/>
  <p:tag name="ALLOWFONTSUBSTITUTION" val="False"/>
  <p:tag name="BITMAPFORMAT" val="pngmono"/>
  <p:tag name="ORIGWIDTH" val="300"/>
  <p:tag name="PICTUREFILESIZE" val="44664"/>
</p:tagLst>
</file>

<file path=ppt/theme/theme1.xml><?xml version="1.0" encoding="utf-8"?>
<a:theme xmlns:a="http://schemas.openxmlformats.org/drawingml/2006/main" name="Modèle par défaut">
  <a:themeElements>
    <a:clrScheme name="Modèle par défau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odèle par défau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28710</TotalTime>
  <Words>1983</Words>
  <Application>Microsoft Office PowerPoint</Application>
  <PresentationFormat>Affichage à l'écran (4:3)</PresentationFormat>
  <Paragraphs>595</Paragraphs>
  <Slides>54</Slides>
  <Notes>54</Notes>
  <HiddenSlides>0</HiddenSlides>
  <MMClips>0</MMClips>
  <ScaleCrop>false</ScaleCrop>
  <HeadingPairs>
    <vt:vector size="6" baseType="variant">
      <vt:variant>
        <vt:lpstr>Thème</vt:lpstr>
      </vt:variant>
      <vt:variant>
        <vt:i4>1</vt:i4>
      </vt:variant>
      <vt:variant>
        <vt:lpstr>Serveurs OLE incorporés</vt:lpstr>
      </vt:variant>
      <vt:variant>
        <vt:i4>3</vt:i4>
      </vt:variant>
      <vt:variant>
        <vt:lpstr>Titres des diapositives</vt:lpstr>
      </vt:variant>
      <vt:variant>
        <vt:i4>54</vt:i4>
      </vt:variant>
    </vt:vector>
  </HeadingPairs>
  <TitlesOfParts>
    <vt:vector size="58" baseType="lpstr">
      <vt:lpstr>Modèle par défaut</vt:lpstr>
      <vt:lpstr>Equation</vt:lpstr>
      <vt:lpstr>Acrobat Document</vt:lpstr>
      <vt:lpstr>Photo Editor Photo</vt:lpstr>
      <vt:lpstr>De la matière molle aux milieux biologiques:  quelques applications en Physique Statistique </vt:lpstr>
      <vt:lpstr>Diapositive 2</vt:lpstr>
      <vt:lpstr>Diapositive 3</vt:lpstr>
      <vt:lpstr>Diapositive 4</vt:lpstr>
      <vt:lpstr>Diapositive 5</vt:lpstr>
      <vt:lpstr>Diapositive 6</vt:lpstr>
      <vt:lpstr>Diapositive 7</vt:lpstr>
      <vt:lpstr>Diapositive 8</vt:lpstr>
      <vt:lpstr>Diapositive 9</vt:lpstr>
      <vt:lpstr>Diapositive 10</vt:lpstr>
      <vt:lpstr>Diapositive 11</vt:lpstr>
      <vt:lpstr>Diapositive 12</vt:lpstr>
      <vt:lpstr>Diapositive 13</vt:lpstr>
      <vt:lpstr>Diapositive 14</vt:lpstr>
      <vt:lpstr>Diapositive 15</vt:lpstr>
      <vt:lpstr>Diapositive 16</vt:lpstr>
      <vt:lpstr>Diapositive 17</vt:lpstr>
      <vt:lpstr>Diapositive 18</vt:lpstr>
      <vt:lpstr>Diapositive 19</vt:lpstr>
      <vt:lpstr>Diapositive 20</vt:lpstr>
      <vt:lpstr>Diapositive 21</vt:lpstr>
      <vt:lpstr>Diapositive 22</vt:lpstr>
      <vt:lpstr>Diapositive 23</vt:lpstr>
      <vt:lpstr>Diapositive 24</vt:lpstr>
      <vt:lpstr>Diapositive 25</vt:lpstr>
      <vt:lpstr>Filaments actifs: actine et microtubule   </vt:lpstr>
      <vt:lpstr>Diapositive 27</vt:lpstr>
      <vt:lpstr>Diapositive 28</vt:lpstr>
      <vt:lpstr>Diapositive 29</vt:lpstr>
      <vt:lpstr>Diapositive 30</vt:lpstr>
      <vt:lpstr>Diapositive 31</vt:lpstr>
      <vt:lpstr>Diapositive 32</vt:lpstr>
      <vt:lpstr>Diapositive 33</vt:lpstr>
      <vt:lpstr>Diapositive 34</vt:lpstr>
      <vt:lpstr>Diapositive 35</vt:lpstr>
      <vt:lpstr>Diapositive 36</vt:lpstr>
      <vt:lpstr>Diapositive 37</vt:lpstr>
      <vt:lpstr>Diapositive 38</vt:lpstr>
      <vt:lpstr>Diapositive 39</vt:lpstr>
      <vt:lpstr>Diapositive 40</vt:lpstr>
      <vt:lpstr>Diapositive 41</vt:lpstr>
      <vt:lpstr>Diapositive 42</vt:lpstr>
      <vt:lpstr>Diapositive 43</vt:lpstr>
      <vt:lpstr>Diapositive 44</vt:lpstr>
      <vt:lpstr>Diapositive 45</vt:lpstr>
      <vt:lpstr>Diapositive 46</vt:lpstr>
      <vt:lpstr>Diapositive 47</vt:lpstr>
      <vt:lpstr>Diapositive 48</vt:lpstr>
      <vt:lpstr>Diapositive 49</vt:lpstr>
      <vt:lpstr>Diapositive 50</vt:lpstr>
      <vt:lpstr>Diapositive 51</vt:lpstr>
      <vt:lpstr>Diapositive 52</vt:lpstr>
      <vt:lpstr>Diapositive 53</vt:lpstr>
      <vt:lpstr>Diapositive 54</vt:lpstr>
    </vt:vector>
  </TitlesOfParts>
  <Company>ESPCI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Fluctuations of a driven membrane in an electrolyte</dc:title>
  <dc:creator>DL</dc:creator>
  <cp:lastModifiedBy> DL</cp:lastModifiedBy>
  <cp:revision>1943</cp:revision>
  <dcterms:created xsi:type="dcterms:W3CDTF">2006-09-19T12:14:57Z</dcterms:created>
  <dcterms:modified xsi:type="dcterms:W3CDTF">2009-10-09T09:13:46Z</dcterms:modified>
</cp:coreProperties>
</file>