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2"/>
  </p:notesMasterIdLst>
  <p:handoutMasterIdLst>
    <p:handoutMasterId r:id="rId13"/>
  </p:handoutMasterIdLst>
  <p:sldIdLst>
    <p:sldId id="3516" r:id="rId5"/>
    <p:sldId id="3561" r:id="rId6"/>
    <p:sldId id="3559" r:id="rId7"/>
    <p:sldId id="3562" r:id="rId8"/>
    <p:sldId id="3563" r:id="rId9"/>
    <p:sldId id="3564" r:id="rId10"/>
    <p:sldId id="354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A5C63-9A5E-90F6-3411-53D02BD0616D}" v="34" dt="2025-05-12T03:16:38.382"/>
    <p1510:client id="{2EBAEB7C-EE01-745D-E556-65D7B52BC8A2}" v="1517" dt="2025-05-12T03:18:24.889"/>
    <p1510:client id="{433F21B3-677E-16A8-A2C8-5CC89E17DFCE}" v="128" dt="2025-05-12T03:18:17.775"/>
    <p1510:client id="{7082DB27-650F-78BE-287D-6A64D72371C7}" v="338" dt="2025-05-12T03:17:27.280"/>
    <p1510:client id="{8D8EC316-8CD0-1449-B4DA-29CBDDBFB29A}" v="1014" dt="2025-05-12T03:18:33.700"/>
    <p1510:client id="{9CF2744E-6F7D-0DE5-A5D4-849C024C4352}" v="370" dt="2025-05-12T03:17:47.921"/>
    <p1510:client id="{D9F5E7D2-5031-3C72-2F5B-A74B89A69F74}" v="226" dt="2025-05-12T02:40:57.044"/>
    <p1510:client id="{FAFA2C61-2EFD-2AAD-1488-B848FCA03D6A}" v="50" dt="2025-05-12T02:29:59.460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39871DE1-4B25-8B61-17D8-97B2CE236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>
            <a:extLst>
              <a:ext uri="{FF2B5EF4-FFF2-40B4-BE49-F238E27FC236}">
                <a16:creationId xmlns:a16="http://schemas.microsoft.com/office/drawing/2014/main" id="{5EB7D061-F1E2-88E1-942E-06FA83D0C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kumimoji="1" lang="ko-KR" altLang="en-US"/>
          </a:p>
          <a:p>
            <a:r>
              <a:rPr kumimoji="1" lang="ko-KR" altLang="en-US"/>
              <a:t>평가 잘 하기 위해서 추가한 것들</a:t>
            </a:r>
            <a:r>
              <a:rPr kumimoji="1" lang="en-US" altLang="ko-KR"/>
              <a:t>--</a:t>
            </a:r>
          </a:p>
          <a:p>
            <a:r>
              <a:rPr kumimoji="1" lang="ko-KR" altLang="en-US"/>
              <a:t>기업정보 </a:t>
            </a:r>
            <a:r>
              <a:rPr kumimoji="1" lang="en" altLang="ko-KR"/>
              <a:t>rag </a:t>
            </a:r>
            <a:r>
              <a:rPr kumimoji="1" lang="ko-KR" altLang="en-US"/>
              <a:t>추가해서 가치관 뽑아내기</a:t>
            </a:r>
          </a:p>
          <a:p>
            <a:endParaRPr kumimoji="1" lang="ko-KR" altLang="en-US"/>
          </a:p>
          <a:p>
            <a:r>
              <a:rPr kumimoji="1" lang="en-US" altLang="ko-KR"/>
              <a:t>1. </a:t>
            </a:r>
            <a:r>
              <a:rPr kumimoji="1" lang="ko-KR" altLang="en-US"/>
              <a:t>원래는 관련성</a:t>
            </a:r>
            <a:r>
              <a:rPr kumimoji="1" lang="en-US" altLang="ko-KR"/>
              <a:t>, </a:t>
            </a:r>
            <a:r>
              <a:rPr kumimoji="1" lang="ko-KR" altLang="en-US"/>
              <a:t>구채성만 평가 </a:t>
            </a:r>
            <a:r>
              <a:rPr kumimoji="1" lang="ko-KR" altLang="en-US" err="1"/>
              <a:t>했었는데</a:t>
            </a:r>
            <a:r>
              <a:rPr kumimoji="1" lang="en-US" altLang="ko-KR"/>
              <a:t>, </a:t>
            </a:r>
            <a:r>
              <a:rPr kumimoji="1" lang="ko-KR" altLang="en-US"/>
              <a:t>더욱 평가 잘 하기 위해서 기업 정보를 바탕으로 한 </a:t>
            </a:r>
            <a:r>
              <a:rPr kumimoji="1" lang="ko-KR" altLang="en-US" err="1"/>
              <a:t>인재상</a:t>
            </a:r>
            <a:r>
              <a:rPr kumimoji="1" lang="ko-KR" altLang="en-US"/>
              <a:t> 항목 추가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2. </a:t>
            </a:r>
            <a:r>
              <a:rPr kumimoji="1" lang="ko-KR" altLang="en-US"/>
              <a:t>기업자의 이력서 </a:t>
            </a:r>
            <a:r>
              <a:rPr kumimoji="1" lang="en-US" altLang="ko-KR"/>
              <a:t>+ </a:t>
            </a:r>
            <a:r>
              <a:rPr kumimoji="1" lang="ko-KR" altLang="en-US"/>
              <a:t>자기소개 내용으로 </a:t>
            </a:r>
            <a:r>
              <a:rPr kumimoji="1" lang="ko-KR" altLang="en-US" err="1"/>
              <a:t>부터</a:t>
            </a:r>
            <a:r>
              <a:rPr kumimoji="1" lang="ko-KR" altLang="en-US"/>
              <a:t> 강점</a:t>
            </a:r>
            <a:r>
              <a:rPr kumimoji="1" lang="en-US" altLang="ko-KR"/>
              <a:t>, </a:t>
            </a:r>
            <a:r>
              <a:rPr kumimoji="1" lang="ko-KR" altLang="en-US"/>
              <a:t>약점을 추출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3. </a:t>
            </a:r>
            <a:r>
              <a:rPr kumimoji="1" lang="ko-KR" altLang="en-US"/>
              <a:t>질문 전략이 원래 경력 및 경험</a:t>
            </a:r>
            <a:r>
              <a:rPr kumimoji="1" lang="en-US" altLang="ko-KR"/>
              <a:t>, </a:t>
            </a:r>
            <a:r>
              <a:rPr kumimoji="1" lang="ko-KR" altLang="en-US"/>
              <a:t>동기 및 커뮤니케이션</a:t>
            </a:r>
            <a:r>
              <a:rPr kumimoji="1" lang="en-US" altLang="ko-KR"/>
              <a:t>, </a:t>
            </a:r>
            <a:r>
              <a:rPr kumimoji="1" lang="ko-KR" altLang="en-US"/>
              <a:t>논리적 사고 이렇게 </a:t>
            </a:r>
            <a:r>
              <a:rPr kumimoji="1" lang="en-US" altLang="ko-KR"/>
              <a:t>3</a:t>
            </a:r>
            <a:r>
              <a:rPr kumimoji="1" lang="ko-KR" altLang="en-US"/>
              <a:t>개였는데</a:t>
            </a:r>
            <a:r>
              <a:rPr kumimoji="1" lang="en-US" altLang="ko-KR"/>
              <a:t>,</a:t>
            </a:r>
          </a:p>
          <a:p>
            <a:r>
              <a:rPr kumimoji="1" lang="ko-KR" altLang="en-US"/>
              <a:t>보다 현실에 가까운 면접 환경 조성을 위해서 </a:t>
            </a:r>
            <a:r>
              <a:rPr kumimoji="1" lang="en-US" altLang="ko-KR"/>
              <a:t>1</a:t>
            </a:r>
            <a:r>
              <a:rPr kumimoji="1" lang="ko-KR" altLang="en-US"/>
              <a:t>분 자기소개 내용을 받아서 질문 전략으로 추가함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4. </a:t>
            </a:r>
            <a:r>
              <a:rPr kumimoji="1" lang="ko-KR" altLang="en-US"/>
              <a:t>결과에서 합격 불합격 평가 </a:t>
            </a:r>
            <a:r>
              <a:rPr kumimoji="1" lang="en-US" altLang="ko-KR"/>
              <a:t>(</a:t>
            </a:r>
            <a:r>
              <a:rPr kumimoji="1" lang="ko-KR" altLang="en-US"/>
              <a:t>위의 내용을 토대로</a:t>
            </a:r>
            <a:r>
              <a:rPr kumimoji="1" lang="en-US" altLang="ko-KR"/>
              <a:t>..)</a:t>
            </a:r>
            <a:endParaRPr kumimoji="1" lang="ko-KR" alt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>
            <a:extLst>
              <a:ext uri="{FF2B5EF4-FFF2-40B4-BE49-F238E27FC236}">
                <a16:creationId xmlns:a16="http://schemas.microsoft.com/office/drawing/2014/main" id="{EBD1A3E9-AE1E-DCB1-FAA8-A0441AFD6E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263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  <a:tabLst/>
              <a:defRPr/>
            </a:pPr>
            <a:r>
              <a:rPr lang="ko-KR" altLang="en-US"/>
              <a:t>기업 선택 </a:t>
            </a:r>
            <a:r>
              <a:rPr lang="en-US" altLang="ko-KR"/>
              <a:t>(</a:t>
            </a:r>
            <a:r>
              <a:rPr lang="ko-KR" altLang="en-US"/>
              <a:t>기업 내용은 </a:t>
            </a:r>
            <a:r>
              <a:rPr lang="en-US" altLang="ko-KR"/>
              <a:t>RAG + </a:t>
            </a:r>
            <a:r>
              <a:rPr lang="ko-KR" altLang="en-US"/>
              <a:t>벡터</a:t>
            </a:r>
            <a:r>
              <a:rPr lang="en-US" altLang="ko-KR"/>
              <a:t>DB</a:t>
            </a:r>
            <a:r>
              <a:rPr lang="ko-KR" altLang="en-US" err="1"/>
              <a:t>를</a:t>
            </a:r>
            <a:r>
              <a:rPr lang="ko-KR" altLang="en-US"/>
              <a:t> 이용하여 추출</a:t>
            </a:r>
            <a:r>
              <a:rPr lang="en-US" altLang="ko-KR"/>
              <a:t>.)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  <a:tabLst/>
              <a:defRPr/>
            </a:pPr>
            <a:r>
              <a:rPr lang="en-US" altLang="ko-KR"/>
              <a:t>1</a:t>
            </a:r>
            <a:r>
              <a:rPr lang="ko-KR" altLang="en-US"/>
              <a:t>분 자기소개 내용</a:t>
            </a:r>
            <a:endParaRPr lang="en-US" altLang="ko-KR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  <a:tabLst/>
              <a:defRPr/>
            </a:pPr>
            <a:r>
              <a:rPr lang="ko-KR" altLang="en-US"/>
              <a:t>평가 </a:t>
            </a:r>
            <a:r>
              <a:rPr lang="en-US" altLang="ko-KR"/>
              <a:t>+</a:t>
            </a:r>
            <a:r>
              <a:rPr lang="ko-KR" altLang="en-US"/>
              <a:t> 그 이유 출력</a:t>
            </a:r>
            <a:endParaRPr lang="en-US" altLang="ko-KR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  <a:tabLst/>
              <a:defRPr/>
            </a:pPr>
            <a:r>
              <a:rPr lang="ko-KR" altLang="en-US"/>
              <a:t>합 불합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회사정보 </a:t>
            </a:r>
            <a:r>
              <a:rPr lang="en-US" altLang="ko-KR"/>
              <a:t>+</a:t>
            </a:r>
            <a:r>
              <a:rPr lang="ko-KR" altLang="en-US"/>
              <a:t> 자기소개내용 </a:t>
            </a:r>
            <a:r>
              <a:rPr lang="en-US" altLang="ko-KR"/>
              <a:t>+</a:t>
            </a:r>
            <a:r>
              <a:rPr lang="ko-KR" altLang="en-US"/>
              <a:t> 인터뷰 내용 짬뽕</a:t>
            </a:r>
            <a:endParaRPr lang="en-US" altLang="ko-KR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59CA2620-188E-9576-CC20-A7CA9D869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>
            <a:extLst>
              <a:ext uri="{FF2B5EF4-FFF2-40B4-BE49-F238E27FC236}">
                <a16:creationId xmlns:a16="http://schemas.microsoft.com/office/drawing/2014/main" id="{A2DC6EEC-9132-E3F6-F905-55ECF2496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kumimoji="1" lang="en-US" altLang="ko-KR"/>
              <a:t>1. </a:t>
            </a:r>
            <a:r>
              <a:rPr kumimoji="1" lang="ko-KR" altLang="en-US"/>
              <a:t>원래는 관련성</a:t>
            </a:r>
            <a:r>
              <a:rPr kumimoji="1" lang="en-US" altLang="ko-KR"/>
              <a:t>, </a:t>
            </a:r>
            <a:r>
              <a:rPr kumimoji="1" lang="ko-KR" altLang="en-US"/>
              <a:t>구체성만 </a:t>
            </a:r>
            <a:r>
              <a:rPr kumimoji="1" lang="ko-KR" altLang="en-US" err="1"/>
              <a:t>평가했었는데</a:t>
            </a:r>
            <a:r>
              <a:rPr kumimoji="1" lang="en-US" altLang="ko-KR"/>
              <a:t>, </a:t>
            </a:r>
            <a:r>
              <a:rPr kumimoji="1" lang="ko-KR" altLang="en-US"/>
              <a:t>더욱 평가 잘 하기 위해서 기업 정보를 바탕으로 한 </a:t>
            </a:r>
            <a:r>
              <a:rPr kumimoji="1" lang="ko-KR" altLang="en-US" err="1"/>
              <a:t>인재상</a:t>
            </a:r>
            <a:r>
              <a:rPr kumimoji="1" lang="ko-KR" altLang="en-US"/>
              <a:t> 항목 추가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2. </a:t>
            </a:r>
            <a:r>
              <a:rPr kumimoji="1" lang="ko-KR" altLang="en-US"/>
              <a:t>기업자의 이력서 </a:t>
            </a:r>
            <a:r>
              <a:rPr kumimoji="1" lang="en-US" altLang="ko-KR"/>
              <a:t>+ </a:t>
            </a:r>
            <a:r>
              <a:rPr kumimoji="1" lang="ko-KR" altLang="en-US"/>
              <a:t>자기소개 내용으로부터 강점</a:t>
            </a:r>
            <a:r>
              <a:rPr kumimoji="1" lang="en-US" altLang="ko-KR"/>
              <a:t>, </a:t>
            </a:r>
            <a:r>
              <a:rPr kumimoji="1" lang="ko-KR" altLang="en-US"/>
              <a:t>약점을 추출</a:t>
            </a:r>
            <a:r>
              <a:rPr kumimoji="1" lang="en-US" altLang="ko-KR"/>
              <a:t>.</a:t>
            </a:r>
          </a:p>
          <a:p>
            <a:endParaRPr kumimoji="1" lang="en-US" altLang="ko-KR"/>
          </a:p>
          <a:p>
            <a:r>
              <a:rPr kumimoji="1" lang="en-US" altLang="ko-KR"/>
              <a:t>3. </a:t>
            </a:r>
            <a:r>
              <a:rPr kumimoji="1" lang="ko-KR" altLang="en-US"/>
              <a:t>질문 전략이 원래 경력 및 경험</a:t>
            </a:r>
            <a:r>
              <a:rPr kumimoji="1" lang="en-US" altLang="ko-KR"/>
              <a:t>, </a:t>
            </a:r>
            <a:r>
              <a:rPr kumimoji="1" lang="ko-KR" altLang="en-US"/>
              <a:t>동기 및 커뮤니케이션</a:t>
            </a:r>
            <a:r>
              <a:rPr kumimoji="1" lang="en-US" altLang="ko-KR"/>
              <a:t>, </a:t>
            </a:r>
            <a:r>
              <a:rPr kumimoji="1" lang="ko-KR" altLang="en-US"/>
              <a:t>논리적 사고 이렇게 </a:t>
            </a:r>
            <a:r>
              <a:rPr kumimoji="1" lang="en-US" altLang="ko-KR"/>
              <a:t>3</a:t>
            </a:r>
            <a:r>
              <a:rPr kumimoji="1" lang="ko-KR" altLang="en-US"/>
              <a:t>개였는데</a:t>
            </a:r>
            <a:r>
              <a:rPr kumimoji="1" lang="en-US" altLang="ko-KR"/>
              <a:t>,</a:t>
            </a:r>
          </a:p>
          <a:p>
            <a:r>
              <a:rPr kumimoji="1" lang="ko-KR" altLang="en-US"/>
              <a:t>보다 현실에 가까운 면접 환경 조성을 위해서 </a:t>
            </a:r>
            <a:r>
              <a:rPr kumimoji="1" lang="en-US" altLang="ko-KR"/>
              <a:t>1</a:t>
            </a:r>
            <a:r>
              <a:rPr kumimoji="1" lang="ko-KR" altLang="en-US"/>
              <a:t>분 자기소개 내용을 받아서 질문 전략으로 추가함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    </a:t>
            </a:r>
            <a:endParaRPr lang="en-US" altLang="ko-K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r>
              <a:rPr lang="ko-KR" altLang="en-US"/>
              <a:t>    </a:t>
            </a:r>
            <a:r>
              <a:rPr lang="en-US" altLang="ko-KR"/>
              <a:t>4. </a:t>
            </a:r>
            <a:r>
              <a:rPr lang="ko-KR" altLang="en-US"/>
              <a:t>결과에서 합격 불합격 평가 </a:t>
            </a:r>
            <a:r>
              <a:rPr lang="en-US" altLang="ko-KR"/>
              <a:t>(</a:t>
            </a:r>
            <a:r>
              <a:rPr lang="ko-KR" altLang="en-US"/>
              <a:t>위의 내용을 토대로</a:t>
            </a:r>
            <a:r>
              <a:rPr lang="en-US" altLang="ko-KR"/>
              <a:t>..)</a:t>
            </a:r>
          </a:p>
        </p:txBody>
      </p:sp>
      <p:sp>
        <p:nvSpPr>
          <p:cNvPr id="55" name="Google Shape;55;p2:notes">
            <a:extLst>
              <a:ext uri="{FF2B5EF4-FFF2-40B4-BE49-F238E27FC236}">
                <a16:creationId xmlns:a16="http://schemas.microsoft.com/office/drawing/2014/main" id="{92524E28-2523-7F21-3FFF-395E0F36C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9475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C64D754D-7085-00B8-1871-47F620B5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>
            <a:extLst>
              <a:ext uri="{FF2B5EF4-FFF2-40B4-BE49-F238E27FC236}">
                <a16:creationId xmlns:a16="http://schemas.microsoft.com/office/drawing/2014/main" id="{38D4B227-8AF5-A358-E5CC-CF9FAE2325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>
            <a:extLst>
              <a:ext uri="{FF2B5EF4-FFF2-40B4-BE49-F238E27FC236}">
                <a16:creationId xmlns:a16="http://schemas.microsoft.com/office/drawing/2014/main" id="{444964C5-B2B5-543C-3E27-657CA598D7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371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0B720384-1892-7933-D1CA-47C624B6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>
            <a:extLst>
              <a:ext uri="{FF2B5EF4-FFF2-40B4-BE49-F238E27FC236}">
                <a16:creationId xmlns:a16="http://schemas.microsoft.com/office/drawing/2014/main" id="{5264960F-450F-DDB2-8954-834C2DCF9E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/>
          </a:p>
        </p:txBody>
      </p:sp>
      <p:sp>
        <p:nvSpPr>
          <p:cNvPr id="55" name="Google Shape;55;p2:notes">
            <a:extLst>
              <a:ext uri="{FF2B5EF4-FFF2-40B4-BE49-F238E27FC236}">
                <a16:creationId xmlns:a16="http://schemas.microsoft.com/office/drawing/2014/main" id="{560E1744-D342-2CB0-CB31-5ADBE8C443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49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11116505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트랙 미니프로젝트  </a:t>
            </a:r>
            <a:r>
              <a:rPr lang="en-US" altLang="ko-KR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en-US" altLang="ko-KR" sz="4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AI </a:t>
            </a:r>
            <a:r>
              <a:rPr lang="ko-KR" altLang="en-US" sz="4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면접관 </a:t>
            </a:r>
            <a:r>
              <a:rPr lang="en-US" altLang="ko-KR" sz="4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Agent 2.0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AI 10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26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조</a:t>
            </a:r>
          </a:p>
          <a:p>
            <a:pPr algn="l"/>
            <a:r>
              <a:rPr lang="ko-KR" altLang="en-US" sz="1400" spc="-100" dirty="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조장 </a:t>
            </a:r>
            <a:r>
              <a:rPr lang="ko-KR" altLang="en-US" sz="14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윤원우</a:t>
            </a:r>
            <a:endParaRPr lang="ko-KR" altLang="en-US" sz="14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1400" spc="-100" dirty="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조원 김예지 </a:t>
            </a:r>
            <a:r>
              <a:rPr lang="ko-KR" altLang="en-US" sz="14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남강민</a:t>
            </a:r>
            <a:r>
              <a:rPr lang="ko-KR" altLang="en-US" sz="1400" spc="-100" dirty="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sz="14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문승환</a:t>
            </a:r>
            <a:r>
              <a:rPr lang="ko-KR" altLang="en-US" sz="1400" spc="-100" dirty="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sz="14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전임록</a:t>
            </a:r>
            <a:r>
              <a:rPr lang="ko-KR" altLang="en-US" sz="1400" spc="-100" dirty="0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/>
              </a:rPr>
              <a:t> 정민수 최재윤</a:t>
            </a:r>
            <a:endParaRPr lang="ko-KR" altLang="en-US" sz="14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ko-KR" altLang="en-US" sz="1600" b="1" spc="-100" dirty="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21516F69-442C-7208-E3DC-DFBB5F88A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0C04099C-D359-913E-1300-8D07EDC670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err="1">
                <a:ln w="3175">
                  <a:solidFill>
                    <a:srgbClr val="000000">
                      <a:alpha val="30000"/>
                    </a:srgb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</a:rPr>
              <a:t>목차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52ADD1-A4B9-C9FD-4EF0-C95C53BEB12C}"/>
              </a:ext>
            </a:extLst>
          </p:cNvPr>
          <p:cNvSpPr/>
          <p:nvPr/>
        </p:nvSpPr>
        <p:spPr>
          <a:xfrm>
            <a:off x="696398" y="1874728"/>
            <a:ext cx="3852337" cy="4355038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marL="205105" indent="-457200">
              <a:spcBef>
                <a:spcPts val="615"/>
              </a:spcBef>
              <a:buSzPts val="1800"/>
              <a:buFont typeface="+mj-lt"/>
              <a:buAutoNum type="arabicPeriod"/>
            </a:pPr>
            <a:r>
              <a:rPr lang="ko-KR" altLang="en-US" sz="2400">
                <a:latin typeface="나눔스퀘어 Bold" panose="020B0600000101010101" pitchFamily="50" charset="-127"/>
                <a:ea typeface="나눔스퀘어 Bold"/>
              </a:rPr>
              <a:t>종합 결과</a:t>
            </a:r>
            <a:endParaRPr lang="en-US" altLang="ko-KR" sz="2400">
              <a:latin typeface="나눔스퀘어 Bold" panose="020B0600000101010101" pitchFamily="50" charset="-127"/>
              <a:ea typeface="나눔스퀘어 Bold"/>
            </a:endParaRPr>
          </a:p>
          <a:p>
            <a:pPr lvl="2">
              <a:spcBef>
                <a:spcPts val="615"/>
              </a:spcBef>
              <a:buSzPts val="1800"/>
            </a:pP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     </a:t>
            </a:r>
            <a:r>
              <a:rPr lang="en-US" altLang="ko-KR">
                <a:latin typeface="나눔스퀘어 Bold" panose="020B0600000101010101" pitchFamily="50" charset="-127"/>
                <a:ea typeface="나눔스퀘어 Bold"/>
              </a:rPr>
              <a:t>-</a:t>
            </a: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최종 출력 화면</a:t>
            </a:r>
            <a:endParaRPr lang="en-US" altLang="ko-KR">
              <a:latin typeface="나눔스퀘어 Bold" panose="020B0600000101010101" pitchFamily="50" charset="-127"/>
              <a:ea typeface="나눔스퀘어 Bold"/>
            </a:endParaRPr>
          </a:p>
          <a:p>
            <a:pPr>
              <a:spcBef>
                <a:spcPts val="615"/>
              </a:spcBef>
              <a:buSzPts val="1800"/>
            </a:pPr>
            <a:endParaRPr lang="ko-KR" altLang="en-US" sz="1600">
              <a:latin typeface="나눔스퀘어 Bold" panose="020B0600000101010101" pitchFamily="50" charset="-127"/>
              <a:ea typeface="나눔스퀘어 Bold"/>
            </a:endParaRPr>
          </a:p>
          <a:p>
            <a:pPr marL="205105" indent="-457200">
              <a:spcBef>
                <a:spcPts val="615"/>
              </a:spcBef>
              <a:buSzPts val="1800"/>
              <a:buFont typeface="+mj-lt"/>
              <a:buAutoNum type="arabicPeriod"/>
            </a:pPr>
            <a:r>
              <a:rPr lang="ko-KR" altLang="en-US" sz="2400" err="1">
                <a:latin typeface="나눔스퀘어 Bold" panose="020B0600000101010101" pitchFamily="50" charset="-127"/>
                <a:ea typeface="나눔스퀘어 Bold"/>
              </a:rPr>
              <a:t>Pre</a:t>
            </a:r>
            <a:r>
              <a:rPr lang="ko-KR" altLang="en-US" sz="2400">
                <a:latin typeface="나눔스퀘어 Bold" panose="020B0600000101010101" pitchFamily="50" charset="-127"/>
                <a:ea typeface="나눔스퀘어 Bold"/>
              </a:rPr>
              <a:t>-Processing</a:t>
            </a:r>
            <a:endParaRPr lang="en-US" altLang="ko-KR" sz="2400">
              <a:latin typeface="나눔스퀘어 Bold" panose="020B0600000101010101" pitchFamily="50" charset="-127"/>
              <a:ea typeface="나눔스퀘어 Bold"/>
            </a:endParaRPr>
          </a:p>
          <a:p>
            <a:pPr lvl="2">
              <a:spcBef>
                <a:spcPts val="615"/>
              </a:spcBef>
              <a:buSzPts val="1800"/>
            </a:pP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     </a:t>
            </a:r>
            <a:r>
              <a:rPr lang="en-US" altLang="ko-KR">
                <a:latin typeface="나눔스퀘어 Bold" panose="020B0600000101010101" pitchFamily="50" charset="-127"/>
                <a:ea typeface="나눔스퀘어 Bold"/>
              </a:rPr>
              <a:t>-</a:t>
            </a: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</a:t>
            </a:r>
            <a:r>
              <a:rPr lang="ko-KR" altLang="en-US" err="1">
                <a:latin typeface="나눔스퀘어 Bold" panose="020B0600000101010101" pitchFamily="50" charset="-127"/>
                <a:ea typeface="나눔스퀘어 Bold"/>
              </a:rPr>
              <a:t>전처리</a:t>
            </a: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과정</a:t>
            </a:r>
            <a:endParaRPr lang="ko-KR" altLang="en-US" sz="24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05105" indent="-457200">
              <a:spcBef>
                <a:spcPts val="615"/>
              </a:spcBef>
              <a:buSzPts val="1800"/>
              <a:buAutoNum type="arabicPeriod"/>
            </a:pPr>
            <a:endParaRPr lang="ko-KR" altLang="en-US" sz="1600">
              <a:latin typeface="나눔스퀘어 Bold" panose="020B0600000101010101" pitchFamily="50" charset="-127"/>
              <a:ea typeface="나눔스퀘어 Bold"/>
            </a:endParaRPr>
          </a:p>
          <a:p>
            <a:pPr marL="205105" indent="-457200">
              <a:spcBef>
                <a:spcPts val="615"/>
              </a:spcBef>
              <a:buSzPts val="1800"/>
              <a:buFont typeface="+mj-lt"/>
              <a:buAutoNum type="arabicPeriod"/>
            </a:pPr>
            <a:r>
              <a:rPr lang="ko-KR" altLang="en-US" sz="2400">
                <a:latin typeface="나눔스퀘어 Bold" panose="020B0600000101010101" pitchFamily="50" charset="-127"/>
                <a:ea typeface="나눔스퀘어 Bold"/>
              </a:rPr>
              <a:t>답변 평가 및 질문 수립</a:t>
            </a:r>
            <a:endParaRPr lang="en-US" altLang="ko-KR" sz="2400">
              <a:latin typeface="나눔스퀘어 Bold" panose="020B0600000101010101" pitchFamily="50" charset="-127"/>
              <a:ea typeface="나눔스퀘어 Bold"/>
            </a:endParaRPr>
          </a:p>
          <a:p>
            <a:pPr lvl="2">
              <a:spcBef>
                <a:spcPts val="615"/>
              </a:spcBef>
              <a:buSzPts val="1800"/>
            </a:pP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     </a:t>
            </a:r>
            <a:r>
              <a:rPr lang="en-US" altLang="ko-KR">
                <a:latin typeface="나눔스퀘어 Bold" panose="020B0600000101010101" pitchFamily="50" charset="-127"/>
                <a:ea typeface="나눔스퀘어 Bold"/>
              </a:rPr>
              <a:t>-</a:t>
            </a: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전체 그래프 흐름</a:t>
            </a:r>
            <a:endParaRPr lang="en-US" altLang="ko-KR">
              <a:latin typeface="나눔스퀘어 Bold" panose="020B0600000101010101" pitchFamily="50" charset="-127"/>
              <a:ea typeface="나눔스퀘어 Bold"/>
            </a:endParaRPr>
          </a:p>
          <a:p>
            <a:pPr lvl="2">
              <a:spcBef>
                <a:spcPts val="615"/>
              </a:spcBef>
              <a:buSzPts val="1800"/>
            </a:pPr>
            <a:endParaRPr lang="ko-KR" altLang="en-US" sz="1600">
              <a:latin typeface="나눔스퀘어 Bold" panose="020B0600000101010101" pitchFamily="50" charset="-127"/>
              <a:ea typeface="나눔스퀘어 Bold"/>
            </a:endParaRPr>
          </a:p>
          <a:p>
            <a:pPr marL="205105" indent="-457200">
              <a:spcBef>
                <a:spcPts val="615"/>
              </a:spcBef>
              <a:buSzPts val="1800"/>
              <a:buFont typeface="+mj-lt"/>
              <a:buAutoNum type="arabicPeriod"/>
            </a:pPr>
            <a:r>
              <a:rPr lang="ko-KR" altLang="en-US" sz="2400">
                <a:latin typeface="나눔스퀘어 Bold" panose="020B0600000101010101" pitchFamily="50" charset="-127"/>
                <a:ea typeface="나눔스퀘어 Bold"/>
              </a:rPr>
              <a:t>마무리</a:t>
            </a:r>
            <a:endParaRPr lang="en-US" altLang="ko-KR" sz="2400">
              <a:latin typeface="나눔스퀘어 Bold" panose="020B0600000101010101" pitchFamily="50" charset="-127"/>
              <a:ea typeface="나눔스퀘어 Bold"/>
            </a:endParaRPr>
          </a:p>
          <a:p>
            <a:pPr lvl="2">
              <a:spcBef>
                <a:spcPts val="615"/>
              </a:spcBef>
              <a:buSzPts val="1800"/>
            </a:pP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     </a:t>
            </a:r>
            <a:r>
              <a:rPr lang="en-US" altLang="ko-KR">
                <a:latin typeface="나눔스퀘어 Bold" panose="020B0600000101010101" pitchFamily="50" charset="-127"/>
                <a:ea typeface="나눔스퀘어 Bold"/>
              </a:rPr>
              <a:t>-</a:t>
            </a: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결론 및 인사이트</a:t>
            </a:r>
            <a:endParaRPr lang="en-US" altLang="ko-KR">
              <a:latin typeface="나눔스퀘어 Bold" panose="020B0600000101010101" pitchFamily="50" charset="-127"/>
              <a:ea typeface="나눔스퀘어 Bold"/>
            </a:endParaRPr>
          </a:p>
          <a:p>
            <a:pPr lvl="2">
              <a:spcBef>
                <a:spcPts val="615"/>
              </a:spcBef>
              <a:buSzPts val="1800"/>
            </a:pP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     </a:t>
            </a:r>
            <a:r>
              <a:rPr lang="en-US" altLang="ko-KR">
                <a:latin typeface="나눔스퀘어 Bold" panose="020B0600000101010101" pitchFamily="50" charset="-127"/>
                <a:ea typeface="나눔스퀘어 Bold"/>
              </a:rPr>
              <a:t>-</a:t>
            </a:r>
            <a:r>
              <a:rPr lang="ko-KR" altLang="en-US">
                <a:latin typeface="나눔스퀘어 Bold" panose="020B0600000101010101" pitchFamily="50" charset="-127"/>
                <a:ea typeface="나눔스퀘어 Bold"/>
              </a:rPr>
              <a:t> 마무리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7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1.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종합 결과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2157642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최종 출력 화면</a:t>
            </a:r>
            <a:endParaRPr lang="ko-KR"/>
          </a:p>
        </p:txBody>
      </p:sp>
      <p:pic>
        <p:nvPicPr>
          <p:cNvPr id="2" name="그림 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1B2583-4573-67D1-4A99-14EDA1AB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9" b="30399"/>
          <a:stretch/>
        </p:blipFill>
        <p:spPr>
          <a:xfrm>
            <a:off x="642155" y="1706627"/>
            <a:ext cx="7960464" cy="31865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3F77D68-106C-BCF9-4539-076FA2C35F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534" b="18750"/>
          <a:stretch/>
        </p:blipFill>
        <p:spPr>
          <a:xfrm>
            <a:off x="415637" y="5155750"/>
            <a:ext cx="8413488" cy="1100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A31D5C-931F-CF78-07D5-4026BBCB9A1A}"/>
              </a:ext>
            </a:extLst>
          </p:cNvPr>
          <p:cNvSpPr txBox="1"/>
          <p:nvPr/>
        </p:nvSpPr>
        <p:spPr>
          <a:xfrm>
            <a:off x="8829384" y="1704244"/>
            <a:ext cx="2681572" cy="23514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2000" b="1"/>
              <a:t>핵심 아이디어</a:t>
            </a:r>
            <a:endParaRPr kumimoji="1" lang="en-US" altLang="ko-KR" sz="2000" b="1"/>
          </a:p>
          <a:p>
            <a:endParaRPr lang="en-US" altLang="ko-KR" sz="1200" b="1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ko-KR" altLang="en-US"/>
              <a:t>기업 DB + 선택 및 분석</a:t>
            </a:r>
            <a:endParaRPr kumimoji="1" lang="en-US" altLang="ko-KR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en-US" altLang="ko-KR"/>
              <a:t>1</a:t>
            </a:r>
            <a:r>
              <a:rPr kumimoji="1" lang="ko-KR" altLang="en-US"/>
              <a:t>분 자기소개</a:t>
            </a:r>
            <a:endParaRPr kumimoji="1" lang="en-US" altLang="ko-KR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ko-KR" altLang="en-US"/>
              <a:t>지원자 강/약점 분석</a:t>
            </a:r>
            <a:endParaRPr kumimoji="1" lang="en-US" altLang="ko-KR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/>
              <a:t>회사 </a:t>
            </a:r>
            <a:r>
              <a:rPr lang="ko-KR" altLang="en-US" err="1"/>
              <a:t>인재상</a:t>
            </a:r>
            <a:r>
              <a:rPr lang="ko-KR" altLang="en-US"/>
              <a:t> 평가 추가</a:t>
            </a:r>
            <a:endParaRPr kumimoji="1" lang="ko-KR" altLang="en-US"/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kumimoji="1" lang="ko-KR" altLang="en-US"/>
              <a:t>구체적인 평가 이유 </a:t>
            </a:r>
            <a:r>
              <a:rPr kumimoji="1" lang="en-US" altLang="ko-KR"/>
              <a:t>+</a:t>
            </a:r>
            <a:r>
              <a:rPr kumimoji="1" lang="ko-KR" altLang="en-US"/>
              <a:t> 합</a:t>
            </a:r>
            <a:r>
              <a:rPr kumimoji="1" lang="en-US" altLang="ko-KR"/>
              <a:t>/</a:t>
            </a:r>
            <a:r>
              <a:rPr kumimoji="1" lang="ko-KR" altLang="en-US"/>
              <a:t>불합 평가</a:t>
            </a:r>
            <a:endParaRPr lang="ko-KR" altLang="en-US"/>
          </a:p>
          <a:p>
            <a:pPr marL="342900" indent="-342900">
              <a:buAutoNum type="arabicPeriod"/>
            </a:pP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BD851F-D405-794C-EDC9-3C1CC9815361}"/>
              </a:ext>
            </a:extLst>
          </p:cNvPr>
          <p:cNvSpPr txBox="1"/>
          <p:nvPr/>
        </p:nvSpPr>
        <p:spPr>
          <a:xfrm>
            <a:off x="8975157" y="3976991"/>
            <a:ext cx="2814093" cy="16127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ko-KR" altLang="en-US" sz="2000" b="1"/>
              <a:t>프로젝트 결과</a:t>
            </a:r>
            <a:endParaRPr kumimoji="1" lang="en-US" altLang="ko-KR" sz="2000" b="1"/>
          </a:p>
          <a:p>
            <a:r>
              <a:rPr lang="en-US" altLang="ko-KR" sz="1600" b="1" err="1">
                <a:solidFill>
                  <a:srgbClr val="FF0000"/>
                </a:solidFill>
              </a:rPr>
              <a:t>실제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기업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면접과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유사한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600" b="1" err="1">
                <a:solidFill>
                  <a:srgbClr val="FF0000"/>
                </a:solidFill>
              </a:rPr>
              <a:t>질문과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  <a:r>
              <a:rPr lang="en-US" altLang="ko-KR" sz="1600" b="1" err="1">
                <a:solidFill>
                  <a:srgbClr val="FF0000"/>
                </a:solidFill>
              </a:rPr>
              <a:t>피드백을</a:t>
            </a:r>
            <a:r>
              <a:rPr lang="en-US" altLang="ko-KR" sz="1600" b="1">
                <a:solidFill>
                  <a:srgbClr val="FF0000"/>
                </a:solidFill>
              </a:rPr>
              <a:t>  </a:t>
            </a:r>
            <a:r>
              <a:rPr lang="en-US" altLang="ko-KR" sz="1600" b="1" err="1">
                <a:solidFill>
                  <a:srgbClr val="FF0000"/>
                </a:solidFill>
              </a:rPr>
              <a:t>제공하는</a:t>
            </a:r>
            <a:r>
              <a:rPr lang="en-US" altLang="ko-KR" sz="1600" b="1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600" b="1">
                <a:solidFill>
                  <a:srgbClr val="FF0000"/>
                </a:solidFill>
              </a:rPr>
              <a:t>AI agent </a:t>
            </a:r>
            <a:r>
              <a:rPr lang="en-US" altLang="ko-KR" sz="1600" b="1" err="1">
                <a:solidFill>
                  <a:srgbClr val="FF0000"/>
                </a:solidFill>
              </a:rPr>
              <a:t>구현</a:t>
            </a:r>
            <a:r>
              <a:rPr lang="en-US" altLang="ko-KR" sz="1600" b="1">
                <a:solidFill>
                  <a:srgbClr val="FF0000"/>
                </a:solidFill>
              </a:rPr>
              <a:t> 및 </a:t>
            </a:r>
            <a:r>
              <a:rPr lang="en-US" altLang="ko-KR" sz="1600" b="1" err="1">
                <a:solidFill>
                  <a:srgbClr val="FF0000"/>
                </a:solidFill>
              </a:rPr>
              <a:t>서비스화</a:t>
            </a:r>
            <a:endParaRPr lang="en-US" altLang="ko-KR" sz="1600" b="1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endParaRPr lang="ko-KR"/>
          </a:p>
          <a:p>
            <a:pPr marL="342900" indent="-342900">
              <a:buAutoNum type="arabicPeriod"/>
            </a:pPr>
            <a:endParaRPr lang="ko-KR" altLang="en-US"/>
          </a:p>
        </p:txBody>
      </p:sp>
      <p:pic>
        <p:nvPicPr>
          <p:cNvPr id="7" name="그림 6" descr="텍스트, 폰트, 스크린샷, 흑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435A7D-F225-57F1-C531-1223CF056E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4858" b="1917"/>
          <a:stretch/>
        </p:blipFill>
        <p:spPr>
          <a:xfrm>
            <a:off x="453422" y="3882849"/>
            <a:ext cx="8153734" cy="112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7AB67684-A976-3860-09F8-5BBDD5BEC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3F8E332D-C1E8-C9D6-0312-914C67FBD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2. Pre-Processing</a:t>
            </a:r>
            <a:endParaRPr lang="ko-KR" altLang="en-US" sz="2800" spc="-100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/>
              <a:cs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7AFA3E-F486-5885-C235-636E69613A87}"/>
              </a:ext>
            </a:extLst>
          </p:cNvPr>
          <p:cNvSpPr/>
          <p:nvPr/>
        </p:nvSpPr>
        <p:spPr>
          <a:xfrm>
            <a:off x="450813" y="1309272"/>
            <a:ext cx="1811393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/>
              </a:rPr>
              <a:t>전처리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/>
              </a:rPr>
              <a:t> 과정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" name="그림 2" descr="텍스트, 스크린샷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7510B4-C6D8-3212-8FD6-D0E4A620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498" y="1423685"/>
            <a:ext cx="8207313" cy="3826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D4AA8E-CD3A-D023-E88C-36A6E41B5A86}"/>
              </a:ext>
            </a:extLst>
          </p:cNvPr>
          <p:cNvSpPr txBox="1"/>
          <p:nvPr/>
        </p:nvSpPr>
        <p:spPr>
          <a:xfrm>
            <a:off x="734329" y="5255382"/>
            <a:ext cx="10722695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ko-KR"/>
              <a:t>1. </a:t>
            </a:r>
            <a:r>
              <a:rPr kumimoji="1" lang="ko-KR" altLang="en-US"/>
              <a:t>원래는 관련성</a:t>
            </a:r>
            <a:r>
              <a:rPr kumimoji="1" lang="en-US" altLang="ko-KR"/>
              <a:t>, </a:t>
            </a:r>
            <a:r>
              <a:rPr kumimoji="1" lang="ko-KR" altLang="en-US"/>
              <a:t>구체성만 평가하였으나, 평가 성능 향상을 위해 면접 회사를 입력 받아 </a:t>
            </a:r>
            <a:r>
              <a:rPr kumimoji="1" lang="ko-KR" altLang="en-US" b="1"/>
              <a:t>기업 정보를 바탕</a:t>
            </a:r>
            <a:r>
              <a:rPr kumimoji="1" lang="ko-KR" altLang="en-US"/>
              <a:t>으로 한 </a:t>
            </a:r>
            <a:r>
              <a:rPr kumimoji="1" lang="en-US" altLang="ko-KR"/>
              <a:t>‘</a:t>
            </a:r>
            <a:r>
              <a:rPr kumimoji="1" lang="ko-KR" altLang="en-US" b="1" err="1"/>
              <a:t>인재상</a:t>
            </a:r>
            <a:r>
              <a:rPr kumimoji="1" lang="en-US" altLang="ko-KR" b="1"/>
              <a:t>’</a:t>
            </a:r>
            <a:r>
              <a:rPr kumimoji="1" lang="ko-KR" altLang="en-US" b="1"/>
              <a:t> 항목 추가</a:t>
            </a:r>
            <a:endParaRPr lang="en-US" altLang="ko-KR"/>
          </a:p>
          <a:p>
            <a:endParaRPr lang="en-US" altLang="ko-KR"/>
          </a:p>
          <a:p>
            <a:r>
              <a:rPr kumimoji="1" lang="en-US" altLang="ko-KR"/>
              <a:t>2. </a:t>
            </a:r>
            <a:r>
              <a:rPr kumimoji="1" lang="ko-KR" altLang="en-US"/>
              <a:t>기업자의 이력서 </a:t>
            </a:r>
            <a:r>
              <a:rPr kumimoji="1" lang="en-US" altLang="ko-KR"/>
              <a:t>+ </a:t>
            </a:r>
            <a:r>
              <a:rPr kumimoji="1" lang="ko-KR" altLang="en-US"/>
              <a:t>자기소개 내용으로부터 </a:t>
            </a:r>
            <a:r>
              <a:rPr kumimoji="1" lang="ko-KR" altLang="en-US" b="1"/>
              <a:t>강점</a:t>
            </a:r>
            <a:r>
              <a:rPr kumimoji="1" lang="en-US" altLang="ko-KR" b="1"/>
              <a:t>, </a:t>
            </a:r>
            <a:r>
              <a:rPr kumimoji="1" lang="ko-KR" altLang="en-US" b="1"/>
              <a:t>약점을 추출</a:t>
            </a:r>
            <a:endParaRPr kumimoji="1" lang="en-US" altLang="ko-KR"/>
          </a:p>
          <a:p>
            <a:endParaRPr lang="ko-KR" altLang="en-US" b="1"/>
          </a:p>
          <a:p>
            <a:r>
              <a:rPr lang="en-US">
                <a:ea typeface="Malgun Gothic"/>
              </a:rPr>
              <a:t>3.  </a:t>
            </a:r>
            <a:r>
              <a:rPr lang="ko-KR" altLang="en-US"/>
              <a:t>보다 현실에 가까운 면접 환경 조성을 위해서 </a:t>
            </a:r>
            <a:r>
              <a:rPr lang="en-US" b="1">
                <a:ea typeface="Malgun Gothic"/>
              </a:rPr>
              <a:t>1</a:t>
            </a:r>
            <a:r>
              <a:rPr lang="ko-KR" altLang="en-US" b="1"/>
              <a:t>분 자기소개 내용</a:t>
            </a:r>
            <a:r>
              <a:rPr lang="ko-KR" altLang="en-US"/>
              <a:t>을 받아서 </a:t>
            </a:r>
            <a:r>
              <a:rPr lang="ko-KR" altLang="en-US" b="1"/>
              <a:t>질문 전략으로 추가</a:t>
            </a:r>
            <a:endParaRPr lang="ko-KR" altLang="en-US"/>
          </a:p>
          <a:p>
            <a:endParaRPr lang="en-US" altLang="ko-KR"/>
          </a:p>
          <a:p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61477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26E6B6FF-A4A9-A3FB-BF6F-8C2255A1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BC47C904-FA8C-7B4F-11CE-F8BE34686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3.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답변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평가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및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질문</a:t>
            </a: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 </a:t>
            </a:r>
            <a:r>
              <a:rPr lang="en-US" altLang="ko-KR" sz="2800" spc="-10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수립</a:t>
            </a:r>
            <a:endParaRPr lang="en-US" altLang="ko-KR" sz="2800" spc="-100" err="1">
              <a:ln w="3175">
                <a:solidFill>
                  <a:srgbClr val="000000">
                    <a:alpha val="30000"/>
                  </a:srgb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/>
              <a:cs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10867C-E59D-02CA-5085-21D984F936AD}"/>
              </a:ext>
            </a:extLst>
          </p:cNvPr>
          <p:cNvSpPr/>
          <p:nvPr/>
        </p:nvSpPr>
        <p:spPr>
          <a:xfrm>
            <a:off x="450813" y="1309272"/>
            <a:ext cx="2351606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전체 </a:t>
            </a:r>
            <a:r>
              <a:rPr lang="ko-KR" altLang="en-US" sz="2000" err="1">
                <a:latin typeface="나눔스퀘어 Bold" panose="020B0600000101010101" pitchFamily="50" charset="-127"/>
                <a:ea typeface="나눔스퀘어 Bold"/>
              </a:rPr>
              <a:t>Graph</a:t>
            </a: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 흐름</a:t>
            </a:r>
          </a:p>
        </p:txBody>
      </p:sp>
      <p:pic>
        <p:nvPicPr>
          <p:cNvPr id="2" name="그림 1" descr="텍스트, 도표, 평면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7DD9CC3-D7BF-FBF5-909A-D2189ECBD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2192054"/>
            <a:ext cx="5378328" cy="3105291"/>
          </a:xfrm>
          <a:prstGeom prst="rect">
            <a:avLst/>
          </a:prstGeom>
        </p:spPr>
      </p:pic>
      <p:pic>
        <p:nvPicPr>
          <p:cNvPr id="3" name="그림 2" descr="텍스트, 도표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BCA5B8-49AE-EDF3-FC03-55AEAEE36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92054"/>
            <a:ext cx="5775213" cy="3356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B33245-6564-D25A-5F87-398A71C7EF6D}"/>
              </a:ext>
            </a:extLst>
          </p:cNvPr>
          <p:cNvSpPr txBox="1"/>
          <p:nvPr/>
        </p:nvSpPr>
        <p:spPr>
          <a:xfrm>
            <a:off x="549784" y="5548956"/>
            <a:ext cx="5089855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kumimoji="1" lang="en-US" altLang="ko-KR"/>
          </a:p>
          <a:p>
            <a:endParaRPr kumimoji="1" lang="en-US" altLang="ko-KR"/>
          </a:p>
          <a:p>
            <a:r>
              <a:rPr kumimoji="1" lang="en-US" altLang="ko-KR"/>
              <a:t>4. </a:t>
            </a:r>
            <a:r>
              <a:rPr kumimoji="1" lang="ko-KR" altLang="en-US"/>
              <a:t>위의 과정을 거쳐서 결과 보고서에서 </a:t>
            </a:r>
            <a:r>
              <a:rPr kumimoji="1" lang="ko-KR" altLang="en-US" b="1"/>
              <a:t>합격/불합격 </a:t>
            </a:r>
            <a:r>
              <a:rPr kumimoji="1" lang="ko-KR" altLang="en-US"/>
              <a:t>평가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7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5BF11AE9-A4E9-111E-BE54-1509FAD15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EBC395E2-A813-759B-44B2-0300FF577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4. </a:t>
            </a:r>
            <a:r>
              <a:rPr lang="ko-KR" altLang="en-US" sz="2800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/>
                <a:cs typeface="Arial"/>
                <a:sym typeface="Arial"/>
              </a:rPr>
              <a:t>마무리</a:t>
            </a:r>
            <a:endParaRPr lang="en-US" altLang="ko-KR" sz="2800" spc="-100">
              <a:ln w="3175">
                <a:solidFill>
                  <a:srgbClr val="000000">
                    <a:alpha val="30000"/>
                  </a:srgbClr>
                </a:solidFill>
              </a:ln>
              <a:ea typeface="나눔스퀘어 Bold"/>
              <a:cs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8F806C-67BD-7C5B-43FD-ED1CDB736B89}"/>
              </a:ext>
            </a:extLst>
          </p:cNvPr>
          <p:cNvSpPr/>
          <p:nvPr/>
        </p:nvSpPr>
        <p:spPr>
          <a:xfrm>
            <a:off x="450813" y="1309272"/>
            <a:ext cx="2503891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latin typeface="나눔스퀘어 Bold" panose="020B0600000101010101" pitchFamily="50" charset="-127"/>
                <a:ea typeface="나눔스퀘어 Bold"/>
              </a:rPr>
              <a:t>결론 및 인사이트</a:t>
            </a:r>
            <a:endParaRPr 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845B2-577F-4222-C6C3-2AA199A10B1F}"/>
              </a:ext>
            </a:extLst>
          </p:cNvPr>
          <p:cNvSpPr txBox="1"/>
          <p:nvPr/>
        </p:nvSpPr>
        <p:spPr>
          <a:xfrm>
            <a:off x="641306" y="1660135"/>
            <a:ext cx="96074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/>
              <a:t>1.질문 </a:t>
            </a:r>
            <a:r>
              <a:rPr lang="en-US" altLang="ko-KR" err="1"/>
              <a:t>생성</a:t>
            </a:r>
            <a:r>
              <a:rPr lang="en-US" altLang="ko-KR"/>
              <a:t> </a:t>
            </a:r>
            <a:r>
              <a:rPr lang="en-US" altLang="ko-KR" err="1"/>
              <a:t>시</a:t>
            </a:r>
            <a:r>
              <a:rPr lang="en-US" altLang="ko-KR"/>
              <a:t> vector DB</a:t>
            </a:r>
            <a:r>
              <a:rPr lang="ko-KR" altLang="en-US" err="1"/>
              <a:t>를</a:t>
            </a:r>
            <a:r>
              <a:rPr lang="en-US" altLang="ko-KR"/>
              <a:t> </a:t>
            </a:r>
            <a:r>
              <a:rPr lang="en-US" altLang="ko-KR" err="1"/>
              <a:t>이용할</a:t>
            </a:r>
            <a:r>
              <a:rPr lang="en-US" altLang="ko-KR"/>
              <a:t> </a:t>
            </a:r>
            <a:r>
              <a:rPr lang="en-US" altLang="ko-KR" err="1"/>
              <a:t>경우</a:t>
            </a:r>
            <a:r>
              <a:rPr lang="en-US" altLang="ko-KR"/>
              <a:t> </a:t>
            </a:r>
            <a:r>
              <a:rPr lang="en-US" altLang="ko-KR" err="1"/>
              <a:t>LLM이</a:t>
            </a:r>
            <a:r>
              <a:rPr lang="en-US" altLang="ko-KR"/>
              <a:t> </a:t>
            </a:r>
            <a:r>
              <a:rPr lang="ko-KR" altLang="en-US"/>
              <a:t>총</a:t>
            </a:r>
            <a:r>
              <a:rPr lang="en-US" altLang="ko-KR"/>
              <a:t> </a:t>
            </a:r>
            <a:r>
              <a:rPr lang="ko-KR" altLang="en-US"/>
              <a:t>두</a:t>
            </a:r>
            <a:r>
              <a:rPr lang="en-US" altLang="ko-KR"/>
              <a:t> </a:t>
            </a:r>
            <a:r>
              <a:rPr lang="ko-KR" altLang="en-US"/>
              <a:t>번</a:t>
            </a:r>
            <a:r>
              <a:rPr lang="en-US" altLang="ko-KR"/>
              <a:t> </a:t>
            </a:r>
            <a:r>
              <a:rPr lang="ko-KR" altLang="en-US"/>
              <a:t>호출되어 지연시간이 늘어남에</a:t>
            </a:r>
            <a:r>
              <a:rPr lang="en-US" altLang="ko-KR"/>
              <a:t> </a:t>
            </a:r>
            <a:r>
              <a:rPr lang="ko-KR" altLang="en-US"/>
              <a:t>비해</a:t>
            </a:r>
            <a:r>
              <a:rPr lang="en-US" altLang="ko-KR"/>
              <a:t> </a:t>
            </a:r>
            <a:r>
              <a:rPr lang="ko-KR" altLang="en-US"/>
              <a:t>질문 퀄리티에</a:t>
            </a:r>
            <a:r>
              <a:rPr lang="en-US" altLang="ko-KR"/>
              <a:t> </a:t>
            </a:r>
            <a:r>
              <a:rPr lang="ko-KR" altLang="en-US"/>
              <a:t>차이가</a:t>
            </a:r>
            <a:r>
              <a:rPr lang="en-US" altLang="ko-KR"/>
              <a:t> </a:t>
            </a:r>
            <a:r>
              <a:rPr lang="ko-KR" altLang="en-US"/>
              <a:t>없음</a:t>
            </a:r>
            <a:r>
              <a:rPr lang="en-US" altLang="ko-KR"/>
              <a:t> </a:t>
            </a:r>
          </a:p>
          <a:p>
            <a:endParaRPr lang="en-US" altLang="ko-KR"/>
          </a:p>
          <a:p>
            <a:r>
              <a:rPr lang="en-US" altLang="ko-KR"/>
              <a:t>2.DOCX</a:t>
            </a:r>
            <a:r>
              <a:rPr lang="ko-KR" altLang="en-US"/>
              <a:t>파일보다</a:t>
            </a:r>
            <a:r>
              <a:rPr lang="en-US" altLang="ko-KR"/>
              <a:t> PDF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파일을</a:t>
            </a:r>
            <a:r>
              <a:rPr lang="en-US" altLang="ko-KR"/>
              <a:t> </a:t>
            </a:r>
            <a:r>
              <a:rPr lang="ko-KR" altLang="en-US"/>
              <a:t>업로드하는</a:t>
            </a:r>
            <a:r>
              <a:rPr lang="en-US" altLang="ko-KR"/>
              <a:t> </a:t>
            </a:r>
            <a:r>
              <a:rPr lang="ko-KR" altLang="en-US"/>
              <a:t>것이</a:t>
            </a:r>
            <a:r>
              <a:rPr lang="en-US" altLang="ko-KR"/>
              <a:t> </a:t>
            </a:r>
            <a:r>
              <a:rPr lang="ko-KR" altLang="en-US"/>
              <a:t>더</a:t>
            </a:r>
            <a:r>
              <a:rPr lang="en-US" altLang="ko-KR"/>
              <a:t> </a:t>
            </a:r>
            <a:r>
              <a:rPr lang="ko-KR" altLang="en-US"/>
              <a:t>빨랐음</a:t>
            </a:r>
            <a:r>
              <a:rPr lang="en-US" altLang="ko-KR"/>
              <a:t> 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altLang="ko-KR"/>
              <a:t>PDF</a:t>
            </a:r>
            <a:r>
              <a:rPr lang="ko-KR" altLang="en-US"/>
              <a:t>는</a:t>
            </a:r>
            <a:r>
              <a:rPr lang="en-US" altLang="ko-KR"/>
              <a:t> "</a:t>
            </a:r>
            <a:r>
              <a:rPr lang="ko-KR" altLang="en-US"/>
              <a:t>보이는</a:t>
            </a:r>
            <a:r>
              <a:rPr lang="en-US" altLang="ko-KR"/>
              <a:t> </a:t>
            </a:r>
            <a:r>
              <a:rPr lang="ko-KR" altLang="en-US"/>
              <a:t>대로</a:t>
            </a:r>
            <a:r>
              <a:rPr lang="en-US" altLang="ko-KR"/>
              <a:t> </a:t>
            </a:r>
            <a:r>
              <a:rPr lang="ko-KR" altLang="en-US"/>
              <a:t>추출</a:t>
            </a:r>
            <a:r>
              <a:rPr lang="en-US" altLang="ko-KR"/>
              <a:t>" → </a:t>
            </a:r>
            <a:r>
              <a:rPr lang="ko-KR" altLang="en-US"/>
              <a:t>위치</a:t>
            </a:r>
            <a:r>
              <a:rPr lang="en-US" altLang="ko-KR"/>
              <a:t> </a:t>
            </a:r>
            <a:r>
              <a:rPr lang="ko-KR" altLang="en-US"/>
              <a:t>정확</a:t>
            </a:r>
            <a:r>
              <a:rPr lang="en-US" altLang="ko-KR"/>
              <a:t> 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altLang="ko-KR"/>
              <a:t>DOCX</a:t>
            </a:r>
            <a:r>
              <a:rPr lang="ko-KR" altLang="en-US"/>
              <a:t>는</a:t>
            </a:r>
            <a:r>
              <a:rPr lang="en-US" altLang="ko-KR"/>
              <a:t> "</a:t>
            </a:r>
            <a:r>
              <a:rPr lang="ko-KR" altLang="en-US"/>
              <a:t>구조</a:t>
            </a:r>
            <a:r>
              <a:rPr lang="en-US" altLang="ko-KR"/>
              <a:t> </a:t>
            </a:r>
            <a:r>
              <a:rPr lang="ko-KR" altLang="en-US"/>
              <a:t>기반</a:t>
            </a:r>
            <a:r>
              <a:rPr lang="en-US" altLang="ko-KR"/>
              <a:t> </a:t>
            </a:r>
            <a:r>
              <a:rPr lang="ko-KR" altLang="en-US"/>
              <a:t>추출</a:t>
            </a:r>
            <a:r>
              <a:rPr lang="en-US" altLang="ko-KR"/>
              <a:t>" → </a:t>
            </a:r>
            <a:r>
              <a:rPr lang="ko-KR" altLang="en-US"/>
              <a:t>구조</a:t>
            </a:r>
            <a:r>
              <a:rPr lang="en-US" altLang="ko-KR"/>
              <a:t> </a:t>
            </a:r>
            <a:r>
              <a:rPr lang="ko-KR" altLang="en-US"/>
              <a:t>깨지면</a:t>
            </a:r>
            <a:r>
              <a:rPr lang="en-US" altLang="ko-KR"/>
              <a:t> </a:t>
            </a:r>
            <a:r>
              <a:rPr lang="ko-KR" altLang="en-US"/>
              <a:t>취약</a:t>
            </a:r>
            <a:r>
              <a:rPr lang="en-US" altLang="ko-KR"/>
              <a:t> </a:t>
            </a:r>
            <a:endParaRPr lang="en-US"/>
          </a:p>
          <a:p>
            <a:endParaRPr lang="en-US" altLang="ko-KR"/>
          </a:p>
          <a:p>
            <a:r>
              <a:rPr lang="en-US" altLang="ko-KR"/>
              <a:t>3.</a:t>
            </a:r>
            <a:r>
              <a:rPr lang="ko-KR" altLang="en-US"/>
              <a:t>각자</a:t>
            </a:r>
            <a:r>
              <a:rPr lang="en-US" altLang="ko-KR"/>
              <a:t> </a:t>
            </a:r>
            <a:r>
              <a:rPr lang="ko-KR" altLang="en-US"/>
              <a:t>개인환경에서</a:t>
            </a:r>
            <a:r>
              <a:rPr lang="en-US" altLang="ko-KR"/>
              <a:t> </a:t>
            </a:r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후</a:t>
            </a:r>
            <a:r>
              <a:rPr lang="en-US" altLang="ko-KR"/>
              <a:t> </a:t>
            </a:r>
            <a:r>
              <a:rPr lang="ko-KR" altLang="en-US"/>
              <a:t>통합 과정에서 예상보다</a:t>
            </a:r>
            <a:r>
              <a:rPr lang="en-US" altLang="ko-KR"/>
              <a:t> </a:t>
            </a:r>
            <a:r>
              <a:rPr lang="ko-KR" altLang="en-US"/>
              <a:t>오류가</a:t>
            </a:r>
            <a:r>
              <a:rPr lang="en-US" altLang="ko-KR"/>
              <a:t> </a:t>
            </a:r>
            <a:r>
              <a:rPr lang="ko-KR" altLang="en-US"/>
              <a:t>많이 발생함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4. </a:t>
            </a:r>
            <a:r>
              <a:rPr lang="ko-KR" altLang="en-US"/>
              <a:t>회사</a:t>
            </a:r>
            <a:r>
              <a:rPr lang="en-US" altLang="ko-KR"/>
              <a:t> </a:t>
            </a:r>
            <a:r>
              <a:rPr lang="ko-KR" altLang="en-US"/>
              <a:t>정보</a:t>
            </a:r>
            <a:r>
              <a:rPr lang="en-US" altLang="ko-KR"/>
              <a:t>, </a:t>
            </a:r>
            <a:r>
              <a:rPr lang="ko-KR" altLang="en-US"/>
              <a:t>지원자의</a:t>
            </a:r>
            <a:r>
              <a:rPr lang="en-US" altLang="ko-KR"/>
              <a:t> </a:t>
            </a:r>
            <a:r>
              <a:rPr lang="ko-KR" altLang="en-US"/>
              <a:t>정보에</a:t>
            </a:r>
            <a:r>
              <a:rPr lang="en-US" altLang="ko-KR"/>
              <a:t> </a:t>
            </a:r>
            <a:r>
              <a:rPr lang="ko-KR" altLang="en-US"/>
              <a:t>맞춘</a:t>
            </a:r>
            <a:r>
              <a:rPr lang="en-US" altLang="ko-KR"/>
              <a:t> </a:t>
            </a:r>
            <a:r>
              <a:rPr lang="ko-KR" altLang="en-US"/>
              <a:t>항목을</a:t>
            </a:r>
            <a:r>
              <a:rPr lang="en-US" altLang="ko-KR"/>
              <a:t> </a:t>
            </a:r>
            <a:r>
              <a:rPr lang="ko-KR" altLang="en-US"/>
              <a:t>더</a:t>
            </a:r>
            <a:r>
              <a:rPr lang="en-US" altLang="ko-KR"/>
              <a:t> </a:t>
            </a:r>
            <a:r>
              <a:rPr lang="ko-KR" altLang="en-US"/>
              <a:t>넣으니</a:t>
            </a:r>
            <a:r>
              <a:rPr lang="en-US" altLang="ko-KR"/>
              <a:t> </a:t>
            </a:r>
            <a:r>
              <a:rPr lang="ko-KR" altLang="en-US"/>
              <a:t>질문</a:t>
            </a:r>
            <a:r>
              <a:rPr lang="en-US" altLang="ko-KR"/>
              <a:t> </a:t>
            </a:r>
            <a:r>
              <a:rPr lang="ko-KR" altLang="en-US"/>
              <a:t>생성과</a:t>
            </a:r>
            <a:r>
              <a:rPr lang="en-US" altLang="ko-KR"/>
              <a:t> </a:t>
            </a:r>
            <a:r>
              <a:rPr lang="ko-KR" altLang="en-US"/>
              <a:t>평가할</a:t>
            </a:r>
            <a:r>
              <a:rPr lang="en-US" altLang="ko-KR"/>
              <a:t> </a:t>
            </a:r>
            <a:r>
              <a:rPr lang="ko-KR" altLang="en-US"/>
              <a:t>때에도</a:t>
            </a:r>
            <a:r>
              <a:rPr lang="en-US" altLang="ko-KR"/>
              <a:t> </a:t>
            </a:r>
            <a:r>
              <a:rPr lang="ko-KR" altLang="en-US"/>
              <a:t>각</a:t>
            </a:r>
            <a:r>
              <a:rPr lang="en-US" altLang="ko-KR"/>
              <a:t> </a:t>
            </a:r>
            <a:r>
              <a:rPr lang="ko-KR" altLang="en-US"/>
              <a:t>항목을</a:t>
            </a:r>
            <a:r>
              <a:rPr lang="en-US" altLang="ko-KR"/>
              <a:t> </a:t>
            </a:r>
            <a:r>
              <a:rPr lang="ko-KR" altLang="en-US"/>
              <a:t>반영하는</a:t>
            </a:r>
            <a:r>
              <a:rPr lang="en-US" altLang="ko-KR"/>
              <a:t> </a:t>
            </a:r>
            <a:r>
              <a:rPr lang="ko-KR" altLang="en-US"/>
              <a:t>것을</a:t>
            </a:r>
            <a:r>
              <a:rPr lang="en-US" altLang="ko-KR"/>
              <a:t> </a:t>
            </a:r>
            <a:r>
              <a:rPr lang="ko-KR" altLang="en-US"/>
              <a:t>볼</a:t>
            </a:r>
            <a:r>
              <a:rPr lang="en-US" altLang="ko-KR"/>
              <a:t>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ko-KR" altLang="en-US"/>
              <a:t>있었음</a:t>
            </a: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DA15AF-F467-6A4D-F846-87A094EB9B69}"/>
              </a:ext>
            </a:extLst>
          </p:cNvPr>
          <p:cNvSpPr/>
          <p:nvPr/>
        </p:nvSpPr>
        <p:spPr>
          <a:xfrm>
            <a:off x="450812" y="3913323"/>
            <a:ext cx="1676741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>
                <a:ea typeface="나눔스퀘어 Bold"/>
              </a:rPr>
              <a:t>차후 계획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B4D7B-11FC-0E2D-2E0A-47B89CD2D916}"/>
              </a:ext>
            </a:extLst>
          </p:cNvPr>
          <p:cNvSpPr txBox="1"/>
          <p:nvPr/>
        </p:nvSpPr>
        <p:spPr>
          <a:xfrm>
            <a:off x="449149" y="4191299"/>
            <a:ext cx="960749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err="1"/>
              <a:t>VectorDB의</a:t>
            </a:r>
            <a:r>
              <a:rPr lang="en-US" altLang="ko-KR"/>
              <a:t> </a:t>
            </a:r>
            <a:r>
              <a:rPr lang="en-US" altLang="ko-KR" err="1"/>
              <a:t>질을</a:t>
            </a:r>
            <a:r>
              <a:rPr lang="en-US" altLang="ko-KR"/>
              <a:t> </a:t>
            </a:r>
            <a:r>
              <a:rPr lang="en-US" altLang="ko-KR" err="1"/>
              <a:t>높이기</a:t>
            </a:r>
            <a:r>
              <a:rPr lang="en-US" altLang="ko-KR"/>
              <a:t> </a:t>
            </a:r>
            <a:r>
              <a:rPr lang="en-US" altLang="ko-KR" err="1"/>
              <a:t>위해서</a:t>
            </a:r>
            <a:r>
              <a:rPr lang="en-US" altLang="ko-KR"/>
              <a:t> </a:t>
            </a:r>
            <a:r>
              <a:rPr lang="en-US" altLang="ko-KR" err="1"/>
              <a:t>더욱</a:t>
            </a:r>
            <a:r>
              <a:rPr lang="en-US" altLang="ko-KR"/>
              <a:t> </a:t>
            </a:r>
            <a:r>
              <a:rPr lang="en-US" altLang="ko-KR" err="1"/>
              <a:t>많은</a:t>
            </a:r>
            <a:r>
              <a:rPr lang="en-US" altLang="ko-KR"/>
              <a:t> </a:t>
            </a:r>
            <a:r>
              <a:rPr lang="en-US" altLang="ko-KR" err="1"/>
              <a:t>회사의</a:t>
            </a:r>
            <a:r>
              <a:rPr lang="en-US" altLang="ko-KR"/>
              <a:t> </a:t>
            </a:r>
            <a:r>
              <a:rPr lang="en-US" altLang="ko-KR" err="1"/>
              <a:t>정보나</a:t>
            </a:r>
            <a:r>
              <a:rPr lang="en-US" altLang="ko-KR"/>
              <a:t> </a:t>
            </a:r>
            <a:r>
              <a:rPr lang="en-US" altLang="ko-KR" err="1"/>
              <a:t>또는</a:t>
            </a:r>
            <a:r>
              <a:rPr lang="en-US" altLang="ko-KR"/>
              <a:t> </a:t>
            </a:r>
            <a:r>
              <a:rPr lang="en-US" altLang="ko-KR" err="1"/>
              <a:t>예상</a:t>
            </a:r>
            <a:r>
              <a:rPr lang="en-US" altLang="ko-KR"/>
              <a:t> </a:t>
            </a:r>
            <a:r>
              <a:rPr lang="en-US" altLang="ko-KR" err="1"/>
              <a:t>질문들을</a:t>
            </a:r>
            <a:r>
              <a:rPr lang="en-US" altLang="ko-KR"/>
              <a:t> </a:t>
            </a:r>
            <a:r>
              <a:rPr lang="en-US" altLang="ko-KR" err="1"/>
              <a:t>추가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 err="1"/>
              <a:t>원활한</a:t>
            </a:r>
            <a:r>
              <a:rPr lang="en-US" altLang="ko-KR"/>
              <a:t> </a:t>
            </a:r>
            <a:r>
              <a:rPr lang="en-US" altLang="ko-KR" err="1"/>
              <a:t>구현</a:t>
            </a:r>
            <a:r>
              <a:rPr lang="en-US" altLang="ko-KR"/>
              <a:t> </a:t>
            </a:r>
            <a:r>
              <a:rPr lang="en-US" altLang="ko-KR" err="1"/>
              <a:t>통합을</a:t>
            </a:r>
            <a:r>
              <a:rPr lang="en-US" altLang="ko-KR"/>
              <a:t> </a:t>
            </a:r>
            <a:r>
              <a:rPr lang="en-US" altLang="ko-KR" err="1"/>
              <a:t>위해서</a:t>
            </a:r>
            <a:r>
              <a:rPr lang="en-US" altLang="ko-KR"/>
              <a:t> </a:t>
            </a:r>
            <a:r>
              <a:rPr lang="en-US" altLang="ko-KR" err="1"/>
              <a:t>프로젝트</a:t>
            </a:r>
            <a:r>
              <a:rPr lang="en-US" altLang="ko-KR"/>
              <a:t> </a:t>
            </a:r>
            <a:r>
              <a:rPr lang="en-US" altLang="ko-KR" err="1"/>
              <a:t>초기에</a:t>
            </a:r>
            <a:r>
              <a:rPr lang="en-US" altLang="ko-KR"/>
              <a:t> </a:t>
            </a:r>
            <a:r>
              <a:rPr lang="en-US" altLang="ko-KR" err="1"/>
              <a:t>구체적인</a:t>
            </a:r>
            <a:r>
              <a:rPr lang="en-US" altLang="ko-KR"/>
              <a:t> </a:t>
            </a:r>
            <a:r>
              <a:rPr lang="en-US" altLang="ko-KR" err="1"/>
              <a:t>역할</a:t>
            </a:r>
            <a:r>
              <a:rPr lang="en-US" altLang="ko-KR"/>
              <a:t> </a:t>
            </a:r>
            <a:r>
              <a:rPr lang="en-US" altLang="ko-KR" err="1"/>
              <a:t>분담과</a:t>
            </a:r>
            <a:r>
              <a:rPr lang="en-US" altLang="ko-KR"/>
              <a:t> </a:t>
            </a:r>
            <a:r>
              <a:rPr lang="en-US" altLang="ko-KR" err="1"/>
              <a:t>방향성에</a:t>
            </a:r>
            <a:r>
              <a:rPr lang="en-US" altLang="ko-KR"/>
              <a:t> </a:t>
            </a:r>
            <a:r>
              <a:rPr lang="en-US" altLang="ko-KR" err="1"/>
              <a:t>대한</a:t>
            </a:r>
            <a:r>
              <a:rPr lang="en-US" altLang="ko-KR"/>
              <a:t> </a:t>
            </a:r>
            <a:r>
              <a:rPr lang="en-US" altLang="ko-KR" err="1"/>
              <a:t>충분한</a:t>
            </a:r>
            <a:r>
              <a:rPr lang="en-US" altLang="ko-KR"/>
              <a:t> </a:t>
            </a:r>
            <a:r>
              <a:rPr lang="en-US" altLang="ko-KR" err="1"/>
              <a:t>회의</a:t>
            </a:r>
            <a:r>
              <a:rPr lang="en-US" altLang="ko-KR"/>
              <a:t> </a:t>
            </a:r>
            <a:r>
              <a:rPr lang="en-US" altLang="ko-KR" err="1"/>
              <a:t>진행</a:t>
            </a: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3.    </a:t>
            </a:r>
            <a:r>
              <a:rPr lang="en-US" altLang="ko-KR" err="1"/>
              <a:t>whisper나</a:t>
            </a:r>
            <a:r>
              <a:rPr lang="en-US" altLang="ko-KR"/>
              <a:t> </a:t>
            </a:r>
            <a:r>
              <a:rPr lang="en-US" err="1"/>
              <a:t>MediaPipe</a:t>
            </a:r>
            <a:r>
              <a:rPr lang="en-US"/>
              <a:t> </a:t>
            </a:r>
            <a:r>
              <a:rPr lang="ko-KR" altLang="en-US"/>
              <a:t>등과</a:t>
            </a:r>
            <a:r>
              <a:rPr lang="en-US"/>
              <a:t> </a:t>
            </a:r>
            <a:r>
              <a:rPr lang="ko-KR" altLang="en-US"/>
              <a:t>같은</a:t>
            </a:r>
            <a:r>
              <a:rPr lang="en-US"/>
              <a:t> </a:t>
            </a:r>
            <a:r>
              <a:rPr lang="ko-KR" altLang="en-US"/>
              <a:t>기술을</a:t>
            </a:r>
            <a:r>
              <a:rPr lang="en-US" altLang="ko-KR"/>
              <a:t> </a:t>
            </a:r>
            <a:r>
              <a:rPr lang="en-US" altLang="ko-KR" err="1"/>
              <a:t>기반으로</a:t>
            </a:r>
            <a:r>
              <a:rPr lang="en-US" altLang="ko-KR"/>
              <a:t> </a:t>
            </a:r>
            <a:r>
              <a:rPr lang="en-US" altLang="ko-KR" err="1"/>
              <a:t>실제</a:t>
            </a:r>
            <a:r>
              <a:rPr lang="en-US" altLang="ko-KR"/>
              <a:t> </a:t>
            </a:r>
            <a:r>
              <a:rPr lang="en-US" altLang="ko-KR" err="1"/>
              <a:t>영상면접</a:t>
            </a:r>
            <a:r>
              <a:rPr lang="en-US" altLang="ko-KR"/>
              <a:t> </a:t>
            </a:r>
            <a:r>
              <a:rPr lang="en-US" altLang="ko-KR" err="1"/>
              <a:t>프로그램에</a:t>
            </a:r>
            <a:r>
              <a:rPr lang="en-US" altLang="ko-KR"/>
              <a:t> </a:t>
            </a:r>
            <a:r>
              <a:rPr lang="en-US" altLang="ko-KR" err="1"/>
              <a:t>도입</a:t>
            </a:r>
            <a:r>
              <a:rPr lang="en-US" altLang="ko-KR"/>
              <a:t> </a:t>
            </a:r>
            <a:r>
              <a:rPr lang="en-US" altLang="ko-KR" err="1"/>
              <a:t>가능하도록</a:t>
            </a:r>
            <a:r>
              <a:rPr lang="en-US" altLang="ko-KR"/>
              <a:t> </a:t>
            </a:r>
            <a:r>
              <a:rPr lang="en-US" altLang="ko-KR" err="1"/>
              <a:t>서비스화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07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cb8fcf1b-9571-4d20-a8ff-81bee2907a75"/>
    <ds:schemaRef ds:uri="e4e13380-6049-4f59-9391-9958b2774c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EBEDDB-2E9A-4A56-B669-EDB2CA198453}">
  <ds:schemaRefs>
    <ds:schemaRef ds:uri="cb8fcf1b-9571-4d20-a8ff-81bee2907a75"/>
    <ds:schemaRef ds:uri="e4e13380-6049-4f59-9391-9958b2774c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7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목차</vt:lpstr>
      <vt:lpstr>1. 종합 결과</vt:lpstr>
      <vt:lpstr>2. Pre-Processing</vt:lpstr>
      <vt:lpstr>3. 답변 평가 및 질문 수립</vt:lpstr>
      <vt:lpstr>4. 마무리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revision>121</cp:revision>
  <dcterms:modified xsi:type="dcterms:W3CDTF">2025-05-12T03:21:14Z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  <property fmtid="{D5CDD505-2E9C-101B-9397-08002B2CF9AE}" pid="11" name="Order">
    <vt:r8>126500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_SourceUrl">
    <vt:lpwstr/>
  </property>
  <property fmtid="{D5CDD505-2E9C-101B-9397-08002B2CF9AE}" pid="15" name="_SharedFileIndex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</Properties>
</file>