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0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292" r:id="rId14"/>
    <p:sldId id="291" r:id="rId15"/>
    <p:sldId id="293" r:id="rId16"/>
    <p:sldId id="294" r:id="rId17"/>
    <p:sldId id="295" r:id="rId18"/>
    <p:sldId id="296" r:id="rId19"/>
    <p:sldId id="297" r:id="rId20"/>
    <p:sldId id="284" r:id="rId21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75" autoAdjust="0"/>
  </p:normalViewPr>
  <p:slideViewPr>
    <p:cSldViewPr snapToGrid="0">
      <p:cViewPr varScale="1">
        <p:scale>
          <a:sx n="165" d="100"/>
          <a:sy n="165" d="100"/>
        </p:scale>
        <p:origin x="144" y="942"/>
      </p:cViewPr>
      <p:guideLst>
        <p:guide orient="horz" pos="1620"/>
        <p:guide pos="2880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79e62ca1_0_7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79e62ca1_0_7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11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94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0954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4447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3887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7752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709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1456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8031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83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79e62ca1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79e62ca1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96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422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227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681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4409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177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2;p18">
            <a:extLst>
              <a:ext uri="{FF2B5EF4-FFF2-40B4-BE49-F238E27FC236}">
                <a16:creationId xmlns:a16="http://schemas.microsoft.com/office/drawing/2014/main" id="{CC29C57E-426B-4BB3-A3F4-A0C382077C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027611"/>
            <a:ext cx="8520600" cy="354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162050" lvl="3" indent="-266700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lang="en-US" dirty="0"/>
          </a:p>
          <a:p>
            <a:pPr lvl="2"/>
            <a:r>
              <a:rPr lang="en-US" dirty="0"/>
              <a:t>as</a:t>
            </a:r>
          </a:p>
          <a:p>
            <a:pPr lvl="3"/>
            <a:r>
              <a:rPr lang="en-US" dirty="0"/>
              <a:t>df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178D6-297E-4C84-A97B-59DCF205642C}"/>
              </a:ext>
            </a:extLst>
          </p:cNvPr>
          <p:cNvSpPr txBox="1"/>
          <p:nvPr userDrawn="1"/>
        </p:nvSpPr>
        <p:spPr>
          <a:xfrm>
            <a:off x="174217" y="4755625"/>
            <a:ext cx="284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성낙현의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웹 프로그래밍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13" y="374021"/>
            <a:ext cx="4633776" cy="1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797" y="1602762"/>
            <a:ext cx="3976428" cy="23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825" y="3834153"/>
            <a:ext cx="1440350" cy="14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C8D2A-5E99-433E-95D5-A882F276A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2.2 request </a:t>
            </a:r>
            <a:r>
              <a:rPr lang="ko-KR" altLang="en-US" b="1" dirty="0"/>
              <a:t>객체</a:t>
            </a:r>
            <a:r>
              <a:rPr lang="en-US" altLang="ko-KR" b="1" dirty="0"/>
              <a:t>(</a:t>
            </a:r>
            <a:r>
              <a:rPr lang="en-US" altLang="ko-KR" dirty="0"/>
              <a:t>3</a:t>
            </a:r>
            <a:r>
              <a:rPr lang="en-US" altLang="ko-KR" b="1" dirty="0"/>
              <a:t>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‘</a:t>
            </a:r>
            <a:r>
              <a:rPr lang="en-US" altLang="ko-KR" dirty="0"/>
              <a:t>GET </a:t>
            </a:r>
            <a:r>
              <a:rPr lang="ko-KR" altLang="en-US" dirty="0"/>
              <a:t>방식 전송’ 링크나 </a:t>
            </a:r>
            <a:r>
              <a:rPr lang="en-US" altLang="ko-KR" dirty="0"/>
              <a:t>[POST </a:t>
            </a:r>
            <a:r>
              <a:rPr lang="ko-KR" altLang="en-US" dirty="0"/>
              <a:t>방식 전송</a:t>
            </a:r>
            <a:r>
              <a:rPr lang="en-US" altLang="ko-KR" dirty="0"/>
              <a:t>] </a:t>
            </a:r>
            <a:r>
              <a:rPr lang="ko-KR" altLang="en-US" dirty="0"/>
              <a:t>버튼을 클릭 때 나타나는 페이지 소스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2-2] </a:t>
            </a:r>
            <a:r>
              <a:rPr lang="ko-KR" altLang="en-US" dirty="0"/>
              <a:t>환경정보 읽기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getMethod</a:t>
            </a:r>
            <a:r>
              <a:rPr lang="en-US" altLang="ko-KR" dirty="0"/>
              <a:t>( ) </a:t>
            </a:r>
            <a:r>
              <a:rPr lang="ko-KR" altLang="en-US" dirty="0"/>
              <a:t>메서드는 </a:t>
            </a:r>
            <a:r>
              <a:rPr lang="en-US" altLang="ko-KR" dirty="0"/>
              <a:t>GET</a:t>
            </a:r>
            <a:r>
              <a:rPr lang="ko-KR" altLang="en-US" dirty="0"/>
              <a:t>과 </a:t>
            </a:r>
            <a:r>
              <a:rPr lang="en-US" altLang="ko-KR" dirty="0"/>
              <a:t>POST </a:t>
            </a:r>
            <a:r>
              <a:rPr lang="ko-KR" altLang="en-US" dirty="0"/>
              <a:t>같은 전송 방식을 반환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getRequestURL</a:t>
            </a:r>
            <a:r>
              <a:rPr lang="en-US" altLang="ko-KR" dirty="0"/>
              <a:t>( )</a:t>
            </a:r>
            <a:r>
              <a:rPr lang="ko-KR" altLang="en-US" dirty="0"/>
              <a:t>과 </a:t>
            </a:r>
            <a:r>
              <a:rPr lang="en-US" altLang="ko-KR" dirty="0" err="1"/>
              <a:t>getRequestURI</a:t>
            </a:r>
            <a:r>
              <a:rPr lang="en-US" altLang="ko-KR" dirty="0"/>
              <a:t>( ) </a:t>
            </a:r>
            <a:r>
              <a:rPr lang="ko-KR" altLang="en-US" dirty="0"/>
              <a:t>메서드는 요청 주소를 반환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getRemoteAddr</a:t>
            </a:r>
            <a:r>
              <a:rPr lang="en-US" altLang="ko-KR" dirty="0"/>
              <a:t>( ) </a:t>
            </a:r>
            <a:r>
              <a:rPr lang="ko-KR" altLang="en-US" dirty="0"/>
              <a:t>메서드는 클라이언트의 </a:t>
            </a:r>
            <a:r>
              <a:rPr lang="en-US" altLang="ko-KR" dirty="0"/>
              <a:t>IP </a:t>
            </a:r>
            <a:r>
              <a:rPr lang="ko-KR" altLang="en-US" dirty="0"/>
              <a:t>주소를 반환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getQueryString</a:t>
            </a:r>
            <a:r>
              <a:rPr lang="en-US" altLang="ko-KR" dirty="0"/>
              <a:t>( )</a:t>
            </a:r>
            <a:r>
              <a:rPr lang="ko-KR" altLang="en-US" dirty="0"/>
              <a:t>는 요청 주소 뒷부분의 매개변수 전달을 위한 쿼리스트링 전체를 반환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쿼리스트링 중 특정 키값을 얻어오려면  </a:t>
            </a:r>
            <a:r>
              <a:rPr lang="en-US" altLang="ko-KR" dirty="0" err="1"/>
              <a:t>getParameter</a:t>
            </a:r>
            <a:r>
              <a:rPr lang="en-US" altLang="ko-KR" dirty="0"/>
              <a:t>( ) </a:t>
            </a:r>
            <a:r>
              <a:rPr lang="ko-KR" altLang="en-US" dirty="0"/>
              <a:t>메서드에 키값을 인수로 입력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39A981-5C87-4896-BD01-6514E06D0C0F}"/>
              </a:ext>
            </a:extLst>
          </p:cNvPr>
          <p:cNvGrpSpPr/>
          <p:nvPr/>
        </p:nvGrpSpPr>
        <p:grpSpPr>
          <a:xfrm>
            <a:off x="790575" y="2905125"/>
            <a:ext cx="4533900" cy="1597075"/>
            <a:chOff x="800100" y="2876550"/>
            <a:chExt cx="4533900" cy="15970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2A1993-E1B7-4C32-92B6-7E93720C8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0972"/>
            <a:stretch/>
          </p:blipFill>
          <p:spPr>
            <a:xfrm>
              <a:off x="885821" y="3839396"/>
              <a:ext cx="4319587" cy="63422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0772189-9C51-4B56-824E-69AD3C34A9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5449"/>
            <a:stretch/>
          </p:blipFill>
          <p:spPr>
            <a:xfrm>
              <a:off x="885822" y="2955454"/>
              <a:ext cx="4319587" cy="75489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38842D-3D82-43E1-8BCF-F5AF2E6C4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5821" y="3620991"/>
              <a:ext cx="3780000" cy="10258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39BFE32-DF43-4AC1-85FD-234DA713927B}"/>
                </a:ext>
              </a:extLst>
            </p:cNvPr>
            <p:cNvSpPr/>
            <p:nvPr/>
          </p:nvSpPr>
          <p:spPr>
            <a:xfrm>
              <a:off x="800100" y="2876550"/>
              <a:ext cx="4533900" cy="1597075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F6BDE04-0A30-4C20-AE5D-E2D42AE9B588}"/>
              </a:ext>
            </a:extLst>
          </p:cNvPr>
          <p:cNvSpPr txBox="1"/>
          <p:nvPr/>
        </p:nvSpPr>
        <p:spPr>
          <a:xfrm>
            <a:off x="5015400" y="3466774"/>
            <a:ext cx="361425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28600" indent="-228600">
              <a:buClr>
                <a:schemeClr val="accent4">
                  <a:lumMod val="50000"/>
                </a:schemeClr>
              </a:buClr>
              <a:buFont typeface="+mj-ea"/>
              <a:buAutoNum type="circleNumDbPlain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POST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방식이므로 주소표시줄에는 경로 외에는 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아무것도 표시되지 않음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Clr>
                <a:schemeClr val="accent4">
                  <a:lumMod val="50000"/>
                </a:schemeClr>
              </a:buClr>
              <a:buFont typeface="+mj-ea"/>
              <a:buAutoNum type="circleNumDbPlain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쿼리스트링은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null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 출력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Clr>
                <a:schemeClr val="accent4">
                  <a:lumMod val="50000"/>
                </a:schemeClr>
              </a:buClr>
              <a:buFont typeface="+mj-ea"/>
              <a:buAutoNum type="circleNumDbPlain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전송된 값이 한글인 경우 깨져서 출력</a:t>
            </a:r>
          </a:p>
        </p:txBody>
      </p:sp>
    </p:spTree>
    <p:extLst>
      <p:ext uri="{BB962C8B-B14F-4D97-AF65-F5344CB8AC3E}">
        <p14:creationId xmlns:p14="http://schemas.microsoft.com/office/powerpoint/2010/main" val="127971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2.2 request </a:t>
            </a:r>
            <a:r>
              <a:rPr lang="ko-KR" altLang="en-US" b="1" dirty="0"/>
              <a:t>객체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b="1" dirty="0"/>
              <a:t>2.2.2 </a:t>
            </a:r>
            <a:r>
              <a:rPr lang="ko-KR" altLang="en-US" b="1" dirty="0"/>
              <a:t>클라이언트의 요청 매개변수 읽기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2-3] </a:t>
            </a:r>
            <a:r>
              <a:rPr lang="ko-KR" altLang="en-US" dirty="0"/>
              <a:t>요청 매개변수 읽기</a:t>
            </a:r>
            <a:br>
              <a:rPr lang="en-US" altLang="ko-KR" dirty="0"/>
            </a:br>
            <a:r>
              <a:rPr lang="en-US" altLang="ko-KR" dirty="0"/>
              <a:t>- POST </a:t>
            </a:r>
            <a:r>
              <a:rPr lang="ko-KR" altLang="en-US" dirty="0"/>
              <a:t>방식으로 전송된 값이 한글인 경우 깨져서 출력될 때는 다국어를 지원하는 </a:t>
            </a:r>
            <a:br>
              <a:rPr lang="en-US" altLang="ko-KR" dirty="0"/>
            </a:br>
            <a:r>
              <a:rPr lang="en-US" altLang="ko-KR" dirty="0"/>
              <a:t>  UTF-8</a:t>
            </a:r>
            <a:r>
              <a:rPr lang="ko-KR" altLang="en-US" dirty="0"/>
              <a:t>로 인코딩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전송되는 값이 하나라면 </a:t>
            </a:r>
            <a:r>
              <a:rPr lang="en-US" altLang="ko-KR" dirty="0" err="1"/>
              <a:t>getParameter</a:t>
            </a:r>
            <a:r>
              <a:rPr lang="en-US" altLang="ko-KR" dirty="0"/>
              <a:t>( ) </a:t>
            </a:r>
            <a:r>
              <a:rPr lang="ko-KR" altLang="en-US" dirty="0"/>
              <a:t>메서드로 받을 수 있음</a:t>
            </a:r>
            <a:r>
              <a:rPr lang="en-US" altLang="ko-KR" dirty="0"/>
              <a:t>. </a:t>
            </a:r>
            <a:r>
              <a:rPr lang="ko-KR" altLang="en-US" dirty="0"/>
              <a:t>주로 </a:t>
            </a:r>
            <a:r>
              <a:rPr lang="en-US" altLang="ko-KR" dirty="0"/>
              <a:t>type </a:t>
            </a:r>
            <a:r>
              <a:rPr lang="ko-KR" altLang="en-US" dirty="0"/>
              <a:t>속성이 </a:t>
            </a:r>
            <a:r>
              <a:rPr lang="en-US" altLang="ko-KR" dirty="0"/>
              <a:t>text, </a:t>
            </a:r>
            <a:br>
              <a:rPr lang="en-US" altLang="ko-KR" dirty="0"/>
            </a:br>
            <a:r>
              <a:rPr lang="en-US" altLang="ko-KR" dirty="0"/>
              <a:t>   radio, password, </a:t>
            </a:r>
            <a:r>
              <a:rPr lang="ko-KR" altLang="en-US" dirty="0"/>
              <a:t>선택값이 하나인 </a:t>
            </a:r>
            <a:r>
              <a:rPr lang="en-US" altLang="ko-KR" dirty="0"/>
              <a:t>checkbox</a:t>
            </a:r>
            <a:r>
              <a:rPr lang="ko-KR" altLang="en-US" dirty="0"/>
              <a:t> 경우 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여러 개 선택에 사용되는 </a:t>
            </a:r>
            <a:r>
              <a:rPr lang="en-US" altLang="ko-KR" dirty="0"/>
              <a:t>type </a:t>
            </a:r>
            <a:r>
              <a:rPr lang="ko-KR" altLang="en-US" dirty="0"/>
              <a:t>속성이 </a:t>
            </a:r>
            <a:r>
              <a:rPr lang="en-US" altLang="ko-KR" dirty="0"/>
              <a:t>checkbox</a:t>
            </a:r>
            <a:r>
              <a:rPr lang="ko-KR" altLang="en-US" dirty="0"/>
              <a:t>는  </a:t>
            </a:r>
            <a:r>
              <a:rPr lang="en-US" altLang="ko-KR" dirty="0" err="1"/>
              <a:t>getParameterValues</a:t>
            </a:r>
            <a:r>
              <a:rPr lang="en-US" altLang="ko-KR" dirty="0"/>
              <a:t>( )</a:t>
            </a:r>
            <a:r>
              <a:rPr lang="ko-KR" altLang="en-US" dirty="0"/>
              <a:t>로 받음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값이 </a:t>
            </a:r>
            <a:r>
              <a:rPr lang="en-US" altLang="ko-KR" dirty="0"/>
              <a:t>2</a:t>
            </a:r>
            <a:r>
              <a:rPr lang="ko-KR" altLang="en-US" dirty="0"/>
              <a:t>개 이상이므로 </a:t>
            </a:r>
            <a:r>
              <a:rPr lang="en-US" altLang="ko-KR" dirty="0"/>
              <a:t>String </a:t>
            </a:r>
            <a:r>
              <a:rPr lang="ko-KR" altLang="en-US" dirty="0"/>
              <a:t>배열을 반환</a:t>
            </a:r>
            <a:br>
              <a:rPr lang="en-US" altLang="ko-KR" dirty="0"/>
            </a:br>
            <a:r>
              <a:rPr lang="en-US" altLang="ko-KR" dirty="0"/>
              <a:t>-  for</a:t>
            </a:r>
            <a:r>
              <a:rPr lang="ko-KR" altLang="en-US" dirty="0"/>
              <a:t>문을 이용해서 </a:t>
            </a:r>
            <a:r>
              <a:rPr lang="en-US" altLang="ko-KR" dirty="0"/>
              <a:t>String </a:t>
            </a:r>
            <a:r>
              <a:rPr lang="ko-KR" altLang="en-US" dirty="0"/>
              <a:t>배열에 담긴 값들을 하나의 문자열로 합침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태그는 텍스트를 여러 줄 입력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출력 시에는 </a:t>
            </a:r>
            <a:r>
              <a:rPr lang="en-US" altLang="ko-KR" dirty="0"/>
              <a:t>[enter] </a:t>
            </a:r>
            <a:r>
              <a:rPr lang="ko-KR" altLang="en-US" dirty="0"/>
              <a:t>키를 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 </a:t>
            </a:r>
            <a:r>
              <a:rPr lang="ko-KR" altLang="en-US" dirty="0"/>
              <a:t>태그로 변환해야 줄바꿈이 제대로 반영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48462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2.2 request </a:t>
            </a:r>
            <a:r>
              <a:rPr lang="ko-KR" altLang="en-US" b="1" dirty="0"/>
              <a:t>객체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b="1" dirty="0"/>
              <a:t>2.2.3 HTTP </a:t>
            </a:r>
            <a:r>
              <a:rPr lang="ko-KR" altLang="en-US" b="1" dirty="0"/>
              <a:t>요청 헤더 정보 읽기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2-4] </a:t>
            </a:r>
            <a:r>
              <a:rPr lang="ko-KR" altLang="en-US" dirty="0"/>
              <a:t>요청 헤더 읽기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getHeaderNames</a:t>
            </a:r>
            <a:r>
              <a:rPr lang="en-US" altLang="ko-KR" dirty="0"/>
              <a:t>( ) </a:t>
            </a:r>
            <a:r>
              <a:rPr lang="ko-KR" altLang="en-US" dirty="0"/>
              <a:t>메서드는 모든 요청 헤더의 이름을 반환</a:t>
            </a:r>
            <a:r>
              <a:rPr lang="en-US" altLang="ko-KR" dirty="0"/>
              <a:t>. </a:t>
            </a:r>
            <a:r>
              <a:rPr lang="ko-KR" altLang="en-US" dirty="0"/>
              <a:t>반환 타입은 </a:t>
            </a:r>
            <a:r>
              <a:rPr lang="en-US" altLang="ko-KR" dirty="0"/>
              <a:t>Enumeration</a:t>
            </a:r>
            <a:br>
              <a:rPr lang="en-US" altLang="ko-KR" dirty="0"/>
            </a:br>
            <a:r>
              <a:rPr lang="en-US" altLang="ko-KR" dirty="0"/>
              <a:t>- while</a:t>
            </a:r>
            <a:r>
              <a:rPr lang="ko-KR" altLang="en-US" dirty="0"/>
              <a:t>문에서 </a:t>
            </a:r>
            <a:r>
              <a:rPr lang="en-US" altLang="ko-KR" dirty="0" err="1"/>
              <a:t>hasMoreElements</a:t>
            </a:r>
            <a:r>
              <a:rPr lang="en-US" altLang="ko-KR" dirty="0"/>
              <a:t>( )</a:t>
            </a:r>
            <a:r>
              <a:rPr lang="ko-KR" altLang="en-US" dirty="0"/>
              <a:t>를 이용해 출력할 요청 헤더명이 더 있는지 확인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헤더명이 더 있다면 요청 헤더의 이름을 획득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getHeader</a:t>
            </a:r>
            <a:r>
              <a:rPr lang="en-US" altLang="ko-KR" dirty="0"/>
              <a:t>( ) </a:t>
            </a:r>
            <a:r>
              <a:rPr lang="ko-KR" altLang="en-US" dirty="0"/>
              <a:t>메서드에 헤더명을 건네 헤더값을 얻어옴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user-agent : </a:t>
            </a:r>
            <a:r>
              <a:rPr lang="ko-KR" altLang="en-US" dirty="0"/>
              <a:t>웹 브라우저의 종류를 알 수 있음</a:t>
            </a:r>
            <a:r>
              <a:rPr lang="en-US" altLang="ko-KR" dirty="0"/>
              <a:t>. </a:t>
            </a:r>
            <a:r>
              <a:rPr lang="ko-KR" altLang="en-US" dirty="0"/>
              <a:t>크롬</a:t>
            </a:r>
            <a:r>
              <a:rPr lang="en-US" altLang="ko-KR" dirty="0"/>
              <a:t>, </a:t>
            </a:r>
            <a:r>
              <a:rPr lang="ko-KR" altLang="en-US" dirty="0"/>
              <a:t>파이어폭스</a:t>
            </a:r>
            <a:r>
              <a:rPr lang="en-US" altLang="ko-KR" dirty="0"/>
              <a:t>, </a:t>
            </a:r>
            <a:r>
              <a:rPr lang="ko-KR" altLang="en-US" dirty="0"/>
              <a:t>익스플로러 등 여러 가지 웹 브라우저에서 테스트해보면 조금씩 다른 결과가 출력</a:t>
            </a:r>
            <a:endParaRPr lang="en-US" altLang="ko-KR" dirty="0"/>
          </a:p>
          <a:p>
            <a:pPr lvl="2"/>
            <a:r>
              <a:rPr lang="en-US" altLang="ko-KR" dirty="0" err="1"/>
              <a:t>referer</a:t>
            </a:r>
            <a:r>
              <a:rPr lang="en-US" altLang="ko-KR" dirty="0"/>
              <a:t> : </a:t>
            </a:r>
            <a:r>
              <a:rPr lang="ko-KR" altLang="en-US" dirty="0"/>
              <a:t>리퍼러는 웹을 서핑하면서 링크를 통해 다른 사이트로 방문 시 남는 흔적</a:t>
            </a:r>
            <a:endParaRPr lang="en-US" altLang="ko-KR" dirty="0"/>
          </a:p>
          <a:p>
            <a:pPr lvl="2"/>
            <a:r>
              <a:rPr lang="en-US" altLang="ko-KR" dirty="0"/>
              <a:t>cookie : </a:t>
            </a:r>
            <a:r>
              <a:rPr lang="ko-KR" altLang="en-US" dirty="0"/>
              <a:t>요청 헤더를 통해 쿠키도 확인 가능 </a:t>
            </a:r>
            <a:r>
              <a:rPr lang="en-US" altLang="ko-KR" dirty="0"/>
              <a:t>(4</a:t>
            </a:r>
            <a:r>
              <a:rPr lang="ko-KR" altLang="en-US" dirty="0"/>
              <a:t>장 ‘쿠키’에서 자세히 학습</a:t>
            </a:r>
            <a:r>
              <a:rPr lang="en-US" altLang="ko-KR" dirty="0"/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2370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2.3 response </a:t>
            </a:r>
            <a:r>
              <a:rPr lang="ko-KR" altLang="en-US" b="1" dirty="0"/>
              <a:t>객체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2.3.1 </a:t>
            </a:r>
            <a:r>
              <a:rPr lang="en-US" altLang="ko-KR" b="1" dirty="0" err="1"/>
              <a:t>sendRedirect</a:t>
            </a:r>
            <a:r>
              <a:rPr lang="en-US" altLang="ko-KR" b="1" dirty="0"/>
              <a:t>()</a:t>
            </a:r>
            <a:r>
              <a:rPr lang="ko-KR" altLang="en-US" b="1" dirty="0"/>
              <a:t>로 페이지 이동하기</a:t>
            </a:r>
            <a:endParaRPr lang="en-US" altLang="ko-KR" b="1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2-5] </a:t>
            </a:r>
            <a:r>
              <a:rPr lang="ko-KR" altLang="en-US" dirty="0"/>
              <a:t>로그인 폼과 응답 헤더 설정 페이지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loginErr</a:t>
            </a:r>
            <a:r>
              <a:rPr lang="ko-KR" altLang="en-US" dirty="0"/>
              <a:t>은 로그인 실패 여부를 알려주는 매개변수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이 매개변수에 값이 들어 있다면  “로그인 실패”를 출력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아이디와 패스워드를 입력받는 간단한 로그인 폼을 구성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응답 헤더 추가를 위한 입력 폼을 구성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헤더에 추가할 데이터의 형식별로 </a:t>
            </a:r>
            <a:r>
              <a:rPr lang="en-US" altLang="ko-KR" dirty="0"/>
              <a:t>value </a:t>
            </a:r>
            <a:r>
              <a:rPr lang="ko-KR" altLang="en-US" dirty="0"/>
              <a:t>속성에 미리 입력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AA1FDD-B097-4CF4-8FCD-D4B8AE95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1367092"/>
            <a:ext cx="5486400" cy="11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4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2.3 response </a:t>
            </a:r>
            <a:r>
              <a:rPr lang="ko-KR" altLang="en-US" b="1" dirty="0"/>
              <a:t>객체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2-6] </a:t>
            </a:r>
            <a:r>
              <a:rPr lang="ko-KR" altLang="en-US" dirty="0"/>
              <a:t>로그인 처리하기</a:t>
            </a:r>
            <a:br>
              <a:rPr lang="en-US" altLang="ko-KR" dirty="0"/>
            </a:br>
            <a:r>
              <a:rPr lang="en-US" altLang="ko-KR" dirty="0"/>
              <a:t>- request </a:t>
            </a:r>
            <a:r>
              <a:rPr lang="ko-KR" altLang="en-US" dirty="0"/>
              <a:t>내장 객체로 전송된 매개변수를 얻어옴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회원 인증을 진행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인증에 성공하면 </a:t>
            </a:r>
            <a:r>
              <a:rPr lang="en-US" altLang="ko-KR" dirty="0" err="1"/>
              <a:t>ResponseWelcome.jsp</a:t>
            </a:r>
            <a:r>
              <a:rPr lang="ko-KR" altLang="en-US" dirty="0"/>
              <a:t>이 실행되며</a:t>
            </a:r>
            <a:r>
              <a:rPr lang="en-US" altLang="ko-KR" dirty="0"/>
              <a:t>, </a:t>
            </a:r>
            <a:r>
              <a:rPr lang="en-US" altLang="ko-KR" dirty="0" err="1"/>
              <a:t>sendRedirect</a:t>
            </a:r>
            <a:r>
              <a:rPr lang="en-US" altLang="ko-KR" dirty="0"/>
              <a:t>( ) </a:t>
            </a:r>
            <a:r>
              <a:rPr lang="ko-KR" altLang="en-US" dirty="0"/>
              <a:t>메서드에 건넨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응답 페이지로 이동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인증에 실패하면 </a:t>
            </a:r>
            <a:r>
              <a:rPr lang="en-US" altLang="ko-KR" dirty="0"/>
              <a:t>request </a:t>
            </a:r>
            <a:r>
              <a:rPr lang="ko-KR" altLang="en-US" dirty="0"/>
              <a:t>내장 객체를 통해 로그인 페이지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 err="1"/>
              <a:t>ResponseMain.jsp</a:t>
            </a:r>
            <a:r>
              <a:rPr lang="ko-KR" altLang="en-US" dirty="0"/>
              <a:t>로 포워드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매개 변수 </a:t>
            </a:r>
            <a:r>
              <a:rPr lang="en-US" altLang="ko-KR" dirty="0" err="1"/>
              <a:t>loginErr</a:t>
            </a:r>
            <a:r>
              <a:rPr lang="ko-KR" altLang="en-US" dirty="0"/>
              <a:t>가 전달되고 로그인 실패 메시지를 화면에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2-7] </a:t>
            </a:r>
            <a:r>
              <a:rPr lang="ko-KR" altLang="en-US" dirty="0"/>
              <a:t>로그인 성공 페이지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특별한 로직 없이 성공 여부만 간단히 보여줌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769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2.3 response </a:t>
            </a:r>
            <a:r>
              <a:rPr lang="ko-KR" altLang="en-US" b="1" dirty="0"/>
              <a:t>객체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2.3.2 HTTP </a:t>
            </a:r>
            <a:r>
              <a:rPr lang="ko-KR" altLang="en-US" b="1" dirty="0"/>
              <a:t>헤더에 응답 헤더 추가하기</a:t>
            </a:r>
            <a:endParaRPr lang="en-US" altLang="ko-KR" b="1" dirty="0"/>
          </a:p>
          <a:p>
            <a:pPr lvl="2"/>
            <a:r>
              <a:rPr lang="en-US" altLang="ko-KR" dirty="0"/>
              <a:t>add </a:t>
            </a:r>
            <a:r>
              <a:rPr lang="ko-KR" altLang="en-US" dirty="0"/>
              <a:t>계열은 헤더값을 새로 추가할 때 사용하고</a:t>
            </a:r>
            <a:r>
              <a:rPr lang="en-US" altLang="ko-KR" dirty="0"/>
              <a:t>, set </a:t>
            </a:r>
            <a:r>
              <a:rPr lang="ko-KR" altLang="en-US" dirty="0"/>
              <a:t>계열은 기존의 헤더를 수정할 때 사용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2-8] </a:t>
            </a:r>
            <a:r>
              <a:rPr lang="ko-KR" altLang="en-US" dirty="0"/>
              <a:t>응답 헤더에 값 추가하기</a:t>
            </a:r>
            <a:endParaRPr lang="en-US" altLang="ko-KR" dirty="0"/>
          </a:p>
          <a:p>
            <a:pPr lvl="3"/>
            <a:r>
              <a:rPr lang="ko-KR" altLang="en-US" dirty="0">
                <a:latin typeface="+mn-ea"/>
                <a:ea typeface="+mn-ea"/>
              </a:rPr>
              <a:t>응답 헤더에 추가할 값들을 준비하는 코드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- 0000-00-00(</a:t>
            </a:r>
            <a:r>
              <a:rPr lang="ko-KR" altLang="en-US" dirty="0">
                <a:latin typeface="+mn-ea"/>
                <a:ea typeface="+mn-ea"/>
              </a:rPr>
              <a:t>년</a:t>
            </a:r>
            <a:r>
              <a:rPr lang="en-US" altLang="ko-KR" dirty="0">
                <a:latin typeface="+mn-ea"/>
                <a:ea typeface="+mn-ea"/>
              </a:rPr>
              <a:t>-</a:t>
            </a:r>
            <a:r>
              <a:rPr lang="ko-KR" altLang="en-US" dirty="0">
                <a:latin typeface="+mn-ea"/>
                <a:ea typeface="+mn-ea"/>
              </a:rPr>
              <a:t>월</a:t>
            </a:r>
            <a:r>
              <a:rPr lang="en-US" altLang="ko-KR" dirty="0">
                <a:latin typeface="+mn-ea"/>
                <a:ea typeface="+mn-ea"/>
              </a:rPr>
              <a:t>-</a:t>
            </a:r>
            <a:r>
              <a:rPr lang="ko-KR" altLang="en-US" dirty="0">
                <a:latin typeface="+mn-ea"/>
                <a:ea typeface="+mn-ea"/>
              </a:rPr>
              <a:t>일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>
                <a:latin typeface="+mn-ea"/>
                <a:ea typeface="+mn-ea"/>
              </a:rPr>
              <a:t>형식으로 전송된 </a:t>
            </a:r>
            <a:r>
              <a:rPr lang="en-US" altLang="ko-KR" dirty="0" err="1">
                <a:latin typeface="+mn-ea"/>
                <a:ea typeface="+mn-ea"/>
              </a:rPr>
              <a:t>add_date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매개변수의 값을 </a:t>
            </a:r>
            <a:r>
              <a:rPr lang="en-US" altLang="ko-KR" dirty="0">
                <a:latin typeface="+mn-ea"/>
                <a:ea typeface="+mn-ea"/>
              </a:rPr>
              <a:t>long </a:t>
            </a:r>
            <a:r>
              <a:rPr lang="ko-KR" altLang="en-US" dirty="0">
                <a:latin typeface="+mn-ea"/>
                <a:ea typeface="+mn-ea"/>
              </a:rPr>
              <a:t>타입으로 변경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  (</a:t>
            </a:r>
            <a:r>
              <a:rPr lang="ko-KR" altLang="en-US" dirty="0">
                <a:latin typeface="+mn-ea"/>
                <a:ea typeface="+mn-ea"/>
              </a:rPr>
              <a:t>타임스탬프</a:t>
            </a:r>
            <a:r>
              <a:rPr lang="en-US" altLang="ko-KR" dirty="0">
                <a:latin typeface="+mn-ea"/>
                <a:ea typeface="+mn-ea"/>
              </a:rPr>
              <a:t>: 1970</a:t>
            </a:r>
            <a:r>
              <a:rPr lang="ko-KR" altLang="en-US" dirty="0">
                <a:latin typeface="+mn-ea"/>
                <a:ea typeface="+mn-ea"/>
              </a:rPr>
              <a:t>년 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월 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일 </a:t>
            </a:r>
            <a:r>
              <a:rPr lang="en-US" altLang="ko-KR" dirty="0">
                <a:latin typeface="+mn-ea"/>
                <a:ea typeface="+mn-ea"/>
              </a:rPr>
              <a:t>0</a:t>
            </a:r>
            <a:r>
              <a:rPr lang="ko-KR" altLang="en-US" dirty="0">
                <a:latin typeface="+mn-ea"/>
                <a:ea typeface="+mn-ea"/>
              </a:rPr>
              <a:t>시 </a:t>
            </a:r>
            <a:r>
              <a:rPr lang="en-US" altLang="ko-KR" dirty="0">
                <a:latin typeface="+mn-ea"/>
                <a:ea typeface="+mn-ea"/>
              </a:rPr>
              <a:t>0</a:t>
            </a:r>
            <a:r>
              <a:rPr lang="ko-KR" altLang="en-US" dirty="0">
                <a:latin typeface="+mn-ea"/>
                <a:ea typeface="+mn-ea"/>
              </a:rPr>
              <a:t>분 </a:t>
            </a:r>
            <a:r>
              <a:rPr lang="en-US" altLang="ko-KR" dirty="0">
                <a:latin typeface="+mn-ea"/>
                <a:ea typeface="+mn-ea"/>
              </a:rPr>
              <a:t>0</a:t>
            </a:r>
            <a:r>
              <a:rPr lang="ko-KR" altLang="en-US" dirty="0">
                <a:latin typeface="+mn-ea"/>
                <a:ea typeface="+mn-ea"/>
              </a:rPr>
              <a:t>초부터 현재까지의 시간을 밀리초 단위로 환산</a:t>
            </a:r>
            <a:r>
              <a:rPr lang="en-US" altLang="ko-KR" dirty="0">
                <a:latin typeface="+mn-ea"/>
                <a:ea typeface="+mn-ea"/>
              </a:rPr>
              <a:t>)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폼값으로 전송되는 값은 항상 </a:t>
            </a:r>
            <a:r>
              <a:rPr lang="en-US" altLang="ko-KR" dirty="0">
                <a:latin typeface="+mn-ea"/>
                <a:ea typeface="+mn-ea"/>
              </a:rPr>
              <a:t>String </a:t>
            </a:r>
            <a:r>
              <a:rPr lang="ko-KR" altLang="en-US" dirty="0">
                <a:latin typeface="+mn-ea"/>
                <a:ea typeface="+mn-ea"/>
              </a:rPr>
              <a:t>타입이므로 </a:t>
            </a:r>
            <a:r>
              <a:rPr lang="en-US" altLang="ko-KR" dirty="0" err="1">
                <a:latin typeface="+mn-ea"/>
                <a:ea typeface="+mn-ea"/>
              </a:rPr>
              <a:t>add_int</a:t>
            </a:r>
            <a:r>
              <a:rPr lang="ko-KR" altLang="en-US" dirty="0">
                <a:latin typeface="+mn-ea"/>
                <a:ea typeface="+mn-ea"/>
              </a:rPr>
              <a:t>도 문자열로 얻어지므로 이를 정수 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  </a:t>
            </a:r>
            <a:r>
              <a:rPr lang="ko-KR" altLang="en-US" dirty="0">
                <a:latin typeface="+mn-ea"/>
                <a:ea typeface="+mn-ea"/>
              </a:rPr>
              <a:t>형태로 사용할 때는 반드시 변환</a:t>
            </a:r>
            <a:endParaRPr lang="en-US" altLang="ko-KR" dirty="0">
              <a:latin typeface="+mn-ea"/>
              <a:ea typeface="+mn-ea"/>
            </a:endParaRPr>
          </a:p>
          <a:p>
            <a:pPr lvl="3"/>
            <a:r>
              <a:rPr lang="ko-KR" altLang="en-US" dirty="0">
                <a:latin typeface="+mn-ea"/>
                <a:ea typeface="+mn-ea"/>
              </a:rPr>
              <a:t>응답 헤더에 값을 추가하는 코드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- add </a:t>
            </a:r>
            <a:r>
              <a:rPr lang="ko-KR" altLang="en-US" dirty="0">
                <a:latin typeface="+mn-ea"/>
                <a:ea typeface="+mn-ea"/>
              </a:rPr>
              <a:t>계열의 메서드로 헤더값을 추가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- set </a:t>
            </a:r>
            <a:r>
              <a:rPr lang="ko-KR" altLang="en-US" dirty="0">
                <a:latin typeface="+mn-ea"/>
                <a:ea typeface="+mn-ea"/>
              </a:rPr>
              <a:t>계열의 메서드를 사용하면 이전 값이 수정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63159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2.4 out </a:t>
            </a:r>
            <a:r>
              <a:rPr lang="ko-KR" altLang="en-US" b="1" dirty="0"/>
              <a:t>객체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out </a:t>
            </a:r>
            <a:r>
              <a:rPr lang="ko-KR" altLang="en-US" dirty="0"/>
              <a:t>내장 객체는 웹 브라우저에 변수 등의 값을 출력할 때 주로 사용</a:t>
            </a:r>
            <a:endParaRPr lang="en-US" altLang="ko-KR" dirty="0"/>
          </a:p>
          <a:p>
            <a:pPr lvl="2"/>
            <a:r>
              <a:rPr lang="en-US" altLang="ko-KR" dirty="0"/>
              <a:t>out </a:t>
            </a:r>
            <a:r>
              <a:rPr lang="ko-KR" altLang="en-US" dirty="0"/>
              <a:t>내장 객체는 버퍼를 사용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출력되는 모든 정보는 버퍼에 먼저 저장된 후 </a:t>
            </a:r>
            <a:br>
              <a:rPr lang="en-US" altLang="ko-KR" dirty="0"/>
            </a:br>
            <a:r>
              <a:rPr lang="ko-KR" altLang="en-US" dirty="0"/>
              <a:t>웹 브라우저에 출력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2-9] out </a:t>
            </a:r>
            <a:r>
              <a:rPr lang="ko-KR" altLang="en-US" dirty="0"/>
              <a:t>객체로 값 출력하기</a:t>
            </a:r>
            <a:br>
              <a:rPr lang="en-US" altLang="ko-KR" dirty="0"/>
            </a:br>
            <a:r>
              <a:rPr lang="en-US" altLang="ko-KR" dirty="0"/>
              <a:t>- print( ) </a:t>
            </a:r>
            <a:r>
              <a:rPr lang="ko-KR" altLang="en-US" dirty="0"/>
              <a:t>메서드로 쓴 내용은 먼저 버퍼에 들어감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clearBuffer</a:t>
            </a:r>
            <a:r>
              <a:rPr lang="en-US" altLang="ko-KR" dirty="0"/>
              <a:t>( ) </a:t>
            </a:r>
            <a:r>
              <a:rPr lang="ko-KR" altLang="en-US" dirty="0"/>
              <a:t>메서드로 버퍼 안의 내용을 삭제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getBufferSize</a:t>
            </a:r>
            <a:r>
              <a:rPr lang="en-US" altLang="ko-KR" dirty="0"/>
              <a:t>( )</a:t>
            </a:r>
            <a:r>
              <a:rPr lang="ko-KR" altLang="en-US" dirty="0"/>
              <a:t>는 현재 페이지에 설정된 버퍼의 크기를 가져옴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8KB)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getRemaining</a:t>
            </a:r>
            <a:r>
              <a:rPr lang="en-US" altLang="ko-KR" dirty="0"/>
              <a:t>( ) </a:t>
            </a:r>
            <a:r>
              <a:rPr lang="ko-KR" altLang="en-US" dirty="0"/>
              <a:t>메서드는 사용하고 남은 버퍼의 크기를 출력</a:t>
            </a:r>
            <a:br>
              <a:rPr lang="en-US" altLang="ko-KR" dirty="0"/>
            </a:br>
            <a:r>
              <a:rPr lang="en-US" altLang="ko-KR" dirty="0"/>
              <a:t>- flush( ) </a:t>
            </a:r>
            <a:r>
              <a:rPr lang="ko-KR" altLang="en-US" dirty="0"/>
              <a:t>메서드는 버퍼에 담긴 내용을 강제로 플러시</a:t>
            </a:r>
            <a:br>
              <a:rPr lang="en-US" altLang="ko-KR" dirty="0"/>
            </a:br>
            <a:r>
              <a:rPr lang="en-US" altLang="ko-KR" dirty="0"/>
              <a:t>- print( ) </a:t>
            </a:r>
            <a:r>
              <a:rPr lang="ko-KR" altLang="en-US" dirty="0"/>
              <a:t>메서드를 이용해 다양한 타입의 데이터를 출력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3984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2.5 application </a:t>
            </a:r>
            <a:r>
              <a:rPr lang="ko-KR" altLang="en-US" b="1" dirty="0"/>
              <a:t>객체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application </a:t>
            </a:r>
            <a:r>
              <a:rPr lang="ko-KR" altLang="en-US" dirty="0"/>
              <a:t>내장 객체는 웹 애플리케이션당 하나만 생성되며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JSP </a:t>
            </a:r>
            <a:r>
              <a:rPr lang="ko-KR" altLang="en-US" dirty="0"/>
              <a:t>페이지에서 접근 가능</a:t>
            </a:r>
            <a:endParaRPr lang="en-US" altLang="ko-KR" dirty="0"/>
          </a:p>
          <a:p>
            <a:pPr lvl="2"/>
            <a:r>
              <a:rPr lang="en-US" altLang="ko-KR" dirty="0"/>
              <a:t>web.xml</a:t>
            </a:r>
            <a:r>
              <a:rPr lang="ko-KR" altLang="en-US" dirty="0"/>
              <a:t>에 설정한 컨텍스트 초기화 매개변수를 읽어오고 폴더의 물리적 경로 찾기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2-10] </a:t>
            </a:r>
            <a:r>
              <a:rPr lang="ko-KR" altLang="en-US" dirty="0"/>
              <a:t>초기화 매개변수 추가하기</a:t>
            </a:r>
            <a:br>
              <a:rPr lang="en-US" altLang="ko-KR" dirty="0"/>
            </a:br>
            <a:r>
              <a:rPr lang="en-US" altLang="ko-KR" dirty="0"/>
              <a:t>- &lt;context-param&gt; </a:t>
            </a:r>
            <a:r>
              <a:rPr lang="ko-KR" altLang="en-US" dirty="0"/>
              <a:t>태그를 만들고</a:t>
            </a:r>
            <a:r>
              <a:rPr lang="en-US" altLang="ko-KR" dirty="0"/>
              <a:t>, </a:t>
            </a:r>
            <a:r>
              <a:rPr lang="ko-KR" altLang="en-US" dirty="0"/>
              <a:t>그 안에 초기화 매개변수의 이름과 값을 입력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2-11] </a:t>
            </a:r>
            <a:r>
              <a:rPr lang="ko-KR" altLang="en-US" dirty="0"/>
              <a:t>다양한 서버 정보 얻어오기</a:t>
            </a:r>
            <a:endParaRPr lang="en-US" altLang="ko-KR" dirty="0"/>
          </a:p>
          <a:p>
            <a:pPr lvl="3"/>
            <a:r>
              <a:rPr lang="en-US" altLang="ko-KR" dirty="0" err="1">
                <a:latin typeface="+mn-ea"/>
                <a:ea typeface="+mn-ea"/>
              </a:rPr>
              <a:t>getInitParameter</a:t>
            </a:r>
            <a:r>
              <a:rPr lang="en-US" altLang="ko-KR" dirty="0">
                <a:latin typeface="+mn-ea"/>
                <a:ea typeface="+mn-ea"/>
              </a:rPr>
              <a:t>( ) </a:t>
            </a:r>
            <a:r>
              <a:rPr lang="ko-KR" altLang="en-US" dirty="0">
                <a:latin typeface="+mn-ea"/>
                <a:ea typeface="+mn-ea"/>
              </a:rPr>
              <a:t>메서드를 이용해서 </a:t>
            </a:r>
            <a:r>
              <a:rPr lang="en-US" altLang="ko-KR" dirty="0">
                <a:latin typeface="+mn-ea"/>
                <a:ea typeface="+mn-ea"/>
              </a:rPr>
              <a:t>web.xml</a:t>
            </a:r>
            <a:r>
              <a:rPr lang="ko-KR" altLang="en-US" dirty="0">
                <a:latin typeface="+mn-ea"/>
                <a:ea typeface="+mn-ea"/>
              </a:rPr>
              <a:t>에 설정한 초기화 매개변수 읽기</a:t>
            </a:r>
            <a:endParaRPr lang="en-US" altLang="ko-KR" dirty="0">
              <a:latin typeface="+mn-ea"/>
              <a:ea typeface="+mn-ea"/>
            </a:endParaRPr>
          </a:p>
          <a:p>
            <a:pPr lvl="3"/>
            <a:r>
              <a:rPr lang="en-US" altLang="ko-KR" dirty="0" err="1">
                <a:latin typeface="+mn-ea"/>
                <a:ea typeface="+mn-ea"/>
              </a:rPr>
              <a:t>getRealPath</a:t>
            </a:r>
            <a:r>
              <a:rPr lang="en-US" altLang="ko-KR" dirty="0">
                <a:latin typeface="+mn-ea"/>
                <a:ea typeface="+mn-ea"/>
              </a:rPr>
              <a:t>( ) </a:t>
            </a:r>
            <a:r>
              <a:rPr lang="ko-KR" altLang="en-US" dirty="0">
                <a:latin typeface="+mn-ea"/>
                <a:ea typeface="+mn-ea"/>
              </a:rPr>
              <a:t>메서드로 현재 예제를 작성 중인 폴더</a:t>
            </a:r>
            <a:r>
              <a:rPr lang="en-US" altLang="ko-KR" dirty="0">
                <a:latin typeface="+mn-ea"/>
                <a:ea typeface="+mn-ea"/>
              </a:rPr>
              <a:t>(“/02ImplicitObject”)</a:t>
            </a:r>
            <a:r>
              <a:rPr lang="ko-KR" altLang="en-US" dirty="0">
                <a:latin typeface="+mn-ea"/>
                <a:ea typeface="+mn-ea"/>
              </a:rPr>
              <a:t>의 물리적 경로를 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 얻어와서 출력</a:t>
            </a:r>
            <a:endParaRPr lang="en-US" altLang="ko-KR" dirty="0">
              <a:latin typeface="+mn-ea"/>
              <a:ea typeface="+mn-ea"/>
            </a:endParaRPr>
          </a:p>
          <a:p>
            <a:pPr lvl="3"/>
            <a:r>
              <a:rPr lang="ko-KR" altLang="en-US" dirty="0">
                <a:latin typeface="+mn-ea"/>
                <a:ea typeface="+mn-ea"/>
              </a:rPr>
              <a:t>선언부에서 </a:t>
            </a:r>
            <a:r>
              <a:rPr lang="en-US" altLang="ko-KR" dirty="0">
                <a:latin typeface="+mn-ea"/>
                <a:ea typeface="+mn-ea"/>
              </a:rPr>
              <a:t>application </a:t>
            </a:r>
            <a:r>
              <a:rPr lang="ko-KR" altLang="en-US" dirty="0">
                <a:latin typeface="+mn-ea"/>
                <a:ea typeface="+mn-ea"/>
              </a:rPr>
              <a:t>내장 객체 사용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- this </a:t>
            </a:r>
            <a:r>
              <a:rPr lang="ko-KR" altLang="en-US" dirty="0">
                <a:latin typeface="+mn-ea"/>
                <a:ea typeface="+mn-ea"/>
              </a:rPr>
              <a:t>사용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내장 객체를 인수로 전달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04072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2.6 exception </a:t>
            </a:r>
            <a:r>
              <a:rPr lang="ko-KR" altLang="en-US" b="1" dirty="0"/>
              <a:t>객체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HTTP </a:t>
            </a:r>
            <a:r>
              <a:rPr lang="ko-KR" altLang="en-US" dirty="0"/>
              <a:t>에러 코드 설명 및 조치 방법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A24C6B-8269-4B8B-9344-8D3E96670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92368"/>
              </p:ext>
            </p:extLst>
          </p:nvPr>
        </p:nvGraphicFramePr>
        <p:xfrm>
          <a:off x="1295400" y="1474470"/>
          <a:ext cx="7296152" cy="2194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1513413475"/>
                    </a:ext>
                  </a:extLst>
                </a:gridCol>
                <a:gridCol w="3219451">
                  <a:extLst>
                    <a:ext uri="{9D8B030D-6E8A-4147-A177-3AD203B41FA5}">
                      <a16:colId xmlns:a16="http://schemas.microsoft.com/office/drawing/2014/main" val="538549093"/>
                    </a:ext>
                  </a:extLst>
                </a:gridCol>
                <a:gridCol w="3219451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HTTP </a:t>
                      </a:r>
                      <a:br>
                        <a:rPr lang="en-US" altLang="ko-KR" sz="1200" dirty="0">
                          <a:latin typeface="+mn-ea"/>
                          <a:ea typeface="+mn-ea"/>
                        </a:rPr>
                      </a:b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에러 코드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에러 의미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조치 방법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404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Not Found :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클라이언트가 요청한 경로에서 </a:t>
                      </a:r>
                      <a:br>
                        <a:rPr lang="en-US" altLang="ko-KR" sz="1200" dirty="0">
                          <a:latin typeface="+mn-ea"/>
                          <a:ea typeface="+mn-ea"/>
                        </a:rPr>
                      </a:b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문서를 찾을 수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상의 경로명이나 파일명이 제대로 </a:t>
                      </a:r>
                      <a:br>
                        <a:rPr lang="en-US" altLang="ko-KR" sz="1200" dirty="0">
                          <a:latin typeface="+mn-ea"/>
                          <a:ea typeface="+mn-ea"/>
                        </a:rPr>
                      </a:b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입력되었는지 확인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405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Method Not Allowed :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허용되지 않는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메서드라는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뜻으로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GET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방식 혹은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POST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방식으로 요청했는데 이를 처리할 컨트롤러가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주로 서블릿으로 개발할 때 발생하게 되는데 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doGet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  ), 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doPost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  )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메서드가 적절히 </a:t>
                      </a:r>
                      <a:br>
                        <a:rPr lang="en-US" altLang="ko-KR" sz="1200" dirty="0">
                          <a:latin typeface="+mn-ea"/>
                          <a:ea typeface="+mn-ea"/>
                        </a:rPr>
                      </a:b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오버라이딩되었는지 확인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1235032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500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Internal Server Error :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서버 내부 오류로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200" dirty="0">
                          <a:latin typeface="+mn-ea"/>
                          <a:ea typeface="+mn-ea"/>
                        </a:rPr>
                      </a:b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코드에 오타가 있거나 로직에 문제가 있어 웹 서버가 요청 사항을 수행할 수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가장 많이 발생하는 에러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개발 중인 코드를 전반적으로 확인하여 오류를 처리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862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061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2.6 exception </a:t>
            </a:r>
            <a:r>
              <a:rPr lang="ko-KR" altLang="en-US" b="1" dirty="0"/>
              <a:t>객체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에러가 발생했을 때 에러별로 출력할 페이지를 분기하는 방법</a:t>
            </a:r>
            <a:br>
              <a:rPr lang="en-US" altLang="ko-KR" dirty="0"/>
            </a:br>
            <a:r>
              <a:rPr lang="en-US" altLang="ko-KR" dirty="0"/>
              <a:t>- web.xml</a:t>
            </a:r>
            <a:r>
              <a:rPr lang="ko-KR" altLang="en-US" dirty="0"/>
              <a:t>에 설정 추가 필요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2-12] web.xml</a:t>
            </a:r>
            <a:r>
              <a:rPr lang="ko-KR" altLang="en-US" dirty="0"/>
              <a:t>에 에러별 출력 페이지 설정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에러 코드를 정수로 명시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해당 에러 발생 시 웹 브라우저에 출력할 페이지와 경로를 지정</a:t>
            </a:r>
            <a:r>
              <a:rPr lang="en-US" altLang="ko-KR" dirty="0"/>
              <a:t>. &lt;location&gt; </a:t>
            </a:r>
            <a:r>
              <a:rPr lang="ko-KR" altLang="en-US" dirty="0"/>
              <a:t>엘리먼트에 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경로를 명시할 때는 컨텍스트 루트를 제외한 나머지를 기술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경로는 슬래시</a:t>
            </a:r>
            <a:r>
              <a:rPr lang="en-US" altLang="ko-KR" dirty="0"/>
              <a:t>(/)</a:t>
            </a:r>
            <a:r>
              <a:rPr lang="ko-KR" altLang="en-US" dirty="0"/>
              <a:t>로 시작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편의상 </a:t>
            </a:r>
            <a:r>
              <a:rPr lang="en-US" altLang="ko-KR" dirty="0" err="1"/>
              <a:t>Exception.jsp</a:t>
            </a:r>
            <a:r>
              <a:rPr lang="ko-KR" altLang="en-US" dirty="0"/>
              <a:t>라는 파일 하나에서 모든 에러를 처리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2-13] </a:t>
            </a:r>
            <a:r>
              <a:rPr lang="ko-KR" altLang="en-US" dirty="0"/>
              <a:t>에러 출력 페이지</a:t>
            </a:r>
            <a:br>
              <a:rPr lang="en-US" altLang="ko-KR" dirty="0"/>
            </a:br>
            <a:r>
              <a:rPr lang="en-US" altLang="ko-KR" dirty="0"/>
              <a:t>- response </a:t>
            </a:r>
            <a:r>
              <a:rPr lang="ko-KR" altLang="en-US" dirty="0"/>
              <a:t>내장 객체로부터 에러 코드 확인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에러 코드에 따라 적절한 메시지 출력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10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5740458" y="1049550"/>
            <a:ext cx="30144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우리는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가치가 성장하는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시간을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만듭니다.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5511D-26EC-45F8-9BCF-CC6F5517E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b="1" dirty="0"/>
              <a:t>핵심 요약</a:t>
            </a:r>
            <a:endParaRPr lang="en-US" altLang="ko-KR" sz="1800" b="1" i="0" u="none" strike="noStrike" baseline="0" dirty="0"/>
          </a:p>
          <a:p>
            <a:pPr lvl="1"/>
            <a:r>
              <a:rPr lang="en-US" altLang="ko-KR" dirty="0"/>
              <a:t>request </a:t>
            </a:r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클라이언트의 요청을 받거나 웹 브라우저에 대한 정보 혹은 요청 헤더에 대한 정보를 읽을 때 사용</a:t>
            </a:r>
            <a:endParaRPr lang="en-US" altLang="ko-KR" dirty="0"/>
          </a:p>
          <a:p>
            <a:pPr lvl="1"/>
            <a:r>
              <a:rPr lang="en-US" altLang="ko-KR" dirty="0"/>
              <a:t>response </a:t>
            </a:r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요청에 대한 응답을 웹 브라우저로 보낼 때 사용</a:t>
            </a:r>
            <a:r>
              <a:rPr lang="en-US" altLang="ko-KR" dirty="0"/>
              <a:t>. </a:t>
            </a:r>
            <a:r>
              <a:rPr lang="ko-KR" altLang="en-US" dirty="0"/>
              <a:t>페이지 이동이나 응답 헤더를 추가할 때도 사용</a:t>
            </a:r>
            <a:endParaRPr lang="en-US" altLang="ko-KR" dirty="0"/>
          </a:p>
          <a:p>
            <a:pPr lvl="1"/>
            <a:r>
              <a:rPr lang="en-US" altLang="ko-KR" dirty="0"/>
              <a:t>out </a:t>
            </a:r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변수 등의 값을 웹 브라우저에 출력할 때 주로 사용</a:t>
            </a:r>
            <a:endParaRPr lang="en-US" altLang="ko-KR" dirty="0"/>
          </a:p>
          <a:p>
            <a:pPr lvl="1"/>
            <a:r>
              <a:rPr lang="en-US" altLang="ko-KR" dirty="0"/>
              <a:t>application </a:t>
            </a:r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웹 애플리케이션을 구성하는 모든 </a:t>
            </a:r>
            <a:r>
              <a:rPr lang="en-US" altLang="ko-KR" dirty="0"/>
              <a:t>JSP</a:t>
            </a:r>
            <a:r>
              <a:rPr lang="ko-KR" altLang="en-US" dirty="0"/>
              <a:t>에서 접근 가능한 객체로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웹 애플리케이션에 대한 설정값을 저장할 때 주로 사용</a:t>
            </a:r>
            <a:endParaRPr lang="en-US" altLang="ko-KR" dirty="0"/>
          </a:p>
          <a:p>
            <a:pPr lvl="1"/>
            <a:r>
              <a:rPr lang="en-US" altLang="ko-KR" dirty="0"/>
              <a:t>exception </a:t>
            </a:r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예외 처리를 위해 사용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2672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807" y="50853"/>
            <a:ext cx="830998" cy="8309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5B556-8966-4304-99BF-5BF46D23DCC6}"/>
              </a:ext>
            </a:extLst>
          </p:cNvPr>
          <p:cNvSpPr txBox="1"/>
          <p:nvPr/>
        </p:nvSpPr>
        <p:spPr>
          <a:xfrm>
            <a:off x="630943" y="596893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[1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빠르게 익히는 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JSP 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기초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77228-98CF-4C55-8504-47162C964E3B}"/>
              </a:ext>
            </a:extLst>
          </p:cNvPr>
          <p:cNvSpPr txBox="1"/>
          <p:nvPr/>
        </p:nvSpPr>
        <p:spPr>
          <a:xfrm>
            <a:off x="4071763" y="596893"/>
            <a:ext cx="43149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01 JSP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기본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(Implicit Object)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객체의 영역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(Scope)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쿠키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(Cookie)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05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데이터베이스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06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세션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(Session)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액션 태그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(Action Tag)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방식의 회원제 게시판 만들기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09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게시판에 페이징 기능 넣기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90798-FD01-4CBE-888B-4A631A0CCA38}"/>
              </a:ext>
            </a:extLst>
          </p:cNvPr>
          <p:cNvSpPr txBox="1"/>
          <p:nvPr/>
        </p:nvSpPr>
        <p:spPr>
          <a:xfrm>
            <a:off x="630943" y="269138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[2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고급 기능으로 스킬 레벨업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C548C-FE3D-4465-94AB-E6FB2C7ADF0C}"/>
              </a:ext>
            </a:extLst>
          </p:cNvPr>
          <p:cNvSpPr txBox="1"/>
          <p:nvPr/>
        </p:nvSpPr>
        <p:spPr>
          <a:xfrm>
            <a:off x="4071763" y="2691388"/>
            <a:ext cx="4855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10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표현 언어</a:t>
            </a:r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(EL : Expression Language)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11 JSP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표준 태그 라이브러리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(JSTL)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파일 업로드 및 다운로드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서블릿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(Servlet)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(MVC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패턴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의 자료실형 게시판 만들기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3DCB9-B5DE-4286-A1D6-4A349BAECDAD}"/>
              </a:ext>
            </a:extLst>
          </p:cNvPr>
          <p:cNvSpPr txBox="1"/>
          <p:nvPr/>
        </p:nvSpPr>
        <p:spPr>
          <a:xfrm>
            <a:off x="630943" y="4016441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[3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프로젝트로 익히는 현업 스킬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F2360-CFBD-411F-956F-1E4730A32FD4}"/>
              </a:ext>
            </a:extLst>
          </p:cNvPr>
          <p:cNvSpPr txBox="1"/>
          <p:nvPr/>
        </p:nvSpPr>
        <p:spPr>
          <a:xfrm>
            <a:off x="4071763" y="4016441"/>
            <a:ext cx="431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[Project] 15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웹소켓으로 채팅 프로그램 만들기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16 SMTP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이메일 전송하기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네이버 검색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API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검색 결과 출력하기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배포하기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1312EF-4197-403E-9A35-949799ADECC4}"/>
              </a:ext>
            </a:extLst>
          </p:cNvPr>
          <p:cNvCxnSpPr>
            <a:cxnSpLocks/>
          </p:cNvCxnSpPr>
          <p:nvPr/>
        </p:nvCxnSpPr>
        <p:spPr>
          <a:xfrm>
            <a:off x="3949832" y="671365"/>
            <a:ext cx="0" cy="15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20DF9-2EAB-4CF8-BE08-37ACA06087A9}"/>
              </a:ext>
            </a:extLst>
          </p:cNvPr>
          <p:cNvCxnSpPr>
            <a:cxnSpLocks/>
          </p:cNvCxnSpPr>
          <p:nvPr/>
        </p:nvCxnSpPr>
        <p:spPr>
          <a:xfrm>
            <a:off x="3949832" y="2781202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32272-7F4A-4E25-9E10-C63CDEB5096A}"/>
              </a:ext>
            </a:extLst>
          </p:cNvPr>
          <p:cNvCxnSpPr>
            <a:cxnSpLocks/>
          </p:cNvCxnSpPr>
          <p:nvPr/>
        </p:nvCxnSpPr>
        <p:spPr>
          <a:xfrm>
            <a:off x="3949832" y="4090096"/>
            <a:ext cx="0" cy="6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396B1F-204B-4419-AC97-9DD7D4E656DC}"/>
              </a:ext>
            </a:extLst>
          </p:cNvPr>
          <p:cNvSpPr txBox="1"/>
          <p:nvPr/>
        </p:nvSpPr>
        <p:spPr>
          <a:xfrm>
            <a:off x="4062238" y="319894"/>
            <a:ext cx="2109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00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개발 환경 구축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00" y="8055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045002" y="1198692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</a:rPr>
              <a:t>02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1181100" y="2349606"/>
            <a:ext cx="6214984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</a:rPr>
              <a:t>내장 객체</a:t>
            </a:r>
            <a:endParaRPr lang="en-US" altLang="ko-KR" sz="4000" b="1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lt1"/>
                </a:solidFill>
              </a:rPr>
              <a:t>(Implicit Object)</a:t>
            </a:r>
            <a:endParaRPr sz="2000" dirty="0">
              <a:solidFill>
                <a:schemeClr val="lt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5469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활용 사례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클라이언트의 요청을 받거나 응답할 때 사용되는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기본 내장 객체들의 종류와 사용법 학습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웹 프로그래밍의 근간이 되는 요청과 응답부터 출력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세션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페이지와 애플리케이션 등 없어서는 안 될 개념들을 내장 객체로 제공하므로 수시로 광범위하게 활용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601BFC8-1013-4C6B-9DE2-C4019AFED12D}"/>
              </a:ext>
            </a:extLst>
          </p:cNvPr>
          <p:cNvGrpSpPr/>
          <p:nvPr/>
        </p:nvGrpSpPr>
        <p:grpSpPr>
          <a:xfrm>
            <a:off x="2639964" y="1322024"/>
            <a:ext cx="5636113" cy="1678351"/>
            <a:chOff x="2755412" y="1226774"/>
            <a:chExt cx="5636113" cy="16783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32DBE6-BCED-48A0-8CFE-43B34387019F}"/>
                </a:ext>
              </a:extLst>
            </p:cNvPr>
            <p:cNvSpPr>
              <a:spLocks/>
            </p:cNvSpPr>
            <p:nvPr/>
          </p:nvSpPr>
          <p:spPr>
            <a:xfrm>
              <a:off x="2755412" y="1713928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내장 객체</a:t>
              </a:r>
              <a:br>
                <a:rPr lang="en-US" altLang="ko-KR" sz="1100" dirty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소개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7B0D80-D191-4CE8-B0E8-4E6864EFF1C7}"/>
                </a:ext>
              </a:extLst>
            </p:cNvPr>
            <p:cNvSpPr>
              <a:spLocks/>
            </p:cNvSpPr>
            <p:nvPr/>
          </p:nvSpPr>
          <p:spPr>
            <a:xfrm>
              <a:off x="3924300" y="1226774"/>
              <a:ext cx="4467225" cy="1678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44000" rIns="72000" rtlCol="0" anchor="t" anchorCtr="0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내장 객체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3A16702-A63F-405D-A079-08D065118E7A}"/>
                </a:ext>
              </a:extLst>
            </p:cNvPr>
            <p:cNvSpPr/>
            <p:nvPr/>
          </p:nvSpPr>
          <p:spPr>
            <a:xfrm>
              <a:off x="4045902" y="1685960"/>
              <a:ext cx="1118720" cy="2857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request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540AC8-0A18-437D-8DE4-CDDF4ACDB286}"/>
                </a:ext>
              </a:extLst>
            </p:cNvPr>
            <p:cNvSpPr/>
            <p:nvPr/>
          </p:nvSpPr>
          <p:spPr>
            <a:xfrm>
              <a:off x="5467546" y="1685960"/>
              <a:ext cx="1118720" cy="2857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response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A613E6-07C7-46CB-A8B1-4BA89A6ABD14}"/>
                </a:ext>
              </a:extLst>
            </p:cNvPr>
            <p:cNvSpPr/>
            <p:nvPr/>
          </p:nvSpPr>
          <p:spPr>
            <a:xfrm>
              <a:off x="6889190" y="1685960"/>
              <a:ext cx="1118720" cy="2857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138E1A5-D9A9-44AB-A1CC-B444DF0835FB}"/>
                </a:ext>
              </a:extLst>
            </p:cNvPr>
            <p:cNvSpPr/>
            <p:nvPr/>
          </p:nvSpPr>
          <p:spPr>
            <a:xfrm>
              <a:off x="5467546" y="2424403"/>
              <a:ext cx="1118720" cy="2857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application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4512A2-D9FA-4211-94FC-999946AF4694}"/>
                </a:ext>
              </a:extLst>
            </p:cNvPr>
            <p:cNvSpPr/>
            <p:nvPr/>
          </p:nvSpPr>
          <p:spPr>
            <a:xfrm>
              <a:off x="6889190" y="2424403"/>
              <a:ext cx="1118720" cy="2857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exception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07FDF1B-B754-4935-8896-372D89B33BA5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3436824" y="2065949"/>
              <a:ext cx="48747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50E3269-FE41-40EF-8C60-23DAEF8A7C15}"/>
                </a:ext>
              </a:extLst>
            </p:cNvPr>
            <p:cNvCxnSpPr>
              <a:stCxn id="40" idx="3"/>
              <a:endCxn id="41" idx="1"/>
            </p:cNvCxnSpPr>
            <p:nvPr/>
          </p:nvCxnSpPr>
          <p:spPr>
            <a:xfrm>
              <a:off x="5164622" y="1828835"/>
              <a:ext cx="3029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B07778-316F-49BC-A4D5-04C33E74D15C}"/>
                </a:ext>
              </a:extLst>
            </p:cNvPr>
            <p:cNvCxnSpPr>
              <a:endCxn id="42" idx="1"/>
            </p:cNvCxnSpPr>
            <p:nvPr/>
          </p:nvCxnSpPr>
          <p:spPr>
            <a:xfrm>
              <a:off x="6586266" y="1828835"/>
              <a:ext cx="3029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959BB49-7E59-41F3-A474-4B7563DC0CEB}"/>
                </a:ext>
              </a:extLst>
            </p:cNvPr>
            <p:cNvCxnSpPr>
              <a:endCxn id="44" idx="1"/>
            </p:cNvCxnSpPr>
            <p:nvPr/>
          </p:nvCxnSpPr>
          <p:spPr>
            <a:xfrm flipV="1">
              <a:off x="6586266" y="2567278"/>
              <a:ext cx="302924" cy="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8B11F08-4D22-4241-97D9-C9FC7D06F38F}"/>
                </a:ext>
              </a:extLst>
            </p:cNvPr>
            <p:cNvCxnSpPr>
              <a:stCxn id="42" idx="3"/>
              <a:endCxn id="43" idx="1"/>
            </p:cNvCxnSpPr>
            <p:nvPr/>
          </p:nvCxnSpPr>
          <p:spPr>
            <a:xfrm flipH="1">
              <a:off x="5467546" y="1828835"/>
              <a:ext cx="2540364" cy="738443"/>
            </a:xfrm>
            <a:prstGeom prst="bentConnector5">
              <a:avLst>
                <a:gd name="adj1" fmla="val -8999"/>
                <a:gd name="adj2" fmla="val 50000"/>
                <a:gd name="adj3" fmla="val 1089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779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2.1 </a:t>
            </a:r>
            <a:r>
              <a:rPr lang="ko-KR" altLang="en-US" b="1" dirty="0"/>
              <a:t>내장 객체란</a:t>
            </a:r>
            <a:r>
              <a:rPr lang="en-US" altLang="ko-KR" b="1" dirty="0"/>
              <a:t>?(1)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내장 객체의 특징</a:t>
            </a:r>
            <a:endParaRPr lang="en-US" altLang="ko-KR" dirty="0"/>
          </a:p>
          <a:p>
            <a:pPr lvl="2"/>
            <a:r>
              <a:rPr lang="ko-KR" altLang="en-US" dirty="0"/>
              <a:t>컨테이너가 미리 선언해놓은 참조 변수를 이용해 사용</a:t>
            </a:r>
            <a:endParaRPr lang="en-US" altLang="ko-KR" dirty="0"/>
          </a:p>
          <a:p>
            <a:pPr lvl="2"/>
            <a:r>
              <a:rPr lang="ko-KR" altLang="en-US" dirty="0"/>
              <a:t>별도의 객체 생성 없이 각 내장 객체의 메서드를 사용할 수 있음</a:t>
            </a:r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문서 안의 </a:t>
            </a:r>
            <a:r>
              <a:rPr lang="en-US" altLang="ko-KR" dirty="0"/>
              <a:t>&lt;% </a:t>
            </a:r>
            <a:r>
              <a:rPr lang="ko-KR" altLang="en-US" dirty="0"/>
              <a:t>스크립틀릿 </a:t>
            </a:r>
            <a:r>
              <a:rPr lang="en-US" altLang="ko-KR" dirty="0"/>
              <a:t>%&gt;</a:t>
            </a:r>
            <a:r>
              <a:rPr lang="ko-KR" altLang="en-US" dirty="0"/>
              <a:t>과 </a:t>
            </a:r>
            <a:r>
              <a:rPr lang="en-US" altLang="ko-KR" dirty="0"/>
              <a:t>&lt;%= </a:t>
            </a:r>
            <a:r>
              <a:rPr lang="ko-KR" altLang="en-US" dirty="0"/>
              <a:t>표현식 </a:t>
            </a:r>
            <a:r>
              <a:rPr lang="en-US" altLang="ko-KR" dirty="0"/>
              <a:t>%&gt;</a:t>
            </a:r>
            <a:r>
              <a:rPr lang="ko-KR" altLang="en-US" dirty="0"/>
              <a:t>에서만 사용할 수 있음</a:t>
            </a:r>
            <a:endParaRPr lang="en-US" altLang="ko-KR" dirty="0"/>
          </a:p>
          <a:p>
            <a:pPr lvl="2"/>
            <a:r>
              <a:rPr lang="en-US" altLang="ko-KR" dirty="0"/>
              <a:t>&lt;%! </a:t>
            </a:r>
            <a:r>
              <a:rPr lang="ko-KR" altLang="en-US" dirty="0"/>
              <a:t>선언부 </a:t>
            </a:r>
            <a:r>
              <a:rPr lang="en-US" altLang="ko-KR" dirty="0"/>
              <a:t>%&gt;</a:t>
            </a:r>
            <a:r>
              <a:rPr lang="ko-KR" altLang="en-US" dirty="0"/>
              <a:t>에서는 즉시 사용은 불가능하고</a:t>
            </a:r>
            <a:r>
              <a:rPr lang="en-US" altLang="ko-KR" dirty="0"/>
              <a:t>, </a:t>
            </a:r>
            <a:r>
              <a:rPr lang="ko-KR" altLang="en-US" dirty="0"/>
              <a:t>매개변수로 전달받아 사용할 수는 있음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A1B5D-305D-4E10-A8DF-5BCB17678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349" y="2571750"/>
            <a:ext cx="4676775" cy="189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8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2.1 </a:t>
            </a:r>
            <a:r>
              <a:rPr lang="ko-KR" altLang="en-US" b="1" dirty="0"/>
              <a:t>내장 객체란</a:t>
            </a:r>
            <a:r>
              <a:rPr lang="en-US" altLang="ko-KR" b="1" dirty="0"/>
              <a:t>?(2)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내장 객체의 종류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54B3A4-6153-4B57-B0F1-78A7F6AE9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84560"/>
              </p:ext>
            </p:extLst>
          </p:nvPr>
        </p:nvGraphicFramePr>
        <p:xfrm>
          <a:off x="1295400" y="1474470"/>
          <a:ext cx="7296150" cy="24384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1513413475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538549093"/>
                    </a:ext>
                  </a:extLst>
                </a:gridCol>
                <a:gridCol w="3562350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내장 객체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Request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javax.servlet.http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HttpServletRequest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클라이언트의 요청 정보를 저장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Response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javax.servlet.http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HttpServletResponse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클라이언트의 요청에 대한 응답 정보를 저장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1235032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Out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javax.servlet.jsp.</a:t>
                      </a:r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JspWriter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JSP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페이지에 출력할 내용을 담는 출력 스트림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862049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Session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javax.servlet.http.</a:t>
                      </a:r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HttpSession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웹 브라우저 정보를 유지하기 위한 세션 정보를 저장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6094990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Application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javax.servlet.</a:t>
                      </a:r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ServletContext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웹 애플리케이션 관련 컨텍스트 정보를 저장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7486490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pageContext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javax.servlet.</a:t>
                      </a:r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jsp.PageContext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JSP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페이지에 대한 정보를 저장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8925212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java.lang.</a:t>
                      </a:r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Object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JSP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페이지를 구현한  자바 클래스의 인스턴스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9854120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Config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javax.servlet.</a:t>
                      </a:r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ServletConfig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JSP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페이지에 대한 설정 정보를 저장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148794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exception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java.lang.</a:t>
                      </a:r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Throwable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예외가 발생한 경우에 사용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4767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0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2.2 request </a:t>
            </a:r>
            <a:r>
              <a:rPr lang="ko-KR" altLang="en-US" b="1" dirty="0"/>
              <a:t>객체</a:t>
            </a:r>
            <a:r>
              <a:rPr lang="en-US" altLang="ko-KR" b="1" dirty="0"/>
              <a:t>(</a:t>
            </a:r>
            <a:r>
              <a:rPr lang="en-US" altLang="ko-KR" dirty="0"/>
              <a:t>1</a:t>
            </a:r>
            <a:r>
              <a:rPr lang="en-US" altLang="ko-KR" b="1" dirty="0"/>
              <a:t>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/>
              <a:t>request </a:t>
            </a:r>
            <a:r>
              <a:rPr lang="ko-KR" altLang="en-US" dirty="0"/>
              <a:t>내장 객체는 </a:t>
            </a:r>
            <a:r>
              <a:rPr lang="en-US" altLang="ko-KR" dirty="0"/>
              <a:t>JSP</a:t>
            </a:r>
            <a:r>
              <a:rPr lang="ko-KR" altLang="en-US" dirty="0"/>
              <a:t>에서 가장 많이 사용되는 객체로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주로 웹 브라우저</a:t>
            </a:r>
            <a:r>
              <a:rPr lang="en-US" altLang="ko-KR" dirty="0"/>
              <a:t>)</a:t>
            </a:r>
            <a:r>
              <a:rPr lang="ko-KR" altLang="en-US" dirty="0"/>
              <a:t>가 전송한 요청 정보를 담고 있는 객체</a:t>
            </a:r>
            <a:endParaRPr lang="en-US" altLang="ko-KR" dirty="0"/>
          </a:p>
          <a:p>
            <a:pPr lvl="2"/>
            <a:r>
              <a:rPr lang="ko-KR" altLang="en-US" dirty="0"/>
              <a:t>클라이언트와 서버에 대한 정보 읽기</a:t>
            </a:r>
          </a:p>
          <a:p>
            <a:pPr lvl="2"/>
            <a:r>
              <a:rPr lang="ko-KR" altLang="en-US" dirty="0"/>
              <a:t>클라이언트가 전송한 요청 매개변수에 대한 정보 읽기</a:t>
            </a:r>
            <a:endParaRPr lang="en-US" altLang="ko-KR" dirty="0"/>
          </a:p>
          <a:p>
            <a:pPr lvl="2"/>
            <a:r>
              <a:rPr lang="ko-KR" altLang="en-US" dirty="0"/>
              <a:t>요청 헤더 및 쿠키 정보 읽기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1257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2.2 request </a:t>
            </a:r>
            <a:r>
              <a:rPr lang="ko-KR" altLang="en-US" b="1" dirty="0"/>
              <a:t>객체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b="1" dirty="0"/>
              <a:t>2.2.1 </a:t>
            </a:r>
            <a:r>
              <a:rPr lang="ko-KR" altLang="en-US" b="1" dirty="0"/>
              <a:t>클라이언트와 서버의 환경정보 읽기</a:t>
            </a:r>
            <a:endParaRPr lang="en-US" altLang="ko-KR" b="1" dirty="0"/>
          </a:p>
          <a:p>
            <a:pPr lvl="1"/>
            <a:r>
              <a:rPr lang="en-US" altLang="ko-KR" dirty="0"/>
              <a:t>request </a:t>
            </a:r>
            <a:r>
              <a:rPr lang="ko-KR" altLang="en-US" dirty="0"/>
              <a:t>내장 객체를 통해 클라이언트와 서버의 환경정보 알아내기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2-1] </a:t>
            </a:r>
            <a:r>
              <a:rPr lang="ko-KR" altLang="en-US" dirty="0"/>
              <a:t>요청 페이지</a:t>
            </a:r>
            <a:endParaRPr lang="en-US" altLang="ko-KR" dirty="0"/>
          </a:p>
          <a:p>
            <a:pPr lvl="2"/>
            <a:r>
              <a:rPr lang="ko-KR" altLang="en-US" dirty="0"/>
              <a:t>클라이언트의 요청에 따른 서버의 환경정보를 읽기 위해 링크를 생성</a:t>
            </a:r>
            <a:br>
              <a:rPr lang="en-US" altLang="ko-KR" dirty="0"/>
            </a:br>
            <a:r>
              <a:rPr lang="en-US" altLang="ko-KR" dirty="0"/>
              <a:t>- &lt;a&gt; </a:t>
            </a:r>
            <a:r>
              <a:rPr lang="ko-KR" altLang="en-US" dirty="0"/>
              <a:t>태그로 만든 링크이므로 </a:t>
            </a:r>
            <a:r>
              <a:rPr lang="en-US" altLang="ko-KR" dirty="0"/>
              <a:t>GET </a:t>
            </a:r>
            <a:r>
              <a:rPr lang="ko-KR" altLang="en-US" dirty="0"/>
              <a:t>방식으로 전송되고</a:t>
            </a:r>
            <a:r>
              <a:rPr lang="en-US" altLang="ko-KR" dirty="0"/>
              <a:t>, </a:t>
            </a:r>
            <a:r>
              <a:rPr lang="ko-KR" altLang="en-US" dirty="0"/>
              <a:t>링크 뒤에는 </a:t>
            </a:r>
            <a:r>
              <a:rPr lang="en-US" altLang="ko-KR" dirty="0"/>
              <a:t>2</a:t>
            </a:r>
            <a:r>
              <a:rPr lang="ko-KR" altLang="en-US" dirty="0"/>
              <a:t>개의 매개변수가</a:t>
            </a:r>
            <a:br>
              <a:rPr lang="en-US" altLang="ko-KR" dirty="0"/>
            </a:br>
            <a:r>
              <a:rPr lang="ko-KR" altLang="en-US" dirty="0"/>
              <a:t>   쿼리스트링으로 전달</a:t>
            </a:r>
            <a:br>
              <a:rPr lang="en-US" altLang="ko-KR" dirty="0"/>
            </a:br>
            <a:r>
              <a:rPr lang="en-US" altLang="ko-KR" dirty="0"/>
              <a:t>- &lt;form&gt; </a:t>
            </a:r>
            <a:r>
              <a:rPr lang="ko-KR" altLang="en-US" dirty="0"/>
              <a:t>태그를 사용하여 </a:t>
            </a:r>
            <a:r>
              <a:rPr lang="en-US" altLang="ko-KR" dirty="0"/>
              <a:t>POST </a:t>
            </a:r>
            <a:r>
              <a:rPr lang="ko-KR" altLang="en-US" dirty="0"/>
              <a:t>방식으로 요청을 전송</a:t>
            </a:r>
            <a:r>
              <a:rPr lang="en-US" altLang="ko-KR" dirty="0"/>
              <a:t>.</a:t>
            </a:r>
            <a:r>
              <a:rPr lang="ko-KR" altLang="en-US" dirty="0"/>
              <a:t> 다양한 </a:t>
            </a:r>
            <a:r>
              <a:rPr lang="en-US" altLang="ko-KR" dirty="0"/>
              <a:t>&lt;input&gt; </a:t>
            </a:r>
            <a:r>
              <a:rPr lang="ko-KR" altLang="en-US" dirty="0"/>
              <a:t>태그를 사용</a:t>
            </a:r>
            <a:br>
              <a:rPr lang="en-US" altLang="ko-KR" dirty="0"/>
            </a:br>
            <a:r>
              <a:rPr lang="en-US" altLang="ko-KR" dirty="0"/>
              <a:t>- HTTP </a:t>
            </a:r>
            <a:r>
              <a:rPr lang="ko-KR" altLang="en-US" dirty="0"/>
              <a:t>요청 헤더를 읽기 위한 링크를 생성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8395164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13264</TotalTime>
  <Words>1732</Words>
  <Application>Microsoft Office PowerPoint</Application>
  <PresentationFormat>화면 슬라이드 쇼(16:9)</PresentationFormat>
  <Paragraphs>202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Batang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2.1 내장 객체란?(1)</vt:lpstr>
      <vt:lpstr>2.1 내장 객체란?(2)</vt:lpstr>
      <vt:lpstr>2.2 request 객체(1)</vt:lpstr>
      <vt:lpstr>2.2 request 객체(2)</vt:lpstr>
      <vt:lpstr>2.2 request 객체(3)</vt:lpstr>
      <vt:lpstr>2.2 request 객체(4)</vt:lpstr>
      <vt:lpstr>2.2 request 객체(5)</vt:lpstr>
      <vt:lpstr>2.3 response 객체(1)</vt:lpstr>
      <vt:lpstr>2.3 response 객체(2)</vt:lpstr>
      <vt:lpstr>2.3 response 객체(3)</vt:lpstr>
      <vt:lpstr>2.4 out 객체</vt:lpstr>
      <vt:lpstr>2.5 application 객체</vt:lpstr>
      <vt:lpstr>2.6 exception 객체(1)</vt:lpstr>
      <vt:lpstr>2.6 exception 객체(2)</vt:lpstr>
      <vt:lpstr>학습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이 복연</cp:lastModifiedBy>
  <cp:revision>35</cp:revision>
  <dcterms:modified xsi:type="dcterms:W3CDTF">2022-03-10T06:22:58Z</dcterms:modified>
</cp:coreProperties>
</file>