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0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4" r:id="rId20"/>
    <p:sldId id="297" r:id="rId21"/>
  </p:sldIdLst>
  <p:sldSz cx="9144000" cy="5143500" type="screen16x9"/>
  <p:notesSz cx="6858000" cy="9144000"/>
  <p:embeddedFontLst>
    <p:embeddedFont>
      <p:font typeface="나눔고딕코딩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5" d="100"/>
          <a:sy n="165" d="100"/>
        </p:scale>
        <p:origin x="144" y="942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68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64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681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264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34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1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304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65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6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62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45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32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데이터 전송 객체</a:t>
            </a:r>
            <a:r>
              <a:rPr lang="en-US" altLang="ko-KR" b="1" dirty="0"/>
              <a:t>(DTO) </a:t>
            </a:r>
            <a:r>
              <a:rPr lang="ko-KR" altLang="en-US" b="1" dirty="0"/>
              <a:t>준비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596800" cy="3541264"/>
          </a:xfrm>
        </p:spPr>
        <p:txBody>
          <a:bodyPr/>
          <a:lstStyle/>
          <a:p>
            <a:pPr lvl="1"/>
            <a:r>
              <a:rPr lang="en-US" altLang="ko-KR" dirty="0"/>
              <a:t>‘Person’</a:t>
            </a:r>
            <a:r>
              <a:rPr lang="ko-KR" altLang="en-US" dirty="0"/>
              <a:t> 이름의 </a:t>
            </a:r>
            <a:r>
              <a:rPr lang="en-US" altLang="ko-KR" dirty="0"/>
              <a:t>DTO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marL="912812" lvl="2" indent="-285750"/>
            <a:r>
              <a:rPr lang="ko-KR" altLang="en-US" dirty="0"/>
              <a:t>이클립스의 자동 생성 기능을 이용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05 ① </a:t>
            </a:r>
            <a:r>
              <a:rPr lang="ko-KR" altLang="en-US" dirty="0"/>
              <a:t>편집창에서 마우스 우클릭 → ② </a:t>
            </a:r>
            <a:r>
              <a:rPr lang="en-US" altLang="ko-KR" dirty="0"/>
              <a:t>[Source] → ③ [Generate Getters and Setters...] </a:t>
            </a:r>
            <a:r>
              <a:rPr lang="ko-KR" altLang="en-US" dirty="0"/>
              <a:t>메뉴 선택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06 [Select All] → [Generate]</a:t>
            </a:r>
            <a:r>
              <a:rPr lang="ko-KR" altLang="en-US" dirty="0"/>
              <a:t>를 클릭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자바빈즈 규약을 모두 만족하는 </a:t>
            </a:r>
            <a:r>
              <a:rPr lang="en-US" altLang="ko-KR" dirty="0"/>
              <a:t>Person </a:t>
            </a:r>
            <a:r>
              <a:rPr lang="ko-KR" altLang="en-US" dirty="0"/>
              <a:t>클래스가 완성</a:t>
            </a:r>
            <a:endParaRPr lang="en-US" altLang="ko-KR" dirty="0"/>
          </a:p>
          <a:p>
            <a:pPr marL="912812" lvl="2" indent="-285750"/>
            <a:r>
              <a:rPr lang="ko-KR" altLang="en-US" dirty="0"/>
              <a:t>인수들을 받아 모든 속성을 한 번에 초기화해주는 생성자 추가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07 </a:t>
            </a:r>
            <a:r>
              <a:rPr lang="ko-KR" altLang="en-US" dirty="0"/>
              <a:t>편집창에서 마우스 우클릭 → </a:t>
            </a:r>
            <a:r>
              <a:rPr lang="en-US" altLang="ko-KR" dirty="0"/>
              <a:t>[Source] → [Generate Constructor using Fields...] </a:t>
            </a:r>
            <a:r>
              <a:rPr lang="ko-KR" altLang="en-US" dirty="0"/>
              <a:t>메뉴 선택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08 ① [Select All] → ② [Generate]</a:t>
            </a:r>
            <a:r>
              <a:rPr lang="ko-KR" altLang="en-US" dirty="0"/>
              <a:t>를 클릭합니다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3-2] Person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완성 버전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86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3.3 page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page </a:t>
            </a:r>
            <a:r>
              <a:rPr lang="ko-KR" altLang="en-US" dirty="0"/>
              <a:t>영역은 클라이언트의 요청을 처리하는 데 관여하는 </a:t>
            </a:r>
            <a:r>
              <a:rPr lang="en-US" altLang="ko-KR" dirty="0"/>
              <a:t>JSP </a:t>
            </a:r>
            <a:r>
              <a:rPr lang="ko-KR" altLang="en-US" dirty="0"/>
              <a:t>페이지마다 하나씩 생성</a:t>
            </a:r>
            <a:endParaRPr lang="en-US" altLang="ko-KR" dirty="0"/>
          </a:p>
          <a:p>
            <a:pPr lvl="2"/>
            <a:r>
              <a:rPr lang="ko-KR" altLang="en-US" dirty="0"/>
              <a:t>이때 각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/>
              <a:t>page </a:t>
            </a:r>
            <a:r>
              <a:rPr lang="ko-KR" altLang="en-US" dirty="0"/>
              <a:t>영역을 사용하기 위한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객체를 할당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3-3] page </a:t>
            </a:r>
            <a:r>
              <a:rPr lang="ko-KR" altLang="en-US" dirty="0"/>
              <a:t>영역에 값을 저장하고 불러오기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먼저 코드에서 외부 클래스인 </a:t>
            </a:r>
            <a:r>
              <a:rPr lang="en-US" altLang="ko-KR" dirty="0" err="1"/>
              <a:t>common.Person</a:t>
            </a:r>
            <a:r>
              <a:rPr lang="ko-KR" altLang="en-US" dirty="0"/>
              <a:t>을 사용하기 위해 임포트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r>
              <a:rPr lang="en-US" altLang="ko-KR" dirty="0"/>
              <a:t>page </a:t>
            </a:r>
            <a:r>
              <a:rPr lang="ko-KR" altLang="en-US" dirty="0"/>
              <a:t>영역에 속성값을 저장</a:t>
            </a:r>
            <a:r>
              <a:rPr lang="en-US" altLang="ko-KR" dirty="0"/>
              <a:t>. </a:t>
            </a:r>
            <a:r>
              <a:rPr lang="ko-KR" altLang="en-US" dirty="0"/>
              <a:t>객체가 아닌 기본 타입 값들은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해당 래퍼 클래스로 오토박싱된 후 저장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저장한 속성들을 다시 읽어오기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모든 속성이 </a:t>
            </a:r>
            <a:r>
              <a:rPr lang="en-US" altLang="ko-KR" dirty="0"/>
              <a:t>Object </a:t>
            </a:r>
            <a:r>
              <a:rPr lang="ko-KR" altLang="en-US" dirty="0"/>
              <a:t>타입으로 저장되어 있으므로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다시 원래의 타입으로 형변환</a:t>
            </a:r>
            <a:br>
              <a:rPr lang="en-US" altLang="ko-KR" dirty="0"/>
            </a:br>
            <a:r>
              <a:rPr lang="en-US" altLang="ko-KR" dirty="0"/>
              <a:t>④ String </a:t>
            </a:r>
            <a:r>
              <a:rPr lang="ko-KR" altLang="en-US" dirty="0"/>
              <a:t>타입인 경우 </a:t>
            </a:r>
            <a:r>
              <a:rPr lang="en-US" altLang="ko-KR" dirty="0" err="1"/>
              <a:t>toString</a:t>
            </a:r>
            <a:r>
              <a:rPr lang="en-US" altLang="ko-KR" dirty="0"/>
              <a:t>( ) </a:t>
            </a:r>
            <a:r>
              <a:rPr lang="ko-KR" altLang="en-US" dirty="0"/>
              <a:t>메서드를 통해 문자열로 변환하여 출력할 수도 있음</a:t>
            </a:r>
            <a:br>
              <a:rPr lang="en-US" altLang="ko-KR" dirty="0"/>
            </a:br>
            <a:r>
              <a:rPr lang="en-US" altLang="ko-KR" dirty="0"/>
              <a:t>⑤ Person </a:t>
            </a:r>
            <a:r>
              <a:rPr lang="ko-KR" altLang="en-US" dirty="0"/>
              <a:t>객체에서 멤버 변수의 값을 읽어오는 예</a:t>
            </a:r>
            <a:r>
              <a:rPr lang="en-US" altLang="ko-KR" dirty="0"/>
              <a:t>. Person</a:t>
            </a:r>
            <a:r>
              <a:rPr lang="ko-KR" altLang="en-US" dirty="0"/>
              <a:t>은 </a:t>
            </a:r>
            <a:r>
              <a:rPr lang="en-US" altLang="ko-KR" dirty="0"/>
              <a:t>DTO</a:t>
            </a:r>
            <a:r>
              <a:rPr lang="ko-KR" altLang="en-US" dirty="0"/>
              <a:t>라서 멤버 변수가   </a:t>
            </a:r>
            <a:br>
              <a:rPr lang="en-US" altLang="ko-KR" dirty="0"/>
            </a:br>
            <a:r>
              <a:rPr lang="en-US" altLang="ko-KR" dirty="0"/>
              <a:t>    private</a:t>
            </a:r>
            <a:r>
              <a:rPr lang="ko-KR" altLang="en-US" dirty="0"/>
              <a:t>으로 선언되었으므로 게터 메서드를 이용</a:t>
            </a:r>
            <a:br>
              <a:rPr lang="en-US" altLang="ko-KR" dirty="0"/>
            </a:br>
            <a:r>
              <a:rPr lang="en-US" altLang="ko-KR" dirty="0"/>
              <a:t>⑥ include </a:t>
            </a:r>
            <a:r>
              <a:rPr lang="ko-KR" altLang="en-US" dirty="0"/>
              <a:t>지시어로 다른 </a:t>
            </a:r>
            <a:r>
              <a:rPr lang="en-US" altLang="ko-KR" dirty="0"/>
              <a:t>JSP </a:t>
            </a:r>
            <a:r>
              <a:rPr lang="ko-KR" altLang="en-US" dirty="0"/>
              <a:t>파일을 포함</a:t>
            </a:r>
            <a:r>
              <a:rPr lang="en-US" altLang="ko-KR" dirty="0"/>
              <a:t>. </a:t>
            </a:r>
            <a:r>
              <a:rPr lang="ko-KR" altLang="en-US" dirty="0"/>
              <a:t>‘포함’ 관계이므로 ‘같은 페이지’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에서 </a:t>
            </a:r>
            <a:r>
              <a:rPr lang="en-US" altLang="ko-KR" dirty="0"/>
              <a:t>&lt;a&gt; </a:t>
            </a:r>
            <a:r>
              <a:rPr lang="ko-KR" altLang="en-US" dirty="0"/>
              <a:t>태그로 감싼 링크를 클릭하면 ‘다른 페이지’로 ‘이동’</a:t>
            </a:r>
            <a:r>
              <a:rPr lang="en-US" altLang="ko-KR" dirty="0"/>
              <a:t>. </a:t>
            </a:r>
            <a:r>
              <a:rPr lang="ko-KR" altLang="en-US" dirty="0"/>
              <a:t>따라서 이전 페이지에서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만든 </a:t>
            </a:r>
            <a:r>
              <a:rPr lang="en-US" altLang="ko-KR" dirty="0"/>
              <a:t>page </a:t>
            </a:r>
            <a:r>
              <a:rPr lang="ko-KR" altLang="en-US" dirty="0"/>
              <a:t>영역은 소멸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4181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3.3 page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3-4] </a:t>
            </a:r>
            <a:r>
              <a:rPr lang="en-US" altLang="ko-KR" dirty="0" err="1"/>
              <a:t>PageContextMain.jsp</a:t>
            </a:r>
            <a:r>
              <a:rPr lang="ko-KR" altLang="en-US" dirty="0"/>
              <a:t>에 포함시킬 </a:t>
            </a:r>
            <a:r>
              <a:rPr lang="en-US" altLang="ko-KR" dirty="0"/>
              <a:t>JSP </a:t>
            </a:r>
            <a:r>
              <a:rPr lang="ko-KR" altLang="en-US" dirty="0"/>
              <a:t>문서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앞의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3-3]</a:t>
            </a:r>
            <a:r>
              <a:rPr lang="ko-KR" altLang="en-US" dirty="0"/>
              <a:t>에서처럼 </a:t>
            </a:r>
            <a:r>
              <a:rPr lang="en-US" altLang="ko-KR" dirty="0"/>
              <a:t>page </a:t>
            </a:r>
            <a:r>
              <a:rPr lang="ko-KR" altLang="en-US" dirty="0"/>
              <a:t>영역에 저장된 속성을 읽어와서 형변환</a:t>
            </a:r>
            <a:br>
              <a:rPr lang="en-US" altLang="ko-KR" dirty="0"/>
            </a:br>
            <a:r>
              <a:rPr lang="ko-KR" altLang="en-US" dirty="0"/>
              <a:t>② 직접 출력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3-5] &lt;a&gt; </a:t>
            </a:r>
            <a:r>
              <a:rPr lang="ko-KR" altLang="en-US" dirty="0"/>
              <a:t>태그 링크로 이동할 별도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다른 페이지로 이동한 후 </a:t>
            </a:r>
            <a:r>
              <a:rPr lang="en-US" altLang="ko-KR" dirty="0"/>
              <a:t>page </a:t>
            </a:r>
            <a:r>
              <a:rPr lang="ko-KR" altLang="en-US" dirty="0"/>
              <a:t>영역이 공유되는지 확인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</a:t>
            </a:r>
            <a:r>
              <a:rPr lang="en-US" altLang="ko-KR" dirty="0"/>
              <a:t>page </a:t>
            </a:r>
            <a:r>
              <a:rPr lang="ko-KR" altLang="en-US" dirty="0"/>
              <a:t>영역에서 속성값을 가져오기</a:t>
            </a:r>
            <a:r>
              <a:rPr lang="en-US" altLang="ko-KR" dirty="0"/>
              <a:t>. </a:t>
            </a:r>
            <a:r>
              <a:rPr lang="ko-KR" altLang="en-US" dirty="0"/>
              <a:t>이번에는 형변환을 하지 않음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가져오려는 속성이 존재하지 않는다면 </a:t>
            </a:r>
            <a:r>
              <a:rPr lang="en-US" altLang="ko-KR" dirty="0" err="1"/>
              <a:t>getAttribute</a:t>
            </a:r>
            <a:r>
              <a:rPr lang="en-US" altLang="ko-KR" dirty="0"/>
              <a:t>( ) </a:t>
            </a:r>
            <a:r>
              <a:rPr lang="ko-KR" altLang="en-US" dirty="0"/>
              <a:t>메서드가 </a:t>
            </a:r>
            <a:r>
              <a:rPr lang="en-US" altLang="ko-KR" dirty="0"/>
              <a:t>null</a:t>
            </a:r>
            <a:r>
              <a:rPr lang="ko-KR" altLang="en-US" dirty="0"/>
              <a:t>을 반환하고</a:t>
            </a:r>
            <a:r>
              <a:rPr lang="en-US" altLang="ko-KR" dirty="0"/>
              <a:t>, null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en-US" altLang="ko-KR" dirty="0"/>
              <a:t>   int </a:t>
            </a:r>
            <a:r>
              <a:rPr lang="ko-KR" altLang="en-US" dirty="0"/>
              <a:t>타입 변수에 담으려 시도하면 </a:t>
            </a:r>
            <a:r>
              <a:rPr lang="en-US" altLang="ko-KR" dirty="0" err="1"/>
              <a:t>NullPointerException</a:t>
            </a:r>
            <a:r>
              <a:rPr lang="ko-KR" altLang="en-US" dirty="0"/>
              <a:t>이 발생하기 때문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대신 값을 화면에 출력할 때 </a:t>
            </a:r>
            <a:r>
              <a:rPr lang="en-US" altLang="ko-KR" dirty="0"/>
              <a:t>null</a:t>
            </a:r>
            <a:r>
              <a:rPr lang="ko-KR" altLang="en-US" dirty="0"/>
              <a:t>이 아닌지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626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3.4 request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request </a:t>
            </a:r>
            <a:r>
              <a:rPr lang="ko-KR" altLang="en-US" dirty="0"/>
              <a:t>영역은 하나의 요청에 대한 응답이 완료될 때 소멸하게 되므로 </a:t>
            </a:r>
            <a:r>
              <a:rPr lang="en-US" altLang="ko-KR" dirty="0"/>
              <a:t>page </a:t>
            </a:r>
            <a:r>
              <a:rPr lang="ko-KR" altLang="en-US" dirty="0"/>
              <a:t>영역보다는 접근 범위가 조금 더 넓음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3-6] </a:t>
            </a:r>
            <a:r>
              <a:rPr lang="ko-KR" altLang="en-US" dirty="0"/>
              <a:t>최초 페이지</a:t>
            </a:r>
            <a:r>
              <a:rPr lang="en-US" altLang="ko-KR" dirty="0"/>
              <a:t>(request </a:t>
            </a:r>
            <a:r>
              <a:rPr lang="ko-KR" altLang="en-US" dirty="0"/>
              <a:t>영역 동작 확인용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영역에 </a:t>
            </a:r>
            <a:r>
              <a:rPr lang="en-US" altLang="ko-KR" dirty="0"/>
              <a:t>String </a:t>
            </a:r>
            <a:r>
              <a:rPr lang="ko-KR" altLang="en-US" dirty="0"/>
              <a:t>객체와 </a:t>
            </a:r>
            <a:r>
              <a:rPr lang="en-US" altLang="ko-KR" dirty="0"/>
              <a:t>Person </a:t>
            </a:r>
            <a:r>
              <a:rPr lang="ko-KR" altLang="en-US" dirty="0"/>
              <a:t>객체를 저장</a:t>
            </a:r>
            <a:br>
              <a:rPr lang="en-US" altLang="ko-KR" dirty="0"/>
            </a:br>
            <a:r>
              <a:rPr lang="en-US" altLang="ko-KR" dirty="0"/>
              <a:t>②</a:t>
            </a:r>
            <a:r>
              <a:rPr lang="ko-KR" altLang="en-US" dirty="0"/>
              <a:t>와 </a:t>
            </a:r>
            <a:r>
              <a:rPr lang="en-US" altLang="ko-KR" dirty="0"/>
              <a:t>③ request </a:t>
            </a:r>
            <a:r>
              <a:rPr lang="ko-KR" altLang="en-US" dirty="0"/>
              <a:t>영역에 저장된 속성을 삭제</a:t>
            </a:r>
            <a:br>
              <a:rPr lang="en-US" altLang="ko-KR" dirty="0"/>
            </a:br>
            <a:r>
              <a:rPr lang="en-US" altLang="ko-KR" dirty="0"/>
              <a:t>   - ② “</a:t>
            </a:r>
            <a:r>
              <a:rPr lang="en-US" altLang="ko-KR" dirty="0" err="1"/>
              <a:t>requestString</a:t>
            </a:r>
            <a:r>
              <a:rPr lang="en-US" altLang="ko-KR" dirty="0"/>
              <a:t>”</a:t>
            </a:r>
            <a:r>
              <a:rPr lang="ko-KR" altLang="en-US" dirty="0"/>
              <a:t>은 당연히 정상적으로 삭제되는데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- ③ </a:t>
            </a:r>
            <a:r>
              <a:rPr lang="ko-KR" altLang="en-US" dirty="0"/>
              <a:t>두 번째 줄에서는 존재하지 않는 “</a:t>
            </a:r>
            <a:r>
              <a:rPr lang="en-US" altLang="ko-KR" dirty="0" err="1"/>
              <a:t>requestInteger</a:t>
            </a:r>
            <a:r>
              <a:rPr lang="en-US" altLang="ko-KR" dirty="0"/>
              <a:t>”</a:t>
            </a:r>
            <a:r>
              <a:rPr lang="ko-KR" altLang="en-US" dirty="0"/>
              <a:t>를 삭제하려 시도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속성값을 읽어와서 출력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RequestForward.jsp</a:t>
            </a:r>
            <a:r>
              <a:rPr lang="ko-KR" altLang="en-US" dirty="0"/>
              <a:t>로 포워드하는 코드</a:t>
            </a:r>
            <a:br>
              <a:rPr lang="en-US" altLang="ko-KR" dirty="0"/>
            </a:br>
            <a:r>
              <a:rPr lang="en-US" altLang="ko-KR" dirty="0"/>
              <a:t>⑥ request </a:t>
            </a:r>
            <a:r>
              <a:rPr lang="ko-KR" altLang="en-US" dirty="0"/>
              <a:t>내장 객체를 통해 실제로 포워드를 수행하는 코드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C8716F-0DED-47D3-8C9A-460DD02F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12136"/>
              </p:ext>
            </p:extLst>
          </p:nvPr>
        </p:nvGraphicFramePr>
        <p:xfrm>
          <a:off x="1510973" y="3668095"/>
          <a:ext cx="64805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5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request.getRequestDispatcher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포워드할 파일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").forward(request, response)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48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3.4 request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포워드된 페이지에서도 영역이 공유되는지 확인</a:t>
            </a:r>
            <a:br>
              <a:rPr lang="en-US" altLang="ko-KR" dirty="0"/>
            </a:b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3-6]</a:t>
            </a:r>
            <a:r>
              <a:rPr lang="ko-KR" altLang="en-US" dirty="0"/>
              <a:t>에서 포워드하는 부분의 주석을 해제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 )</a:t>
            </a:r>
            <a:r>
              <a:rPr lang="ko-KR" altLang="en-US" dirty="0"/>
              <a:t>의 반환 타입이 </a:t>
            </a:r>
            <a:r>
              <a:rPr lang="en-US" altLang="ko-KR" dirty="0" err="1"/>
              <a:t>RequestDispatcher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객체가 요청을 다른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페이지로 넘겨주는 기능을 수행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3-7] </a:t>
            </a:r>
            <a:r>
              <a:rPr lang="ko-KR" altLang="en-US" dirty="0"/>
              <a:t>포워드되는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과 </a:t>
            </a:r>
            <a:r>
              <a:rPr lang="en-US" altLang="ko-KR" dirty="0"/>
              <a:t>② request </a:t>
            </a:r>
            <a:r>
              <a:rPr lang="ko-KR" altLang="en-US" dirty="0"/>
              <a:t>영역에 저장된 속성들을 읽어와서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인코딩 방식을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포워드하면서 쿼리스트링으로 전달한 매개변수의 값을 출력</a:t>
            </a:r>
            <a:br>
              <a:rPr lang="en-US" altLang="ko-KR" dirty="0"/>
            </a:b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3-6]</a:t>
            </a:r>
            <a:r>
              <a:rPr lang="ko-KR" altLang="en-US" dirty="0"/>
              <a:t>의 </a:t>
            </a:r>
            <a:r>
              <a:rPr lang="en-US" altLang="ko-KR" dirty="0" err="1"/>
              <a:t>RequestMain.jsp</a:t>
            </a:r>
            <a:r>
              <a:rPr lang="ko-KR" altLang="en-US" dirty="0"/>
              <a:t>를 다시 실행하여</a:t>
            </a:r>
            <a:r>
              <a:rPr lang="en-US" altLang="ko-KR" dirty="0"/>
              <a:t>, </a:t>
            </a:r>
            <a:r>
              <a:rPr lang="ko-KR" altLang="en-US" dirty="0"/>
              <a:t>포워드된 후에도 </a:t>
            </a:r>
            <a:r>
              <a:rPr lang="en-US" altLang="ko-KR" dirty="0"/>
              <a:t>request </a:t>
            </a:r>
            <a:r>
              <a:rPr lang="ko-KR" altLang="en-US" dirty="0"/>
              <a:t>영역이 여전히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유효한지 확인</a:t>
            </a:r>
            <a:endParaRPr lang="en-US" altLang="ko-KR" dirty="0"/>
          </a:p>
          <a:p>
            <a:pPr lvl="2"/>
            <a:r>
              <a:rPr lang="en-US" altLang="ko-KR" dirty="0"/>
              <a:t>request </a:t>
            </a:r>
            <a:r>
              <a:rPr lang="ko-KR" altLang="en-US" dirty="0"/>
              <a:t>영역에 저장된 속성값은 현재 페이지와 포워드된 페이지까지 공유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8037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3.5 session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/>
              <a:t>클라이언트가 서버에 접속해 있는 상태 혹은 단위</a:t>
            </a:r>
            <a:r>
              <a:rPr lang="en-US" altLang="ko-KR" dirty="0"/>
              <a:t>, </a:t>
            </a:r>
            <a:r>
              <a:rPr lang="ko-KR" altLang="en-US" dirty="0"/>
              <a:t>주로 회원인증 후 로그인 상태를 유지하는 처리에 사용</a:t>
            </a:r>
            <a:endParaRPr lang="en-US" altLang="ko-KR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 </a:t>
            </a:r>
            <a:r>
              <a:rPr lang="ko-KR" altLang="en-US" dirty="0"/>
              <a:t>최초 페이지</a:t>
            </a:r>
            <a:r>
              <a:rPr lang="en-US" altLang="ko-KR" dirty="0"/>
              <a:t>(session </a:t>
            </a:r>
            <a:r>
              <a:rPr lang="ko-KR" altLang="en-US" dirty="0"/>
              <a:t>영역 동작 확인용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컬렉션을 생성한 후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String </a:t>
            </a:r>
            <a:r>
              <a:rPr lang="ko-KR" altLang="en-US" dirty="0"/>
              <a:t>객체를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 컬렉션을 통째로 </a:t>
            </a:r>
            <a:r>
              <a:rPr lang="en-US" altLang="ko-KR" dirty="0"/>
              <a:t>session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 </a:t>
            </a:r>
            <a:r>
              <a:rPr lang="en-US" altLang="ko-KR" dirty="0"/>
              <a:t>session </a:t>
            </a:r>
            <a:r>
              <a:rPr lang="ko-KR" altLang="en-US" dirty="0"/>
              <a:t>영역이 이동된 페이지에서도 공유되는지 확인하기 위한 링크</a:t>
            </a:r>
            <a:endParaRPr lang="en-US" altLang="ko-KR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 </a:t>
            </a:r>
            <a:r>
              <a:rPr lang="ko-KR" altLang="en-US" dirty="0"/>
              <a:t>링크를 클릭해 이동된 페이지</a:t>
            </a:r>
            <a:br>
              <a:rPr lang="en-US" altLang="ko-KR" dirty="0"/>
            </a:br>
            <a:r>
              <a:rPr lang="en-US" altLang="ko-KR" dirty="0"/>
              <a:t>①session </a:t>
            </a:r>
            <a:r>
              <a:rPr lang="ko-KR" altLang="en-US" dirty="0"/>
              <a:t>영역에서 속성을 읽어온 후 형변환</a:t>
            </a:r>
            <a:r>
              <a:rPr lang="en-US" altLang="ko-KR" dirty="0"/>
              <a:t>. </a:t>
            </a:r>
            <a:r>
              <a:rPr lang="ko-KR" altLang="en-US" dirty="0"/>
              <a:t>컬렉션의 타입은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</a:t>
            </a:r>
            <a:br>
              <a:rPr lang="en-US" altLang="ko-KR" dirty="0"/>
            </a:br>
            <a:r>
              <a:rPr lang="en-US" altLang="ko-KR" dirty="0"/>
              <a:t>② for</a:t>
            </a:r>
            <a:r>
              <a:rPr lang="ko-KR" altLang="en-US" dirty="0"/>
              <a:t>문을 이용해 컬렉션에서 객체들을 꺼내 출력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6791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3.5 session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</a:t>
            </a:r>
            <a:r>
              <a:rPr lang="ko-KR" altLang="en-US" dirty="0"/>
              <a:t>의 </a:t>
            </a:r>
            <a:r>
              <a:rPr lang="en-US" altLang="ko-KR" dirty="0" err="1"/>
              <a:t>SessionMain.jsp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SessionLocation.jsp</a:t>
            </a:r>
            <a:r>
              <a:rPr lang="en-US" altLang="ko-KR" dirty="0"/>
              <a:t> </a:t>
            </a:r>
            <a:r>
              <a:rPr lang="ko-KR" altLang="en-US" dirty="0"/>
              <a:t>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3"/>
            <a:r>
              <a:rPr lang="ko-KR" altLang="en-US" dirty="0"/>
              <a:t>페이지가 이동되었지만 </a:t>
            </a:r>
            <a:r>
              <a:rPr lang="en-US" altLang="ko-KR" dirty="0"/>
              <a:t>session </a:t>
            </a:r>
            <a:r>
              <a:rPr lang="ko-KR" altLang="en-US" dirty="0"/>
              <a:t>영역에 저장된 속성값은 정상적으로 출력</a:t>
            </a:r>
            <a:endParaRPr lang="en-US" altLang="ko-KR" dirty="0"/>
          </a:p>
          <a:p>
            <a:pPr lvl="3"/>
            <a:r>
              <a:rPr lang="en-US" altLang="ko-KR" dirty="0"/>
              <a:t>session </a:t>
            </a:r>
            <a:r>
              <a:rPr lang="ko-KR" altLang="en-US" dirty="0"/>
              <a:t>영역의 속성값을 삭제하고 싶다면 웹 브라우저를 완전히 닫았다가 다시 열면 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탭만 닫아서는 </a:t>
            </a:r>
            <a:r>
              <a:rPr lang="en-US" altLang="ko-KR" dirty="0"/>
              <a:t>session</a:t>
            </a:r>
            <a:r>
              <a:rPr lang="ko-KR" altLang="en-US" dirty="0"/>
              <a:t>이 삭제되지 않고</a:t>
            </a:r>
            <a:r>
              <a:rPr lang="en-US" altLang="ko-KR" dirty="0"/>
              <a:t>, </a:t>
            </a:r>
            <a:r>
              <a:rPr lang="ko-KR" altLang="en-US" dirty="0"/>
              <a:t>반드시 웹 브라우저 전체를 닫아야 함</a:t>
            </a:r>
            <a:endParaRPr lang="en-US" altLang="ko-KR" dirty="0"/>
          </a:p>
          <a:p>
            <a:pPr lvl="2"/>
            <a:r>
              <a:rPr lang="ko-KR" altLang="en-US" dirty="0"/>
              <a:t>웹 브라우저 전체를 닫은 후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</a:t>
            </a:r>
            <a:r>
              <a:rPr lang="ko-KR" altLang="en-US" dirty="0"/>
              <a:t>를 다시 실행</a:t>
            </a:r>
            <a:endParaRPr lang="en-US" altLang="ko-KR" dirty="0"/>
          </a:p>
          <a:p>
            <a:pPr lvl="3"/>
            <a:r>
              <a:rPr lang="en-US" altLang="ko-KR" dirty="0"/>
              <a:t>500 </a:t>
            </a:r>
            <a:r>
              <a:rPr lang="ko-KR" altLang="en-US" dirty="0"/>
              <a:t>에러가 발생</a:t>
            </a:r>
            <a:endParaRPr lang="en-US" altLang="ko-KR" dirty="0"/>
          </a:p>
          <a:p>
            <a:pPr lvl="3"/>
            <a:r>
              <a:rPr lang="ko-KR" altLang="en-US" dirty="0"/>
              <a:t>웹 브라우저를 닫으면 </a:t>
            </a:r>
            <a:r>
              <a:rPr lang="en-US" altLang="ko-KR" dirty="0"/>
              <a:t>session </a:t>
            </a:r>
            <a:r>
              <a:rPr lang="ko-KR" altLang="en-US" dirty="0"/>
              <a:t>객체가 삭제되고</a:t>
            </a:r>
            <a:r>
              <a:rPr lang="en-US" altLang="ko-KR" dirty="0"/>
              <a:t>, </a:t>
            </a:r>
            <a:r>
              <a:rPr lang="ko-KR" altLang="en-US" dirty="0"/>
              <a:t>웹 브라우저를 다시 실행하면 그때 새로운 </a:t>
            </a:r>
            <a:r>
              <a:rPr lang="en-US" altLang="ko-KR" dirty="0"/>
              <a:t>session </a:t>
            </a:r>
            <a:r>
              <a:rPr lang="ko-KR" altLang="en-US" dirty="0"/>
              <a:t>객체가 생성</a:t>
            </a:r>
          </a:p>
          <a:p>
            <a:pPr lvl="3"/>
            <a:r>
              <a:rPr lang="en-US" altLang="ko-KR" dirty="0" err="1"/>
              <a:t>getAttribute</a:t>
            </a:r>
            <a:r>
              <a:rPr lang="en-US" altLang="ko-KR" dirty="0"/>
              <a:t>(“lists”)</a:t>
            </a:r>
            <a:r>
              <a:rPr lang="ko-KR" altLang="en-US" dirty="0"/>
              <a:t>로 속성값을 읽어오려 하면 </a:t>
            </a:r>
            <a:r>
              <a:rPr lang="en-US" altLang="ko-KR" dirty="0"/>
              <a:t>null</a:t>
            </a:r>
            <a:r>
              <a:rPr lang="ko-KR" altLang="en-US" dirty="0"/>
              <a:t>을 반환하여 </a:t>
            </a:r>
            <a:r>
              <a:rPr lang="en-US" altLang="ko-KR" dirty="0" err="1"/>
              <a:t>NullPointerException</a:t>
            </a:r>
            <a:r>
              <a:rPr lang="ko-KR" altLang="en-US" dirty="0"/>
              <a:t>이 발생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153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3.6 application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웹 애플리케이션은 단 하나의 </a:t>
            </a:r>
            <a:r>
              <a:rPr lang="en-US" altLang="ko-KR" dirty="0"/>
              <a:t>application </a:t>
            </a:r>
            <a:r>
              <a:rPr lang="ko-KR" altLang="en-US" dirty="0"/>
              <a:t>객체만 생성하고</a:t>
            </a:r>
            <a:r>
              <a:rPr lang="en-US" altLang="ko-KR" dirty="0"/>
              <a:t>, </a:t>
            </a:r>
            <a:r>
              <a:rPr lang="ko-KR" altLang="en-US" dirty="0"/>
              <a:t>클라이언트가 요청하는 모든 페이지가 </a:t>
            </a:r>
            <a:r>
              <a:rPr lang="en-US" altLang="ko-KR" dirty="0"/>
              <a:t>application </a:t>
            </a:r>
            <a:r>
              <a:rPr lang="ko-KR" altLang="en-US" dirty="0"/>
              <a:t>객체를 공유</a:t>
            </a:r>
            <a:endParaRPr lang="en-US" altLang="ko-KR" dirty="0"/>
          </a:p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객체는 웹 서버를 시작할 때 만들어지며</a:t>
            </a:r>
            <a:r>
              <a:rPr lang="en-US" altLang="ko-KR" dirty="0"/>
              <a:t>, </a:t>
            </a:r>
            <a:r>
              <a:rPr lang="ko-KR" altLang="en-US" dirty="0"/>
              <a:t>웹 서버를 내릴 때 삭제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3-10] </a:t>
            </a:r>
            <a:r>
              <a:rPr lang="ko-KR" altLang="en-US" dirty="0"/>
              <a:t>최초 페이지</a:t>
            </a:r>
            <a:r>
              <a:rPr lang="en-US" altLang="ko-KR" dirty="0"/>
              <a:t>(application </a:t>
            </a:r>
            <a:r>
              <a:rPr lang="ko-KR" altLang="en-US" dirty="0"/>
              <a:t>영역 동작 확인용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HashMap </a:t>
            </a:r>
            <a:r>
              <a:rPr lang="ko-KR" altLang="en-US" dirty="0"/>
              <a:t>컬렉션을 생성한 후 두 개의 </a:t>
            </a:r>
            <a:r>
              <a:rPr lang="en-US" altLang="ko-KR" dirty="0"/>
              <a:t>Person </a:t>
            </a:r>
            <a:r>
              <a:rPr lang="ko-KR" altLang="en-US" dirty="0"/>
              <a:t>객체를 저장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컬렉션 채로 </a:t>
            </a:r>
            <a:r>
              <a:rPr lang="en-US" altLang="ko-KR" dirty="0"/>
              <a:t>application </a:t>
            </a:r>
            <a:r>
              <a:rPr lang="ko-KR" altLang="en-US" dirty="0"/>
              <a:t>영역에 저장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3-11] </a:t>
            </a:r>
            <a:r>
              <a:rPr lang="ko-KR" altLang="en-US" dirty="0"/>
              <a:t>결과 페이지</a:t>
            </a:r>
            <a:br>
              <a:rPr lang="en-US" altLang="ko-KR" dirty="0"/>
            </a:br>
            <a:r>
              <a:rPr lang="en-US" altLang="ko-KR" dirty="0"/>
              <a:t>① [</a:t>
            </a:r>
            <a:r>
              <a:rPr lang="ko-KR" altLang="en-US" dirty="0"/>
              <a:t>예제 </a:t>
            </a:r>
            <a:r>
              <a:rPr lang="en-US" altLang="ko-KR" dirty="0"/>
              <a:t>3-10]</a:t>
            </a:r>
            <a:r>
              <a:rPr lang="ko-KR" altLang="en-US" dirty="0"/>
              <a:t>에서 </a:t>
            </a:r>
            <a:r>
              <a:rPr lang="en-US" altLang="ko-KR" dirty="0"/>
              <a:t>application </a:t>
            </a:r>
            <a:r>
              <a:rPr lang="ko-KR" altLang="en-US" dirty="0"/>
              <a:t>영역에 저장한 “</a:t>
            </a:r>
            <a:r>
              <a:rPr lang="en-US" altLang="ko-KR" dirty="0"/>
              <a:t>maps” </a:t>
            </a:r>
            <a:r>
              <a:rPr lang="ko-KR" altLang="en-US" dirty="0"/>
              <a:t>속성값을 읽어서 원래 형태인 </a:t>
            </a:r>
            <a:br>
              <a:rPr lang="en-US" altLang="ko-KR" dirty="0"/>
            </a:br>
            <a:r>
              <a:rPr lang="en-US" altLang="ko-KR" dirty="0"/>
              <a:t>    Map&lt;String, Person&gt; </a:t>
            </a:r>
            <a:r>
              <a:rPr lang="ko-KR" altLang="en-US" dirty="0"/>
              <a:t>타입 변수에 저장</a:t>
            </a:r>
            <a:br>
              <a:rPr lang="en-US" altLang="ko-KR" dirty="0"/>
            </a:br>
            <a:r>
              <a:rPr lang="en-US" altLang="ko-KR" dirty="0"/>
              <a:t>- Map </a:t>
            </a:r>
            <a:r>
              <a:rPr lang="ko-KR" altLang="en-US" dirty="0"/>
              <a:t>컬렉션에 담긴 데이터를 확인하려면 먼저 키</a:t>
            </a:r>
            <a:r>
              <a:rPr lang="en-US" altLang="ko-KR" dirty="0"/>
              <a:t>(key)</a:t>
            </a:r>
            <a:r>
              <a:rPr lang="ko-KR" altLang="en-US" dirty="0"/>
              <a:t>들을 알아야 함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keySet</a:t>
            </a:r>
            <a:r>
              <a:rPr lang="en-US" altLang="ko-KR" dirty="0"/>
              <a:t>( )</a:t>
            </a:r>
            <a:r>
              <a:rPr lang="ko-KR" altLang="en-US" dirty="0"/>
              <a:t>으로 얻어옴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확장 </a:t>
            </a:r>
            <a:r>
              <a:rPr lang="en-US" altLang="ko-KR" dirty="0"/>
              <a:t>for</a:t>
            </a:r>
            <a:r>
              <a:rPr lang="ko-KR" altLang="en-US" dirty="0"/>
              <a:t>문에서 모든 키에 해당하는 값들을 하나씩 꺼내 출력</a:t>
            </a:r>
            <a:br>
              <a:rPr lang="en-US" altLang="ko-KR" dirty="0"/>
            </a:br>
            <a:r>
              <a:rPr lang="en-US" altLang="ko-KR" dirty="0"/>
              <a:t>- Map</a:t>
            </a:r>
            <a:r>
              <a:rPr lang="ko-KR" altLang="en-US" dirty="0"/>
              <a:t>에 저장된 객체를 꺼낼 때는 </a:t>
            </a:r>
            <a:r>
              <a:rPr lang="en-US" altLang="ko-KR" dirty="0"/>
              <a:t>get( )</a:t>
            </a:r>
            <a:r>
              <a:rPr lang="ko-KR" altLang="en-US" dirty="0"/>
              <a:t>을 사용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0175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3.6 application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3-10]</a:t>
            </a:r>
            <a:r>
              <a:rPr lang="ko-KR" altLang="en-US" dirty="0"/>
              <a:t>에서 저장한 속성값이 여전히 정상적으로 출력되며</a:t>
            </a:r>
            <a:r>
              <a:rPr lang="en-US" altLang="ko-KR" dirty="0"/>
              <a:t>, </a:t>
            </a:r>
            <a:r>
              <a:rPr lang="ko-KR" altLang="en-US" dirty="0"/>
              <a:t>이 속성값은 웹 서버가 종료되지 않는 한 계속 유지</a:t>
            </a:r>
            <a:endParaRPr lang="en-US" altLang="ko-KR" dirty="0"/>
          </a:p>
          <a:p>
            <a:pPr lvl="2"/>
            <a:r>
              <a:rPr lang="ko-KR" altLang="en-US" dirty="0"/>
              <a:t>웹 서버를 재시동한 후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3-11]</a:t>
            </a:r>
            <a:r>
              <a:rPr lang="ko-KR" altLang="en-US" dirty="0"/>
              <a:t>을 다시 실행하여 확인</a:t>
            </a:r>
            <a:br>
              <a:rPr lang="en-US" altLang="ko-KR" dirty="0"/>
            </a:br>
            <a:r>
              <a:rPr lang="en-US" altLang="ko-KR" dirty="0"/>
              <a:t>01 </a:t>
            </a:r>
            <a:r>
              <a:rPr lang="ko-KR" altLang="en-US" dirty="0"/>
              <a:t>이클립스 화면 아래쪽에서 </a:t>
            </a:r>
            <a:r>
              <a:rPr lang="en-US" altLang="ko-KR" dirty="0"/>
              <a:t>[Servers] </a:t>
            </a:r>
            <a:r>
              <a:rPr lang="ko-KR" altLang="en-US" dirty="0"/>
              <a:t>뷰를 클릭</a:t>
            </a:r>
            <a:br>
              <a:rPr lang="en-US" altLang="ko-KR" dirty="0"/>
            </a:br>
            <a:r>
              <a:rPr lang="en-US" altLang="ko-KR" dirty="0"/>
              <a:t>02 </a:t>
            </a:r>
            <a:r>
              <a:rPr lang="ko-KR" altLang="en-US" dirty="0"/>
              <a:t>서버 이름에서 마우스 우클릭 → </a:t>
            </a:r>
            <a:r>
              <a:rPr lang="en-US" altLang="ko-KR" dirty="0"/>
              <a:t>[Restart] </a:t>
            </a:r>
            <a:r>
              <a:rPr lang="ko-KR" altLang="en-US" dirty="0"/>
              <a:t>메뉴를 클릭하여 웹 서버를 재시동</a:t>
            </a:r>
            <a:br>
              <a:rPr lang="en-US" altLang="ko-KR" dirty="0"/>
            </a:br>
            <a:r>
              <a:rPr lang="en-US" altLang="ko-KR" dirty="0"/>
              <a:t>03 </a:t>
            </a:r>
            <a:r>
              <a:rPr lang="ko-KR" altLang="en-US" dirty="0"/>
              <a:t>결과 확인 페이지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3-11]</a:t>
            </a:r>
            <a:r>
              <a:rPr lang="ko-KR" altLang="en-US" dirty="0"/>
              <a:t>의 </a:t>
            </a:r>
            <a:r>
              <a:rPr lang="en-US" altLang="ko-KR" dirty="0" err="1"/>
              <a:t>ApplicationResult.jsp</a:t>
            </a:r>
            <a:r>
              <a:rPr lang="en-US" altLang="ko-KR" dirty="0"/>
              <a:t> </a:t>
            </a:r>
            <a:r>
              <a:rPr lang="ko-KR" altLang="en-US" dirty="0"/>
              <a:t>파일을 다시 실행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브라우저에서는 </a:t>
            </a:r>
            <a:r>
              <a:rPr lang="en-US" altLang="ko-KR" dirty="0"/>
              <a:t>500 </a:t>
            </a:r>
            <a:r>
              <a:rPr lang="ko-KR" altLang="en-US" dirty="0"/>
              <a:t>에러 메시지를</a:t>
            </a:r>
            <a:r>
              <a:rPr lang="en-US" altLang="ko-KR" dirty="0"/>
              <a:t>, </a:t>
            </a:r>
            <a:r>
              <a:rPr lang="ko-KR" altLang="en-US" dirty="0"/>
              <a:t>이클립스의 </a:t>
            </a:r>
            <a:r>
              <a:rPr lang="en-US" altLang="ko-KR" dirty="0"/>
              <a:t>[Console] </a:t>
            </a:r>
            <a:r>
              <a:rPr lang="ko-KR" altLang="en-US" dirty="0"/>
              <a:t>뷰에서는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err="1"/>
              <a:t>NullPointerException</a:t>
            </a:r>
            <a:r>
              <a:rPr lang="ko-KR" altLang="en-US" dirty="0"/>
              <a:t>을 확인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9409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동일한 페이지에서만 공유</a:t>
            </a:r>
            <a:r>
              <a:rPr lang="en-US" altLang="ko-KR" dirty="0"/>
              <a:t>. </a:t>
            </a:r>
            <a:r>
              <a:rPr lang="ko-KR" altLang="en-US" dirty="0"/>
              <a:t>페이지를 벗어나면 소멸</a:t>
            </a:r>
            <a:endParaRPr lang="en-US" altLang="ko-KR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하나의 요청에 의해 호출된 페이지와 포워드</a:t>
            </a:r>
            <a:r>
              <a:rPr lang="en-US" altLang="ko-KR" dirty="0"/>
              <a:t>(</a:t>
            </a:r>
            <a:r>
              <a:rPr lang="ko-KR" altLang="en-US" dirty="0"/>
              <a:t>요청 전달</a:t>
            </a:r>
            <a:r>
              <a:rPr lang="en-US" altLang="ko-KR" dirty="0"/>
              <a:t>)</a:t>
            </a:r>
            <a:r>
              <a:rPr lang="ko-KR" altLang="en-US" dirty="0"/>
              <a:t>된 페이지까지 공유</a:t>
            </a:r>
            <a:r>
              <a:rPr lang="en-US" altLang="ko-KR" dirty="0"/>
              <a:t>. </a:t>
            </a:r>
            <a:r>
              <a:rPr lang="ko-KR" altLang="en-US" dirty="0"/>
              <a:t>새로운 페이지를 요청</a:t>
            </a:r>
            <a:r>
              <a:rPr lang="en-US" altLang="ko-KR" dirty="0"/>
              <a:t>(</a:t>
            </a:r>
            <a:r>
              <a:rPr lang="ko-KR" altLang="en-US" dirty="0"/>
              <a:t>페이지 이동</a:t>
            </a:r>
            <a:r>
              <a:rPr lang="en-US" altLang="ko-KR" dirty="0"/>
              <a:t>)</a:t>
            </a:r>
            <a:r>
              <a:rPr lang="ko-KR" altLang="en-US" dirty="0"/>
              <a:t>하면 소멸</a:t>
            </a:r>
            <a:endParaRPr lang="en-US" altLang="ko-KR" dirty="0"/>
          </a:p>
          <a:p>
            <a:pPr lvl="1"/>
            <a:r>
              <a:rPr lang="en-US" altLang="ko-KR" dirty="0"/>
              <a:t>session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클라이언트가 처음 접속한 후 웹 브라우저를 닫을 때까지 공유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포워드나 페이지 이동 시에도 영역은 소멸되지 않음</a:t>
            </a:r>
            <a:endParaRPr lang="en-US" altLang="ko-KR" dirty="0"/>
          </a:p>
          <a:p>
            <a:pPr lvl="1"/>
            <a:r>
              <a:rPr lang="en-US" altLang="ko-KR" dirty="0"/>
              <a:t>application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한 번 저장되면 웹 애플리케이션이 종료될 때까지 유지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서버가 셧다운되지 않는다면 언제까지든 공유되는 영역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793E-6BD0-48A9-923E-40929FAE7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내장 객체 영역별 수명주기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C3B8-DFAF-44F7-ADDA-F0D6E31E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82" y="1525785"/>
            <a:ext cx="6505575" cy="28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03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내장 객체의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영역</a:t>
            </a:r>
            <a:r>
              <a:rPr lang="en-US" altLang="ko-KR" sz="4000" b="1" dirty="0">
                <a:solidFill>
                  <a:schemeClr val="lt1"/>
                </a:solidFill>
              </a:rPr>
              <a:t>(Scope)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내장 객체의 유효기간이라 할 수 있는 영역과 데이터의 저장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공유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가지 내장 객체의 영역 개념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웹에서는 페이지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(page)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들이 모여 하나의 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(request)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처리하며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요청들이 모여 하나의 세션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(session)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다시 세션들이 모여 하나의 웹 애플리케이션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(application)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구현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구체적인 구현 방식은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다르더라도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개념들은 다른 웹 프로그래밍 기술들에도 그대로 적용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2DBE6-BCED-48A0-8CFE-43B34387019F}"/>
              </a:ext>
            </a:extLst>
          </p:cNvPr>
          <p:cNvSpPr>
            <a:spLocks/>
          </p:cNvSpPr>
          <p:nvPr/>
        </p:nvSpPr>
        <p:spPr>
          <a:xfrm>
            <a:off x="2640992" y="180119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내장 객체의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영역 소개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7B0D80-D191-4CE8-B0E8-4E6864EFF1C7}"/>
              </a:ext>
            </a:extLst>
          </p:cNvPr>
          <p:cNvSpPr>
            <a:spLocks/>
          </p:cNvSpPr>
          <p:nvPr/>
        </p:nvSpPr>
        <p:spPr>
          <a:xfrm>
            <a:off x="4629544" y="1322024"/>
            <a:ext cx="3646533" cy="1678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Ins="72000" rtlCol="0" anchor="t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내장 객체의 영역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40AC8-0A18-437D-8DE4-CDDF4ACDB286}"/>
              </a:ext>
            </a:extLst>
          </p:cNvPr>
          <p:cNvSpPr/>
          <p:nvPr/>
        </p:nvSpPr>
        <p:spPr>
          <a:xfrm>
            <a:off x="4953000" y="1781210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영역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A613E6-07C7-46CB-A8B1-4BA89A6ABD14}"/>
              </a:ext>
            </a:extLst>
          </p:cNvPr>
          <p:cNvSpPr/>
          <p:nvPr/>
        </p:nvSpPr>
        <p:spPr>
          <a:xfrm>
            <a:off x="6574669" y="1781210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영역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38E1A5-D9A9-44AB-A1CC-B444DF0835FB}"/>
              </a:ext>
            </a:extLst>
          </p:cNvPr>
          <p:cNvSpPr/>
          <p:nvPr/>
        </p:nvSpPr>
        <p:spPr>
          <a:xfrm>
            <a:off x="4953000" y="2519653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session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영역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512A2-D9FA-4211-94FC-999946AF4694}"/>
              </a:ext>
            </a:extLst>
          </p:cNvPr>
          <p:cNvSpPr/>
          <p:nvPr/>
        </p:nvSpPr>
        <p:spPr>
          <a:xfrm>
            <a:off x="6574669" y="2519653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application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영역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DE513-D6A2-4BF5-9B42-705D82CF63A7}"/>
              </a:ext>
            </a:extLst>
          </p:cNvPr>
          <p:cNvSpPr>
            <a:spLocks/>
          </p:cNvSpPr>
          <p:nvPr/>
        </p:nvSpPr>
        <p:spPr>
          <a:xfrm>
            <a:off x="3635268" y="180119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데이터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전송 객체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(DTO)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준비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ED3E14-E310-4438-B3C8-AD3C52CABDD5}"/>
              </a:ext>
            </a:extLst>
          </p:cNvPr>
          <p:cNvCxnSpPr>
            <a:stCxn id="11" idx="3"/>
            <a:endCxn id="61" idx="1"/>
          </p:cNvCxnSpPr>
          <p:nvPr/>
        </p:nvCxnSpPr>
        <p:spPr>
          <a:xfrm>
            <a:off x="3360992" y="2161199"/>
            <a:ext cx="2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88770D-C563-4D6B-985A-F70658200475}"/>
              </a:ext>
            </a:extLst>
          </p:cNvPr>
          <p:cNvCxnSpPr>
            <a:cxnSpLocks/>
            <a:stCxn id="61" idx="3"/>
            <a:endCxn id="18" idx="1"/>
          </p:cNvCxnSpPr>
          <p:nvPr/>
        </p:nvCxnSpPr>
        <p:spPr>
          <a:xfrm>
            <a:off x="4355268" y="2161199"/>
            <a:ext cx="27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25CB3A-8457-4FFE-9746-6D82E239AB8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6375568" y="1924085"/>
            <a:ext cx="19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E2A239-0AAA-4CFE-8872-2E4EA87768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375568" y="2662528"/>
            <a:ext cx="19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FF5F5EE-081D-44C2-ACCB-6C33CA2E9742}"/>
              </a:ext>
            </a:extLst>
          </p:cNvPr>
          <p:cNvSpPr/>
          <p:nvPr/>
        </p:nvSpPr>
        <p:spPr>
          <a:xfrm>
            <a:off x="4781550" y="1933575"/>
            <a:ext cx="3362325" cy="762000"/>
          </a:xfrm>
          <a:custGeom>
            <a:avLst/>
            <a:gdLst>
              <a:gd name="connsiteX0" fmla="*/ 3219450 w 3362325"/>
              <a:gd name="connsiteY0" fmla="*/ 0 h 762000"/>
              <a:gd name="connsiteX1" fmla="*/ 3362325 w 3362325"/>
              <a:gd name="connsiteY1" fmla="*/ 0 h 762000"/>
              <a:gd name="connsiteX2" fmla="*/ 3362325 w 3362325"/>
              <a:gd name="connsiteY2" fmla="*/ 400050 h 762000"/>
              <a:gd name="connsiteX3" fmla="*/ 0 w 3362325"/>
              <a:gd name="connsiteY3" fmla="*/ 400050 h 762000"/>
              <a:gd name="connsiteX4" fmla="*/ 0 w 3362325"/>
              <a:gd name="connsiteY4" fmla="*/ 762000 h 762000"/>
              <a:gd name="connsiteX5" fmla="*/ 180975 w 3362325"/>
              <a:gd name="connsiteY5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2325" h="762000">
                <a:moveTo>
                  <a:pt x="3219450" y="0"/>
                </a:moveTo>
                <a:lnTo>
                  <a:pt x="3362325" y="0"/>
                </a:lnTo>
                <a:lnTo>
                  <a:pt x="3362325" y="400050"/>
                </a:lnTo>
                <a:lnTo>
                  <a:pt x="0" y="400050"/>
                </a:lnTo>
                <a:lnTo>
                  <a:pt x="0" y="762000"/>
                </a:lnTo>
                <a:lnTo>
                  <a:pt x="180975" y="7620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3.1 </a:t>
            </a:r>
            <a:r>
              <a:rPr lang="ko-KR" altLang="en-US" b="1" dirty="0"/>
              <a:t>내장 객체의 영역이란</a:t>
            </a:r>
            <a:r>
              <a:rPr lang="en-US" altLang="ko-KR" b="1" dirty="0"/>
              <a:t>?(1)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내장 객체의 영역은 각 객체가 저장되는 메모리의 유효기간</a:t>
            </a:r>
            <a:endParaRPr lang="en-US" altLang="ko-KR" dirty="0"/>
          </a:p>
          <a:p>
            <a:pPr lvl="2"/>
            <a:r>
              <a:rPr lang="en-US" altLang="ko-KR" dirty="0"/>
              <a:t>page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동일한 페이지에서만 공유됩니다</a:t>
            </a:r>
            <a:r>
              <a:rPr lang="en-US" altLang="ko-KR" dirty="0"/>
              <a:t>. </a:t>
            </a:r>
            <a:r>
              <a:rPr lang="ko-KR" altLang="en-US" dirty="0"/>
              <a:t>페이지를 벗어나면 소멸</a:t>
            </a:r>
            <a:endParaRPr lang="en-US" altLang="ko-KR" dirty="0"/>
          </a:p>
          <a:p>
            <a:pPr lvl="2"/>
            <a:r>
              <a:rPr lang="en-US" altLang="ko-KR" dirty="0"/>
              <a:t>request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하나의 요청에 의해 호출된 페이지와 포워드</a:t>
            </a:r>
            <a:r>
              <a:rPr lang="en-US" altLang="ko-KR" dirty="0"/>
              <a:t>(</a:t>
            </a:r>
            <a:r>
              <a:rPr lang="ko-KR" altLang="en-US" dirty="0"/>
              <a:t>요청 전달</a:t>
            </a:r>
            <a:r>
              <a:rPr lang="en-US" altLang="ko-KR" dirty="0"/>
              <a:t>)</a:t>
            </a:r>
            <a:r>
              <a:rPr lang="ko-KR" altLang="en-US" dirty="0"/>
              <a:t>된 페이지까지 공유</a:t>
            </a:r>
            <a:endParaRPr lang="en-US" altLang="ko-KR" dirty="0"/>
          </a:p>
          <a:p>
            <a:pPr lvl="2"/>
            <a:r>
              <a:rPr lang="en-US" altLang="ko-KR" dirty="0"/>
              <a:t>session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클라이언트가 처음 접속한 후 웹 브라우저를 닫을 때까지 공유</a:t>
            </a:r>
            <a:endParaRPr lang="en-US" altLang="ko-KR" dirty="0"/>
          </a:p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한 번 저장되면 웹 애플리케이션이 종료될 때까지 유지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A1D80-2593-48F8-B999-75B853373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2491721"/>
            <a:ext cx="5561920" cy="19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3.1 </a:t>
            </a:r>
            <a:r>
              <a:rPr lang="ko-KR" altLang="en-US" b="1" dirty="0"/>
              <a:t>내장 객체의 영역이란</a:t>
            </a:r>
            <a:r>
              <a:rPr lang="en-US" altLang="ko-KR" b="1" dirty="0"/>
              <a:t>?(2)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영역이 제공하는 주요 메서드</a:t>
            </a:r>
            <a:endParaRPr lang="en-US" altLang="ko-KR" dirty="0"/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setAttribute</a:t>
            </a:r>
            <a:r>
              <a:rPr lang="en-US" altLang="ko-KR" dirty="0"/>
              <a:t>(String name, Object value)</a:t>
            </a:r>
          </a:p>
          <a:p>
            <a:pPr lvl="3"/>
            <a:r>
              <a:rPr lang="ko-KR" altLang="en-US" dirty="0"/>
              <a:t>각 영역에 속성을 저장</a:t>
            </a:r>
            <a:endParaRPr lang="en-US" altLang="ko-KR" dirty="0"/>
          </a:p>
          <a:p>
            <a:pPr lvl="3"/>
            <a:r>
              <a:rPr lang="ko-KR" altLang="en-US" dirty="0"/>
              <a:t>첫 번째 인수는 속성명</a:t>
            </a:r>
            <a:r>
              <a:rPr lang="en-US" altLang="ko-KR" dirty="0"/>
              <a:t>, </a:t>
            </a:r>
            <a:r>
              <a:rPr lang="ko-KR" altLang="en-US" dirty="0"/>
              <a:t>두 번째 인수는 저장할 값</a:t>
            </a:r>
            <a:endParaRPr lang="en-US" altLang="ko-KR" dirty="0"/>
          </a:p>
          <a:p>
            <a:pPr lvl="3"/>
            <a:r>
              <a:rPr lang="ko-KR" altLang="en-US" dirty="0"/>
              <a:t>값의 타입은 </a:t>
            </a:r>
            <a:r>
              <a:rPr lang="en-US" altLang="ko-KR" dirty="0"/>
              <a:t>Object</a:t>
            </a:r>
            <a:r>
              <a:rPr lang="ko-KR" altLang="en-US" dirty="0"/>
              <a:t>이므로 모든 타입의 객체를 저장</a:t>
            </a:r>
            <a:endParaRPr lang="en-US" altLang="ko-KR" dirty="0"/>
          </a:p>
          <a:p>
            <a:pPr lvl="2"/>
            <a:r>
              <a:rPr lang="en-US" altLang="ko-KR" dirty="0"/>
              <a:t>Object </a:t>
            </a:r>
            <a:r>
              <a:rPr lang="en-US" altLang="ko-KR" dirty="0" err="1"/>
              <a:t>getAttribute</a:t>
            </a:r>
            <a:r>
              <a:rPr lang="en-US" altLang="ko-KR" dirty="0"/>
              <a:t>(String name)</a:t>
            </a:r>
          </a:p>
          <a:p>
            <a:pPr lvl="3"/>
            <a:r>
              <a:rPr lang="ko-KR" altLang="en-US" dirty="0"/>
              <a:t>영역에 저장된 속성값을 얻어옴</a:t>
            </a:r>
            <a:endParaRPr lang="en-US" altLang="ko-KR" dirty="0"/>
          </a:p>
          <a:p>
            <a:pPr lvl="3"/>
            <a:r>
              <a:rPr lang="en-US" altLang="ko-KR" dirty="0"/>
              <a:t>Object</a:t>
            </a:r>
            <a:r>
              <a:rPr lang="ko-KR" altLang="en-US" dirty="0"/>
              <a:t>로 자동 형변환되어 저장되므로 원래 타입으로 형변환 후 사용</a:t>
            </a:r>
            <a:endParaRPr lang="en-US" altLang="ko-KR" dirty="0"/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removeAttribute</a:t>
            </a:r>
            <a:r>
              <a:rPr lang="en-US" altLang="ko-KR" dirty="0"/>
              <a:t>(String name)</a:t>
            </a:r>
          </a:p>
          <a:p>
            <a:pPr lvl="3"/>
            <a:r>
              <a:rPr lang="ko-KR" altLang="en-US" dirty="0"/>
              <a:t>영역에 저장된 속성을 삭제</a:t>
            </a:r>
            <a:endParaRPr lang="en-US" altLang="ko-KR" dirty="0"/>
          </a:p>
          <a:p>
            <a:pPr lvl="3"/>
            <a:r>
              <a:rPr lang="ko-KR" altLang="en-US" dirty="0"/>
              <a:t>삭제할 속성명이 존재하지 않더라도 에러는 발생하지 않음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7068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데이터 전송 객체</a:t>
            </a:r>
            <a:r>
              <a:rPr lang="en-US" altLang="ko-KR" b="1" dirty="0"/>
              <a:t>(DTO) </a:t>
            </a:r>
            <a:r>
              <a:rPr lang="ko-KR" altLang="en-US" b="1" dirty="0"/>
              <a:t>준비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 전송 객체</a:t>
            </a:r>
            <a:r>
              <a:rPr lang="en-US" altLang="ko-KR" dirty="0"/>
              <a:t>(Data Transfer Object, DTO)</a:t>
            </a:r>
          </a:p>
          <a:p>
            <a:pPr lvl="2"/>
            <a:r>
              <a:rPr lang="ko-KR" altLang="en-US" dirty="0"/>
              <a:t>데이터를 저장하거나 전송하는 데 쓰이는 객체로</a:t>
            </a:r>
            <a:r>
              <a:rPr lang="en-US" altLang="ko-KR" dirty="0"/>
              <a:t>, </a:t>
            </a:r>
            <a:r>
              <a:rPr lang="ko-KR" altLang="en-US" dirty="0"/>
              <a:t>다른 로직 없이 순수하게 데이터만을 담고 있으며</a:t>
            </a:r>
            <a:r>
              <a:rPr lang="en-US" altLang="ko-KR" dirty="0"/>
              <a:t>, ‘</a:t>
            </a:r>
            <a:r>
              <a:rPr lang="ko-KR" altLang="en-US" dirty="0"/>
              <a:t>값 객체</a:t>
            </a:r>
            <a:r>
              <a:rPr lang="en-US" altLang="ko-KR" dirty="0"/>
              <a:t>(Value Object)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r>
              <a:rPr lang="ko-KR" altLang="en-US" dirty="0"/>
              <a:t>자바빈즈</a:t>
            </a:r>
            <a:r>
              <a:rPr lang="en-US" altLang="ko-KR" dirty="0"/>
              <a:t>(Java Beans)</a:t>
            </a:r>
            <a:r>
              <a:rPr lang="ko-KR" altLang="en-US" dirty="0"/>
              <a:t> 규약에 따라 작성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자바빈즈는 기본</a:t>
            </a:r>
            <a:r>
              <a:rPr lang="en-US" altLang="ko-KR" dirty="0"/>
              <a:t>(default) </a:t>
            </a:r>
            <a:r>
              <a:rPr lang="ko-KR" altLang="en-US" dirty="0"/>
              <a:t>패키지 이외의 패키지에 속해야 함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멤버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의 접근 지정자는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기본 생성자가 있어야 함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멤버 변수에 접근할 수 있는 게터</a:t>
            </a:r>
            <a:r>
              <a:rPr lang="en-US" altLang="ko-KR" dirty="0"/>
              <a:t>(getter)/</a:t>
            </a:r>
            <a:r>
              <a:rPr lang="ko-KR" altLang="en-US" dirty="0"/>
              <a:t>세터</a:t>
            </a:r>
            <a:r>
              <a:rPr lang="en-US" altLang="ko-KR" dirty="0"/>
              <a:t>(setter) </a:t>
            </a:r>
            <a:r>
              <a:rPr lang="ko-KR" altLang="en-US" dirty="0"/>
              <a:t>메서드가 필요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 메서드의 접근 지정자는 </a:t>
            </a:r>
            <a:r>
              <a:rPr lang="en-US" altLang="ko-KR" dirty="0"/>
              <a:t>public</a:t>
            </a:r>
            <a:r>
              <a:rPr lang="ko-KR" altLang="en-US" dirty="0"/>
              <a:t>으로 선언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5537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데이터 전송 객체</a:t>
            </a:r>
            <a:r>
              <a:rPr lang="en-US" altLang="ko-KR" b="1" dirty="0"/>
              <a:t>(DTO) </a:t>
            </a:r>
            <a:r>
              <a:rPr lang="ko-KR" altLang="en-US" b="1" dirty="0"/>
              <a:t>준비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‘Person’</a:t>
            </a:r>
            <a:r>
              <a:rPr lang="ko-KR" altLang="en-US" dirty="0"/>
              <a:t> 이름의 </a:t>
            </a:r>
            <a:r>
              <a:rPr lang="en-US" altLang="ko-KR" dirty="0"/>
              <a:t>DTO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탐색기 </a:t>
            </a:r>
            <a:r>
              <a:rPr lang="en-US" altLang="ko-KR" dirty="0"/>
              <a:t>① Java Resources → ② </a:t>
            </a:r>
            <a:r>
              <a:rPr lang="en-US" altLang="ko-KR" dirty="0" err="1"/>
              <a:t>src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③ [New] →④ [Class]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패키지명을 “</a:t>
            </a:r>
            <a:r>
              <a:rPr lang="en-US" altLang="ko-KR" dirty="0"/>
              <a:t>common”, ② </a:t>
            </a:r>
            <a:r>
              <a:rPr lang="ko-KR" altLang="en-US" dirty="0"/>
              <a:t>클래스명을 “</a:t>
            </a:r>
            <a:r>
              <a:rPr lang="en-US" altLang="ko-KR" dirty="0"/>
              <a:t>Person”</a:t>
            </a:r>
            <a:r>
              <a:rPr lang="ko-KR" altLang="en-US" dirty="0"/>
              <a:t>으로 입력한 후 </a:t>
            </a:r>
            <a:r>
              <a:rPr lang="en-US" altLang="ko-KR" dirty="0"/>
              <a:t>③ [Finish]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- Person </a:t>
            </a:r>
            <a:r>
              <a:rPr lang="ko-KR" altLang="en-US" dirty="0"/>
              <a:t>클래스가 생성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03 String </a:t>
            </a:r>
            <a:r>
              <a:rPr lang="ko-KR" altLang="en-US" dirty="0"/>
              <a:t>타입의 이름</a:t>
            </a:r>
            <a:r>
              <a:rPr lang="en-US" altLang="ko-KR" dirty="0"/>
              <a:t>(name)</a:t>
            </a:r>
            <a:r>
              <a:rPr lang="ko-KR" altLang="en-US" dirty="0"/>
              <a:t>과 </a:t>
            </a:r>
            <a:r>
              <a:rPr lang="en-US" altLang="ko-KR" dirty="0"/>
              <a:t>int </a:t>
            </a:r>
            <a:r>
              <a:rPr lang="ko-KR" altLang="en-US" dirty="0"/>
              <a:t>타입의 나이</a:t>
            </a:r>
            <a:r>
              <a:rPr lang="en-US" altLang="ko-KR" dirty="0"/>
              <a:t>(age) </a:t>
            </a:r>
            <a:r>
              <a:rPr lang="ko-KR" altLang="en-US" dirty="0"/>
              <a:t>멤버 변수를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04 </a:t>
            </a:r>
            <a:r>
              <a:rPr lang="ko-KR" altLang="en-US" dirty="0"/>
              <a:t>기본 생성자를 정의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3-1] Person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en-US" altLang="ko-KR" dirty="0" err="1"/>
              <a:t>ver</a:t>
            </a:r>
            <a:r>
              <a:rPr lang="en-US" altLang="ko-KR" dirty="0"/>
              <a:t> 0.1)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35968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19350</TotalTime>
  <Words>1802</Words>
  <Application>Microsoft Office PowerPoint</Application>
  <PresentationFormat>화면 슬라이드 쇼(16:9)</PresentationFormat>
  <Paragraphs>168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3.1 내장 객체의 영역이란?(1)</vt:lpstr>
      <vt:lpstr>3.1 내장 객체의 영역이란?(2)</vt:lpstr>
      <vt:lpstr>3.2 데이터 전송 객체(DTO) 준비(1)</vt:lpstr>
      <vt:lpstr>3.2 데이터 전송 객체(DTO) 준비(2)</vt:lpstr>
      <vt:lpstr>3.2 데이터 전송 객체(DTO) 준비(2)</vt:lpstr>
      <vt:lpstr>3.3 page 영역(1)</vt:lpstr>
      <vt:lpstr>3.3 page 영역(2)</vt:lpstr>
      <vt:lpstr>3.4 request 영역(1)</vt:lpstr>
      <vt:lpstr>3.4 request 영역(2)</vt:lpstr>
      <vt:lpstr>3.5 session 영역(1)</vt:lpstr>
      <vt:lpstr>3.5 session 영역(2)</vt:lpstr>
      <vt:lpstr>3.6 application 영역(1)</vt:lpstr>
      <vt:lpstr>3.6 application 영역(2)</vt:lpstr>
      <vt:lpstr>학습 마무리(1)</vt:lpstr>
      <vt:lpstr>학습 마무리(2)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37</cp:revision>
  <dcterms:modified xsi:type="dcterms:W3CDTF">2022-03-10T06:14:21Z</dcterms:modified>
</cp:coreProperties>
</file>