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2"/>
  </p:notesMasterIdLst>
  <p:sldIdLst>
    <p:sldId id="256" r:id="rId2"/>
    <p:sldId id="257" r:id="rId3"/>
    <p:sldId id="258" r:id="rId4"/>
    <p:sldId id="262" r:id="rId5"/>
    <p:sldId id="260" r:id="rId6"/>
    <p:sldId id="283" r:id="rId7"/>
    <p:sldId id="285" r:id="rId8"/>
    <p:sldId id="286" r:id="rId9"/>
    <p:sldId id="287" r:id="rId10"/>
    <p:sldId id="288" r:id="rId11"/>
    <p:sldId id="290" r:id="rId12"/>
    <p:sldId id="292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284" r:id="rId41"/>
  </p:sldIdLst>
  <p:sldSz cx="9144000" cy="5143500" type="screen16x9"/>
  <p:notesSz cx="6858000" cy="9144000"/>
  <p:embeddedFontLst>
    <p:embeddedFont>
      <p:font typeface="나눔고딕코딩" panose="020B0600000101010101" charset="-127"/>
      <p:regular r:id="rId43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75" autoAdjust="0"/>
  </p:normalViewPr>
  <p:slideViewPr>
    <p:cSldViewPr snapToGrid="0">
      <p:cViewPr varScale="1">
        <p:scale>
          <a:sx n="165" d="100"/>
          <a:sy n="165" d="100"/>
        </p:scale>
        <p:origin x="144" y="942"/>
      </p:cViewPr>
      <p:guideLst>
        <p:guide orient="horz" pos="1643"/>
        <p:guide pos="2880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113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90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080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314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4025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359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819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0651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910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19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5082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892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723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156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6978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002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347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070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07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86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60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5706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6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924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531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694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891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1364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939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42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2117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96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362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23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5.4 </a:t>
            </a:r>
            <a:r>
              <a:rPr lang="ko-KR" altLang="en-US" b="1" dirty="0"/>
              <a:t>테이블 및 시퀀스 생성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5.4.1 </a:t>
            </a:r>
            <a:r>
              <a:rPr lang="ko-KR" altLang="en-US" b="1" dirty="0"/>
              <a:t>테이블 생성</a:t>
            </a:r>
            <a:endParaRPr lang="en-US" altLang="ko-KR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46717-CDDC-4D3F-B499-337AD4469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477643"/>
            <a:ext cx="6839932" cy="2188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0B992-A811-4524-8133-F3276A7DDF83}"/>
              </a:ext>
            </a:extLst>
          </p:cNvPr>
          <p:cNvSpPr txBox="1"/>
          <p:nvPr/>
        </p:nvSpPr>
        <p:spPr>
          <a:xfrm>
            <a:off x="3021672" y="3665857"/>
            <a:ext cx="2917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맑은 고딕" panose="020B0503020000020004" pitchFamily="50" charset="-127"/>
              <a:buChar char="▲"/>
            </a:pP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표 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5-1 member 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테이블 정의</a:t>
            </a:r>
          </a:p>
        </p:txBody>
      </p:sp>
    </p:spTree>
    <p:extLst>
      <p:ext uri="{BB962C8B-B14F-4D97-AF65-F5344CB8AC3E}">
        <p14:creationId xmlns:p14="http://schemas.microsoft.com/office/powerpoint/2010/main" val="45347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5.4 </a:t>
            </a:r>
            <a:r>
              <a:rPr lang="ko-KR" altLang="en-US" b="1" dirty="0"/>
              <a:t>테이블 및 시퀀스 생성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5-1]</a:t>
            </a:r>
            <a:r>
              <a:rPr lang="ko-KR" altLang="en-US" dirty="0"/>
              <a:t>의 정의대로 </a:t>
            </a:r>
            <a:r>
              <a:rPr lang="en-US" altLang="ko-KR" dirty="0"/>
              <a:t>member </a:t>
            </a:r>
            <a:r>
              <a:rPr lang="ko-KR" altLang="en-US" dirty="0"/>
              <a:t>테이블을 만들어주는 </a:t>
            </a:r>
            <a:r>
              <a:rPr lang="en-US" altLang="ko-KR" dirty="0"/>
              <a:t>SQL </a:t>
            </a:r>
            <a:r>
              <a:rPr lang="ko-KR" altLang="en-US" dirty="0"/>
              <a:t>쿼리문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5-1] member </a:t>
            </a:r>
            <a:r>
              <a:rPr lang="ko-KR" altLang="en-US" dirty="0"/>
              <a:t>테이블 생성 쿼리문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064D55-97EE-482A-87E9-919C5F4C9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01347"/>
              </p:ext>
            </p:extLst>
          </p:nvPr>
        </p:nvGraphicFramePr>
        <p:xfrm>
          <a:off x="1295400" y="1660873"/>
          <a:ext cx="3978078" cy="1371600"/>
        </p:xfrm>
        <a:graphic>
          <a:graphicData uri="http://schemas.openxmlformats.org/drawingml/2006/table">
            <a:tbl>
              <a:tblPr firstRow="1" bandRow="1"/>
              <a:tblGrid>
                <a:gridCol w="397807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create table member (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id varchar2(10) not null,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pass varchar2(10) not null,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name varchar2(30) not null,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regidate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date default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sysdate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not null,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primary key (id)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7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5.4 </a:t>
            </a:r>
            <a:r>
              <a:rPr lang="ko-KR" altLang="en-US" b="1" dirty="0"/>
              <a:t>테이블 및 시퀀스 생성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0B992-A811-4524-8133-F3276A7DDF83}"/>
              </a:ext>
            </a:extLst>
          </p:cNvPr>
          <p:cNvSpPr txBox="1"/>
          <p:nvPr/>
        </p:nvSpPr>
        <p:spPr>
          <a:xfrm>
            <a:off x="2654027" y="3651403"/>
            <a:ext cx="2917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맑은 고딕" panose="020B0503020000020004" pitchFamily="50" charset="-127"/>
              <a:buChar char="▲"/>
            </a:pP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표 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5-2] board 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테이블 정의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CC106-5C67-47EE-BA4C-451F9A3C7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713" y="1020816"/>
            <a:ext cx="6400903" cy="2630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7665EC-634F-4709-A427-EAB8FD37320D}"/>
              </a:ext>
            </a:extLst>
          </p:cNvPr>
          <p:cNvSpPr txBox="1"/>
          <p:nvPr/>
        </p:nvSpPr>
        <p:spPr>
          <a:xfrm>
            <a:off x="1180826" y="4122684"/>
            <a:ext cx="7291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number : </a:t>
            </a:r>
            <a:r>
              <a:rPr lang="ko-KR" altLang="en-US" sz="1200" dirty="0">
                <a:latin typeface="+mn-ea"/>
                <a:ea typeface="+mn-ea"/>
              </a:rPr>
              <a:t>전체 자릿수를 지정하지 않은 상태로 컬럼을 생성하면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입력한 값만큼 공간이 자동으로 할당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number(6) : </a:t>
            </a:r>
            <a:r>
              <a:rPr lang="ko-KR" altLang="en-US" sz="1200" dirty="0">
                <a:latin typeface="+mn-ea"/>
                <a:ea typeface="+mn-ea"/>
              </a:rPr>
              <a:t>소수점을 포함한 전체 자릿수를 </a:t>
            </a:r>
            <a:r>
              <a:rPr lang="en-US" altLang="ko-KR" sz="1200" dirty="0">
                <a:latin typeface="+mn-ea"/>
                <a:ea typeface="+mn-ea"/>
              </a:rPr>
              <a:t>6</a:t>
            </a:r>
            <a:r>
              <a:rPr lang="ko-KR" altLang="en-US" sz="1200" dirty="0">
                <a:latin typeface="+mn-ea"/>
                <a:ea typeface="+mn-ea"/>
              </a:rPr>
              <a:t>으로 지정</a:t>
            </a:r>
          </a:p>
        </p:txBody>
      </p:sp>
    </p:spTree>
    <p:extLst>
      <p:ext uri="{BB962C8B-B14F-4D97-AF65-F5344CB8AC3E}">
        <p14:creationId xmlns:p14="http://schemas.microsoft.com/office/powerpoint/2010/main" val="262636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5.4 </a:t>
            </a:r>
            <a:r>
              <a:rPr lang="ko-KR" altLang="en-US" b="1" dirty="0"/>
              <a:t>테이블 및 시퀀스 생성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5-2]</a:t>
            </a:r>
            <a:r>
              <a:rPr lang="ko-KR" altLang="en-US" dirty="0"/>
              <a:t>의 정의대로 </a:t>
            </a:r>
            <a:r>
              <a:rPr lang="en-US" altLang="ko-KR" dirty="0"/>
              <a:t>board </a:t>
            </a:r>
            <a:r>
              <a:rPr lang="ko-KR" altLang="en-US" dirty="0"/>
              <a:t>테이블을 만들어주는 </a:t>
            </a:r>
            <a:r>
              <a:rPr lang="en-US" altLang="ko-KR" dirty="0"/>
              <a:t>SQL </a:t>
            </a:r>
            <a:r>
              <a:rPr lang="ko-KR" altLang="en-US" dirty="0"/>
              <a:t>쿼리문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5-2] board </a:t>
            </a:r>
            <a:r>
              <a:rPr lang="ko-KR" altLang="en-US" dirty="0"/>
              <a:t>테이블 생성 쿼리문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064D55-97EE-482A-87E9-919C5F4C9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02418"/>
              </p:ext>
            </p:extLst>
          </p:nvPr>
        </p:nvGraphicFramePr>
        <p:xfrm>
          <a:off x="1295400" y="1660873"/>
          <a:ext cx="3978078" cy="1554480"/>
        </p:xfrm>
        <a:graphic>
          <a:graphicData uri="http://schemas.openxmlformats.org/drawingml/2006/table">
            <a:tbl>
              <a:tblPr firstRow="1" bandRow="1"/>
              <a:tblGrid>
                <a:gridCol w="397807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create table board (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num number primary key,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title varchar2(200) not null,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content varchar2(2000) not null,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id varchar2(10) not null,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postdate date default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sysdate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not null,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visitcount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number(6)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1344ECB-7EE0-4356-A58D-2D273586A635}"/>
              </a:ext>
            </a:extLst>
          </p:cNvPr>
          <p:cNvSpPr/>
          <p:nvPr/>
        </p:nvSpPr>
        <p:spPr>
          <a:xfrm>
            <a:off x="3864990" y="2439774"/>
            <a:ext cx="188536" cy="18853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81135-0BA2-4A1B-BDB4-DDCFCC784824}"/>
              </a:ext>
            </a:extLst>
          </p:cNvPr>
          <p:cNvSpPr txBox="1"/>
          <p:nvPr/>
        </p:nvSpPr>
        <p:spPr>
          <a:xfrm>
            <a:off x="4855590" y="2397477"/>
            <a:ext cx="2987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Tx/>
              <a:buFont typeface="맑은 고딕" panose="020B0503020000020004" pitchFamily="50" charset="-127"/>
              <a:buChar char="◀"/>
            </a:pP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외래키는 테이블 생성 후 별도 명령을 사용해 차후에 지정하기</a:t>
            </a:r>
          </a:p>
        </p:txBody>
      </p:sp>
    </p:spTree>
    <p:extLst>
      <p:ext uri="{BB962C8B-B14F-4D97-AF65-F5344CB8AC3E}">
        <p14:creationId xmlns:p14="http://schemas.microsoft.com/office/powerpoint/2010/main" val="14741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5.4 </a:t>
            </a:r>
            <a:r>
              <a:rPr lang="ko-KR" altLang="en-US" b="1" dirty="0"/>
              <a:t>테이블 및 시퀀스 생성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5.4.2 </a:t>
            </a:r>
            <a:r>
              <a:rPr lang="ko-KR" altLang="en-US" b="1" dirty="0"/>
              <a:t>외래키로 테이블 사이의 관계 설정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board </a:t>
            </a:r>
            <a:r>
              <a:rPr lang="ko-KR" altLang="en-US" dirty="0"/>
              <a:t>테이블의 </a:t>
            </a:r>
            <a:r>
              <a:rPr lang="en-US" altLang="ko-KR" dirty="0"/>
              <a:t>id </a:t>
            </a:r>
            <a:r>
              <a:rPr lang="ko-KR" altLang="en-US" dirty="0"/>
              <a:t>컬럼이 </a:t>
            </a:r>
            <a:r>
              <a:rPr lang="en-US" altLang="ko-KR" dirty="0"/>
              <a:t>member </a:t>
            </a:r>
            <a:r>
              <a:rPr lang="ko-KR" altLang="en-US" dirty="0"/>
              <a:t>테이블의 </a:t>
            </a:r>
            <a:r>
              <a:rPr lang="en-US" altLang="ko-KR" dirty="0"/>
              <a:t>id </a:t>
            </a:r>
            <a:r>
              <a:rPr lang="ko-KR" altLang="en-US" dirty="0"/>
              <a:t>컬럼을 참조하도록 해주는 외래키를 생성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5-3] </a:t>
            </a:r>
            <a:r>
              <a:rPr lang="ko-KR" altLang="en-US" dirty="0"/>
              <a:t>외래키 설정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07E783-215A-4E05-9F67-DE02589EE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00971"/>
              </p:ext>
            </p:extLst>
          </p:nvPr>
        </p:nvGraphicFramePr>
        <p:xfrm>
          <a:off x="1295400" y="1931670"/>
          <a:ext cx="3978078" cy="640080"/>
        </p:xfrm>
        <a:graphic>
          <a:graphicData uri="http://schemas.openxmlformats.org/drawingml/2006/table">
            <a:tbl>
              <a:tblPr firstRow="1" bandRow="1"/>
              <a:tblGrid>
                <a:gridCol w="397807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alter table board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add constraint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board_mem_fk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foreign key (id)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references member (id);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32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5.4 </a:t>
            </a:r>
            <a:r>
              <a:rPr lang="ko-KR" altLang="en-US" b="1" dirty="0"/>
              <a:t>테이블 및 시퀀스 생성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5.4.3 </a:t>
            </a:r>
            <a:r>
              <a:rPr lang="ko-KR" altLang="en-US" b="1" dirty="0"/>
              <a:t>일련번호용 시퀀스 객체 생성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board </a:t>
            </a:r>
            <a:r>
              <a:rPr lang="ko-KR" altLang="en-US" dirty="0"/>
              <a:t>테이블의 일련번호 컬럼에서 이 시퀀스를 사용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5-4] </a:t>
            </a:r>
            <a:r>
              <a:rPr lang="ko-KR" altLang="en-US" dirty="0"/>
              <a:t>일련번호용 시퀀스 생성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07E783-215A-4E05-9F67-DE02589EE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35550"/>
              </p:ext>
            </p:extLst>
          </p:nvPr>
        </p:nvGraphicFramePr>
        <p:xfrm>
          <a:off x="1295400" y="1912122"/>
          <a:ext cx="3978078" cy="1371600"/>
        </p:xfrm>
        <a:graphic>
          <a:graphicData uri="http://schemas.openxmlformats.org/drawingml/2006/table">
            <a:tbl>
              <a:tblPr firstRow="1" bandRow="1"/>
              <a:tblGrid>
                <a:gridCol w="397807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create sequence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seq_board_num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increment by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start with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minvalue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nomaxvalue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nocycle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nocache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92C9535-58A5-483D-8780-FD4890E47BE9}"/>
              </a:ext>
            </a:extLst>
          </p:cNvPr>
          <p:cNvGrpSpPr/>
          <p:nvPr/>
        </p:nvGrpSpPr>
        <p:grpSpPr>
          <a:xfrm>
            <a:off x="2886206" y="2193109"/>
            <a:ext cx="122548" cy="1064868"/>
            <a:chOff x="2886206" y="2193109"/>
            <a:chExt cx="122548" cy="10648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399623C-CD27-4C38-B7BC-BB736F713AD9}"/>
                </a:ext>
              </a:extLst>
            </p:cNvPr>
            <p:cNvSpPr/>
            <p:nvPr/>
          </p:nvSpPr>
          <p:spPr>
            <a:xfrm>
              <a:off x="2886206" y="2193109"/>
              <a:ext cx="122548" cy="12254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B05D4-3142-4ACD-9713-B5274CA53115}"/>
                </a:ext>
              </a:extLst>
            </p:cNvPr>
            <p:cNvSpPr/>
            <p:nvPr/>
          </p:nvSpPr>
          <p:spPr>
            <a:xfrm>
              <a:off x="2886206" y="2381573"/>
              <a:ext cx="122548" cy="12254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505DE9-A2A7-482A-BB3A-53BDAEB51D36}"/>
                </a:ext>
              </a:extLst>
            </p:cNvPr>
            <p:cNvSpPr/>
            <p:nvPr/>
          </p:nvSpPr>
          <p:spPr>
            <a:xfrm>
              <a:off x="2886206" y="2570037"/>
              <a:ext cx="122548" cy="12254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4A57E75-6E79-47E6-9E25-31855633C048}"/>
                </a:ext>
              </a:extLst>
            </p:cNvPr>
            <p:cNvSpPr/>
            <p:nvPr/>
          </p:nvSpPr>
          <p:spPr>
            <a:xfrm>
              <a:off x="2886206" y="2758501"/>
              <a:ext cx="122548" cy="12254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3384C8-FD30-4206-822E-D3A4ECE29C07}"/>
                </a:ext>
              </a:extLst>
            </p:cNvPr>
            <p:cNvSpPr/>
            <p:nvPr/>
          </p:nvSpPr>
          <p:spPr>
            <a:xfrm>
              <a:off x="2886206" y="2946965"/>
              <a:ext cx="122548" cy="12254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5</a:t>
              </a:r>
              <a:endParaRPr lang="ko-KR" altLang="en-US" sz="11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94BAD8-361D-4A2B-B385-67AAA92D8E98}"/>
                </a:ext>
              </a:extLst>
            </p:cNvPr>
            <p:cNvSpPr/>
            <p:nvPr/>
          </p:nvSpPr>
          <p:spPr>
            <a:xfrm>
              <a:off x="2886206" y="3135429"/>
              <a:ext cx="122548" cy="12254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6</a:t>
              </a:r>
              <a:endParaRPr lang="ko-KR" altLang="en-US" sz="11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AC872E6-8F83-483E-A328-20915478C7D5}"/>
              </a:ext>
            </a:extLst>
          </p:cNvPr>
          <p:cNvSpPr txBox="1"/>
          <p:nvPr/>
        </p:nvSpPr>
        <p:spPr>
          <a:xfrm>
            <a:off x="3008754" y="2130564"/>
            <a:ext cx="2264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1</a:t>
            </a:r>
            <a:r>
              <a:rPr lang="ko-KR" altLang="en-US" sz="1200" dirty="0">
                <a:solidFill>
                  <a:srgbClr val="0070C0"/>
                </a:solidFill>
              </a:rPr>
              <a:t>씩 증가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시작값 </a:t>
            </a:r>
            <a:r>
              <a:rPr lang="en-US" altLang="ko-KR" sz="1200" dirty="0">
                <a:solidFill>
                  <a:srgbClr val="0070C0"/>
                </a:solidFill>
              </a:rPr>
              <a:t>1</a:t>
            </a:r>
          </a:p>
          <a:p>
            <a:r>
              <a:rPr lang="ko-KR" altLang="en-US" sz="1200" dirty="0">
                <a:solidFill>
                  <a:srgbClr val="0070C0"/>
                </a:solidFill>
              </a:rPr>
              <a:t>최솟값 </a:t>
            </a:r>
            <a:r>
              <a:rPr lang="en-US" altLang="ko-KR" sz="1200" dirty="0">
                <a:solidFill>
                  <a:srgbClr val="0070C0"/>
                </a:solidFill>
              </a:rPr>
              <a:t>1</a:t>
            </a:r>
          </a:p>
          <a:p>
            <a:r>
              <a:rPr lang="ko-KR" altLang="en-US" sz="1200" dirty="0">
                <a:solidFill>
                  <a:srgbClr val="0070C0"/>
                </a:solidFill>
              </a:rPr>
              <a:t>최댓값은 무한대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순환하지 앟음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캐시 안 함</a:t>
            </a:r>
          </a:p>
        </p:txBody>
      </p:sp>
    </p:spTree>
    <p:extLst>
      <p:ext uri="{BB962C8B-B14F-4D97-AF65-F5344CB8AC3E}">
        <p14:creationId xmlns:p14="http://schemas.microsoft.com/office/powerpoint/2010/main" val="45548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5.4 </a:t>
            </a:r>
            <a:r>
              <a:rPr lang="ko-KR" altLang="en-US" b="1" dirty="0"/>
              <a:t>테이블 및 시퀀스 생성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64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ko-KR" b="1" dirty="0"/>
              <a:t>5.4.4 </a:t>
            </a:r>
            <a:r>
              <a:rPr lang="ko-KR" altLang="en-US" b="1" dirty="0"/>
              <a:t>동작 확인</a:t>
            </a:r>
            <a:endParaRPr lang="en-US" altLang="ko-KR" b="1" dirty="0"/>
          </a:p>
          <a:p>
            <a:pPr lvl="2"/>
            <a:r>
              <a:rPr lang="ko-KR" altLang="en-US" dirty="0"/>
              <a:t> 테이블들이 의도대로 잘 동작하는지 더미 데이터로 테스트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먼저 다음 쿼리문을 실행</a:t>
            </a:r>
            <a:br>
              <a:rPr lang="en-US" altLang="ko-KR" dirty="0"/>
            </a:br>
            <a:r>
              <a:rPr lang="en-US" altLang="ko-KR" dirty="0"/>
              <a:t>    - member </a:t>
            </a:r>
            <a:r>
              <a:rPr lang="ko-KR" altLang="en-US" dirty="0"/>
              <a:t>테이블에는 아직 참조가 될 부모 레코드가 없어서 오류가 발생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member </a:t>
            </a:r>
            <a:r>
              <a:rPr lang="ko-KR" altLang="en-US" dirty="0"/>
              <a:t>테이블에 데이터를 입력한 후</a:t>
            </a:r>
            <a:r>
              <a:rPr lang="en-US" altLang="ko-KR" dirty="0"/>
              <a:t>, </a:t>
            </a:r>
            <a:r>
              <a:rPr lang="ko-KR" altLang="en-US" dirty="0"/>
              <a:t>앞서 오류가 났던 쿼리문을 다시 실행</a:t>
            </a:r>
            <a:br>
              <a:rPr lang="en-US" altLang="ko-KR" dirty="0"/>
            </a:br>
            <a:r>
              <a:rPr lang="en-US" altLang="ko-KR" dirty="0"/>
              <a:t>    - [</a:t>
            </a:r>
            <a:r>
              <a:rPr lang="ko-KR" altLang="en-US" dirty="0"/>
              <a:t>예제 </a:t>
            </a:r>
            <a:r>
              <a:rPr lang="en-US" altLang="ko-KR" dirty="0"/>
              <a:t>5-5] </a:t>
            </a:r>
            <a:r>
              <a:rPr lang="ko-KR" altLang="en-US" dirty="0"/>
              <a:t>더미 데이터 입력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커밋을 실행하면</a:t>
            </a:r>
            <a:r>
              <a:rPr lang="en-US" altLang="ko-KR" dirty="0"/>
              <a:t>, </a:t>
            </a:r>
            <a:r>
              <a:rPr lang="ko-KR" altLang="en-US" dirty="0"/>
              <a:t>임시 테이블에 저장됐던 레코드가 실제 테이블에 적용되어 오라클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외부에서도 조회할 수 있게 됨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C1915ED-9734-49CB-A7FB-66CAB0281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45701"/>
              </p:ext>
            </p:extLst>
          </p:nvPr>
        </p:nvGraphicFramePr>
        <p:xfrm>
          <a:off x="1295400" y="2077450"/>
          <a:ext cx="6280150" cy="594360"/>
        </p:xfrm>
        <a:graphic>
          <a:graphicData uri="http://schemas.openxmlformats.org/drawingml/2006/table">
            <a:tbl>
              <a:tblPr firstRow="1" bandRow="1"/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40945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insert into board (num, title, content, id, postdate,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visitcount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values (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seq_board_num.nextval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'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'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'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musthave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sysdate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0);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7DDF216-A04D-4F78-9F92-848B3842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709492"/>
              </p:ext>
            </p:extLst>
          </p:nvPr>
        </p:nvGraphicFramePr>
        <p:xfrm>
          <a:off x="1295400" y="3158193"/>
          <a:ext cx="6280150" cy="762000"/>
        </p:xfrm>
        <a:graphic>
          <a:graphicData uri="http://schemas.openxmlformats.org/drawingml/2006/table">
            <a:tbl>
              <a:tblPr firstRow="1" bandRow="1"/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insert into member (id, pass, name) values ('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musthave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'1234', '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머스트해브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');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insert into board (num, title, content, id, postdate,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visitcount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values (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seq_board_num.nextval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'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'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'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musthave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’,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sysdate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0);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25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5.5 JDBC </a:t>
            </a:r>
            <a:r>
              <a:rPr lang="ko-KR" altLang="en-US" b="1" dirty="0"/>
              <a:t>설정 및 데이터베이스 연결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646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JDBC API</a:t>
            </a:r>
            <a:r>
              <a:rPr lang="ko-KR" altLang="en-US" dirty="0"/>
              <a:t>를 사용하기 위해서는 </a:t>
            </a:r>
            <a:r>
              <a:rPr lang="en-US" altLang="ko-KR" dirty="0"/>
              <a:t>JDBC </a:t>
            </a:r>
            <a:r>
              <a:rPr lang="ko-KR" altLang="en-US" dirty="0"/>
              <a:t>드라이버가 필요</a:t>
            </a:r>
            <a:endParaRPr lang="en-US" altLang="ko-KR" dirty="0"/>
          </a:p>
          <a:p>
            <a:pPr lvl="2"/>
            <a:r>
              <a:rPr lang="en-US" altLang="ko-KR" dirty="0"/>
              <a:t>Oracle XE</a:t>
            </a:r>
            <a:r>
              <a:rPr lang="ko-KR" altLang="en-US" dirty="0"/>
              <a:t>의 설정 방법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C25CEC-86C5-4E35-9A9E-2C1EBE6B1980}"/>
              </a:ext>
            </a:extLst>
          </p:cNvPr>
          <p:cNvGrpSpPr/>
          <p:nvPr/>
        </p:nvGrpSpPr>
        <p:grpSpPr>
          <a:xfrm>
            <a:off x="1063145" y="1662315"/>
            <a:ext cx="6089716" cy="2375500"/>
            <a:chOff x="1063145" y="1662315"/>
            <a:chExt cx="6089716" cy="2375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740794-FA47-4D94-AD66-E6FE1DBE338C}"/>
                </a:ext>
              </a:extLst>
            </p:cNvPr>
            <p:cNvSpPr/>
            <p:nvPr/>
          </p:nvSpPr>
          <p:spPr>
            <a:xfrm>
              <a:off x="3287871" y="2231973"/>
              <a:ext cx="1640264" cy="2450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JDBC API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36BF05-0279-4718-A9F7-C97653B59313}"/>
                </a:ext>
              </a:extLst>
            </p:cNvPr>
            <p:cNvSpPr/>
            <p:nvPr/>
          </p:nvSpPr>
          <p:spPr>
            <a:xfrm>
              <a:off x="3287871" y="1662315"/>
              <a:ext cx="1640264" cy="2450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자바 애플리케이션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559618-4F4E-41A5-AB2E-F59687D746BB}"/>
                </a:ext>
              </a:extLst>
            </p:cNvPr>
            <p:cNvSpPr/>
            <p:nvPr/>
          </p:nvSpPr>
          <p:spPr>
            <a:xfrm>
              <a:off x="1063145" y="2960015"/>
              <a:ext cx="1640264" cy="2450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JDBC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드라이버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8B9CEE-2E02-4E0E-B009-EB41245FC1AC}"/>
                </a:ext>
              </a:extLst>
            </p:cNvPr>
            <p:cNvSpPr/>
            <p:nvPr/>
          </p:nvSpPr>
          <p:spPr>
            <a:xfrm>
              <a:off x="3287871" y="2960015"/>
              <a:ext cx="1640264" cy="2450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JDBC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드라이버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FE9DA-30AA-4111-9788-56391F4324FA}"/>
                </a:ext>
              </a:extLst>
            </p:cNvPr>
            <p:cNvSpPr/>
            <p:nvPr/>
          </p:nvSpPr>
          <p:spPr>
            <a:xfrm>
              <a:off x="5512597" y="2960015"/>
              <a:ext cx="1640264" cy="2450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JDBC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드라이버</a:t>
              </a:r>
            </a:p>
          </p:txBody>
        </p: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8110B9C6-2AC4-4E70-8340-1A9EA1BFE506}"/>
                </a:ext>
              </a:extLst>
            </p:cNvPr>
            <p:cNvSpPr/>
            <p:nvPr/>
          </p:nvSpPr>
          <p:spPr>
            <a:xfrm>
              <a:off x="1063145" y="3652537"/>
              <a:ext cx="1640264" cy="385278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오라클</a:t>
              </a:r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90CAC554-98C7-41BE-98E8-DA4BB1F407ED}"/>
                </a:ext>
              </a:extLst>
            </p:cNvPr>
            <p:cNvSpPr/>
            <p:nvPr/>
          </p:nvSpPr>
          <p:spPr>
            <a:xfrm>
              <a:off x="3287871" y="3646868"/>
              <a:ext cx="1640264" cy="385278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MySQL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45F65FBF-32F7-417F-AB76-A69CC706DDF4}"/>
                </a:ext>
              </a:extLst>
            </p:cNvPr>
            <p:cNvSpPr/>
            <p:nvPr/>
          </p:nvSpPr>
          <p:spPr>
            <a:xfrm>
              <a:off x="5512597" y="3646868"/>
              <a:ext cx="1640264" cy="385278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SQLite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5DACED-3DD9-4ABE-820C-54D8B9314705}"/>
                </a:ext>
              </a:extLst>
            </p:cNvPr>
            <p:cNvSpPr/>
            <p:nvPr/>
          </p:nvSpPr>
          <p:spPr>
            <a:xfrm>
              <a:off x="3287871" y="2435778"/>
              <a:ext cx="1640264" cy="2450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JDBC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드라이버 관리자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F49D32D-78A3-4806-9070-D211093F6C9F}"/>
                </a:ext>
              </a:extLst>
            </p:cNvPr>
            <p:cNvCxnSpPr>
              <a:stCxn id="11" idx="2"/>
              <a:endCxn id="4" idx="0"/>
            </p:cNvCxnSpPr>
            <p:nvPr/>
          </p:nvCxnSpPr>
          <p:spPr>
            <a:xfrm>
              <a:off x="4108003" y="1907412"/>
              <a:ext cx="0" cy="324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196420-EE1A-4F42-B80C-F56F992C60D7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>
              <a:off x="4108003" y="2680875"/>
              <a:ext cx="0" cy="279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9A08948-6632-45C1-887A-8E6475BF9BD3}"/>
                </a:ext>
              </a:extLst>
            </p:cNvPr>
            <p:cNvCxnSpPr>
              <a:stCxn id="20" idx="2"/>
              <a:endCxn id="12" idx="0"/>
            </p:cNvCxnSpPr>
            <p:nvPr/>
          </p:nvCxnSpPr>
          <p:spPr>
            <a:xfrm rot="5400000">
              <a:off x="2856070" y="1708082"/>
              <a:ext cx="279140" cy="22247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C318F3D-FBFF-42FD-B775-8187A237E9F0}"/>
                </a:ext>
              </a:extLst>
            </p:cNvPr>
            <p:cNvCxnSpPr>
              <a:stCxn id="20" idx="2"/>
              <a:endCxn id="14" idx="0"/>
            </p:cNvCxnSpPr>
            <p:nvPr/>
          </p:nvCxnSpPr>
          <p:spPr>
            <a:xfrm rot="16200000" flipH="1">
              <a:off x="5080796" y="1708082"/>
              <a:ext cx="279140" cy="22247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65B29A6-2AE9-4820-8162-029F693128C1}"/>
                </a:ext>
              </a:extLst>
            </p:cNvPr>
            <p:cNvCxnSpPr>
              <a:stCxn id="12" idx="2"/>
              <a:endCxn id="15" idx="1"/>
            </p:cNvCxnSpPr>
            <p:nvPr/>
          </p:nvCxnSpPr>
          <p:spPr>
            <a:xfrm>
              <a:off x="1883277" y="3205112"/>
              <a:ext cx="0" cy="44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64185A9-26F4-481C-96F4-57669A14623D}"/>
                </a:ext>
              </a:extLst>
            </p:cNvPr>
            <p:cNvCxnSpPr>
              <a:stCxn id="13" idx="2"/>
              <a:endCxn id="18" idx="1"/>
            </p:cNvCxnSpPr>
            <p:nvPr/>
          </p:nvCxnSpPr>
          <p:spPr>
            <a:xfrm>
              <a:off x="4108003" y="3205112"/>
              <a:ext cx="0" cy="441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7893A7-B971-48AB-B919-55EA43C64839}"/>
                </a:ext>
              </a:extLst>
            </p:cNvPr>
            <p:cNvCxnSpPr>
              <a:stCxn id="14" idx="2"/>
              <a:endCxn id="19" idx="1"/>
            </p:cNvCxnSpPr>
            <p:nvPr/>
          </p:nvCxnSpPr>
          <p:spPr>
            <a:xfrm>
              <a:off x="6332729" y="3205112"/>
              <a:ext cx="0" cy="441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66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5.5 JDBC </a:t>
            </a:r>
            <a:r>
              <a:rPr lang="ko-KR" altLang="en-US" b="1" dirty="0"/>
              <a:t>설정 및 데이터베이스 연결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5.5.1 JDBC </a:t>
            </a:r>
            <a:r>
              <a:rPr lang="ko-KR" altLang="en-US" b="1" dirty="0"/>
              <a:t>드라이버 설정</a:t>
            </a:r>
            <a:endParaRPr lang="en-US" altLang="ko-KR" b="1" dirty="0"/>
          </a:p>
          <a:p>
            <a:pPr lvl="2"/>
            <a:r>
              <a:rPr lang="ko-KR" altLang="en-US" dirty="0"/>
              <a:t>오라클 </a:t>
            </a:r>
            <a:r>
              <a:rPr lang="en-US" altLang="ko-KR" dirty="0"/>
              <a:t>JDBC </a:t>
            </a:r>
            <a:r>
              <a:rPr lang="ko-KR" altLang="en-US" dirty="0"/>
              <a:t>드라이버 파일 </a:t>
            </a:r>
            <a:r>
              <a:rPr lang="en-US" altLang="ko-KR" dirty="0"/>
              <a:t>ojdbc6.jar</a:t>
            </a:r>
            <a:r>
              <a:rPr lang="ko-KR" altLang="en-US" dirty="0"/>
              <a:t>을 프로젝트와 연결하는 방법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fr-FR" altLang="ko-KR" dirty="0"/>
              <a:t>C:\01DevelopKits\oraclexe\app\oracle\product\11.2.0\server\jdbc\lib</a:t>
            </a:r>
          </a:p>
          <a:p>
            <a:pPr lvl="3"/>
            <a:r>
              <a:rPr lang="en-US" altLang="ko-KR" dirty="0"/>
              <a:t>WAS(</a:t>
            </a:r>
            <a:r>
              <a:rPr lang="ko-KR" altLang="en-US" dirty="0"/>
              <a:t>톰캣</a:t>
            </a:r>
            <a:r>
              <a:rPr lang="en-US" altLang="ko-KR" dirty="0"/>
              <a:t>)</a:t>
            </a:r>
            <a:r>
              <a:rPr lang="ko-KR" altLang="en-US" dirty="0"/>
              <a:t>가 설치된 경로 하위의 </a:t>
            </a:r>
            <a:r>
              <a:rPr lang="en-US" altLang="ko-KR" dirty="0"/>
              <a:t>lib </a:t>
            </a:r>
            <a:r>
              <a:rPr lang="ko-KR" altLang="en-US" dirty="0"/>
              <a:t>폴더에 추가</a:t>
            </a:r>
            <a:endParaRPr lang="en-US" altLang="ko-KR" dirty="0"/>
          </a:p>
          <a:p>
            <a:pPr lvl="3"/>
            <a:r>
              <a:rPr lang="ko-KR" altLang="en-US" dirty="0"/>
              <a:t>개별 프로젝트의 </a:t>
            </a:r>
            <a:r>
              <a:rPr lang="en-US" altLang="ko-KR" dirty="0"/>
              <a:t>WEB-INF </a:t>
            </a:r>
            <a:r>
              <a:rPr lang="ko-KR" altLang="en-US" dirty="0"/>
              <a:t>하위의 </a:t>
            </a:r>
            <a:r>
              <a:rPr lang="en-US" altLang="ko-KR" dirty="0"/>
              <a:t>lib </a:t>
            </a:r>
            <a:r>
              <a:rPr lang="ko-KR" altLang="en-US" dirty="0"/>
              <a:t>폴더에 추가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실무에서 주로 사용되는 방법</a:t>
            </a:r>
            <a:endParaRPr lang="en-US" altLang="ko-KR" dirty="0"/>
          </a:p>
          <a:p>
            <a:pPr lvl="3"/>
            <a:r>
              <a:rPr lang="ko-KR" altLang="en-US" dirty="0"/>
              <a:t>윈도우 탐색기에서 </a:t>
            </a:r>
            <a:r>
              <a:rPr lang="en-US" altLang="ko-KR" dirty="0"/>
              <a:t>ojdbc6.jar </a:t>
            </a:r>
            <a:r>
              <a:rPr lang="ko-KR" altLang="en-US" dirty="0"/>
              <a:t>파일을 이클립스의 </a:t>
            </a:r>
            <a:r>
              <a:rPr lang="en-US" altLang="ko-KR" dirty="0"/>
              <a:t>{</a:t>
            </a:r>
            <a:r>
              <a:rPr lang="ko-KR" altLang="en-US" dirty="0"/>
              <a:t>프로젝트 루트</a:t>
            </a:r>
            <a:r>
              <a:rPr lang="en-US" altLang="ko-KR" dirty="0"/>
              <a:t>}/</a:t>
            </a:r>
            <a:r>
              <a:rPr lang="en-US" altLang="ko-KR" dirty="0" err="1"/>
              <a:t>WebContent</a:t>
            </a:r>
            <a:r>
              <a:rPr lang="en-US" altLang="ko-KR" dirty="0"/>
              <a:t>/WEB-INF/lib </a:t>
            </a:r>
            <a:r>
              <a:rPr lang="ko-KR" altLang="en-US" dirty="0"/>
              <a:t>폴더로 드래그 앤 드롭하면 </a:t>
            </a:r>
            <a:r>
              <a:rPr lang="en-US" altLang="ko-KR" dirty="0"/>
              <a:t>JDBC </a:t>
            </a:r>
            <a:r>
              <a:rPr lang="ko-KR" altLang="en-US" dirty="0"/>
              <a:t>드라이버 설정이 완료</a:t>
            </a:r>
            <a:endParaRPr lang="fr-FR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9996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5.5 JDBC </a:t>
            </a:r>
            <a:r>
              <a:rPr lang="ko-KR" altLang="en-US" b="1" dirty="0"/>
              <a:t>설정 및 데이터베이스 연결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5.5.2 </a:t>
            </a:r>
            <a:r>
              <a:rPr lang="ko-KR" altLang="en-US" b="1" dirty="0"/>
              <a:t>연결 관리 클래스 작성</a:t>
            </a:r>
            <a:endParaRPr lang="en-US" altLang="ko-KR" b="1" dirty="0"/>
          </a:p>
          <a:p>
            <a:pPr lvl="2"/>
            <a:r>
              <a:rPr lang="en-US" altLang="ko-KR" dirty="0"/>
              <a:t>JDBC </a:t>
            </a:r>
            <a:r>
              <a:rPr lang="ko-KR" altLang="en-US" dirty="0"/>
              <a:t>드라이버를 이용하여 </a:t>
            </a:r>
            <a:r>
              <a:rPr lang="en-US" altLang="ko-KR" dirty="0"/>
              <a:t>DB</a:t>
            </a:r>
            <a:r>
              <a:rPr lang="ko-KR" altLang="en-US" dirty="0"/>
              <a:t>와의 연결을 관리하는 클래스 생성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5-6] </a:t>
            </a:r>
            <a:r>
              <a:rPr lang="ko-KR" altLang="en-US" dirty="0"/>
              <a:t>기본적인 </a:t>
            </a:r>
            <a:r>
              <a:rPr lang="en-US" altLang="ko-KR" dirty="0"/>
              <a:t>DB </a:t>
            </a:r>
            <a:r>
              <a:rPr lang="ko-KR" altLang="en-US" dirty="0"/>
              <a:t>연결 관리 클래스</a:t>
            </a:r>
            <a:br>
              <a:rPr lang="en-US" altLang="ko-KR" dirty="0"/>
            </a:br>
            <a:r>
              <a:rPr lang="en-US" altLang="ko-KR" dirty="0"/>
              <a:t>- {</a:t>
            </a:r>
            <a:r>
              <a:rPr lang="ko-KR" altLang="en-US" dirty="0"/>
              <a:t>프로젝트 루트</a:t>
            </a:r>
            <a:r>
              <a:rPr lang="en-US" altLang="ko-KR" dirty="0"/>
              <a:t>}/Java Resources/</a:t>
            </a:r>
            <a:r>
              <a:rPr lang="en-US" altLang="ko-KR" dirty="0" err="1"/>
              <a:t>src</a:t>
            </a:r>
            <a:r>
              <a:rPr lang="ko-KR" altLang="en-US" dirty="0"/>
              <a:t>에서 마우스 우클릭 → </a:t>
            </a:r>
            <a:r>
              <a:rPr lang="en-US" altLang="ko-KR" dirty="0"/>
              <a:t>[New] → [Class]</a:t>
            </a:r>
            <a:r>
              <a:rPr lang="ko-KR" altLang="en-US" dirty="0"/>
              <a:t>를 클릭하여     </a:t>
            </a:r>
            <a:br>
              <a:rPr lang="en-US" altLang="ko-KR" dirty="0"/>
            </a:br>
            <a:r>
              <a:rPr lang="en-US" altLang="ko-KR" dirty="0"/>
              <a:t>   common </a:t>
            </a:r>
            <a:r>
              <a:rPr lang="ko-KR" altLang="en-US" dirty="0"/>
              <a:t>패키지에 </a:t>
            </a:r>
            <a:r>
              <a:rPr lang="en-US" altLang="ko-KR" dirty="0" err="1"/>
              <a:t>JDBConnect</a:t>
            </a:r>
            <a:r>
              <a:rPr lang="en-US" altLang="ko-KR" dirty="0"/>
              <a:t> </a:t>
            </a:r>
            <a:r>
              <a:rPr lang="ko-KR" altLang="en-US" dirty="0"/>
              <a:t>클래스를 생성</a:t>
            </a:r>
            <a:endParaRPr lang="en-US" altLang="ko-KR" dirty="0"/>
          </a:p>
          <a:p>
            <a:pPr marL="895350" lvl="3" indent="0">
              <a:buNone/>
            </a:pPr>
            <a:r>
              <a:rPr lang="en-US" altLang="ko-KR" dirty="0"/>
              <a:t>① </a:t>
            </a:r>
            <a:r>
              <a:rPr lang="ko-KR" altLang="en-US" dirty="0"/>
              <a:t>이 클래스는 총 </a:t>
            </a:r>
            <a:r>
              <a:rPr lang="en-US" altLang="ko-KR" dirty="0"/>
              <a:t>4</a:t>
            </a:r>
            <a:r>
              <a:rPr lang="ko-KR" altLang="en-US" dirty="0"/>
              <a:t>개의 멤버 변수를 선언</a:t>
            </a:r>
            <a:br>
              <a:rPr lang="en-US" altLang="ko-KR" dirty="0"/>
            </a:br>
            <a:r>
              <a:rPr lang="en-US" altLang="ko-KR" dirty="0"/>
              <a:t>    - Connection : </a:t>
            </a:r>
            <a:r>
              <a:rPr lang="ko-KR" altLang="en-US" dirty="0"/>
              <a:t>데이터베이스와 연결을 담당</a:t>
            </a:r>
            <a:endParaRPr lang="en-US" altLang="ko-KR" dirty="0"/>
          </a:p>
          <a:p>
            <a:pPr marL="895350" lvl="3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Statement : </a:t>
            </a:r>
            <a:r>
              <a:rPr lang="ko-KR" altLang="en-US" dirty="0"/>
              <a:t>인파라미터가 없는 정적 쿼리문을 실행할 때 사용</a:t>
            </a:r>
            <a:endParaRPr lang="en-US" altLang="ko-KR" dirty="0"/>
          </a:p>
          <a:p>
            <a:pPr marL="895350" lvl="3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en-US" altLang="ko-KR" dirty="0" err="1"/>
              <a:t>PreparedStatement</a:t>
            </a:r>
            <a:r>
              <a:rPr lang="en-US" altLang="ko-KR" dirty="0"/>
              <a:t> : </a:t>
            </a:r>
            <a:r>
              <a:rPr lang="ko-KR" altLang="en-US" dirty="0"/>
              <a:t>인파라미터가 있는 동적 쿼리문을 실행할 때 사용</a:t>
            </a:r>
            <a:endParaRPr lang="en-US" altLang="ko-KR" dirty="0"/>
          </a:p>
          <a:p>
            <a:pPr marL="895350" lvl="3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en-US" altLang="ko-KR" dirty="0" err="1"/>
              <a:t>ResultSet</a:t>
            </a:r>
            <a:r>
              <a:rPr lang="en-US" altLang="ko-KR" dirty="0"/>
              <a:t> : SELECT </a:t>
            </a:r>
            <a:r>
              <a:rPr lang="ko-KR" altLang="en-US" dirty="0"/>
              <a:t>쿼리문의 결과를 저장할 때 사용</a:t>
            </a:r>
            <a:endParaRPr lang="en-US" altLang="ko-KR" dirty="0"/>
          </a:p>
          <a:p>
            <a:pPr marL="895350" lvl="3" indent="0">
              <a:buNone/>
            </a:pPr>
            <a:r>
              <a:rPr lang="en-US" altLang="ko-KR" dirty="0"/>
              <a:t>② </a:t>
            </a:r>
            <a:r>
              <a:rPr lang="ko-KR" altLang="en-US" dirty="0"/>
              <a:t>생성자는 </a:t>
            </a:r>
            <a:r>
              <a:rPr lang="en-US" altLang="ko-KR" dirty="0"/>
              <a:t>JDBC </a:t>
            </a:r>
            <a:r>
              <a:rPr lang="ko-KR" altLang="en-US" dirty="0"/>
              <a:t>드라이버를 이용해 오라클 </a:t>
            </a:r>
            <a:r>
              <a:rPr lang="en-US" altLang="ko-KR" dirty="0"/>
              <a:t>DB</a:t>
            </a:r>
            <a:r>
              <a:rPr lang="ko-KR" altLang="en-US" dirty="0"/>
              <a:t>에 연결하는 두 가지 일을 수행</a:t>
            </a:r>
            <a:endParaRPr lang="en-US" altLang="ko-KR" dirty="0"/>
          </a:p>
          <a:p>
            <a:pPr marL="895350" lvl="3" indent="0">
              <a:buNone/>
            </a:pPr>
            <a:r>
              <a:rPr lang="en-US" altLang="ko-KR" dirty="0"/>
              <a:t>③ </a:t>
            </a:r>
            <a:r>
              <a:rPr lang="ko-KR" altLang="en-US" dirty="0"/>
              <a:t>먼저 </a:t>
            </a:r>
            <a:r>
              <a:rPr lang="en-US" altLang="ko-KR" dirty="0"/>
              <a:t>JDBC </a:t>
            </a:r>
            <a:r>
              <a:rPr lang="ko-KR" altLang="en-US" dirty="0"/>
              <a:t>드라이버를 메모리에 로드</a:t>
            </a:r>
            <a:endParaRPr lang="en-US" altLang="ko-KR" dirty="0"/>
          </a:p>
          <a:p>
            <a:pPr marL="895350" lvl="3" indent="0">
              <a:buNone/>
            </a:pP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F4A90-6011-456F-9601-3162525C75A6}"/>
              </a:ext>
            </a:extLst>
          </p:cNvPr>
          <p:cNvSpPr txBox="1"/>
          <p:nvPr/>
        </p:nvSpPr>
        <p:spPr>
          <a:xfrm>
            <a:off x="1416781" y="3977390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▶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  <a:cs typeface="+mn-cs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304180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5.5 JDBC </a:t>
            </a:r>
            <a:r>
              <a:rPr lang="ko-KR" altLang="en-US" b="1" dirty="0"/>
              <a:t>설정 및 데이터베이스 연결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646"/>
          </a:xfrm>
        </p:spPr>
        <p:txBody>
          <a:bodyPr>
            <a:normAutofit/>
          </a:bodyPr>
          <a:lstStyle/>
          <a:p>
            <a:pPr marL="895350" lvl="3" indent="0">
              <a:buNone/>
            </a:pPr>
            <a:r>
              <a:rPr lang="ko-KR" altLang="en-US" dirty="0"/>
              <a:t>④ </a:t>
            </a:r>
            <a:r>
              <a:rPr lang="en-US" altLang="ko-KR" dirty="0"/>
              <a:t>DB</a:t>
            </a:r>
            <a:r>
              <a:rPr lang="ko-KR" altLang="en-US" dirty="0"/>
              <a:t>에 연결할 차례</a:t>
            </a:r>
            <a:r>
              <a:rPr lang="en-US" altLang="ko-KR" dirty="0"/>
              <a:t>. URL, ID, </a:t>
            </a:r>
            <a:r>
              <a:rPr lang="ko-KR" altLang="en-US" dirty="0"/>
              <a:t>패스워드가 필요</a:t>
            </a:r>
            <a:br>
              <a:rPr lang="en-US" altLang="ko-KR" dirty="0"/>
            </a:br>
            <a:r>
              <a:rPr lang="en-US" altLang="ko-KR" dirty="0"/>
              <a:t>    URL</a:t>
            </a:r>
            <a:r>
              <a:rPr lang="ko-KR" altLang="en-US" dirty="0"/>
              <a:t>은 “오라클 프로토콜</a:t>
            </a:r>
            <a:r>
              <a:rPr lang="en-US" altLang="ko-KR" dirty="0"/>
              <a:t>@IP</a:t>
            </a:r>
            <a:r>
              <a:rPr lang="ko-KR" altLang="en-US" dirty="0"/>
              <a:t>주소</a:t>
            </a:r>
            <a:r>
              <a:rPr lang="en-US" altLang="ko-KR" dirty="0"/>
              <a:t>:</a:t>
            </a:r>
            <a:r>
              <a:rPr lang="ko-KR" altLang="en-US" dirty="0"/>
              <a:t>포트번호</a:t>
            </a:r>
            <a:r>
              <a:rPr lang="en-US" altLang="ko-KR" dirty="0"/>
              <a:t>:</a:t>
            </a:r>
            <a:r>
              <a:rPr lang="en-US" altLang="ko-KR" dirty="0" err="1"/>
              <a:t>sid</a:t>
            </a:r>
            <a:r>
              <a:rPr lang="en-US" altLang="ko-KR" dirty="0"/>
              <a:t>” </a:t>
            </a:r>
            <a:r>
              <a:rPr lang="ko-KR" altLang="en-US" dirty="0"/>
              <a:t>형식으로 구성</a:t>
            </a:r>
            <a:endParaRPr lang="en-US" altLang="ko-KR" dirty="0"/>
          </a:p>
          <a:p>
            <a:pPr marL="895350" lvl="3" indent="0">
              <a:buNone/>
            </a:pPr>
            <a:endParaRPr lang="en-US" altLang="ko-KR" dirty="0"/>
          </a:p>
          <a:p>
            <a:pPr marL="895350" lvl="3" indent="0">
              <a:buNone/>
            </a:pPr>
            <a:endParaRPr lang="en-US" altLang="ko-KR" dirty="0"/>
          </a:p>
          <a:p>
            <a:pPr marL="895350" lvl="3" indent="0">
              <a:buNone/>
            </a:pPr>
            <a:endParaRPr lang="en-US" altLang="ko-KR" dirty="0"/>
          </a:p>
          <a:p>
            <a:pPr marL="895350" lvl="3" indent="0">
              <a:buNone/>
            </a:pPr>
            <a:endParaRPr lang="en-US" altLang="ko-KR" dirty="0"/>
          </a:p>
          <a:p>
            <a:pPr marL="895350" lvl="3" indent="0">
              <a:buNone/>
            </a:pPr>
            <a:endParaRPr lang="en-US" altLang="ko-KR" dirty="0"/>
          </a:p>
          <a:p>
            <a:pPr marL="895350" lvl="3" indent="0">
              <a:buNone/>
            </a:pPr>
            <a:endParaRPr lang="en-US" altLang="ko-KR" dirty="0"/>
          </a:p>
          <a:p>
            <a:pPr marL="895350" lvl="3" indent="0">
              <a:buNone/>
            </a:pPr>
            <a:r>
              <a:rPr lang="en-US" altLang="ko-KR" dirty="0"/>
              <a:t>⑤ ID</a:t>
            </a:r>
            <a:r>
              <a:rPr lang="ko-KR" altLang="en-US" dirty="0"/>
              <a:t>와 </a:t>
            </a:r>
            <a:r>
              <a:rPr lang="en-US" altLang="ko-KR" dirty="0"/>
              <a:t>⑥ </a:t>
            </a:r>
            <a:r>
              <a:rPr lang="ko-KR" altLang="en-US" dirty="0"/>
              <a:t>패스워드는 </a:t>
            </a:r>
            <a:r>
              <a:rPr lang="en-US" altLang="ko-KR" dirty="0"/>
              <a:t>5.3</a:t>
            </a:r>
            <a:r>
              <a:rPr lang="ko-KR" altLang="en-US" dirty="0"/>
              <a:t>절에서 만든 </a:t>
            </a:r>
            <a:r>
              <a:rPr lang="en-US" altLang="ko-KR" dirty="0" err="1"/>
              <a:t>musthave</a:t>
            </a:r>
            <a:r>
              <a:rPr lang="en-US" altLang="ko-KR" dirty="0"/>
              <a:t> </a:t>
            </a:r>
            <a:r>
              <a:rPr lang="ko-KR" altLang="en-US" dirty="0"/>
              <a:t>사용자 계정과 같음</a:t>
            </a:r>
            <a:endParaRPr lang="en-US" altLang="ko-KR" dirty="0"/>
          </a:p>
          <a:p>
            <a:pPr marL="895350" lvl="3" indent="0">
              <a:buNone/>
            </a:pPr>
            <a:r>
              <a:rPr lang="en-US" altLang="ko-KR" dirty="0"/>
              <a:t>⑦ </a:t>
            </a:r>
            <a:r>
              <a:rPr lang="ko-KR" altLang="en-US" dirty="0"/>
              <a:t>준비한 </a:t>
            </a:r>
            <a:r>
              <a:rPr lang="en-US" altLang="ko-KR" dirty="0"/>
              <a:t>URL, ID, </a:t>
            </a:r>
            <a:r>
              <a:rPr lang="ko-KR" altLang="en-US" dirty="0"/>
              <a:t>패스워드를 인수로 </a:t>
            </a:r>
            <a:r>
              <a:rPr lang="en-US" altLang="ko-KR" dirty="0" err="1"/>
              <a:t>DriverManager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getConnection</a:t>
            </a:r>
            <a:r>
              <a:rPr lang="en-US" altLang="ko-KR" dirty="0"/>
              <a:t>( )</a:t>
            </a:r>
            <a:r>
              <a:rPr lang="ko-KR" altLang="en-US" dirty="0"/>
              <a:t>을 호출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성공적으로 연결되었다면 </a:t>
            </a:r>
            <a:r>
              <a:rPr lang="en-US" altLang="ko-KR" dirty="0"/>
              <a:t>Connection </a:t>
            </a:r>
            <a:r>
              <a:rPr lang="ko-KR" altLang="en-US" dirty="0"/>
              <a:t>객체가 반환</a:t>
            </a:r>
            <a:endParaRPr lang="en-US" altLang="ko-KR" dirty="0"/>
          </a:p>
          <a:p>
            <a:pPr marL="895350" lvl="3" indent="0">
              <a:buNone/>
            </a:pPr>
            <a:r>
              <a:rPr lang="ko-KR" altLang="en-US" dirty="0"/>
              <a:t>⑧ </a:t>
            </a:r>
            <a:r>
              <a:rPr lang="en-US" altLang="ko-KR" dirty="0"/>
              <a:t>close( ) </a:t>
            </a:r>
            <a:r>
              <a:rPr lang="ko-KR" altLang="en-US" dirty="0"/>
              <a:t>메서드 차례</a:t>
            </a:r>
            <a:br>
              <a:rPr lang="en-US" altLang="ko-KR" dirty="0"/>
            </a:br>
            <a:r>
              <a:rPr lang="en-US" altLang="ko-KR" dirty="0"/>
              <a:t>    DB </a:t>
            </a:r>
            <a:r>
              <a:rPr lang="ko-KR" altLang="en-US" dirty="0"/>
              <a:t>관련 작업을 모두 마쳤다면 자원을 절약하기 위해 연결을 해제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F115F-92BA-4DA6-BE30-6E91CEACE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984" y="1681863"/>
            <a:ext cx="2790334" cy="12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8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5.5 JDBC </a:t>
            </a:r>
            <a:r>
              <a:rPr lang="ko-KR" altLang="en-US" b="1" dirty="0"/>
              <a:t>설정 및 데이터베이스 연결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5.5.3 </a:t>
            </a:r>
            <a:r>
              <a:rPr lang="ko-KR" altLang="en-US" b="1" dirty="0"/>
              <a:t>동작 확인</a:t>
            </a:r>
            <a:endParaRPr lang="en-US" altLang="ko-KR" b="1" dirty="0"/>
          </a:p>
          <a:p>
            <a:pPr lvl="2"/>
            <a:r>
              <a:rPr lang="en-US" altLang="ko-KR" dirty="0" err="1"/>
              <a:t>JDBConnect</a:t>
            </a:r>
            <a:r>
              <a:rPr lang="en-US" altLang="ko-KR" dirty="0"/>
              <a:t> </a:t>
            </a:r>
            <a:r>
              <a:rPr lang="ko-KR" altLang="en-US" dirty="0"/>
              <a:t>클래스를 이용해 실제로 </a:t>
            </a:r>
            <a:r>
              <a:rPr lang="en-US" altLang="ko-KR" dirty="0"/>
              <a:t>DB </a:t>
            </a:r>
            <a:r>
              <a:rPr lang="ko-KR" altLang="en-US" dirty="0"/>
              <a:t>연결을 테스트하는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파일을 생성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5-7] JDBC </a:t>
            </a:r>
            <a:r>
              <a:rPr lang="ko-KR" altLang="en-US" dirty="0"/>
              <a:t>연결 테스트</a:t>
            </a:r>
            <a:br>
              <a:rPr lang="en-US" altLang="ko-KR" dirty="0"/>
            </a:br>
            <a:r>
              <a:rPr lang="en-US" altLang="ko-KR" dirty="0"/>
              <a:t>① [</a:t>
            </a:r>
            <a:r>
              <a:rPr lang="ko-KR" altLang="en-US" dirty="0"/>
              <a:t>예제 </a:t>
            </a:r>
            <a:r>
              <a:rPr lang="en-US" altLang="ko-KR" dirty="0"/>
              <a:t>5-6]</a:t>
            </a:r>
            <a:r>
              <a:rPr lang="ko-KR" altLang="en-US" dirty="0"/>
              <a:t>에서 작성한 </a:t>
            </a:r>
            <a:r>
              <a:rPr lang="en-US" altLang="ko-KR" dirty="0" err="1"/>
              <a:t>JDBConnect</a:t>
            </a:r>
            <a:r>
              <a:rPr lang="en-US" altLang="ko-KR" dirty="0"/>
              <a:t> </a:t>
            </a:r>
            <a:r>
              <a:rPr lang="ko-KR" altLang="en-US" dirty="0"/>
              <a:t>클래스를 임포트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객체를 생성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바로 닫아 자원을 해제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93923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5.5 JDBC </a:t>
            </a:r>
            <a:r>
              <a:rPr lang="ko-KR" altLang="en-US" b="1" dirty="0"/>
              <a:t>설정 및 데이터베이스 연결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5.5.4 </a:t>
            </a:r>
            <a:r>
              <a:rPr lang="ko-KR" altLang="en-US" b="1" dirty="0"/>
              <a:t>연결 설정 개선</a:t>
            </a:r>
            <a:endParaRPr lang="en-US" altLang="ko-KR" b="1" dirty="0"/>
          </a:p>
          <a:p>
            <a:pPr lvl="2"/>
            <a:r>
              <a:rPr lang="ko-KR" altLang="en-US" dirty="0"/>
              <a:t>앞 절에서는 </a:t>
            </a:r>
            <a:r>
              <a:rPr lang="en-US" altLang="ko-KR" dirty="0"/>
              <a:t>DB </a:t>
            </a:r>
            <a:r>
              <a:rPr lang="ko-KR" altLang="en-US" dirty="0"/>
              <a:t>접속 정보를 클래스 안에서 모두 입력</a:t>
            </a:r>
            <a:endParaRPr lang="en-US" altLang="ko-KR" dirty="0"/>
          </a:p>
          <a:p>
            <a:pPr lvl="2"/>
            <a:r>
              <a:rPr lang="ko-KR" altLang="en-US" dirty="0"/>
              <a:t>접속 테스트 용도라면 상관없지만</a:t>
            </a:r>
            <a:r>
              <a:rPr lang="en-US" altLang="ko-KR" dirty="0"/>
              <a:t>, </a:t>
            </a:r>
            <a:r>
              <a:rPr lang="ko-KR" altLang="en-US" dirty="0"/>
              <a:t>실무에서는 이런 방식을 사용하지 않음</a:t>
            </a:r>
            <a:endParaRPr lang="en-US" altLang="ko-KR" dirty="0"/>
          </a:p>
          <a:p>
            <a:pPr lvl="3"/>
            <a:r>
              <a:rPr lang="ko-KR" altLang="en-US" dirty="0"/>
              <a:t>만약 서버 이전 등의 이유로 접속 정보가 변경되는 경우 클래스를 수정한 후 다시 컴파일해야 하는 불편함이 있기 때문</a:t>
            </a:r>
            <a:endParaRPr lang="en-US" altLang="ko-KR" dirty="0"/>
          </a:p>
          <a:p>
            <a:pPr lvl="2"/>
            <a:r>
              <a:rPr lang="ko-KR" altLang="en-US" dirty="0"/>
              <a:t>이러한 서버 환경과 관련된 정보들은 한 곳에서 관리하는 것이 바람직함</a:t>
            </a:r>
            <a:endParaRPr lang="en-US" altLang="ko-KR" dirty="0"/>
          </a:p>
          <a:p>
            <a:pPr lvl="3"/>
            <a:r>
              <a:rPr lang="ko-KR" altLang="en-US" dirty="0"/>
              <a:t>주로 </a:t>
            </a:r>
            <a:r>
              <a:rPr lang="en-US" altLang="ko-KR" dirty="0"/>
              <a:t>web.xml</a:t>
            </a:r>
            <a:r>
              <a:rPr lang="ko-KR" altLang="en-US" dirty="0"/>
              <a:t>에 입력해놓고 필요할 때마다 </a:t>
            </a:r>
            <a:r>
              <a:rPr lang="en-US" altLang="ko-KR" dirty="0"/>
              <a:t>application </a:t>
            </a:r>
            <a:r>
              <a:rPr lang="ko-KR" altLang="en-US" dirty="0"/>
              <a:t>내장 객체를 통해 얻어옴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2685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5.5 JDBC </a:t>
            </a:r>
            <a:r>
              <a:rPr lang="ko-KR" altLang="en-US" b="1" dirty="0"/>
              <a:t>설정 및 데이터베이스 연결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5.5.4 </a:t>
            </a:r>
            <a:r>
              <a:rPr lang="ko-KR" altLang="en-US" b="1" dirty="0"/>
              <a:t>연결 설정 개선</a:t>
            </a:r>
            <a:endParaRPr lang="en-US" altLang="ko-KR" b="1" dirty="0"/>
          </a:p>
          <a:p>
            <a:pPr lvl="2"/>
            <a:r>
              <a:rPr lang="ko-KR" altLang="en-US" dirty="0"/>
              <a:t>오라클 접속 정보를 </a:t>
            </a:r>
            <a:r>
              <a:rPr lang="en-US" altLang="ko-KR" dirty="0"/>
              <a:t>web.xml</a:t>
            </a:r>
            <a:r>
              <a:rPr lang="ko-KR" altLang="en-US" dirty="0"/>
              <a:t>에 컨텍스트 초기화 매개변수</a:t>
            </a:r>
            <a:r>
              <a:rPr lang="en-US" altLang="ko-KR" dirty="0"/>
              <a:t>(&lt;context-param&gt;)</a:t>
            </a:r>
            <a:r>
              <a:rPr lang="ko-KR" altLang="en-US" dirty="0"/>
              <a:t>로 입력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5-8] web.xml</a:t>
            </a:r>
            <a:r>
              <a:rPr lang="ko-KR" altLang="en-US" dirty="0"/>
              <a:t>에 오라클 접속 정보 입력</a:t>
            </a:r>
            <a:br>
              <a:rPr lang="en-US" altLang="ko-KR" dirty="0"/>
            </a:br>
            <a:r>
              <a:rPr lang="en-US" altLang="ko-KR" dirty="0"/>
              <a:t>①~④ </a:t>
            </a:r>
            <a:r>
              <a:rPr lang="ko-KR" altLang="en-US" dirty="0"/>
              <a:t>오라클 접속을 위해</a:t>
            </a:r>
            <a:r>
              <a:rPr lang="en-US" altLang="ko-KR" dirty="0"/>
              <a:t> </a:t>
            </a:r>
            <a:r>
              <a:rPr lang="ko-KR" altLang="en-US" dirty="0"/>
              <a:t>드라이버명</a:t>
            </a:r>
            <a:r>
              <a:rPr lang="en-US" altLang="ko-KR" dirty="0"/>
              <a:t>, </a:t>
            </a:r>
            <a:r>
              <a:rPr lang="ko-KR" altLang="en-US" dirty="0"/>
              <a:t>접속 </a:t>
            </a:r>
            <a:r>
              <a:rPr lang="en-US" altLang="ko-KR" dirty="0"/>
              <a:t>URL, </a:t>
            </a:r>
            <a:r>
              <a:rPr lang="ko-KR" altLang="en-US" dirty="0"/>
              <a:t>계정 아이디</a:t>
            </a:r>
            <a:r>
              <a:rPr lang="en-US" altLang="ko-KR" dirty="0"/>
              <a:t>, </a:t>
            </a:r>
            <a:r>
              <a:rPr lang="ko-KR" altLang="en-US" dirty="0"/>
              <a:t>패스워드를 각각 입력</a:t>
            </a:r>
            <a:endParaRPr lang="en-US" altLang="ko-KR" dirty="0"/>
          </a:p>
          <a:p>
            <a:pPr lvl="2"/>
            <a:r>
              <a:rPr lang="ko-KR" altLang="en-US" dirty="0"/>
              <a:t>접속 정보를 외부로부터 받는 생성자를 </a:t>
            </a:r>
            <a:r>
              <a:rPr lang="en-US" altLang="ko-KR" dirty="0" err="1"/>
              <a:t>JDBConnect</a:t>
            </a:r>
            <a:r>
              <a:rPr lang="en-US" altLang="ko-KR" dirty="0"/>
              <a:t> </a:t>
            </a:r>
            <a:r>
              <a:rPr lang="ko-KR" altLang="en-US" dirty="0"/>
              <a:t>클래스에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5-9] </a:t>
            </a:r>
            <a:r>
              <a:rPr lang="ko-KR" altLang="en-US" dirty="0"/>
              <a:t>두 번째 생성자 추가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생성자는 전달받은 값으로 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드라이버를 로드하고 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데이터베이스에 연결</a:t>
            </a:r>
            <a:endParaRPr lang="en-US" altLang="ko-KR" dirty="0"/>
          </a:p>
          <a:p>
            <a:pPr lvl="2"/>
            <a:r>
              <a:rPr lang="ko-KR" altLang="en-US" dirty="0"/>
              <a:t>접속 정보를 </a:t>
            </a:r>
            <a:r>
              <a:rPr lang="en-US" altLang="ko-KR" dirty="0"/>
              <a:t>web.xml</a:t>
            </a:r>
            <a:r>
              <a:rPr lang="ko-KR" altLang="en-US" dirty="0"/>
              <a:t>로부터 읽어 새로운 생성자를 호출하는 코드를 </a:t>
            </a:r>
            <a:r>
              <a:rPr lang="en-US" altLang="ko-KR" dirty="0" err="1"/>
              <a:t>ConnectionTest.jsp</a:t>
            </a:r>
            <a:r>
              <a:rPr lang="ko-KR" altLang="en-US" dirty="0"/>
              <a:t>에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5-10] </a:t>
            </a:r>
            <a:r>
              <a:rPr lang="ko-KR" altLang="en-US" dirty="0"/>
              <a:t>두 번째 생성자 테스트 코드 추가</a:t>
            </a:r>
            <a:br>
              <a:rPr lang="en-US" altLang="ko-KR" dirty="0"/>
            </a:br>
            <a:r>
              <a:rPr lang="en-US" altLang="ko-KR" dirty="0"/>
              <a:t>① application </a:t>
            </a:r>
            <a:r>
              <a:rPr lang="ko-KR" altLang="en-US" dirty="0"/>
              <a:t>객체의 </a:t>
            </a:r>
            <a:r>
              <a:rPr lang="en-US" altLang="ko-KR" dirty="0" err="1"/>
              <a:t>getInitParameter</a:t>
            </a:r>
            <a:r>
              <a:rPr lang="en-US" altLang="ko-KR" dirty="0"/>
              <a:t>( )</a:t>
            </a:r>
            <a:r>
              <a:rPr lang="ko-KR" altLang="en-US" dirty="0"/>
              <a:t>로 </a:t>
            </a:r>
            <a:r>
              <a:rPr lang="en-US" altLang="ko-KR" dirty="0"/>
              <a:t>web.xml</a:t>
            </a:r>
            <a:r>
              <a:rPr lang="ko-KR" altLang="en-US" dirty="0"/>
              <a:t>의 컨텍스트 초기화 매개변수를 가져옴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가져온 네 가지 설정값을 새로운 생성자에 전달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644229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5.5 JDBC </a:t>
            </a:r>
            <a:r>
              <a:rPr lang="ko-KR" altLang="en-US" b="1" dirty="0"/>
              <a:t>설정 및 데이터베이스 연결</a:t>
            </a:r>
            <a:r>
              <a:rPr lang="en-US" altLang="ko-KR" b="1" dirty="0"/>
              <a:t>(8)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5.5.5 </a:t>
            </a:r>
            <a:r>
              <a:rPr lang="ko-KR" altLang="en-US" b="1" dirty="0"/>
              <a:t>연결 설정 개선 </a:t>
            </a:r>
            <a:r>
              <a:rPr lang="en-US" altLang="ko-KR" b="1" dirty="0"/>
              <a:t>2</a:t>
            </a:r>
          </a:p>
          <a:p>
            <a:pPr lvl="2"/>
            <a:r>
              <a:rPr lang="ko-KR" altLang="en-US" dirty="0"/>
              <a:t>컨텍스트 초기화 매개변수를 생성자에서 직접 가져올 수 있도록 정의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5-11] </a:t>
            </a:r>
            <a:r>
              <a:rPr lang="ko-KR" altLang="en-US" dirty="0"/>
              <a:t>세 번째 생성자 추가</a:t>
            </a:r>
            <a:br>
              <a:rPr lang="en-US" altLang="ko-KR" dirty="0"/>
            </a:br>
            <a:r>
              <a:rPr lang="en-US" altLang="ko-KR" dirty="0"/>
              <a:t>① application </a:t>
            </a:r>
            <a:r>
              <a:rPr lang="ko-KR" altLang="en-US" dirty="0"/>
              <a:t>내장 객체의 타입인 </a:t>
            </a:r>
            <a:r>
              <a:rPr lang="en-US" altLang="ko-KR" dirty="0" err="1"/>
              <a:t>ServletContext</a:t>
            </a:r>
            <a:r>
              <a:rPr lang="ko-KR" altLang="en-US" dirty="0"/>
              <a:t>를 사용할 수 있도록 임포트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생성자는 매개변수로 </a:t>
            </a:r>
            <a:r>
              <a:rPr lang="en-US" altLang="ko-KR" dirty="0"/>
              <a:t>application </a:t>
            </a:r>
            <a:r>
              <a:rPr lang="ko-KR" altLang="en-US" dirty="0"/>
              <a:t>내장 객체를 받도록 정의</a:t>
            </a:r>
            <a:endParaRPr lang="en-US" altLang="ko-KR" dirty="0"/>
          </a:p>
          <a:p>
            <a:pPr lvl="2"/>
            <a:r>
              <a:rPr lang="ko-KR" altLang="en-US" dirty="0"/>
              <a:t>위의 추가한 세 번째 생성자를 사용하는 코드를 </a:t>
            </a:r>
            <a:r>
              <a:rPr lang="en-US" altLang="ko-KR" dirty="0"/>
              <a:t>JSP </a:t>
            </a:r>
            <a:r>
              <a:rPr lang="ko-KR" altLang="en-US" dirty="0"/>
              <a:t>페이지에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5-12] </a:t>
            </a:r>
            <a:r>
              <a:rPr lang="ko-KR" altLang="en-US" dirty="0"/>
              <a:t>세 번째 생성자 테스트 코드 추가</a:t>
            </a:r>
            <a:br>
              <a:rPr lang="en-US" altLang="ko-KR" dirty="0"/>
            </a:br>
            <a:r>
              <a:rPr lang="en-US" altLang="ko-KR" dirty="0"/>
              <a:t>① application </a:t>
            </a:r>
            <a:r>
              <a:rPr lang="ko-KR" altLang="en-US" dirty="0"/>
              <a:t>내장 객체를 인수로 전달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 방식은 </a:t>
            </a:r>
            <a:r>
              <a:rPr lang="en-US" altLang="ko-KR" dirty="0"/>
              <a:t>DB</a:t>
            </a:r>
            <a:r>
              <a:rPr lang="ko-KR" altLang="en-US" dirty="0"/>
              <a:t>에 접속할 때마다 </a:t>
            </a:r>
            <a:r>
              <a:rPr lang="en-US" altLang="ko-KR" dirty="0"/>
              <a:t>JSP</a:t>
            </a:r>
            <a:r>
              <a:rPr lang="ko-KR" altLang="en-US" dirty="0"/>
              <a:t>에서 컨텍스트 초기화 매개변수를 읽어오지 않아도 되므로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편리하며</a:t>
            </a:r>
            <a:r>
              <a:rPr lang="en-US" altLang="ko-KR" dirty="0"/>
              <a:t>, </a:t>
            </a:r>
            <a:r>
              <a:rPr lang="ko-KR" altLang="en-US" dirty="0"/>
              <a:t>코드 중복도 줄일 수 있음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4093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5.6 </a:t>
            </a:r>
            <a:r>
              <a:rPr lang="ko-KR" altLang="en-US" b="1" dirty="0"/>
              <a:t>커넥션 풀로 성능 개선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ko-KR" altLang="en-US" dirty="0"/>
              <a:t>웹은 클라이언트의 요청에 서버가 응답하는 구조</a:t>
            </a:r>
            <a:endParaRPr lang="en-US" altLang="ko-KR" dirty="0"/>
          </a:p>
          <a:p>
            <a:pPr lvl="2"/>
            <a:r>
              <a:rPr lang="ko-KR" altLang="en-US" dirty="0"/>
              <a:t>요청이 있을 때마다 </a:t>
            </a:r>
            <a:r>
              <a:rPr lang="en-US" altLang="ko-KR" dirty="0"/>
              <a:t>DB</a:t>
            </a:r>
            <a:r>
              <a:rPr lang="ko-KR" altLang="en-US" dirty="0"/>
              <a:t>와 새로 연결했다가 해제한다면 어떤 일이 벌어질까</a:t>
            </a:r>
            <a:r>
              <a:rPr lang="en-US" altLang="ko-KR" dirty="0"/>
              <a:t>? </a:t>
            </a:r>
          </a:p>
          <a:p>
            <a:pPr lvl="3"/>
            <a:r>
              <a:rPr lang="en-US" altLang="ko-KR" dirty="0"/>
              <a:t>DB </a:t>
            </a:r>
            <a:r>
              <a:rPr lang="ko-KR" altLang="en-US" dirty="0"/>
              <a:t>작업을 위해 웹 서버가 </a:t>
            </a:r>
            <a:r>
              <a:rPr lang="en-US" altLang="ko-KR" dirty="0"/>
              <a:t>Connection </a:t>
            </a:r>
            <a:r>
              <a:rPr lang="ko-KR" altLang="en-US" dirty="0"/>
              <a:t>객체를 생성할 때마다 네트워크 통신이 이루어지며 사용자 인증 같은 시간이 걸리는 작업이 수반</a:t>
            </a:r>
            <a:endParaRPr lang="en-US" altLang="ko-KR" dirty="0"/>
          </a:p>
          <a:p>
            <a:pPr lvl="3"/>
            <a:r>
              <a:rPr lang="ko-KR" altLang="en-US" dirty="0"/>
              <a:t>빈번한 연결과 해제는 시스템 성능에 큰 영향을 끼침</a:t>
            </a:r>
            <a:endParaRPr lang="en-US" altLang="ko-KR" dirty="0"/>
          </a:p>
          <a:p>
            <a:pPr lvl="1"/>
            <a:r>
              <a:rPr lang="ko-KR" altLang="en-US" dirty="0"/>
              <a:t>해법</a:t>
            </a:r>
            <a:endParaRPr lang="en-US" altLang="ko-KR" dirty="0"/>
          </a:p>
          <a:p>
            <a:pPr lvl="2"/>
            <a:r>
              <a:rPr lang="ko-KR" altLang="en-US" dirty="0"/>
              <a:t>커넥션 풀</a:t>
            </a:r>
            <a:r>
              <a:rPr lang="en-US" altLang="ko-KR" dirty="0"/>
              <a:t>(connection pool)</a:t>
            </a:r>
            <a:r>
              <a:rPr lang="ko-KR" altLang="en-US" dirty="0"/>
              <a:t>은 </a:t>
            </a:r>
            <a:r>
              <a:rPr lang="en-US" altLang="ko-KR" dirty="0"/>
              <a:t>Connection </a:t>
            </a:r>
            <a:r>
              <a:rPr lang="ko-KR" altLang="en-US" dirty="0"/>
              <a:t>객체를 미리 생성해 풀</a:t>
            </a:r>
            <a:r>
              <a:rPr lang="en-US" altLang="ko-KR" dirty="0"/>
              <a:t>(pool)</a:t>
            </a:r>
            <a:r>
              <a:rPr lang="ko-KR" altLang="en-US" dirty="0"/>
              <a:t>에 넣어놓고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요청이 있을 때 이미 생성된 </a:t>
            </a:r>
            <a:r>
              <a:rPr lang="en-US" altLang="ko-KR" dirty="0"/>
              <a:t>Connection </a:t>
            </a:r>
            <a:r>
              <a:rPr lang="ko-KR" altLang="en-US" dirty="0"/>
              <a:t>객체를 가져다 사용하는 기법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1123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5.6 </a:t>
            </a:r>
            <a:r>
              <a:rPr lang="ko-KR" altLang="en-US" b="1" dirty="0"/>
              <a:t>커넥션 풀로 성능 개선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5.6.1 </a:t>
            </a:r>
            <a:r>
              <a:rPr lang="ko-KR" altLang="en-US" b="1" dirty="0"/>
              <a:t>커넥션 풀과 </a:t>
            </a:r>
            <a:r>
              <a:rPr lang="en-US" altLang="ko-KR" b="1" dirty="0"/>
              <a:t>JNDI</a:t>
            </a:r>
          </a:p>
          <a:p>
            <a:pPr lvl="2"/>
            <a:r>
              <a:rPr lang="ko-KR" altLang="en-US" dirty="0"/>
              <a:t>대부분의 </a:t>
            </a:r>
            <a:r>
              <a:rPr lang="en-US" altLang="ko-KR" dirty="0"/>
              <a:t>WAS</a:t>
            </a:r>
            <a:r>
              <a:rPr lang="ko-KR" altLang="en-US" dirty="0"/>
              <a:t>는 커넥션 풀을 비롯한 여러 자원을 </a:t>
            </a:r>
            <a:r>
              <a:rPr lang="en-US" altLang="ko-KR" dirty="0"/>
              <a:t>JNDI </a:t>
            </a:r>
            <a:r>
              <a:rPr lang="ko-KR" altLang="en-US" dirty="0"/>
              <a:t>서비스로 제공</a:t>
            </a:r>
            <a:endParaRPr lang="en-US" altLang="ko-KR" dirty="0"/>
          </a:p>
          <a:p>
            <a:pPr lvl="2"/>
            <a:r>
              <a:rPr lang="en-US" altLang="ko-KR" dirty="0"/>
              <a:t>JNDI(Java Naming and Directory Interface):</a:t>
            </a:r>
            <a:r>
              <a:rPr lang="ko-KR" altLang="en-US" dirty="0"/>
              <a:t> 자바 소프트웨어에서 객체나 데이터를 전체 경로를 몰라도 ‘이름’만으로 찾아 쓸 수 있는 디렉터리 서비스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681B0-8A8A-4647-B84F-F305649BB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210606"/>
            <a:ext cx="6231118" cy="190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07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5.6 </a:t>
            </a:r>
            <a:r>
              <a:rPr lang="ko-KR" altLang="en-US" b="1" dirty="0"/>
              <a:t>커넥션 풀로 성능 개선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5.6.2 </a:t>
            </a:r>
            <a:r>
              <a:rPr lang="ko-KR" altLang="en-US" b="1" dirty="0"/>
              <a:t>커넥션 풀 설정</a:t>
            </a:r>
            <a:endParaRPr lang="en-US" altLang="ko-KR" b="1" dirty="0"/>
          </a:p>
          <a:p>
            <a:pPr lvl="2"/>
            <a:r>
              <a:rPr lang="ko-KR" altLang="en-US" dirty="0"/>
              <a:t>톰캣에서 커넥션 풀을 사용할 수 있도록 설정</a:t>
            </a:r>
            <a:endParaRPr lang="en-US" altLang="ko-KR" dirty="0"/>
          </a:p>
          <a:p>
            <a:pPr lvl="3"/>
            <a:r>
              <a:rPr lang="en-US" altLang="ko-KR" dirty="0"/>
              <a:t>server.xml</a:t>
            </a:r>
            <a:r>
              <a:rPr lang="ko-KR" altLang="en-US" dirty="0"/>
              <a:t>과 </a:t>
            </a:r>
            <a:r>
              <a:rPr lang="en-US" altLang="ko-KR" dirty="0"/>
              <a:t>context.xml, </a:t>
            </a:r>
            <a:r>
              <a:rPr lang="ko-KR" altLang="en-US" dirty="0"/>
              <a:t>두 개의 파일을 수정 필요</a:t>
            </a:r>
            <a:endParaRPr lang="en-US" altLang="ko-KR" dirty="0"/>
          </a:p>
          <a:p>
            <a:pPr lvl="2"/>
            <a:r>
              <a:rPr lang="en-US" altLang="ko-KR" dirty="0"/>
              <a:t>server.xml </a:t>
            </a:r>
            <a:r>
              <a:rPr lang="ko-KR" altLang="en-US" dirty="0"/>
              <a:t>수정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5-13] server.xml </a:t>
            </a:r>
            <a:r>
              <a:rPr lang="ko-KR" altLang="en-US" dirty="0"/>
              <a:t>변경사항</a:t>
            </a:r>
            <a:br>
              <a:rPr lang="en-US" altLang="ko-KR" dirty="0"/>
            </a:br>
            <a:r>
              <a:rPr lang="en-US" altLang="ko-KR" dirty="0"/>
              <a:t>- server.xml</a:t>
            </a:r>
            <a:r>
              <a:rPr lang="ko-KR" altLang="en-US" dirty="0"/>
              <a:t>을 메모장으로 연 후 </a:t>
            </a:r>
            <a:r>
              <a:rPr lang="en-US" altLang="ko-KR" dirty="0"/>
              <a:t>&lt;</a:t>
            </a:r>
            <a:r>
              <a:rPr lang="en-US" altLang="ko-KR" dirty="0" err="1"/>
              <a:t>GlobalNamingResources</a:t>
            </a:r>
            <a:r>
              <a:rPr lang="en-US" altLang="ko-KR" dirty="0"/>
              <a:t>&gt; </a:t>
            </a:r>
            <a:r>
              <a:rPr lang="ko-KR" altLang="en-US" dirty="0"/>
              <a:t>엘리먼트를 찾아</a:t>
            </a:r>
            <a:r>
              <a:rPr lang="en-US" altLang="ko-KR" dirty="0"/>
              <a:t>, </a:t>
            </a:r>
            <a:r>
              <a:rPr lang="ko-KR" altLang="en-US" dirty="0"/>
              <a:t>기존 내용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아래에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5-13]</a:t>
            </a:r>
            <a:r>
              <a:rPr lang="ko-KR" altLang="en-US" dirty="0"/>
              <a:t>의 내용으로 추가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엘리먼트 안에 등록한 자원은 이 서버에서 구동되는 모든 웹 애플리케이션에서 사용 가능</a:t>
            </a:r>
            <a:endParaRPr lang="en-US" altLang="ko-KR" dirty="0"/>
          </a:p>
          <a:p>
            <a:pPr marL="895350" lvl="3" indent="0">
              <a:buNone/>
            </a:pP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63575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5.6 </a:t>
            </a:r>
            <a:r>
              <a:rPr lang="ko-KR" altLang="en-US" b="1" dirty="0"/>
              <a:t>커넥션 풀로 성능 개선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5.6.2 </a:t>
            </a:r>
            <a:r>
              <a:rPr lang="ko-KR" altLang="en-US" b="1" dirty="0"/>
              <a:t>커넥션 풀 설정</a:t>
            </a:r>
            <a:endParaRPr lang="en-US" altLang="ko-KR" b="1" dirty="0"/>
          </a:p>
          <a:p>
            <a:pPr lvl="2"/>
            <a:r>
              <a:rPr lang="ko-KR" altLang="en-US" dirty="0"/>
              <a:t>톰캣에서 커넥션 풀을 사용할 수 있도록 설정</a:t>
            </a:r>
            <a:endParaRPr lang="en-US" altLang="ko-KR" dirty="0"/>
          </a:p>
          <a:p>
            <a:pPr lvl="3"/>
            <a:r>
              <a:rPr lang="en-US" altLang="ko-KR" dirty="0"/>
              <a:t>server.xml</a:t>
            </a:r>
            <a:r>
              <a:rPr lang="ko-KR" altLang="en-US" dirty="0"/>
              <a:t>과 </a:t>
            </a:r>
            <a:r>
              <a:rPr lang="en-US" altLang="ko-KR" dirty="0"/>
              <a:t>context.xml, </a:t>
            </a:r>
            <a:r>
              <a:rPr lang="ko-KR" altLang="en-US" dirty="0"/>
              <a:t>두 개의 파일을 수정 필요</a:t>
            </a:r>
            <a:endParaRPr lang="en-US" altLang="ko-KR" dirty="0"/>
          </a:p>
          <a:p>
            <a:pPr lvl="2"/>
            <a:r>
              <a:rPr lang="en-US" altLang="ko-KR" dirty="0"/>
              <a:t>server.xml </a:t>
            </a:r>
            <a:r>
              <a:rPr lang="ko-KR" altLang="en-US" dirty="0"/>
              <a:t>수정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5-13] server.xml </a:t>
            </a:r>
            <a:r>
              <a:rPr lang="ko-KR" altLang="en-US" dirty="0"/>
              <a:t>변경사항</a:t>
            </a:r>
            <a:br>
              <a:rPr lang="en-US" altLang="ko-KR" dirty="0"/>
            </a:br>
            <a:r>
              <a:rPr lang="en-US" altLang="ko-KR" dirty="0"/>
              <a:t>- server.xml</a:t>
            </a:r>
            <a:r>
              <a:rPr lang="ko-KR" altLang="en-US" dirty="0"/>
              <a:t>을 메모장으로 연 후 </a:t>
            </a:r>
            <a:r>
              <a:rPr lang="en-US" altLang="ko-KR" dirty="0"/>
              <a:t>&lt;</a:t>
            </a:r>
            <a:r>
              <a:rPr lang="en-US" altLang="ko-KR" dirty="0" err="1"/>
              <a:t>GlobalNamingResources</a:t>
            </a:r>
            <a:r>
              <a:rPr lang="en-US" altLang="ko-KR" dirty="0"/>
              <a:t>&gt; </a:t>
            </a:r>
            <a:r>
              <a:rPr lang="ko-KR" altLang="en-US" dirty="0"/>
              <a:t>엘리먼트를 찾아</a:t>
            </a:r>
            <a:r>
              <a:rPr lang="en-US" altLang="ko-KR" dirty="0"/>
              <a:t>, </a:t>
            </a:r>
            <a:r>
              <a:rPr lang="ko-KR" altLang="en-US" dirty="0"/>
              <a:t>기존 내용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아래에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5-13]</a:t>
            </a:r>
            <a:r>
              <a:rPr lang="ko-KR" altLang="en-US" dirty="0"/>
              <a:t>의 내용으로 추가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엘리먼트 안에 등록한 자원은 이 서버에서 구동되는 모든 웹 애플리케이션에서 사용 가능</a:t>
            </a:r>
            <a:endParaRPr lang="en-US" altLang="ko-KR" dirty="0"/>
          </a:p>
          <a:p>
            <a:pPr marL="895350" lvl="3" indent="0">
              <a:buNone/>
            </a:pP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28</a:t>
            </a:fld>
            <a:endParaRPr lang="ko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D87D0-95B0-4CC0-8713-8B2E82757B16}"/>
              </a:ext>
            </a:extLst>
          </p:cNvPr>
          <p:cNvSpPr txBox="1"/>
          <p:nvPr/>
        </p:nvSpPr>
        <p:spPr>
          <a:xfrm>
            <a:off x="2748306" y="3492304"/>
            <a:ext cx="3799788" cy="12102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numCol="2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driverClassName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type</a:t>
            </a:r>
            <a:endParaRPr lang="ko-KR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initialSize</a:t>
            </a:r>
            <a:r>
              <a:rPr lang="en-US" altLang="ko-KR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minIdle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maxTotal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maxIdle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maxWaitMillis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url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username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password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BF168-5DB8-4B20-8A2F-FB19DA247FAE}"/>
              </a:ext>
            </a:extLst>
          </p:cNvPr>
          <p:cNvSpPr txBox="1"/>
          <p:nvPr/>
        </p:nvSpPr>
        <p:spPr>
          <a:xfrm>
            <a:off x="2993010" y="32190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&lt;Resource&gt; </a:t>
            </a:r>
            <a:r>
              <a:rPr lang="ko-KR" altLang="en-US" dirty="0"/>
              <a:t>엘리먼트 속성</a:t>
            </a:r>
          </a:p>
        </p:txBody>
      </p:sp>
    </p:spTree>
    <p:extLst>
      <p:ext uri="{BB962C8B-B14F-4D97-AF65-F5344CB8AC3E}">
        <p14:creationId xmlns:p14="http://schemas.microsoft.com/office/powerpoint/2010/main" val="3267131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5.6 </a:t>
            </a:r>
            <a:r>
              <a:rPr lang="ko-KR" altLang="en-US" b="1" dirty="0"/>
              <a:t>커넥션 풀로 성능 개선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5.6.2 </a:t>
            </a:r>
            <a:r>
              <a:rPr lang="ko-KR" altLang="en-US" b="1" dirty="0"/>
              <a:t>커넥션 풀 설정</a:t>
            </a:r>
            <a:endParaRPr lang="en-US" altLang="ko-KR" b="1" dirty="0"/>
          </a:p>
          <a:p>
            <a:pPr lvl="2"/>
            <a:r>
              <a:rPr lang="ko-KR" altLang="en-US" dirty="0"/>
              <a:t>톰캣에서 커넥션 풀을 사용할 수 있도록 설정</a:t>
            </a:r>
            <a:endParaRPr lang="en-US" altLang="ko-KR" dirty="0"/>
          </a:p>
          <a:p>
            <a:pPr lvl="3"/>
            <a:r>
              <a:rPr lang="en-US" altLang="ko-KR" dirty="0"/>
              <a:t>server.xml</a:t>
            </a:r>
            <a:r>
              <a:rPr lang="ko-KR" altLang="en-US" dirty="0"/>
              <a:t>과 </a:t>
            </a:r>
            <a:r>
              <a:rPr lang="en-US" altLang="ko-KR" dirty="0"/>
              <a:t>context.xml, </a:t>
            </a:r>
            <a:r>
              <a:rPr lang="ko-KR" altLang="en-US" dirty="0"/>
              <a:t>두 개의 파일을 수정 필요</a:t>
            </a:r>
            <a:endParaRPr lang="en-US" altLang="ko-KR" dirty="0"/>
          </a:p>
          <a:p>
            <a:pPr lvl="2"/>
            <a:r>
              <a:rPr lang="en-US" altLang="ko-KR" dirty="0"/>
              <a:t>server.xml </a:t>
            </a:r>
            <a:r>
              <a:rPr lang="ko-KR" altLang="en-US" dirty="0"/>
              <a:t>수정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5-13] server.xml </a:t>
            </a:r>
            <a:r>
              <a:rPr lang="ko-KR" altLang="en-US" dirty="0"/>
              <a:t>변경사항</a:t>
            </a:r>
            <a:br>
              <a:rPr lang="en-US" altLang="ko-KR" dirty="0"/>
            </a:br>
            <a:r>
              <a:rPr lang="en-US" altLang="ko-KR" dirty="0"/>
              <a:t>- server.xml</a:t>
            </a:r>
            <a:r>
              <a:rPr lang="ko-KR" altLang="en-US" dirty="0"/>
              <a:t>을 메모장으로 연 후 </a:t>
            </a:r>
            <a:r>
              <a:rPr lang="en-US" altLang="ko-KR" dirty="0"/>
              <a:t>&lt;</a:t>
            </a:r>
            <a:r>
              <a:rPr lang="en-US" altLang="ko-KR" dirty="0" err="1"/>
              <a:t>GlobalNamingResources</a:t>
            </a:r>
            <a:r>
              <a:rPr lang="en-US" altLang="ko-KR" dirty="0"/>
              <a:t>&gt; </a:t>
            </a:r>
            <a:r>
              <a:rPr lang="ko-KR" altLang="en-US" dirty="0"/>
              <a:t>엘리먼트를 찾아</a:t>
            </a:r>
            <a:r>
              <a:rPr lang="en-US" altLang="ko-KR" dirty="0"/>
              <a:t>, </a:t>
            </a:r>
            <a:r>
              <a:rPr lang="ko-KR" altLang="en-US" dirty="0"/>
              <a:t>기존 내용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아래에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5-13]</a:t>
            </a:r>
            <a:r>
              <a:rPr lang="ko-KR" altLang="en-US" dirty="0"/>
              <a:t>의 내용으로 추가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엘리먼트 안에 등록한 자원은 이 서버에서 구동되는 모든 웹 애플리케이션에서 사용 가능</a:t>
            </a:r>
            <a:endParaRPr lang="en-US" altLang="ko-KR" dirty="0"/>
          </a:p>
          <a:p>
            <a:pPr lvl="2"/>
            <a:r>
              <a:rPr lang="en-US" altLang="ko-KR" dirty="0"/>
              <a:t>context.xml </a:t>
            </a:r>
            <a:r>
              <a:rPr lang="ko-KR" altLang="en-US" dirty="0"/>
              <a:t>수정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5-14] content.xml </a:t>
            </a:r>
            <a:r>
              <a:rPr lang="ko-KR" altLang="en-US" dirty="0"/>
              <a:t>변경사항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메모장으로 연 후 </a:t>
            </a:r>
            <a:r>
              <a:rPr lang="en-US" altLang="ko-KR" dirty="0"/>
              <a:t>&lt;Context&gt; </a:t>
            </a:r>
            <a:r>
              <a:rPr lang="ko-KR" altLang="en-US" dirty="0"/>
              <a:t>엘리먼트를 찾아 다음 내용을 추가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풀의 이름과 데이터소스로 사용할 클래스명을 기술</a:t>
            </a:r>
            <a:endParaRPr lang="en-US" altLang="ko-KR" dirty="0"/>
          </a:p>
          <a:p>
            <a:pPr marL="895350" lvl="3" indent="0">
              <a:buNone/>
            </a:pP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29</a:t>
            </a:fld>
            <a:endParaRPr lang="ko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7B2907-5D4F-42F8-814D-938A7E4EA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72535"/>
              </p:ext>
            </p:extLst>
          </p:nvPr>
        </p:nvGraphicFramePr>
        <p:xfrm>
          <a:off x="1295400" y="3868436"/>
          <a:ext cx="477546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46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ResourceLink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global="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dbcp_myoracle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name="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dbcp_myoracle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type="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javax.sql.DataSource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"/&gt;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87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5.6 </a:t>
            </a:r>
            <a:r>
              <a:rPr lang="ko-KR" altLang="en-US" b="1" dirty="0"/>
              <a:t>커넥션 풀로 성능 개선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30</a:t>
            </a:fld>
            <a:endParaRPr lang="ko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4D86F-892C-4624-95BD-5F1910CCF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40" y="1020816"/>
            <a:ext cx="7845793" cy="251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00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5.6 </a:t>
            </a:r>
            <a:r>
              <a:rPr lang="ko-KR" altLang="en-US" b="1" dirty="0"/>
              <a:t>커넥션 풀로 성능 개선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5.6.2 </a:t>
            </a:r>
            <a:r>
              <a:rPr lang="ko-KR" altLang="en-US" b="1" dirty="0"/>
              <a:t>커넥션 풀 설정</a:t>
            </a:r>
            <a:endParaRPr lang="en-US" altLang="ko-KR" b="1" dirty="0"/>
          </a:p>
          <a:p>
            <a:pPr lvl="2"/>
            <a:r>
              <a:rPr lang="ko-KR" altLang="en-US" dirty="0"/>
              <a:t>웹 서버 다시 생성</a:t>
            </a:r>
            <a:br>
              <a:rPr lang="en-US" altLang="ko-KR" dirty="0"/>
            </a:br>
            <a:r>
              <a:rPr lang="ko-KR" altLang="en-US" dirty="0"/>
              <a:t>이클립스에서 웹 서버 다시 생성하기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[Servers] </a:t>
            </a:r>
            <a:r>
              <a:rPr lang="ko-KR" altLang="en-US" dirty="0"/>
              <a:t>뷰 열기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기존에 생성했던 웹 서버에서 마우스 우클릭 → </a:t>
            </a:r>
            <a:r>
              <a:rPr lang="en-US" altLang="ko-KR" dirty="0"/>
              <a:t>[Delete]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경고창이 뜨면 </a:t>
            </a:r>
            <a:r>
              <a:rPr lang="en-US" altLang="ko-KR" dirty="0"/>
              <a:t>[OK]</a:t>
            </a:r>
            <a:r>
              <a:rPr lang="ko-KR" altLang="en-US" dirty="0"/>
              <a:t>를 클릭하여 삭제</a:t>
            </a:r>
            <a:br>
              <a:rPr lang="en-US" altLang="ko-KR" dirty="0"/>
            </a:br>
            <a:r>
              <a:rPr lang="en-US" altLang="ko-KR" dirty="0"/>
              <a:t>04 </a:t>
            </a:r>
            <a:r>
              <a:rPr lang="ko-KR" altLang="en-US" dirty="0"/>
              <a:t>삭제가 완료되면 가용한 서버가 없다는 메시지가 출력</a:t>
            </a:r>
            <a:r>
              <a:rPr lang="en-US" altLang="ko-KR" dirty="0"/>
              <a:t>. </a:t>
            </a:r>
            <a:r>
              <a:rPr lang="ko-KR" altLang="en-US" dirty="0"/>
              <a:t>이 메시지를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“Tomcat v9.0 Server”</a:t>
            </a:r>
            <a:r>
              <a:rPr lang="ko-KR" altLang="en-US" dirty="0"/>
              <a:t>를 선택한 후 </a:t>
            </a:r>
            <a:r>
              <a:rPr lang="en-US" altLang="ko-KR" dirty="0"/>
              <a:t>[Finish]</a:t>
            </a:r>
            <a:r>
              <a:rPr lang="ko-KR" altLang="en-US" dirty="0"/>
              <a:t>를 클릭하여 새로운 웹 서버를 생성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06 </a:t>
            </a:r>
            <a:r>
              <a:rPr lang="ko-KR" altLang="en-US" dirty="0"/>
              <a:t>프로젝트 탐색기에서 </a:t>
            </a:r>
            <a:r>
              <a:rPr lang="en-US" altLang="ko-KR" dirty="0"/>
              <a:t>Servers </a:t>
            </a:r>
            <a:r>
              <a:rPr lang="ko-KR" altLang="en-US" dirty="0"/>
              <a:t>폴더를 열면</a:t>
            </a:r>
            <a:r>
              <a:rPr lang="en-US" altLang="ko-KR" dirty="0"/>
              <a:t>, </a:t>
            </a:r>
            <a:r>
              <a:rPr lang="ko-KR" altLang="en-US" dirty="0"/>
              <a:t>앞에서 수정한 두 파일이 보임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더블클릭해서 열어 편집한 내용이 그대로 적용된 것을 확인</a:t>
            </a:r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23504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5.6 </a:t>
            </a:r>
            <a:r>
              <a:rPr lang="ko-KR" altLang="en-US" b="1" dirty="0"/>
              <a:t>커넥션 풀로 성능 개선</a:t>
            </a:r>
            <a:r>
              <a:rPr lang="en-US" altLang="ko-KR" b="1" dirty="0"/>
              <a:t>(8)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5.6.3 </a:t>
            </a:r>
            <a:r>
              <a:rPr lang="ko-KR" altLang="en-US" b="1" dirty="0"/>
              <a:t>커넥션 풀 동작 검증</a:t>
            </a:r>
            <a:endParaRPr lang="en-US" altLang="ko-KR" b="1" dirty="0"/>
          </a:p>
          <a:p>
            <a:pPr lvl="2"/>
            <a:r>
              <a:rPr lang="ko-KR" altLang="en-US" dirty="0"/>
              <a:t>커넥션 풀을 실제로 이용해보기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5-15] </a:t>
            </a:r>
            <a:r>
              <a:rPr lang="ko-KR" altLang="en-US" dirty="0"/>
              <a:t>커넥션 풀을 이용하는 연결 클래스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InitialContext</a:t>
            </a:r>
            <a:r>
              <a:rPr lang="ko-KR" altLang="en-US" dirty="0"/>
              <a:t>라는 객체를 생성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“</a:t>
            </a:r>
            <a:r>
              <a:rPr lang="en-US" altLang="ko-KR" dirty="0" err="1"/>
              <a:t>java:comp</a:t>
            </a:r>
            <a:r>
              <a:rPr lang="en-US" altLang="ko-KR" dirty="0"/>
              <a:t>/env”</a:t>
            </a:r>
            <a:r>
              <a:rPr lang="ko-KR" altLang="en-US" dirty="0"/>
              <a:t>라는 이름을 인수로 </a:t>
            </a:r>
            <a:r>
              <a:rPr lang="en-US" altLang="ko-KR" dirty="0"/>
              <a:t>Context </a:t>
            </a:r>
            <a:r>
              <a:rPr lang="ko-KR" altLang="en-US" dirty="0"/>
              <a:t>객체를 획득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“</a:t>
            </a:r>
            <a:r>
              <a:rPr lang="en-US" altLang="ko-KR" dirty="0" err="1"/>
              <a:t>java:comp</a:t>
            </a:r>
            <a:r>
              <a:rPr lang="en-US" altLang="ko-KR" dirty="0"/>
              <a:t>/env” </a:t>
            </a:r>
            <a:r>
              <a:rPr lang="ko-KR" altLang="en-US" dirty="0"/>
              <a:t>아래에 위치한 “</a:t>
            </a:r>
            <a:r>
              <a:rPr lang="en-US" altLang="ko-KR" dirty="0" err="1"/>
              <a:t>dbcp_myoracle</a:t>
            </a:r>
            <a:r>
              <a:rPr lang="en-US" altLang="ko-KR" dirty="0"/>
              <a:t>” </a:t>
            </a:r>
            <a:r>
              <a:rPr lang="ko-KR" altLang="en-US" dirty="0"/>
              <a:t>자원을 </a:t>
            </a:r>
            <a:r>
              <a:rPr lang="en-US" altLang="ko-KR" dirty="0"/>
              <a:t> </a:t>
            </a:r>
            <a:r>
              <a:rPr lang="ko-KR" altLang="en-US" dirty="0"/>
              <a:t>획득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이 자원이 바로 앞서 설정한 데이터소스</a:t>
            </a:r>
            <a:r>
              <a:rPr lang="en-US" altLang="ko-KR" dirty="0"/>
              <a:t>(</a:t>
            </a:r>
            <a:r>
              <a:rPr lang="ko-KR" altLang="en-US" dirty="0"/>
              <a:t>커넥션 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데이터소스를 통해 풀에 생성되어 있는 연결 객체를 얻어와 멤버 변수에 저장하면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생성 과정이 마무리</a:t>
            </a:r>
            <a:br>
              <a:rPr lang="en-US" altLang="ko-KR" dirty="0"/>
            </a:br>
            <a:r>
              <a:rPr lang="en-US" altLang="ko-KR" dirty="0"/>
              <a:t>⑤ Connection </a:t>
            </a:r>
            <a:r>
              <a:rPr lang="ko-KR" altLang="en-US" dirty="0"/>
              <a:t>객체의 </a:t>
            </a:r>
            <a:r>
              <a:rPr lang="en-US" altLang="ko-KR" dirty="0"/>
              <a:t>close( )</a:t>
            </a:r>
            <a:r>
              <a:rPr lang="ko-KR" altLang="en-US" dirty="0"/>
              <a:t>만 호출해주면 자동으로 풀로 반납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5-16] </a:t>
            </a:r>
            <a:r>
              <a:rPr lang="ko-KR" altLang="en-US" dirty="0"/>
              <a:t>커넥션 풀 테스트 코드 추가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DBConnPool</a:t>
            </a:r>
            <a:r>
              <a:rPr lang="en-US" altLang="ko-KR" dirty="0"/>
              <a:t> </a:t>
            </a:r>
            <a:r>
              <a:rPr lang="ko-KR" altLang="en-US" dirty="0"/>
              <a:t>클래스 임포트 및 커넥션 풀 테스트 코드 추가</a:t>
            </a:r>
            <a:br>
              <a:rPr lang="en-US" altLang="ko-KR" dirty="0"/>
            </a:br>
            <a:r>
              <a:rPr lang="en-US" altLang="ko-KR" dirty="0" err="1"/>
              <a:t>ConnectionTest.jsp</a:t>
            </a:r>
            <a:r>
              <a:rPr lang="ko-KR" altLang="en-US" dirty="0"/>
              <a:t>를 실행하면 콘솔 창에 네 번째 테스트 로그가 추가로 출력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14245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5.7 </a:t>
            </a:r>
            <a:r>
              <a:rPr lang="ko-KR" altLang="en-US" b="1" dirty="0"/>
              <a:t>간단한 쿼리 작성 및 실행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JDBC</a:t>
            </a:r>
            <a:r>
              <a:rPr lang="ko-KR" altLang="en-US" dirty="0"/>
              <a:t>에서 쿼리문은 </a:t>
            </a:r>
            <a:r>
              <a:rPr lang="en-US" altLang="ko-KR" dirty="0" err="1"/>
              <a:t>java.sql.Statement</a:t>
            </a:r>
            <a:r>
              <a:rPr lang="en-US" altLang="ko-KR" dirty="0"/>
              <a:t> </a:t>
            </a:r>
            <a:r>
              <a:rPr lang="ko-KR" altLang="en-US" dirty="0"/>
              <a:t>인터페이스로 표현되며</a:t>
            </a:r>
            <a:r>
              <a:rPr lang="en-US" altLang="ko-KR" dirty="0"/>
              <a:t>, Statement </a:t>
            </a:r>
            <a:r>
              <a:rPr lang="ko-KR" altLang="en-US" dirty="0"/>
              <a:t>객체는 </a:t>
            </a:r>
            <a:r>
              <a:rPr lang="en-US" altLang="ko-KR" dirty="0"/>
              <a:t>Connection </a:t>
            </a:r>
            <a:r>
              <a:rPr lang="ko-KR" altLang="en-US" dirty="0"/>
              <a:t>객체를 통해 얻어옴</a:t>
            </a:r>
            <a:endParaRPr lang="en-US" altLang="ko-KR" dirty="0"/>
          </a:p>
          <a:p>
            <a:pPr lvl="3"/>
            <a:r>
              <a:rPr lang="en-US" altLang="ko-KR" dirty="0"/>
              <a:t>Statement : </a:t>
            </a:r>
            <a:r>
              <a:rPr lang="ko-KR" altLang="en-US" dirty="0"/>
              <a:t>인파라미터가 없는 정적 쿼리를 처리할 때 사용</a:t>
            </a:r>
          </a:p>
          <a:p>
            <a:pPr lvl="3"/>
            <a:r>
              <a:rPr lang="en-US" altLang="ko-KR" dirty="0" err="1"/>
              <a:t>PreparedStatement</a:t>
            </a:r>
            <a:r>
              <a:rPr lang="en-US" altLang="ko-KR" dirty="0"/>
              <a:t> : </a:t>
            </a:r>
            <a:r>
              <a:rPr lang="ko-KR" altLang="en-US" dirty="0"/>
              <a:t>인파라미터가 있는 동적 쿼리를 처리할 때 사용</a:t>
            </a:r>
          </a:p>
          <a:p>
            <a:pPr lvl="3"/>
            <a:r>
              <a:rPr lang="en-US" altLang="ko-KR" dirty="0" err="1"/>
              <a:t>CallableStatement</a:t>
            </a:r>
            <a:r>
              <a:rPr lang="en-US" altLang="ko-KR" dirty="0"/>
              <a:t> : </a:t>
            </a:r>
            <a:r>
              <a:rPr lang="ko-KR" altLang="en-US" dirty="0"/>
              <a:t>프로시져</a:t>
            </a:r>
            <a:r>
              <a:rPr lang="en-US" altLang="ko-KR" dirty="0"/>
              <a:t>(procedure)</a:t>
            </a:r>
            <a:r>
              <a:rPr lang="ko-KR" altLang="en-US" dirty="0"/>
              <a:t>나 함수</a:t>
            </a:r>
            <a:r>
              <a:rPr lang="en-US" altLang="ko-KR" dirty="0"/>
              <a:t>(function)</a:t>
            </a:r>
            <a:r>
              <a:rPr lang="ko-KR" altLang="en-US" dirty="0"/>
              <a:t>를 호출할 때 사용</a:t>
            </a:r>
            <a:endParaRPr lang="en-US" altLang="ko-KR" dirty="0"/>
          </a:p>
          <a:p>
            <a:pPr lvl="2"/>
            <a:r>
              <a:rPr lang="ko-KR" altLang="en-US" dirty="0"/>
              <a:t>인파라미터</a:t>
            </a:r>
            <a:r>
              <a:rPr lang="en-US" altLang="ko-KR" dirty="0"/>
              <a:t>(IN parameter): </a:t>
            </a:r>
            <a:r>
              <a:rPr lang="ko-KR" altLang="en-US" dirty="0"/>
              <a:t>미리 작성해둔 쿼리문에서 일부 값을 나중에 결정할 수 있게 해주는 매개변수</a:t>
            </a:r>
            <a:r>
              <a:rPr lang="en-US" altLang="ko-KR" dirty="0"/>
              <a:t>. </a:t>
            </a:r>
            <a:r>
              <a:rPr lang="ko-KR" altLang="en-US" dirty="0"/>
              <a:t>쿼리문에서 물음표</a:t>
            </a:r>
            <a:r>
              <a:rPr lang="en-US" altLang="ko-KR" dirty="0"/>
              <a:t>(?)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2"/>
            <a:r>
              <a:rPr lang="ko-KR" altLang="en-US" dirty="0"/>
              <a:t>쿼리문 실행 매서드</a:t>
            </a:r>
            <a:endParaRPr lang="en-US" altLang="ko-KR" dirty="0"/>
          </a:p>
          <a:p>
            <a:pPr lvl="3"/>
            <a:r>
              <a:rPr lang="en-US" altLang="ko-KR" dirty="0" err="1"/>
              <a:t>executeUpdate</a:t>
            </a:r>
            <a:r>
              <a:rPr lang="en-US" altLang="ko-KR" dirty="0"/>
              <a:t>( ) : INSERT, UPDATE, DELETE </a:t>
            </a:r>
            <a:r>
              <a:rPr lang="ko-KR" altLang="en-US" dirty="0"/>
              <a:t>쿼리문을 실행할 때 사용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기존 레코드를 변화시키거나 새로운 레코드를 입력하는 쿼리문들입니다</a:t>
            </a:r>
            <a:r>
              <a:rPr lang="en-US" altLang="ko-KR" dirty="0"/>
              <a:t>. </a:t>
            </a:r>
            <a:r>
              <a:rPr lang="ko-KR" altLang="en-US" dirty="0"/>
              <a:t>따라서 실행 후 영향을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받은 행의 개수가 </a:t>
            </a:r>
            <a:r>
              <a:rPr lang="en-US" altLang="ko-KR" dirty="0"/>
              <a:t>int</a:t>
            </a:r>
            <a:r>
              <a:rPr lang="ko-KR" altLang="en-US" dirty="0"/>
              <a:t>형으로 반환</a:t>
            </a:r>
            <a:endParaRPr lang="en-US" altLang="ko-KR" dirty="0"/>
          </a:p>
          <a:p>
            <a:pPr lvl="3"/>
            <a:r>
              <a:rPr lang="en-US" altLang="ko-KR" dirty="0" err="1"/>
              <a:t>executeQuery</a:t>
            </a:r>
            <a:r>
              <a:rPr lang="en-US" altLang="ko-KR" dirty="0"/>
              <a:t>( ) : SELECT </a:t>
            </a:r>
            <a:r>
              <a:rPr lang="ko-KR" altLang="en-US" dirty="0"/>
              <a:t>쿼리문을 실행할 때 사용</a:t>
            </a:r>
            <a:br>
              <a:rPr lang="en-US" altLang="ko-KR" dirty="0"/>
            </a:br>
            <a:r>
              <a:rPr lang="en-US" altLang="ko-KR" dirty="0"/>
              <a:t>- SELECT</a:t>
            </a:r>
            <a:r>
              <a:rPr lang="ko-KR" altLang="en-US" dirty="0"/>
              <a:t>는 기존 레코드를 조회하는 쿼리문</a:t>
            </a:r>
            <a:r>
              <a:rPr lang="en-US" altLang="ko-KR" dirty="0"/>
              <a:t>. </a:t>
            </a:r>
            <a:r>
              <a:rPr lang="ko-KR" altLang="en-US" dirty="0"/>
              <a:t>조회한 레코드들의 집합인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객체를 반환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58551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5.7 </a:t>
            </a:r>
            <a:r>
              <a:rPr lang="ko-KR" altLang="en-US" b="1" dirty="0"/>
              <a:t>간단한 쿼리 작성 및 실행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5.7.1 </a:t>
            </a:r>
            <a:r>
              <a:rPr lang="ko-KR" altLang="en-US" b="1" dirty="0"/>
              <a:t>동적 쿼리문으로 회원 추가</a:t>
            </a:r>
            <a:endParaRPr lang="en-US" altLang="ko-KR" b="1" dirty="0"/>
          </a:p>
          <a:p>
            <a:pPr lvl="2"/>
            <a:r>
              <a:rPr lang="ko-KR" altLang="en-US" dirty="0"/>
              <a:t>회원 테이블에 새로운 회원을 추가하는 프로그램을 작성</a:t>
            </a:r>
            <a:br>
              <a:rPr lang="en-US" altLang="ko-KR" dirty="0"/>
            </a:br>
            <a:r>
              <a:rPr lang="en-US" altLang="ko-KR" sz="1200" b="1" dirty="0"/>
              <a:t>DB </a:t>
            </a:r>
            <a:r>
              <a:rPr lang="ko-KR" altLang="en-US" sz="1200" b="1" dirty="0"/>
              <a:t>연결 → 입력값 준비 → 쿼리문 생성 → 쿼리 수행 → 연결 닫기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5-17] </a:t>
            </a:r>
            <a:r>
              <a:rPr lang="ko-KR" altLang="en-US" dirty="0"/>
              <a:t>회원 추가 테스트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먼저 앞서 준비한 </a:t>
            </a:r>
            <a:r>
              <a:rPr lang="en-US" altLang="ko-KR" dirty="0" err="1"/>
              <a:t>JDBConnect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테이블에 입력할 값을 준비</a:t>
            </a:r>
            <a:r>
              <a:rPr lang="en-US" altLang="ko-KR" dirty="0"/>
              <a:t>(</a:t>
            </a:r>
            <a:r>
              <a:rPr lang="ko-KR" altLang="en-US" dirty="0"/>
              <a:t>회원 테이블이므로 </a:t>
            </a:r>
            <a:r>
              <a:rPr lang="en-US" altLang="ko-KR" dirty="0"/>
              <a:t>ID, </a:t>
            </a:r>
            <a:r>
              <a:rPr lang="ko-KR" altLang="en-US" dirty="0"/>
              <a:t>패스워드</a:t>
            </a:r>
            <a:r>
              <a:rPr lang="en-US" altLang="ko-KR" dirty="0"/>
              <a:t>, </a:t>
            </a:r>
            <a:r>
              <a:rPr lang="ko-KR" altLang="en-US" dirty="0"/>
              <a:t>회원 이름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③ SQL</a:t>
            </a:r>
            <a:r>
              <a:rPr lang="ko-KR" altLang="en-US" dirty="0"/>
              <a:t>문 문자열을 정의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34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63D68-5325-4705-A942-9A95F7CAF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238" y="3029489"/>
            <a:ext cx="4317412" cy="1382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63F90-51A2-4333-B99D-89091F608DFD}"/>
              </a:ext>
            </a:extLst>
          </p:cNvPr>
          <p:cNvSpPr txBox="1"/>
          <p:nvPr/>
        </p:nvSpPr>
        <p:spPr>
          <a:xfrm>
            <a:off x="6431841" y="4524717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  <a:latin typeface="Calibri" panose="020F0502020204030204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1200" dirty="0">
                <a:solidFill>
                  <a:srgbClr val="0070C0"/>
                </a:solidFill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563196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91900C-288E-4B18-8F5C-B818B0C70EEB}"/>
              </a:ext>
            </a:extLst>
          </p:cNvPr>
          <p:cNvSpPr/>
          <p:nvPr/>
        </p:nvSpPr>
        <p:spPr>
          <a:xfrm>
            <a:off x="1772239" y="3637059"/>
            <a:ext cx="4939646" cy="738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5.7 </a:t>
            </a:r>
            <a:r>
              <a:rPr lang="ko-KR" altLang="en-US" b="1" dirty="0"/>
              <a:t>간단한 쿼리 작성 및 실행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5.7.1 </a:t>
            </a:r>
            <a:r>
              <a:rPr lang="ko-KR" altLang="en-US" b="1" dirty="0"/>
              <a:t>동적 쿼리문으로 회원 추가</a:t>
            </a:r>
            <a:endParaRPr lang="en-US" altLang="ko-KR" b="1" dirty="0"/>
          </a:p>
          <a:p>
            <a:pPr marL="627063" lvl="2" indent="0">
              <a:buNone/>
            </a:pPr>
            <a:r>
              <a:rPr lang="en-US" altLang="ko-KR" dirty="0"/>
              <a:t>    ④ Connection </a:t>
            </a:r>
            <a:r>
              <a:rPr lang="ko-KR" altLang="en-US" dirty="0"/>
              <a:t>객체를 통해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이때 방금 작성한 미완의 </a:t>
            </a:r>
            <a:r>
              <a:rPr lang="en-US" altLang="ko-KR" dirty="0"/>
              <a:t>SQL</a:t>
            </a:r>
            <a:r>
              <a:rPr lang="ko-KR" altLang="en-US" dirty="0"/>
              <a:t>문을 인수로 제공</a:t>
            </a:r>
            <a:br>
              <a:rPr lang="en-US" altLang="ko-KR" dirty="0"/>
            </a:br>
            <a:r>
              <a:rPr lang="en-US" altLang="ko-KR" dirty="0"/>
              <a:t>    ⑤ </a:t>
            </a:r>
            <a:r>
              <a:rPr lang="ko-KR" altLang="en-US" dirty="0"/>
              <a:t>인파라미터들에 실제 값을 대입</a:t>
            </a:r>
            <a:r>
              <a:rPr lang="en-US" altLang="ko-KR" dirty="0"/>
              <a:t>. </a:t>
            </a:r>
            <a:r>
              <a:rPr lang="en-US" altLang="ko-KR" dirty="0" err="1"/>
              <a:t>setString</a:t>
            </a:r>
            <a:r>
              <a:rPr lang="en-US" altLang="ko-KR" dirty="0"/>
              <a:t>( )</a:t>
            </a:r>
            <a:r>
              <a:rPr lang="ko-KR" altLang="en-US" dirty="0"/>
              <a:t>의 첫 번째 매개변수가 인파라미터의 순서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첫 번째 인파라미터가 </a:t>
            </a:r>
            <a:r>
              <a:rPr lang="en-US" altLang="ko-KR" dirty="0"/>
              <a:t>1</a:t>
            </a:r>
            <a:r>
              <a:rPr lang="ko-KR" altLang="en-US" dirty="0"/>
              <a:t>번이며</a:t>
            </a:r>
            <a:r>
              <a:rPr lang="en-US" altLang="ko-KR" dirty="0"/>
              <a:t>, </a:t>
            </a:r>
            <a:r>
              <a:rPr lang="ko-KR" altLang="en-US" dirty="0"/>
              <a:t>차례로 </a:t>
            </a:r>
            <a:r>
              <a:rPr lang="en-US" altLang="ko-KR" dirty="0"/>
              <a:t>1</a:t>
            </a:r>
            <a:r>
              <a:rPr lang="ko-KR" altLang="en-US" dirty="0"/>
              <a:t>씩 증가</a:t>
            </a:r>
            <a:br>
              <a:rPr lang="en-US" altLang="ko-KR" dirty="0"/>
            </a:br>
            <a:r>
              <a:rPr lang="en-US" altLang="ko-KR" dirty="0"/>
              <a:t>    ⑥ </a:t>
            </a:r>
            <a:r>
              <a:rPr lang="ko-KR" altLang="en-US" dirty="0"/>
              <a:t>실행</a:t>
            </a:r>
            <a:br>
              <a:rPr lang="en-US" altLang="ko-KR" dirty="0"/>
            </a:br>
            <a:r>
              <a:rPr lang="en-US" altLang="ko-KR" dirty="0"/>
              <a:t>        - </a:t>
            </a:r>
            <a:r>
              <a:rPr lang="ko-KR" altLang="en-US" dirty="0"/>
              <a:t>이때 데이터베이스에 성공적으로 입력된 레코드의 수가 정수형으로 반환</a:t>
            </a:r>
            <a:br>
              <a:rPr lang="en-US" altLang="ko-KR" dirty="0"/>
            </a:br>
            <a:r>
              <a:rPr lang="en-US" altLang="ko-KR" dirty="0"/>
              <a:t>        - </a:t>
            </a:r>
            <a:r>
              <a:rPr lang="ko-KR" altLang="en-US" dirty="0"/>
              <a:t>만약 실행한 쿼리문이 </a:t>
            </a:r>
            <a:r>
              <a:rPr lang="en-US" altLang="ko-KR" dirty="0"/>
              <a:t>UPDATE</a:t>
            </a:r>
            <a:r>
              <a:rPr lang="ko-KR" altLang="en-US" dirty="0"/>
              <a:t>나 </a:t>
            </a:r>
            <a:r>
              <a:rPr lang="en-US" altLang="ko-KR" dirty="0"/>
              <a:t>DELETE</a:t>
            </a:r>
            <a:r>
              <a:rPr lang="ko-KR" altLang="en-US" dirty="0"/>
              <a:t>였다면 수정 혹은 삭제된 레코드의 수가 반환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    ⑦ DB </a:t>
            </a:r>
            <a:r>
              <a:rPr lang="ko-KR" altLang="en-US" dirty="0"/>
              <a:t>연결을 해제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35</a:t>
            </a:fld>
            <a:endParaRPr lang="ko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1F2EA-36D7-4E7F-B653-17E31D36D1CA}"/>
              </a:ext>
            </a:extLst>
          </p:cNvPr>
          <p:cNvSpPr txBox="1"/>
          <p:nvPr/>
        </p:nvSpPr>
        <p:spPr>
          <a:xfrm>
            <a:off x="3011865" y="3637059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void </a:t>
            </a:r>
            <a:r>
              <a:rPr lang="en-US" altLang="ko-KR" dirty="0" err="1">
                <a:solidFill>
                  <a:srgbClr val="0070C0"/>
                </a:solidFill>
                <a:latin typeface="+mn-ea"/>
                <a:ea typeface="+mn-ea"/>
              </a:rPr>
              <a:t>setInt</a:t>
            </a:r>
            <a:r>
              <a:rPr lang="en-US" altLang="ko-KR" dirty="0">
                <a:latin typeface="+mn-ea"/>
                <a:ea typeface="+mn-ea"/>
              </a:rPr>
              <a:t>(int index, 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int</a:t>
            </a:r>
            <a:r>
              <a:rPr lang="en-US" altLang="ko-KR" dirty="0">
                <a:latin typeface="+mn-ea"/>
                <a:ea typeface="+mn-ea"/>
              </a:rPr>
              <a:t>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void </a:t>
            </a:r>
            <a:r>
              <a:rPr lang="en-US" altLang="ko-KR" dirty="0" err="1">
                <a:solidFill>
                  <a:srgbClr val="0070C0"/>
                </a:solidFill>
                <a:latin typeface="+mn-ea"/>
                <a:ea typeface="+mn-ea"/>
              </a:rPr>
              <a:t>setDate</a:t>
            </a:r>
            <a:r>
              <a:rPr lang="en-US" altLang="ko-KR" dirty="0">
                <a:latin typeface="+mn-ea"/>
                <a:ea typeface="+mn-ea"/>
              </a:rPr>
              <a:t>(int index, 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Date</a:t>
            </a:r>
            <a:r>
              <a:rPr lang="en-US" altLang="ko-KR" dirty="0">
                <a:latin typeface="+mn-ea"/>
                <a:ea typeface="+mn-ea"/>
              </a:rPr>
              <a:t>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void </a:t>
            </a:r>
            <a:r>
              <a:rPr lang="en-US" altLang="ko-KR" dirty="0" err="1">
                <a:solidFill>
                  <a:srgbClr val="0070C0"/>
                </a:solidFill>
                <a:latin typeface="+mn-ea"/>
                <a:ea typeface="+mn-ea"/>
              </a:rPr>
              <a:t>setString</a:t>
            </a:r>
            <a:r>
              <a:rPr lang="en-US" altLang="ko-KR" dirty="0">
                <a:latin typeface="+mn-ea"/>
                <a:ea typeface="+mn-ea"/>
              </a:rPr>
              <a:t>(int index, 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String</a:t>
            </a:r>
            <a:r>
              <a:rPr lang="en-US" altLang="ko-KR" dirty="0">
                <a:latin typeface="+mn-ea"/>
                <a:ea typeface="+mn-ea"/>
              </a:rPr>
              <a:t> value)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73C74-63DC-454B-A169-1C90FAA545F1}"/>
              </a:ext>
            </a:extLst>
          </p:cNvPr>
          <p:cNvSpPr txBox="1"/>
          <p:nvPr/>
        </p:nvSpPr>
        <p:spPr>
          <a:xfrm>
            <a:off x="2000050" y="3678073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</a:t>
            </a:r>
            <a:r>
              <a:rPr lang="ko-KR" altLang="en-US" dirty="0"/>
              <a:t> 매서드</a:t>
            </a:r>
          </a:p>
        </p:txBody>
      </p:sp>
    </p:spTree>
    <p:extLst>
      <p:ext uri="{BB962C8B-B14F-4D97-AF65-F5344CB8AC3E}">
        <p14:creationId xmlns:p14="http://schemas.microsoft.com/office/powerpoint/2010/main" val="1710168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5.7 </a:t>
            </a:r>
            <a:r>
              <a:rPr lang="ko-KR" altLang="en-US" b="1" dirty="0"/>
              <a:t>간단한 쿼리 작성 및 실행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5.7.1 </a:t>
            </a:r>
            <a:r>
              <a:rPr lang="ko-KR" altLang="en-US" b="1" dirty="0"/>
              <a:t>동적 쿼리문으로 회원 추가</a:t>
            </a:r>
            <a:endParaRPr lang="en-US" altLang="ko-KR" b="1" dirty="0"/>
          </a:p>
          <a:p>
            <a:pPr lvl="2"/>
            <a:r>
              <a:rPr lang="en-US" altLang="ko-KR" dirty="0"/>
              <a:t>member </a:t>
            </a:r>
            <a:r>
              <a:rPr lang="ko-KR" altLang="en-US" dirty="0"/>
              <a:t>테이블에 정상적으로 입력되었는지 명령 프롬프트에서도 확인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[Windows]+ [R] </a:t>
            </a:r>
            <a:r>
              <a:rPr lang="ko-KR" altLang="en-US" dirty="0"/>
              <a:t>키를 눌러 실행창을 띄움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실행창이 뜨면 “</a:t>
            </a:r>
            <a:r>
              <a:rPr lang="en-US" altLang="ko-KR" dirty="0" err="1"/>
              <a:t>cmd</a:t>
            </a:r>
            <a:r>
              <a:rPr lang="en-US" altLang="ko-KR" dirty="0"/>
              <a:t>”</a:t>
            </a:r>
            <a:r>
              <a:rPr lang="ko-KR" altLang="en-US" dirty="0"/>
              <a:t>를 입력하고 </a:t>
            </a:r>
            <a:r>
              <a:rPr lang="en-US" altLang="ko-KR" dirty="0"/>
              <a:t>enter </a:t>
            </a:r>
            <a:r>
              <a:rPr lang="ko-KR" altLang="en-US" dirty="0"/>
              <a:t>키를 누르면 명령 프롬프트가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명령 프롬프트에서 </a:t>
            </a:r>
            <a:r>
              <a:rPr lang="en-US" altLang="ko-KR" dirty="0" err="1"/>
              <a:t>sqlplus</a:t>
            </a:r>
            <a:r>
              <a:rPr lang="en-US" altLang="ko-KR" dirty="0"/>
              <a:t> </a:t>
            </a:r>
            <a:r>
              <a:rPr lang="ko-KR" altLang="en-US" dirty="0"/>
              <a:t>명령을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user-name</a:t>
            </a:r>
            <a:r>
              <a:rPr lang="ko-KR" altLang="en-US" dirty="0"/>
              <a:t>에는 “</a:t>
            </a:r>
            <a:r>
              <a:rPr lang="en-US" altLang="ko-KR" dirty="0" err="1"/>
              <a:t>musthave</a:t>
            </a:r>
            <a:r>
              <a:rPr lang="en-US" altLang="ko-KR" dirty="0"/>
              <a:t>”</a:t>
            </a:r>
            <a:r>
              <a:rPr lang="ko-KR" altLang="en-US" dirty="0"/>
              <a:t>를</a:t>
            </a:r>
            <a:r>
              <a:rPr lang="en-US" altLang="ko-KR" dirty="0"/>
              <a:t>, password</a:t>
            </a:r>
            <a:r>
              <a:rPr lang="ko-KR" altLang="en-US" dirty="0"/>
              <a:t>에는 “</a:t>
            </a:r>
            <a:r>
              <a:rPr lang="en-US" altLang="ko-KR" dirty="0"/>
              <a:t>1234”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다음 </a:t>
            </a:r>
            <a:r>
              <a:rPr lang="en-US" altLang="ko-KR" dirty="0"/>
              <a:t>SQL</a:t>
            </a:r>
            <a:r>
              <a:rPr lang="ko-KR" altLang="en-US" dirty="0"/>
              <a:t>문을 입력하고 </a:t>
            </a:r>
            <a:r>
              <a:rPr lang="en-US" altLang="ko-KR" dirty="0"/>
              <a:t>[enter]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36</a:t>
            </a:fld>
            <a:endParaRPr lang="ko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D691A4-3256-46FA-A99B-9DF9B653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6366"/>
              </p:ext>
            </p:extLst>
          </p:nvPr>
        </p:nvGraphicFramePr>
        <p:xfrm>
          <a:off x="1295400" y="2914637"/>
          <a:ext cx="275259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59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select * from member;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8967EC-78E1-47A3-88B5-C13EEDED3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601" y="2879933"/>
            <a:ext cx="4171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71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5.7 </a:t>
            </a:r>
            <a:r>
              <a:rPr lang="ko-KR" altLang="en-US" b="1" dirty="0"/>
              <a:t>간단한 쿼리 작성 및 실행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5.7.2 </a:t>
            </a:r>
            <a:r>
              <a:rPr lang="ko-KR" altLang="en-US" b="1" dirty="0"/>
              <a:t>정적 쿼리문으로 회원 조회</a:t>
            </a:r>
            <a:endParaRPr lang="en-US" altLang="ko-KR" b="1" dirty="0"/>
          </a:p>
          <a:p>
            <a:pPr lvl="2"/>
            <a:r>
              <a:rPr lang="ko-KR" altLang="en-US" dirty="0"/>
              <a:t>회원 목록을 </a:t>
            </a:r>
            <a:r>
              <a:rPr lang="en-US" altLang="ko-KR" dirty="0" err="1"/>
              <a:t>sqlplus</a:t>
            </a:r>
            <a:r>
              <a:rPr lang="ko-KR" altLang="en-US" dirty="0"/>
              <a:t>가 아닌 </a:t>
            </a:r>
            <a:r>
              <a:rPr lang="en-US" altLang="ko-KR" dirty="0"/>
              <a:t>JSP</a:t>
            </a:r>
            <a:r>
              <a:rPr lang="ko-KR" altLang="en-US" dirty="0"/>
              <a:t>를 통해서 조회 </a:t>
            </a:r>
            <a:r>
              <a:rPr lang="en-US" altLang="ko-KR" dirty="0"/>
              <a:t>-</a:t>
            </a:r>
            <a:r>
              <a:rPr lang="ko-KR" altLang="en-US" dirty="0"/>
              <a:t> 정적 쿼리문을 이용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5-18] </a:t>
            </a:r>
            <a:r>
              <a:rPr lang="ko-KR" altLang="en-US" dirty="0"/>
              <a:t>회원 목록 조회 테스트</a:t>
            </a:r>
            <a:br>
              <a:rPr lang="en-US" altLang="ko-KR" dirty="0"/>
            </a:br>
            <a:r>
              <a:rPr lang="en-US" altLang="ko-KR" dirty="0"/>
              <a:t>① SQL</a:t>
            </a:r>
            <a:r>
              <a:rPr lang="ko-KR" altLang="en-US" dirty="0"/>
              <a:t>문에는 인파라미터가 전혀 없으며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PreparedStatement</a:t>
            </a:r>
            <a:r>
              <a:rPr lang="ko-KR" altLang="en-US" dirty="0"/>
              <a:t>가 아닌 </a:t>
            </a:r>
            <a:r>
              <a:rPr lang="en-US" altLang="ko-KR" dirty="0"/>
              <a:t>Statement</a:t>
            </a:r>
            <a:r>
              <a:rPr lang="ko-KR" altLang="en-US" dirty="0"/>
              <a:t>를 생성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이때 이용한 메서드도 </a:t>
            </a:r>
            <a:r>
              <a:rPr lang="en-US" altLang="ko-KR" dirty="0" err="1"/>
              <a:t>prepareStatement</a:t>
            </a:r>
            <a:r>
              <a:rPr lang="en-US" altLang="ko-KR" dirty="0"/>
              <a:t>( )</a:t>
            </a:r>
            <a:r>
              <a:rPr lang="ko-KR" altLang="en-US" dirty="0"/>
              <a:t>가 아닌 </a:t>
            </a:r>
            <a:r>
              <a:rPr lang="en-US" altLang="ko-KR" dirty="0" err="1"/>
              <a:t>createStatement</a:t>
            </a:r>
            <a:r>
              <a:rPr lang="en-US" altLang="ko-KR" dirty="0"/>
              <a:t>( )</a:t>
            </a:r>
            <a:br>
              <a:rPr lang="en-US" altLang="ko-KR" dirty="0"/>
            </a:br>
            <a:r>
              <a:rPr lang="ko-KR" altLang="en-US" dirty="0"/>
              <a:t>③ 쿼리 수행에는 </a:t>
            </a:r>
            <a:r>
              <a:rPr lang="en-US" altLang="ko-KR" dirty="0" err="1"/>
              <a:t>executeQuery</a:t>
            </a:r>
            <a:r>
              <a:rPr lang="en-US" altLang="ko-KR" dirty="0"/>
              <a:t>( ) </a:t>
            </a:r>
            <a:r>
              <a:rPr lang="ko-KR" altLang="en-US" dirty="0"/>
              <a:t>메서드를 이용했으며</a:t>
            </a:r>
            <a:r>
              <a:rPr lang="en-US" altLang="ko-KR" dirty="0"/>
              <a:t>(</a:t>
            </a:r>
            <a:r>
              <a:rPr lang="ko-KR" altLang="en-US" dirty="0"/>
              <a:t>앞 예제에서는 </a:t>
            </a:r>
            <a:r>
              <a:rPr lang="en-US" altLang="ko-KR" dirty="0" err="1"/>
              <a:t>executeUpdate</a:t>
            </a:r>
            <a:r>
              <a:rPr lang="en-US" altLang="ko-KR" dirty="0"/>
              <a:t>( )</a:t>
            </a:r>
            <a:r>
              <a:rPr lang="ko-KR" altLang="en-US" dirty="0"/>
              <a:t>를 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이용했음</a:t>
            </a:r>
            <a:r>
              <a:rPr lang="en-US" altLang="ko-KR" dirty="0"/>
              <a:t>), </a:t>
            </a:r>
            <a:r>
              <a:rPr lang="ko-KR" altLang="en-US" dirty="0"/>
              <a:t>결과로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객체를 받음</a:t>
            </a:r>
            <a:br>
              <a:rPr lang="en-US" altLang="ko-KR" dirty="0"/>
            </a:br>
            <a:r>
              <a:rPr lang="en-US" altLang="ko-KR" dirty="0"/>
              <a:t>④ next( ) </a:t>
            </a:r>
            <a:r>
              <a:rPr lang="ko-KR" altLang="en-US" dirty="0"/>
              <a:t>메서드는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객체에서 다음 행</a:t>
            </a:r>
            <a:r>
              <a:rPr lang="en-US" altLang="ko-KR" dirty="0"/>
              <a:t>(</a:t>
            </a:r>
            <a:r>
              <a:rPr lang="ko-KR" altLang="en-US" dirty="0"/>
              <a:t>레코드</a:t>
            </a:r>
            <a:r>
              <a:rPr lang="en-US" altLang="ko-KR" dirty="0"/>
              <a:t>)</a:t>
            </a:r>
            <a:r>
              <a:rPr lang="ko-KR" altLang="en-US" dirty="0"/>
              <a:t>을 반환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반환된 행에서 </a:t>
            </a:r>
            <a:r>
              <a:rPr lang="en-US" altLang="ko-KR" dirty="0"/>
              <a:t>ID, </a:t>
            </a:r>
            <a:r>
              <a:rPr lang="ko-KR" altLang="en-US" dirty="0"/>
              <a:t>패스워드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가입 날짜를 차례로 읽어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웹 페이지에 출력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34949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5.7 </a:t>
            </a:r>
            <a:r>
              <a:rPr lang="ko-KR" altLang="en-US" b="1" dirty="0"/>
              <a:t>간단한 쿼리 작성 및 실행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JDBC </a:t>
            </a:r>
            <a:r>
              <a:rPr lang="ko-KR" altLang="en-US" b="1" dirty="0"/>
              <a:t>프로그래밍 진행 순서</a:t>
            </a:r>
            <a:endParaRPr lang="en-US" altLang="ko-KR" b="1" dirty="0"/>
          </a:p>
          <a:p>
            <a:pPr marL="701675" lvl="1" indent="-342900">
              <a:buFont typeface="+mj-lt"/>
              <a:buAutoNum type="arabicPeriod"/>
            </a:pPr>
            <a:r>
              <a:rPr lang="en-US" altLang="ko-KR" dirty="0"/>
              <a:t>JDBC </a:t>
            </a:r>
            <a:r>
              <a:rPr lang="ko-KR" altLang="en-US" dirty="0"/>
              <a:t>드라이버 로드</a:t>
            </a:r>
          </a:p>
          <a:p>
            <a:pPr marL="701675" lvl="1" indent="-342900">
              <a:buFont typeface="+mj-lt"/>
              <a:buAutoNum type="arabicPeriod"/>
            </a:pPr>
            <a:r>
              <a:rPr lang="ko-KR" altLang="en-US" dirty="0"/>
              <a:t>데이터베이스 연결</a:t>
            </a:r>
          </a:p>
          <a:p>
            <a:pPr marL="701675" lvl="1" indent="-342900">
              <a:buFont typeface="+mj-lt"/>
              <a:buAutoNum type="arabicPeriod"/>
            </a:pPr>
            <a:r>
              <a:rPr lang="ko-KR" altLang="en-US" dirty="0"/>
              <a:t>쿼리문 작성</a:t>
            </a:r>
          </a:p>
          <a:p>
            <a:pPr marL="701675" lvl="1" indent="-342900">
              <a:buFont typeface="+mj-lt"/>
              <a:buAutoNum type="arabicPeriod"/>
            </a:pPr>
            <a:r>
              <a:rPr lang="ko-KR" altLang="en-US" dirty="0"/>
              <a:t>쿼리문</a:t>
            </a:r>
            <a:r>
              <a:rPr lang="en-US" altLang="ko-KR" dirty="0"/>
              <a:t>(Statement </a:t>
            </a:r>
            <a:r>
              <a:rPr lang="ko-KR" altLang="en-US" dirty="0"/>
              <a:t>계열</a:t>
            </a:r>
            <a:r>
              <a:rPr lang="en-US" altLang="ko-KR" dirty="0"/>
              <a:t>) </a:t>
            </a:r>
            <a:r>
              <a:rPr lang="ko-KR" altLang="en-US" dirty="0"/>
              <a:t>객체 생성</a:t>
            </a:r>
          </a:p>
          <a:p>
            <a:pPr marL="701675" lvl="1" indent="-342900">
              <a:buFont typeface="+mj-lt"/>
              <a:buAutoNum type="arabicPeriod"/>
            </a:pPr>
            <a:r>
              <a:rPr lang="ko-KR" altLang="en-US" dirty="0"/>
              <a:t>쿼리 실행</a:t>
            </a:r>
          </a:p>
          <a:p>
            <a:pPr marL="701675" lvl="1" indent="-342900">
              <a:buFont typeface="+mj-lt"/>
              <a:buAutoNum type="arabicPeriod"/>
            </a:pPr>
            <a:r>
              <a:rPr lang="ko-KR" altLang="en-US" dirty="0"/>
              <a:t>실행 결과 처리</a:t>
            </a:r>
          </a:p>
          <a:p>
            <a:pPr marL="701675" lvl="1" indent="-342900">
              <a:buFont typeface="+mj-lt"/>
              <a:buAutoNum type="arabicPeriod"/>
            </a:pPr>
            <a:r>
              <a:rPr lang="ko-KR" altLang="en-US" dirty="0"/>
              <a:t>연결 해제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98156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5.7 </a:t>
            </a:r>
            <a:r>
              <a:rPr lang="ko-KR" altLang="en-US" b="1" dirty="0"/>
              <a:t>간단한 쿼리 작성 및 실행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6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 err="1"/>
              <a:t>ResultSet</a:t>
            </a:r>
            <a:r>
              <a:rPr lang="ko-KR" altLang="en-US" b="1" dirty="0"/>
              <a:t>에서 결괏값 불러오기</a:t>
            </a:r>
            <a:endParaRPr lang="en-US" altLang="ko-KR" b="1" dirty="0"/>
          </a:p>
          <a:p>
            <a:pPr lvl="1"/>
            <a:r>
              <a:rPr lang="en-US" altLang="ko-KR" dirty="0" err="1"/>
              <a:t>ResultSet</a:t>
            </a:r>
            <a:r>
              <a:rPr lang="ko-KR" altLang="en-US" dirty="0"/>
              <a:t>에서 주로 사용하는 메서드</a:t>
            </a:r>
            <a:endParaRPr lang="en-US" altLang="ko-KR" dirty="0"/>
          </a:p>
          <a:p>
            <a:pPr lvl="2"/>
            <a:r>
              <a:rPr lang="en-US" altLang="ko-KR" dirty="0"/>
              <a:t>int </a:t>
            </a:r>
            <a:r>
              <a:rPr lang="en-US" altLang="ko-KR" dirty="0" err="1"/>
              <a:t>getInt</a:t>
            </a:r>
            <a:r>
              <a:rPr lang="en-US" altLang="ko-KR" dirty="0"/>
              <a:t>(int </a:t>
            </a:r>
            <a:r>
              <a:rPr lang="en-US" altLang="ko-KR" dirty="0" err="1"/>
              <a:t>columnIndex</a:t>
            </a:r>
            <a:r>
              <a:rPr lang="en-US" altLang="ko-KR" dirty="0"/>
              <a:t>) </a:t>
            </a:r>
            <a:r>
              <a:rPr lang="ko-KR" altLang="en-US" dirty="0"/>
              <a:t>혹은 </a:t>
            </a:r>
            <a:r>
              <a:rPr lang="en-US" altLang="ko-KR" dirty="0"/>
              <a:t>int </a:t>
            </a:r>
            <a:r>
              <a:rPr lang="en-US" altLang="ko-KR" dirty="0" err="1"/>
              <a:t>getInt</a:t>
            </a:r>
            <a:r>
              <a:rPr lang="en-US" altLang="ko-KR" dirty="0"/>
              <a:t>(String </a:t>
            </a:r>
            <a:r>
              <a:rPr lang="en-US" altLang="ko-KR" dirty="0" err="1"/>
              <a:t>columnLabel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지정한 인덱스 혹은 이름의 컬럼에 해당하는 값을 정수형으로 추출</a:t>
            </a:r>
          </a:p>
          <a:p>
            <a:pPr lvl="2"/>
            <a:r>
              <a:rPr lang="en-US" altLang="ko-KR" dirty="0"/>
              <a:t>Date </a:t>
            </a:r>
            <a:r>
              <a:rPr lang="en-US" altLang="ko-KR" dirty="0" err="1"/>
              <a:t>getDate</a:t>
            </a:r>
            <a:r>
              <a:rPr lang="en-US" altLang="ko-KR" dirty="0"/>
              <a:t>(int </a:t>
            </a:r>
            <a:r>
              <a:rPr lang="en-US" altLang="ko-KR" dirty="0" err="1"/>
              <a:t>columnIndex</a:t>
            </a:r>
            <a:r>
              <a:rPr lang="en-US" altLang="ko-KR" dirty="0"/>
              <a:t>) </a:t>
            </a:r>
            <a:r>
              <a:rPr lang="ko-KR" altLang="en-US" dirty="0"/>
              <a:t>혹은 </a:t>
            </a:r>
            <a:r>
              <a:rPr lang="en-US" altLang="ko-KR" dirty="0"/>
              <a:t>Date </a:t>
            </a:r>
            <a:r>
              <a:rPr lang="en-US" altLang="ko-KR" dirty="0" err="1"/>
              <a:t>getDate</a:t>
            </a:r>
            <a:r>
              <a:rPr lang="en-US" altLang="ko-KR" dirty="0"/>
              <a:t>(String </a:t>
            </a:r>
            <a:r>
              <a:rPr lang="en-US" altLang="ko-KR" dirty="0" err="1"/>
              <a:t>columnLabel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지정한 인덱스 혹은 이름의 컬럼에 해당하는 값을 날짜형으로 추출</a:t>
            </a:r>
          </a:p>
          <a:p>
            <a:pPr lvl="2"/>
            <a:r>
              <a:rPr lang="en-US" altLang="ko-KR" dirty="0"/>
              <a:t>String </a:t>
            </a:r>
            <a:r>
              <a:rPr lang="en-US" altLang="ko-KR" dirty="0" err="1"/>
              <a:t>getString</a:t>
            </a:r>
            <a:r>
              <a:rPr lang="en-US" altLang="ko-KR" dirty="0"/>
              <a:t>(int </a:t>
            </a:r>
            <a:r>
              <a:rPr lang="en-US" altLang="ko-KR" dirty="0" err="1"/>
              <a:t>columnIndex</a:t>
            </a:r>
            <a:r>
              <a:rPr lang="en-US" altLang="ko-KR" dirty="0"/>
              <a:t>) </a:t>
            </a:r>
            <a:r>
              <a:rPr lang="ko-KR" altLang="en-US" dirty="0"/>
              <a:t>혹은 </a:t>
            </a:r>
            <a:r>
              <a:rPr lang="en-US" altLang="ko-KR" dirty="0"/>
              <a:t>String </a:t>
            </a:r>
            <a:r>
              <a:rPr lang="en-US" altLang="ko-KR" dirty="0" err="1"/>
              <a:t>getString</a:t>
            </a:r>
            <a:r>
              <a:rPr lang="en-US" altLang="ko-KR" dirty="0"/>
              <a:t>(String </a:t>
            </a:r>
            <a:r>
              <a:rPr lang="en-US" altLang="ko-KR" dirty="0" err="1"/>
              <a:t>columnLabel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지정한 인덱스 혹은 이름의 컬럼에 해당하는 값을 문자열로 추출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77054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05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1181100" y="2349606"/>
            <a:ext cx="6214984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데이터베이스</a:t>
            </a:r>
            <a:endParaRPr sz="40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ko-KR" altLang="en-US" dirty="0"/>
              <a:t>오라클을 사용하려면 새로운 사용자 계정을 생성한 후 적절한 권한을 부여</a:t>
            </a:r>
            <a:endParaRPr lang="en-US" altLang="ko-KR" dirty="0"/>
          </a:p>
          <a:p>
            <a:pPr lvl="1"/>
            <a:r>
              <a:rPr lang="ko-KR" altLang="en-US" dirty="0"/>
              <a:t>이클립스</a:t>
            </a:r>
            <a:r>
              <a:rPr lang="en-US" altLang="ko-KR" dirty="0"/>
              <a:t>, </a:t>
            </a:r>
            <a:r>
              <a:rPr lang="ko-KR" altLang="en-US" dirty="0"/>
              <a:t>톰캣</a:t>
            </a:r>
            <a:r>
              <a:rPr lang="en-US" altLang="ko-KR" dirty="0"/>
              <a:t>, </a:t>
            </a:r>
            <a:r>
              <a:rPr lang="ko-KR" altLang="en-US" dirty="0"/>
              <a:t>오라클 등 많은 도구를 사용하니 설정 시 세심한 주의가 필요하며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각종 설정 파일의 위치와 역할을 익혀두는 것이 좋음</a:t>
            </a:r>
            <a:endParaRPr lang="en-US" altLang="ko-KR" dirty="0"/>
          </a:p>
          <a:p>
            <a:pPr lvl="1"/>
            <a:r>
              <a:rPr lang="ko-KR" altLang="en-US" dirty="0"/>
              <a:t>커넥션 풀을 이용하면 자원을 더 효율적으로 이용</a:t>
            </a:r>
            <a:endParaRPr lang="en-US" altLang="ko-KR" dirty="0"/>
          </a:p>
          <a:p>
            <a:pPr lvl="1"/>
            <a:r>
              <a:rPr lang="ko-KR" altLang="en-US" dirty="0"/>
              <a:t>쿼리문에는 내용이 고정된 정적 쿼리문</a:t>
            </a:r>
            <a:r>
              <a:rPr lang="en-US" altLang="ko-KR" dirty="0"/>
              <a:t>(Statement)</a:t>
            </a:r>
            <a:r>
              <a:rPr lang="ko-KR" altLang="en-US" dirty="0"/>
              <a:t>과 일부 내용을 나중에 바꿀 수 있는 동적 쿼리문</a:t>
            </a:r>
            <a:r>
              <a:rPr lang="en-US" altLang="ko-KR" dirty="0"/>
              <a:t>(</a:t>
            </a:r>
            <a:r>
              <a:rPr lang="en-US" altLang="ko-KR" dirty="0" err="1"/>
              <a:t>PreparedStatement</a:t>
            </a:r>
            <a:r>
              <a:rPr lang="en-US" altLang="ko-KR" dirty="0"/>
              <a:t>)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1"/>
            <a:r>
              <a:rPr lang="ko-KR" altLang="en-US" dirty="0"/>
              <a:t>쿼리문 객체는 </a:t>
            </a:r>
            <a:r>
              <a:rPr lang="en-US" altLang="ko-KR" dirty="0"/>
              <a:t>Connection </a:t>
            </a:r>
            <a:r>
              <a:rPr lang="ko-KR" altLang="en-US" dirty="0"/>
              <a:t>객체로부터 얻어</a:t>
            </a:r>
            <a:r>
              <a:rPr lang="en-US" altLang="ko-KR" dirty="0"/>
              <a:t>, SQL</a:t>
            </a:r>
            <a:r>
              <a:rPr lang="ko-KR" altLang="en-US" dirty="0"/>
              <a:t>문으로 내용을 채운 후 사용</a:t>
            </a:r>
            <a:endParaRPr lang="en-US" altLang="ko-KR" dirty="0"/>
          </a:p>
          <a:p>
            <a:pPr lvl="1"/>
            <a:r>
              <a:rPr lang="ko-KR" altLang="en-US" dirty="0"/>
              <a:t>테이블에 저장된 레코드를 변경하지 않는 </a:t>
            </a:r>
            <a:r>
              <a:rPr lang="en-US" altLang="ko-KR" dirty="0"/>
              <a:t>SELECT</a:t>
            </a:r>
            <a:r>
              <a:rPr lang="ko-KR" altLang="en-US" dirty="0"/>
              <a:t>문은 </a:t>
            </a:r>
            <a:r>
              <a:rPr lang="en-US" altLang="ko-KR" dirty="0" err="1"/>
              <a:t>executeQuery</a:t>
            </a:r>
            <a:r>
              <a:rPr lang="en-US" altLang="ko-KR" dirty="0"/>
              <a:t>( ) </a:t>
            </a:r>
            <a:r>
              <a:rPr lang="ko-KR" altLang="en-US" dirty="0"/>
              <a:t>메서드로 실행하고</a:t>
            </a:r>
            <a:r>
              <a:rPr lang="en-US" altLang="ko-KR" dirty="0"/>
              <a:t>, </a:t>
            </a:r>
            <a:r>
              <a:rPr lang="ko-KR" altLang="en-US" dirty="0"/>
              <a:t>레코드를 변경하는 </a:t>
            </a:r>
            <a:r>
              <a:rPr lang="en-US" altLang="ko-KR" dirty="0"/>
              <a:t>INSERT, UPDATE, DELETE</a:t>
            </a:r>
            <a:r>
              <a:rPr lang="ko-KR" altLang="en-US" dirty="0"/>
              <a:t>문은 </a:t>
            </a:r>
            <a:r>
              <a:rPr lang="en-US" altLang="ko-KR" dirty="0" err="1"/>
              <a:t>executeUpdate</a:t>
            </a:r>
            <a:r>
              <a:rPr lang="en-US" altLang="ko-KR" dirty="0"/>
              <a:t>( ) </a:t>
            </a:r>
            <a:r>
              <a:rPr lang="ko-KR" altLang="en-US" dirty="0"/>
              <a:t>메서드로 실행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데이터베이스 관리 시스템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(DBMS)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중에서 오라클을 설치하고 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en-US" altLang="ko-KR" dirty="0">
                <a:solidFill>
                  <a:schemeClr val="tx1"/>
                </a:solidFill>
                <a:latin typeface="+mn-ea"/>
              </a:rPr>
              <a:t>JDBC API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이용해서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연동하는 방법 학습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데이터베이스 없이 구현되는 웹 서비스는 없다고 생각해도 무방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사용자 정보부터 상품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판매 정보와 각종 통계까지 수많은 데이터를 데이터베이스에 쌓아 서비스의 가치를 향상시킴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EFF8C0-AF92-4FAD-8670-FA01A4A2AA8E}"/>
              </a:ext>
            </a:extLst>
          </p:cNvPr>
          <p:cNvGrpSpPr/>
          <p:nvPr/>
        </p:nvGrpSpPr>
        <p:grpSpPr>
          <a:xfrm>
            <a:off x="2659698" y="1463550"/>
            <a:ext cx="5357803" cy="1775531"/>
            <a:chOff x="2782247" y="1435270"/>
            <a:chExt cx="5357803" cy="17755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32DBE6-BCED-48A0-8CFE-43B34387019F}"/>
                </a:ext>
              </a:extLst>
            </p:cNvPr>
            <p:cNvSpPr>
              <a:spLocks/>
            </p:cNvSpPr>
            <p:nvPr/>
          </p:nvSpPr>
          <p:spPr>
            <a:xfrm>
              <a:off x="4214466" y="1435270"/>
              <a:ext cx="1061146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오라클 설치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2FDB9A-A618-44A6-88D9-66C4F4FA9E2E}"/>
                </a:ext>
              </a:extLst>
            </p:cNvPr>
            <p:cNvSpPr>
              <a:spLocks/>
            </p:cNvSpPr>
            <p:nvPr/>
          </p:nvSpPr>
          <p:spPr>
            <a:xfrm>
              <a:off x="2782247" y="1435270"/>
              <a:ext cx="1061146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데이터베이스</a:t>
              </a:r>
              <a:br>
                <a:rPr lang="en-US" altLang="ko-KR" sz="105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소개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A38CB-F159-48E8-BCBB-AC977C839C38}"/>
                </a:ext>
              </a:extLst>
            </p:cNvPr>
            <p:cNvSpPr>
              <a:spLocks/>
            </p:cNvSpPr>
            <p:nvPr/>
          </p:nvSpPr>
          <p:spPr>
            <a:xfrm>
              <a:off x="5646685" y="1435270"/>
              <a:ext cx="1061146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사용자 계정</a:t>
              </a:r>
              <a:br>
                <a:rPr lang="en-US" altLang="ko-KR" sz="105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생성 및</a:t>
              </a:r>
              <a:br>
                <a:rPr lang="en-US" altLang="ko-KR" sz="105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권한 설정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80A633-B33B-4DD6-90C5-2E6A77425133}"/>
                </a:ext>
              </a:extLst>
            </p:cNvPr>
            <p:cNvSpPr>
              <a:spLocks/>
            </p:cNvSpPr>
            <p:nvPr/>
          </p:nvSpPr>
          <p:spPr>
            <a:xfrm>
              <a:off x="7078904" y="1435270"/>
              <a:ext cx="1061146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테이블 및</a:t>
              </a:r>
              <a:br>
                <a:rPr lang="en-US" altLang="ko-KR" sz="105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시퀀스 생성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46A23C-DD3D-487C-B93C-12785628F5B1}"/>
                </a:ext>
              </a:extLst>
            </p:cNvPr>
            <p:cNvSpPr>
              <a:spLocks/>
            </p:cNvSpPr>
            <p:nvPr/>
          </p:nvSpPr>
          <p:spPr>
            <a:xfrm>
              <a:off x="4214466" y="2490801"/>
              <a:ext cx="1061146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JDBC</a:t>
              </a:r>
              <a:br>
                <a:rPr lang="en-US" altLang="ko-KR" sz="105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(DB </a:t>
              </a:r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연결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E579B6-4206-4084-9263-86E1B5B958D9}"/>
                </a:ext>
              </a:extLst>
            </p:cNvPr>
            <p:cNvSpPr>
              <a:spLocks/>
            </p:cNvSpPr>
            <p:nvPr/>
          </p:nvSpPr>
          <p:spPr>
            <a:xfrm>
              <a:off x="7078904" y="2490801"/>
              <a:ext cx="1061146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JSP</a:t>
              </a:r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에서 쿼리</a:t>
              </a:r>
              <a:br>
                <a:rPr lang="en-US" altLang="ko-KR" sz="105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작성 및 실행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DD9312-E14A-485D-8698-0ECC30A645A7}"/>
                </a:ext>
              </a:extLst>
            </p:cNvPr>
            <p:cNvSpPr>
              <a:spLocks/>
            </p:cNvSpPr>
            <p:nvPr/>
          </p:nvSpPr>
          <p:spPr>
            <a:xfrm>
              <a:off x="5646685" y="2490801"/>
              <a:ext cx="1061146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커넥션 풀</a:t>
              </a:r>
              <a:br>
                <a:rPr lang="en-US" altLang="ko-KR" sz="105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성능 개선</a:t>
              </a:r>
              <a:r>
                <a:rPr lang="en-US" altLang="ko-KR" sz="105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828154-8F26-4592-A5D0-8B6C4E06F260}"/>
                </a:ext>
              </a:extLst>
            </p:cNvPr>
            <p:cNvCxnSpPr>
              <a:stCxn id="16" idx="3"/>
              <a:endCxn id="11" idx="1"/>
            </p:cNvCxnSpPr>
            <p:nvPr/>
          </p:nvCxnSpPr>
          <p:spPr>
            <a:xfrm>
              <a:off x="3843393" y="1795270"/>
              <a:ext cx="371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758F6C-B94F-408F-BD98-6EDCDEEF55D0}"/>
                </a:ext>
              </a:extLst>
            </p:cNvPr>
            <p:cNvCxnSpPr>
              <a:stCxn id="11" idx="3"/>
              <a:endCxn id="17" idx="1"/>
            </p:cNvCxnSpPr>
            <p:nvPr/>
          </p:nvCxnSpPr>
          <p:spPr>
            <a:xfrm>
              <a:off x="5275612" y="1795270"/>
              <a:ext cx="371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C59A7A9-411C-4615-A077-C21B27F367B4}"/>
                </a:ext>
              </a:extLst>
            </p:cNvPr>
            <p:cNvCxnSpPr>
              <a:stCxn id="17" idx="3"/>
              <a:endCxn id="19" idx="1"/>
            </p:cNvCxnSpPr>
            <p:nvPr/>
          </p:nvCxnSpPr>
          <p:spPr>
            <a:xfrm>
              <a:off x="6707831" y="1795270"/>
              <a:ext cx="371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F77378-800E-4DAE-B484-D55A6486F5D7}"/>
                </a:ext>
              </a:extLst>
            </p:cNvPr>
            <p:cNvCxnSpPr>
              <a:stCxn id="20" idx="3"/>
              <a:endCxn id="22" idx="1"/>
            </p:cNvCxnSpPr>
            <p:nvPr/>
          </p:nvCxnSpPr>
          <p:spPr>
            <a:xfrm>
              <a:off x="5275612" y="2850801"/>
              <a:ext cx="371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0CE16DC-C8EF-496B-A69F-CD1556517D13}"/>
                </a:ext>
              </a:extLst>
            </p:cNvPr>
            <p:cNvCxnSpPr>
              <a:stCxn id="22" idx="3"/>
              <a:endCxn id="21" idx="1"/>
            </p:cNvCxnSpPr>
            <p:nvPr/>
          </p:nvCxnSpPr>
          <p:spPr>
            <a:xfrm>
              <a:off x="6707831" y="2850801"/>
              <a:ext cx="371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9E0ED932-660A-4F9D-90F4-0C206AE3AABF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 flipH="1">
              <a:off x="4214466" y="1795270"/>
              <a:ext cx="3925584" cy="1055531"/>
            </a:xfrm>
            <a:prstGeom prst="bentConnector5">
              <a:avLst>
                <a:gd name="adj1" fmla="val -5823"/>
                <a:gd name="adj2" fmla="val 50000"/>
                <a:gd name="adj3" fmla="val 1058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5.1 </a:t>
            </a:r>
            <a:r>
              <a:rPr lang="ko-KR" altLang="en-US" b="1" dirty="0"/>
              <a:t>데이터베이스란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JSP</a:t>
            </a:r>
            <a:r>
              <a:rPr lang="ko-KR" altLang="en-US" dirty="0"/>
              <a:t>에서는</a:t>
            </a:r>
            <a:r>
              <a:rPr lang="en-US" altLang="ko-KR" dirty="0"/>
              <a:t>JDBC(Java Database Connectivity)</a:t>
            </a:r>
            <a:r>
              <a:rPr lang="ko-KR" altLang="en-US" dirty="0"/>
              <a:t>를 통해 데이터베이스와 연동</a:t>
            </a:r>
            <a:endParaRPr lang="en-US" altLang="ko-KR" dirty="0"/>
          </a:p>
          <a:p>
            <a:pPr lvl="1"/>
            <a:r>
              <a:rPr lang="ko-KR" altLang="en-US" dirty="0"/>
              <a:t>게시판의 가장 기본적인 모델</a:t>
            </a:r>
            <a:endParaRPr lang="en-US" altLang="ko-KR" dirty="0"/>
          </a:p>
          <a:p>
            <a:pPr lvl="2"/>
            <a:r>
              <a:rPr lang="ko-KR" altLang="en-US" dirty="0"/>
              <a:t>정보를 제공하는 측에서는 필요한 내용을 데이터베이스에 미리 입력해두고</a:t>
            </a:r>
            <a:r>
              <a:rPr lang="en-US" altLang="ko-KR" dirty="0"/>
              <a:t>, </a:t>
            </a:r>
            <a:r>
              <a:rPr lang="ko-KR" altLang="en-US" dirty="0"/>
              <a:t>고객은 필요한 콘텐츠를 웹 페이지를 통해 확인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798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5.2 </a:t>
            </a:r>
            <a:r>
              <a:rPr lang="ko-KR" altLang="en-US" b="1" dirty="0"/>
              <a:t>오라클 설치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웹 브라우저를 열어 오라클 홈페이지에 접속 </a:t>
            </a:r>
            <a:r>
              <a:rPr lang="en-US" altLang="ko-KR" dirty="0"/>
              <a:t>https://oracle.com</a:t>
            </a:r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상단 메뉴에서 </a:t>
            </a:r>
            <a:r>
              <a:rPr lang="en-US" altLang="ko-KR" dirty="0"/>
              <a:t>[Support] → [Software Downloads]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[Database] </a:t>
            </a:r>
            <a:r>
              <a:rPr lang="ko-KR" altLang="en-US" dirty="0"/>
              <a:t>절에서 </a:t>
            </a:r>
            <a:r>
              <a:rPr lang="en-US" altLang="ko-KR" dirty="0"/>
              <a:t>[Database Express Edition]</a:t>
            </a:r>
            <a:r>
              <a:rPr lang="ko-KR" altLang="en-US" dirty="0"/>
              <a:t>을 찾아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11g</a:t>
            </a:r>
            <a:r>
              <a:rPr lang="ko-KR" altLang="en-US" dirty="0"/>
              <a:t>를 사용할 것이므로 화면 중간의 </a:t>
            </a:r>
            <a:r>
              <a:rPr lang="en-US" altLang="ko-KR" dirty="0"/>
              <a:t>[Prior Release Archive]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본인의 운영체제에 맞는 버전을 찾아 </a:t>
            </a:r>
            <a:r>
              <a:rPr lang="en-US" altLang="ko-KR" dirty="0"/>
              <a:t>[Download]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06 </a:t>
            </a:r>
            <a:r>
              <a:rPr lang="ko-KR" altLang="en-US" dirty="0"/>
              <a:t>라이선스 동의에 체크한 후 다운로드 버튼을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07 </a:t>
            </a:r>
            <a:r>
              <a:rPr lang="ko-KR" altLang="en-US" dirty="0"/>
              <a:t>다운로드한 파일의 압축을 푼 후 </a:t>
            </a:r>
            <a:r>
              <a:rPr lang="en-US" altLang="ko-KR" dirty="0"/>
              <a:t>setup.exe </a:t>
            </a:r>
            <a:r>
              <a:rPr lang="ko-KR" altLang="en-US" dirty="0"/>
              <a:t>파일을 더블클릭해 설치를 시작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08 </a:t>
            </a:r>
            <a:r>
              <a:rPr lang="ko-KR" altLang="en-US" dirty="0"/>
              <a:t>첫 화면에서 </a:t>
            </a:r>
            <a:r>
              <a:rPr lang="en-US" altLang="ko-KR" dirty="0"/>
              <a:t>[Next]</a:t>
            </a:r>
            <a:r>
              <a:rPr lang="ko-KR" altLang="en-US" dirty="0"/>
              <a:t>를 클릭하고</a:t>
            </a:r>
            <a:r>
              <a:rPr lang="en-US" altLang="ko-KR" dirty="0"/>
              <a:t>, </a:t>
            </a:r>
            <a:r>
              <a:rPr lang="ko-KR" altLang="en-US" dirty="0"/>
              <a:t>다음 화면에서 라이선스 동의에 체크 후 다시 </a:t>
            </a:r>
            <a:r>
              <a:rPr lang="en-US" altLang="ko-KR" dirty="0"/>
              <a:t>[Next]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09 C:\01DevelopKits </a:t>
            </a:r>
            <a:r>
              <a:rPr lang="ko-KR" altLang="en-US" dirty="0"/>
              <a:t>하위에 </a:t>
            </a:r>
            <a:r>
              <a:rPr lang="en-US" altLang="ko-KR" dirty="0" err="1"/>
              <a:t>oraclexe</a:t>
            </a:r>
            <a:r>
              <a:rPr lang="en-US" altLang="ko-KR" dirty="0"/>
              <a:t> </a:t>
            </a:r>
            <a:r>
              <a:rPr lang="ko-KR" altLang="en-US" dirty="0"/>
              <a:t>폴더를 생성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10 </a:t>
            </a:r>
            <a:r>
              <a:rPr lang="ko-KR" altLang="en-US" dirty="0"/>
              <a:t>설치 폴더를 </a:t>
            </a:r>
            <a:r>
              <a:rPr lang="en-US" altLang="ko-KR" dirty="0"/>
              <a:t>01DevelopKits\</a:t>
            </a:r>
            <a:r>
              <a:rPr lang="en-US" altLang="ko-KR" dirty="0" err="1"/>
              <a:t>oraclexe</a:t>
            </a:r>
            <a:r>
              <a:rPr lang="ko-KR" altLang="en-US" dirty="0"/>
              <a:t>로 변경한 후 </a:t>
            </a:r>
            <a:r>
              <a:rPr lang="en-US" altLang="ko-KR" dirty="0"/>
              <a:t>[Next]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11 </a:t>
            </a:r>
            <a:r>
              <a:rPr lang="ko-KR" altLang="en-US" dirty="0"/>
              <a:t>오라클의 관리자 계정인 </a:t>
            </a:r>
            <a:r>
              <a:rPr lang="en-US" altLang="ko-KR" dirty="0"/>
              <a:t>sys</a:t>
            </a:r>
            <a:r>
              <a:rPr lang="ko-KR" altLang="en-US" dirty="0"/>
              <a:t>와 </a:t>
            </a:r>
            <a:r>
              <a:rPr lang="en-US" altLang="ko-KR" dirty="0"/>
              <a:t>system</a:t>
            </a:r>
            <a:r>
              <a:rPr lang="ko-KR" altLang="en-US" dirty="0"/>
              <a:t>의 패스워드</a:t>
            </a:r>
            <a:r>
              <a:rPr lang="en-US" altLang="ko-KR" dirty="0"/>
              <a:t>(123456)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12 [Install]</a:t>
            </a:r>
            <a:r>
              <a:rPr lang="ko-KR" altLang="en-US" dirty="0"/>
              <a:t>을 클릭하면 설치가 진행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74137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5.3 </a:t>
            </a:r>
            <a:r>
              <a:rPr lang="ko-KR" altLang="en-US" b="1" dirty="0"/>
              <a:t>사용자 계정 생성 및 권한 설정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7063" lvl="2" indent="0">
              <a:buNone/>
            </a:pPr>
            <a:r>
              <a:rPr lang="en-US" altLang="ko-KR" dirty="0"/>
              <a:t>01 [Windows]+ [R] </a:t>
            </a:r>
            <a:r>
              <a:rPr lang="ko-KR" altLang="en-US" dirty="0"/>
              <a:t>키를 눌러 실행창 열기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실행창이 뜨면 “</a:t>
            </a:r>
            <a:r>
              <a:rPr lang="en-US" altLang="ko-KR" dirty="0" err="1"/>
              <a:t>cmd</a:t>
            </a:r>
            <a:r>
              <a:rPr lang="en-US" altLang="ko-KR" dirty="0"/>
              <a:t>”</a:t>
            </a:r>
            <a:r>
              <a:rPr lang="ko-KR" altLang="en-US" dirty="0"/>
              <a:t>를 입력하고 </a:t>
            </a:r>
            <a:r>
              <a:rPr lang="en-US" altLang="ko-KR" dirty="0"/>
              <a:t>enter </a:t>
            </a:r>
            <a:r>
              <a:rPr lang="ko-KR" altLang="en-US" dirty="0"/>
              <a:t>키를 누르면 명령 프롬프트가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명령 프롬프트에서 </a:t>
            </a:r>
            <a:r>
              <a:rPr lang="en-US" altLang="ko-KR" dirty="0"/>
              <a:t>① </a:t>
            </a:r>
            <a:r>
              <a:rPr lang="en-US" altLang="ko-KR" dirty="0" err="1"/>
              <a:t>sqlplus</a:t>
            </a:r>
            <a:r>
              <a:rPr lang="en-US" altLang="ko-KR" dirty="0"/>
              <a:t> </a:t>
            </a:r>
            <a:r>
              <a:rPr lang="ko-KR" altLang="en-US" dirty="0"/>
              <a:t>명령을 실행</a:t>
            </a:r>
            <a:r>
              <a:rPr lang="en-US" altLang="ko-KR" dirty="0"/>
              <a:t>.</a:t>
            </a:r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새로운 사용자 계정을 생성하려면 관리자 계정으로 접속</a:t>
            </a:r>
            <a:r>
              <a:rPr lang="en-US" altLang="ko-KR" dirty="0"/>
              <a:t>. ② user-name</a:t>
            </a:r>
            <a:r>
              <a:rPr lang="ko-KR" altLang="en-US" dirty="0"/>
              <a:t>에는 “</a:t>
            </a:r>
            <a:r>
              <a:rPr lang="en-US" altLang="ko-KR" dirty="0"/>
              <a:t>system”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password</a:t>
            </a:r>
            <a:r>
              <a:rPr lang="ko-KR" altLang="en-US" dirty="0"/>
              <a:t>에는 설치 시 입력한 패스워드 “</a:t>
            </a:r>
            <a:r>
              <a:rPr lang="en-US" altLang="ko-KR" dirty="0"/>
              <a:t>123456”</a:t>
            </a:r>
            <a:r>
              <a:rPr lang="ko-KR" altLang="en-US" dirty="0"/>
              <a:t>을 입력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create user </a:t>
            </a:r>
            <a:r>
              <a:rPr lang="ko-KR" altLang="en-US" dirty="0"/>
              <a:t>명령으로 새로운 계정을 생성</a:t>
            </a:r>
            <a:r>
              <a:rPr lang="en-US" altLang="ko-KR" dirty="0"/>
              <a:t>. </a:t>
            </a:r>
            <a:r>
              <a:rPr lang="ko-KR" altLang="en-US" dirty="0"/>
              <a:t>계정 이름은 “</a:t>
            </a:r>
            <a:r>
              <a:rPr lang="en-US" altLang="ko-KR" dirty="0" err="1"/>
              <a:t>musthave</a:t>
            </a:r>
            <a:r>
              <a:rPr lang="en-US" altLang="ko-KR" dirty="0"/>
              <a:t>”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패스워드는 “</a:t>
            </a:r>
            <a:r>
              <a:rPr lang="en-US" altLang="ko-KR" dirty="0"/>
              <a:t>1234”</a:t>
            </a:r>
          </a:p>
          <a:p>
            <a:pPr marL="627063" lvl="2" indent="0">
              <a:buNone/>
            </a:pPr>
            <a:r>
              <a:rPr lang="en-US" altLang="ko-KR" dirty="0"/>
              <a:t>06 </a:t>
            </a:r>
            <a:r>
              <a:rPr lang="ko-KR" altLang="en-US" dirty="0"/>
              <a:t>생성한 계정에 역할</a:t>
            </a:r>
            <a:r>
              <a:rPr lang="en-US" altLang="ko-KR" dirty="0"/>
              <a:t>(role)</a:t>
            </a:r>
            <a:r>
              <a:rPr lang="ko-KR" altLang="en-US" dirty="0"/>
              <a:t>을 할당해 기본적인 ‘접속’ 권한과 ‘객체 생성’ 권한을 부여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07 </a:t>
            </a:r>
            <a:r>
              <a:rPr lang="ko-KR" altLang="en-US" dirty="0"/>
              <a:t>새로 생성한 계정으로 오라클에 접속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08 </a:t>
            </a:r>
            <a:r>
              <a:rPr lang="ko-KR" altLang="en-US" dirty="0"/>
              <a:t>다음 쿼리문을 실행해 테이블 목록을 확인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EC8E86-3635-4153-B521-8EFBD67F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08509"/>
              </p:ext>
            </p:extLst>
          </p:nvPr>
        </p:nvGraphicFramePr>
        <p:xfrm>
          <a:off x="1282539" y="3365612"/>
          <a:ext cx="3289461" cy="518160"/>
        </p:xfrm>
        <a:graphic>
          <a:graphicData uri="http://schemas.openxmlformats.org/drawingml/2006/table">
            <a:tbl>
              <a:tblPr firstRow="1" bandRow="1"/>
              <a:tblGrid>
                <a:gridCol w="328946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SQL&gt; select * from tab;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 rows selected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64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5.3 </a:t>
            </a:r>
            <a:r>
              <a:rPr lang="ko-KR" altLang="en-US" b="1" dirty="0"/>
              <a:t>사용자 계정 생성 및 권한 설정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역할</a:t>
            </a:r>
            <a:r>
              <a:rPr lang="en-US" altLang="ko-KR" dirty="0"/>
              <a:t>(Role)</a:t>
            </a:r>
          </a:p>
          <a:p>
            <a:pPr lvl="3"/>
            <a:r>
              <a:rPr lang="en-US" altLang="ko-KR" dirty="0"/>
              <a:t>DB </a:t>
            </a:r>
            <a:r>
              <a:rPr lang="ko-KR" altLang="en-US" dirty="0"/>
              <a:t>관리자</a:t>
            </a:r>
            <a:r>
              <a:rPr lang="en-US" altLang="ko-KR" dirty="0"/>
              <a:t>(DBA) : </a:t>
            </a:r>
            <a:r>
              <a:rPr lang="ko-KR" altLang="en-US" dirty="0"/>
              <a:t>시스템 관리에 필요한 모든 권한을 부여</a:t>
            </a:r>
            <a:r>
              <a:rPr lang="en-US" altLang="ko-KR" dirty="0"/>
              <a:t>. </a:t>
            </a:r>
            <a:r>
              <a:rPr lang="ko-KR" altLang="en-US" dirty="0"/>
              <a:t>전체를 관리할 수 있는 권한이므로 특별한 경우에만 부여</a:t>
            </a:r>
            <a:endParaRPr lang="en-US" altLang="ko-KR" dirty="0"/>
          </a:p>
          <a:p>
            <a:pPr lvl="3"/>
            <a:r>
              <a:rPr lang="ko-KR" altLang="en-US" dirty="0"/>
              <a:t>접속</a:t>
            </a:r>
            <a:r>
              <a:rPr lang="en-US" altLang="ko-KR" dirty="0"/>
              <a:t>(connect) : DB </a:t>
            </a:r>
            <a:r>
              <a:rPr lang="ko-KR" altLang="en-US" dirty="0"/>
              <a:t>접속에 필요한 가장 기본적인 시스템 권한 </a:t>
            </a:r>
            <a:r>
              <a:rPr lang="en-US" altLang="ko-KR" dirty="0"/>
              <a:t>8</a:t>
            </a:r>
            <a:r>
              <a:rPr lang="ko-KR" altLang="en-US" dirty="0"/>
              <a:t>가지를 묶은 권한</a:t>
            </a:r>
            <a:endParaRPr lang="en-US" altLang="ko-KR" dirty="0"/>
          </a:p>
          <a:p>
            <a:pPr lvl="3"/>
            <a:r>
              <a:rPr lang="ko-KR" altLang="en-US" dirty="0"/>
              <a:t>객체 생성</a:t>
            </a:r>
            <a:r>
              <a:rPr lang="en-US" altLang="ko-KR" dirty="0"/>
              <a:t>(resource) : </a:t>
            </a:r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인덱스</a:t>
            </a:r>
            <a:r>
              <a:rPr lang="en-US" altLang="ko-KR" dirty="0"/>
              <a:t>) </a:t>
            </a:r>
            <a:r>
              <a:rPr lang="ko-KR" altLang="en-US" dirty="0"/>
              <a:t>생성에 필요한 시스템 권한을 묶은 권한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데이터 사전</a:t>
            </a:r>
            <a:r>
              <a:rPr lang="en-US" altLang="ko-KR" dirty="0"/>
              <a:t>(Data Dictionary)</a:t>
            </a:r>
          </a:p>
          <a:p>
            <a:pPr lvl="3"/>
            <a:r>
              <a:rPr lang="en-US" altLang="ko-KR" dirty="0"/>
              <a:t>USER_SEQUENCES : </a:t>
            </a:r>
            <a:r>
              <a:rPr lang="ko-KR" altLang="en-US" dirty="0"/>
              <a:t>시퀀스의 정보 조회</a:t>
            </a:r>
          </a:p>
          <a:p>
            <a:pPr lvl="3"/>
            <a:r>
              <a:rPr lang="en-US" altLang="ko-KR" dirty="0"/>
              <a:t>USER_INDEXES : </a:t>
            </a:r>
            <a:r>
              <a:rPr lang="ko-KR" altLang="en-US" dirty="0"/>
              <a:t>인덱스의 정보 조회</a:t>
            </a:r>
          </a:p>
          <a:p>
            <a:pPr lvl="3"/>
            <a:r>
              <a:rPr lang="en-US" altLang="ko-KR" dirty="0"/>
              <a:t>USER_VIEWS : </a:t>
            </a:r>
            <a:r>
              <a:rPr lang="ko-KR" altLang="en-US" dirty="0"/>
              <a:t>뷰의 정보 조회</a:t>
            </a:r>
          </a:p>
          <a:p>
            <a:pPr lvl="3"/>
            <a:r>
              <a:rPr lang="en-US" altLang="ko-KR" dirty="0"/>
              <a:t>USER_CONSTRAINTS : </a:t>
            </a:r>
            <a:r>
              <a:rPr lang="ko-KR" altLang="en-US" dirty="0"/>
              <a:t>제약조건에 대한 정보 조회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615548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25105</TotalTime>
  <Words>3461</Words>
  <Application>Microsoft Office PowerPoint</Application>
  <PresentationFormat>화면 슬라이드 쇼(16:9)</PresentationFormat>
  <Paragraphs>389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Calibri</vt:lpstr>
      <vt:lpstr>맑은 고딕</vt:lpstr>
      <vt:lpstr>Arial</vt:lpstr>
      <vt:lpstr>나눔고딕코딩</vt:lpstr>
      <vt:lpstr>Batang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5.1 데이터베이스란?</vt:lpstr>
      <vt:lpstr>5.2 오라클 설치</vt:lpstr>
      <vt:lpstr>5.3 사용자 계정 생성 및 권한 설정(1)</vt:lpstr>
      <vt:lpstr>5.3 사용자 계정 생성 및 권한 설정(2)</vt:lpstr>
      <vt:lpstr>5.4 테이블 및 시퀀스 생성(1)</vt:lpstr>
      <vt:lpstr>5.4 테이블 및 시퀀스 생성(2)</vt:lpstr>
      <vt:lpstr>5.4 테이블 및 시퀀스 생성(3)</vt:lpstr>
      <vt:lpstr>5.4 테이블 및 시퀀스 생성(4)</vt:lpstr>
      <vt:lpstr>5.4 테이블 및 시퀀스 생성(5)</vt:lpstr>
      <vt:lpstr>5.4 테이블 및 시퀀스 생성(6)</vt:lpstr>
      <vt:lpstr>5.4 테이블 및 시퀀스 생성(7)</vt:lpstr>
      <vt:lpstr>5.5 JDBC 설정 및 데이터베이스 연결(1)</vt:lpstr>
      <vt:lpstr>5.5 JDBC 설정 및 데이터베이스 연결(2)</vt:lpstr>
      <vt:lpstr>5.5 JDBC 설정 및 데이터베이스 연결(3)</vt:lpstr>
      <vt:lpstr>5.5 JDBC 설정 및 데이터베이스 연결(4)</vt:lpstr>
      <vt:lpstr>5.5 JDBC 설정 및 데이터베이스 연결(5)</vt:lpstr>
      <vt:lpstr>5.5 JDBC 설정 및 데이터베이스 연결(6)</vt:lpstr>
      <vt:lpstr>5.5 JDBC 설정 및 데이터베이스 연결(7)</vt:lpstr>
      <vt:lpstr>5.5 JDBC 설정 및 데이터베이스 연결(8)</vt:lpstr>
      <vt:lpstr>5.6 커넥션 풀로 성능 개선(1)</vt:lpstr>
      <vt:lpstr>5.6 커넥션 풀로 성능 개선(2)</vt:lpstr>
      <vt:lpstr>5.6 커넥션 풀로 성능 개선(3)</vt:lpstr>
      <vt:lpstr>5.6 커넥션 풀로 성능 개선(4)</vt:lpstr>
      <vt:lpstr>5.6 커넥션 풀로 성능 개선(5)</vt:lpstr>
      <vt:lpstr>5.6 커넥션 풀로 성능 개선(6)</vt:lpstr>
      <vt:lpstr>5.6 커넥션 풀로 성능 개선(7)</vt:lpstr>
      <vt:lpstr>5.6 커넥션 풀로 성능 개선(8)</vt:lpstr>
      <vt:lpstr>5.7 간단한 쿼리 작성 및 실행(1)</vt:lpstr>
      <vt:lpstr>5.7 간단한 쿼리 작성 및 실행(2)</vt:lpstr>
      <vt:lpstr>5.7 간단한 쿼리 작성 및 실행(3)</vt:lpstr>
      <vt:lpstr>5.7 간단한 쿼리 작성 및 실행(4)</vt:lpstr>
      <vt:lpstr>5.7 간단한 쿼리 작성 및 실행(5)</vt:lpstr>
      <vt:lpstr>5.7 간단한 쿼리 작성 및 실행(6)</vt:lpstr>
      <vt:lpstr>5.7 간단한 쿼리 작성 및 실행(7)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이 복연</cp:lastModifiedBy>
  <cp:revision>48</cp:revision>
  <dcterms:modified xsi:type="dcterms:W3CDTF">2022-03-10T06:20:56Z</dcterms:modified>
</cp:coreProperties>
</file>