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0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284" r:id="rId31"/>
  </p:sldIdLst>
  <p:sldSz cx="9144000" cy="5143500" type="screen16x9"/>
  <p:notesSz cx="6858000" cy="9144000"/>
  <p:embeddedFontLst>
    <p:embeddedFont>
      <p:font typeface="나눔고딕코딩" panose="020B0600000101010101" charset="-127"/>
      <p:regular r:id="rId33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pos="816" userDrawn="1">
          <p15:clr>
            <a:srgbClr val="A4A3A4"/>
          </p15:clr>
        </p15:guide>
        <p15:guide id="4" orient="horz" pos="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28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309B1-A0ED-4E6A-A961-69D7AD0C673F}">
  <a:tblStyle styleId="{9B8309B1-A0ED-4E6A-A961-69D7AD0C67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75" autoAdjust="0"/>
  </p:normalViewPr>
  <p:slideViewPr>
    <p:cSldViewPr snapToGrid="0">
      <p:cViewPr varScale="1">
        <p:scale>
          <a:sx n="165" d="100"/>
          <a:sy n="165" d="100"/>
        </p:scale>
        <p:origin x="144" y="942"/>
      </p:cViewPr>
      <p:guideLst>
        <p:guide orient="horz" pos="1665"/>
        <p:guide pos="2880"/>
        <p:guide pos="816"/>
        <p:guide orient="horz" pos="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479e62ca1_0_7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479e62ca1_0_7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570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611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148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51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1558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049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343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12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9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79e62ca1_0_7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79e62ca1_0_7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6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37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494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665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94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64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383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269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408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83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479e62ca1_0_7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479e62ca1_0_7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96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422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253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656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82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479e62ca1_0_7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479e62ca1_0_7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2;p18">
            <a:extLst>
              <a:ext uri="{FF2B5EF4-FFF2-40B4-BE49-F238E27FC236}">
                <a16:creationId xmlns:a16="http://schemas.microsoft.com/office/drawing/2014/main" id="{CC29C57E-426B-4BB3-A3F4-A0C382077CB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 hasCustomPrompt="1"/>
          </p:nvPr>
        </p:nvSpPr>
        <p:spPr>
          <a:xfrm>
            <a:off x="311700" y="1027611"/>
            <a:ext cx="8520600" cy="3541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358775" lvl="0" indent="-2444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627063" lvl="1" indent="-26828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ea"/>
                <a:ea typeface="+mn-ea"/>
              </a:defRPr>
            </a:lvl2pPr>
            <a:lvl3pPr marL="896938" lvl="2" indent="-2698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ea"/>
                <a:ea typeface="+mn-ea"/>
              </a:defRPr>
            </a:lvl3pPr>
            <a:lvl4pPr marL="1162050" lvl="3" indent="-266700">
              <a:spcBef>
                <a:spcPts val="0"/>
              </a:spcBef>
              <a:spcAft>
                <a:spcPts val="0"/>
              </a:spcAft>
              <a:buClrTx/>
              <a:buSzPts val="1400"/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+mn-ea"/>
                <a:ea typeface="+mn-ea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 err="1"/>
              <a:t>sdf</a:t>
            </a:r>
            <a:endParaRPr lang="en-US" dirty="0"/>
          </a:p>
          <a:p>
            <a:pPr lvl="1"/>
            <a:r>
              <a:rPr lang="en-US" dirty="0" err="1"/>
              <a:t>sdf</a:t>
            </a:r>
            <a:endParaRPr lang="en-US" dirty="0"/>
          </a:p>
          <a:p>
            <a:pPr lvl="2"/>
            <a:r>
              <a:rPr lang="en-US" dirty="0"/>
              <a:t>as</a:t>
            </a:r>
          </a:p>
          <a:p>
            <a:pPr lvl="3"/>
            <a:r>
              <a:rPr lang="en-US" dirty="0"/>
              <a:t>df</a:t>
            </a:r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178D6-297E-4C84-A97B-59DCF205642C}"/>
              </a:ext>
            </a:extLst>
          </p:cNvPr>
          <p:cNvSpPr txBox="1"/>
          <p:nvPr userDrawn="1"/>
        </p:nvSpPr>
        <p:spPr>
          <a:xfrm>
            <a:off x="174217" y="4755625"/>
            <a:ext cx="2847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성낙현의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 웹 프로그래밍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113" y="374021"/>
            <a:ext cx="4633776" cy="13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797" y="1602762"/>
            <a:ext cx="3976428" cy="23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1825" y="3834153"/>
            <a:ext cx="1440350" cy="14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C8D2A-5E99-433E-95D5-A882F276A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</a:t>
            </a:fld>
            <a:endParaRPr lang="ko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7.2.2 </a:t>
            </a:r>
            <a:r>
              <a:rPr lang="ko-KR" altLang="en-US" b="1" dirty="0"/>
              <a:t>포함될 외부 파일 준비</a:t>
            </a:r>
            <a:endParaRPr lang="en-US" altLang="ko-KR" b="1" dirty="0"/>
          </a:p>
          <a:p>
            <a:pPr lvl="2"/>
            <a:r>
              <a:rPr lang="ko-KR" altLang="en-US" dirty="0"/>
              <a:t>포함될 외부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개 준비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7-1] </a:t>
            </a:r>
            <a:r>
              <a:rPr lang="ko-KR" altLang="en-US" dirty="0"/>
              <a:t>포함될 외부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7-2] </a:t>
            </a:r>
            <a:r>
              <a:rPr lang="ko-KR" altLang="en-US" dirty="0"/>
              <a:t>포함될 외부 </a:t>
            </a:r>
            <a:r>
              <a:rPr lang="en-US" altLang="ko-KR" dirty="0"/>
              <a:t>JSP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br>
              <a:rPr lang="en-US" altLang="ko-KR" dirty="0"/>
            </a:br>
            <a:r>
              <a:rPr lang="en-US" altLang="ko-KR" dirty="0"/>
              <a:t>① String </a:t>
            </a:r>
            <a:r>
              <a:rPr lang="ko-KR" altLang="en-US" dirty="0"/>
              <a:t>타입 변수를 하나 선언</a:t>
            </a:r>
            <a:br>
              <a:rPr lang="en-US" altLang="ko-KR" dirty="0"/>
            </a:br>
            <a:r>
              <a:rPr lang="en-US" altLang="ko-KR" dirty="0"/>
              <a:t>② page</a:t>
            </a:r>
            <a:r>
              <a:rPr lang="ko-KR" altLang="en-US" dirty="0"/>
              <a:t>와 </a:t>
            </a:r>
            <a:r>
              <a:rPr lang="en-US" altLang="ko-KR" dirty="0"/>
              <a:t>request </a:t>
            </a:r>
            <a:r>
              <a:rPr lang="ko-KR" altLang="en-US" dirty="0"/>
              <a:t>내장 객체 영역에서 속성을 읽어와 출력하는 간단한 파일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89771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7.2.3 </a:t>
            </a:r>
            <a:r>
              <a:rPr lang="ko-KR" altLang="en-US" b="1" dirty="0"/>
              <a:t>포함 방식에 따른 차이 확인</a:t>
            </a:r>
            <a:endParaRPr lang="en-US" altLang="ko-KR" b="1" dirty="0"/>
          </a:p>
          <a:p>
            <a:pPr lvl="2"/>
            <a:r>
              <a:rPr lang="ko-KR" altLang="en-US" dirty="0"/>
              <a:t>두 외부 파일을 지시어와 액션 태그로 각각 인클루드하여 차이를 확인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7-3] </a:t>
            </a:r>
            <a:r>
              <a:rPr lang="ko-KR" altLang="en-US" dirty="0"/>
              <a:t>지시어와 액션 태그의 동작 방식 차이 확인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포함할 두 파일의 경로를 변수에 저장</a:t>
            </a:r>
            <a:br>
              <a:rPr lang="en-US" altLang="ko-KR" dirty="0"/>
            </a:br>
            <a:r>
              <a:rPr lang="en-US" altLang="ko-KR" dirty="0"/>
              <a:t>② page </a:t>
            </a:r>
            <a:r>
              <a:rPr lang="ko-KR" altLang="en-US" dirty="0"/>
              <a:t>영역과 </a:t>
            </a:r>
            <a:r>
              <a:rPr lang="en-US" altLang="ko-KR" dirty="0"/>
              <a:t>request </a:t>
            </a:r>
            <a:r>
              <a:rPr lang="ko-KR" altLang="en-US" dirty="0"/>
              <a:t>영역에 속성을 저장</a:t>
            </a:r>
            <a:br>
              <a:rPr lang="en-US" altLang="ko-KR" dirty="0"/>
            </a:br>
            <a:r>
              <a:rPr lang="en-US" altLang="ko-KR" dirty="0"/>
              <a:t>③include </a:t>
            </a:r>
            <a:r>
              <a:rPr lang="ko-KR" altLang="en-US" dirty="0"/>
              <a:t>지시어로 </a:t>
            </a:r>
            <a:r>
              <a:rPr lang="en-US" altLang="ko-KR" dirty="0"/>
              <a:t>OuterPage1.jsp </a:t>
            </a:r>
            <a:r>
              <a:rPr lang="ko-KR" altLang="en-US" dirty="0"/>
              <a:t>파일을 포함</a:t>
            </a:r>
            <a:r>
              <a:rPr lang="en-US" altLang="ko-KR" dirty="0"/>
              <a:t>. </a:t>
            </a:r>
            <a:r>
              <a:rPr lang="ko-KR" altLang="en-US" dirty="0"/>
              <a:t>이때 만약 </a:t>
            </a:r>
            <a:r>
              <a:rPr lang="en-US" altLang="ko-KR" dirty="0"/>
              <a:t>④</a:t>
            </a:r>
            <a:r>
              <a:rPr lang="ko-KR" altLang="en-US" dirty="0"/>
              <a:t>처럼 표현식을 사용한다면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에러가 발생</a:t>
            </a:r>
            <a:br>
              <a:rPr lang="en-US" altLang="ko-KR" dirty="0"/>
            </a:br>
            <a:r>
              <a:rPr lang="en-US" altLang="ko-KR" dirty="0"/>
              <a:t>⑤ [</a:t>
            </a:r>
            <a:r>
              <a:rPr lang="ko-KR" altLang="en-US" dirty="0"/>
              <a:t>예제 </a:t>
            </a:r>
            <a:r>
              <a:rPr lang="en-US" altLang="ko-KR" dirty="0"/>
              <a:t>7-1]</a:t>
            </a:r>
            <a:r>
              <a:rPr lang="ko-KR" altLang="en-US" dirty="0"/>
              <a:t>에서 선언한 </a:t>
            </a:r>
            <a:r>
              <a:rPr lang="en-US" altLang="ko-KR" dirty="0"/>
              <a:t>newVar1 </a:t>
            </a:r>
            <a:r>
              <a:rPr lang="ko-KR" altLang="en-US" dirty="0"/>
              <a:t>변수를 출력</a:t>
            </a:r>
            <a:br>
              <a:rPr lang="en-US" altLang="ko-KR" dirty="0"/>
            </a:br>
            <a:r>
              <a:rPr lang="en-US" altLang="ko-KR" dirty="0"/>
              <a:t>⑥ ⑦ </a:t>
            </a:r>
            <a:r>
              <a:rPr lang="ko-KR" altLang="en-US" dirty="0"/>
              <a:t>액션 태그로 페이지를 포함시키는 코드</a:t>
            </a:r>
            <a:br>
              <a:rPr lang="en-US" altLang="ko-KR" dirty="0"/>
            </a:br>
            <a:r>
              <a:rPr lang="en-US" altLang="ko-KR" dirty="0"/>
              <a:t>⑧ [</a:t>
            </a:r>
            <a:r>
              <a:rPr lang="ko-KR" altLang="en-US" dirty="0"/>
              <a:t>예제 </a:t>
            </a:r>
            <a:r>
              <a:rPr lang="en-US" altLang="ko-KR" dirty="0"/>
              <a:t>7-2]</a:t>
            </a:r>
            <a:r>
              <a:rPr lang="ko-KR" altLang="en-US" dirty="0"/>
              <a:t>에서 선언한 </a:t>
            </a:r>
            <a:r>
              <a:rPr lang="en-US" altLang="ko-KR" dirty="0"/>
              <a:t>newVar2 </a:t>
            </a:r>
            <a:r>
              <a:rPr lang="ko-KR" altLang="en-US" dirty="0"/>
              <a:t>변수를 출력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하지만 주석을 해제하고 실행해보면 선언되지 않은 변수라는 에러가 발생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11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123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7.2.3 </a:t>
            </a:r>
            <a:r>
              <a:rPr lang="ko-KR" altLang="en-US" b="1" dirty="0"/>
              <a:t>포함 방식에 따른 차이 확인</a:t>
            </a:r>
            <a:endParaRPr lang="en-US" altLang="ko-KR" b="1" dirty="0"/>
          </a:p>
          <a:p>
            <a:pPr marL="627063" lvl="2" indent="0">
              <a:buNone/>
            </a:pPr>
            <a:r>
              <a:rPr lang="en-US" altLang="ko-KR" dirty="0"/>
              <a:t>     ⑧</a:t>
            </a:r>
            <a:r>
              <a:rPr lang="ko-KR" altLang="en-US" dirty="0"/>
              <a:t>에서 에러 발생하는 원인 설명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12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4EB43-6508-4E27-9860-7082D462B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82" y="1659617"/>
            <a:ext cx="4769962" cy="30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9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7.3 &lt;</a:t>
            </a:r>
            <a:r>
              <a:rPr lang="en-US" altLang="ko-KR" b="1" dirty="0" err="1"/>
              <a:t>jsp:forward</a:t>
            </a:r>
            <a:r>
              <a:rPr lang="en-US" altLang="ko-KR" b="1" dirty="0"/>
              <a:t>&gt;(1)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액션 태그를 만나기까지의 모든 출력을 제거하고 포워드할 페이지로 요청을 전달</a:t>
            </a:r>
            <a:endParaRPr lang="en-US" altLang="ko-KR" dirty="0"/>
          </a:p>
          <a:p>
            <a:pPr lvl="3"/>
            <a:r>
              <a:rPr lang="ko-KR" altLang="en-US" dirty="0"/>
              <a:t>포워드는 버퍼와 밀접</a:t>
            </a:r>
            <a:r>
              <a:rPr lang="en-US" altLang="ko-KR" dirty="0"/>
              <a:t>. </a:t>
            </a:r>
            <a:r>
              <a:rPr lang="ko-KR" altLang="en-US" dirty="0"/>
              <a:t>만약 해당 페이지 지시어 부분에 </a:t>
            </a:r>
            <a:r>
              <a:rPr lang="en-US" altLang="ko-KR" dirty="0"/>
              <a:t>buffer=”none”</a:t>
            </a:r>
            <a:r>
              <a:rPr lang="ko-KR" altLang="en-US" dirty="0"/>
              <a:t>으로 설정해 버퍼를 사용하지 않도록 했다면 포워드는 사용할 수 없음</a:t>
            </a:r>
            <a:endParaRPr lang="en-US" altLang="ko-KR" dirty="0"/>
          </a:p>
          <a:p>
            <a:pPr lvl="3"/>
            <a:r>
              <a:rPr lang="ko-KR" altLang="en-US" dirty="0"/>
              <a:t>또한 포워드는 다음 페이지로 요청을 전달하는 것이 목적이므로 이동된 페이지와 </a:t>
            </a:r>
            <a:r>
              <a:rPr lang="en-US" altLang="ko-KR" dirty="0"/>
              <a:t>request </a:t>
            </a:r>
            <a:r>
              <a:rPr lang="ko-KR" altLang="en-US" dirty="0"/>
              <a:t>영역을 공유</a:t>
            </a:r>
            <a:endParaRPr lang="en-US" altLang="ko-KR" dirty="0"/>
          </a:p>
          <a:p>
            <a:pPr lvl="3"/>
            <a:r>
              <a:rPr lang="en-US" altLang="ko-KR" dirty="0"/>
              <a:t>URL</a:t>
            </a:r>
            <a:r>
              <a:rPr lang="ko-KR" altLang="en-US" dirty="0"/>
              <a:t>이 변경되지 않음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17459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7.3 &lt;</a:t>
            </a:r>
            <a:r>
              <a:rPr lang="en-US" altLang="ko-KR" b="1" dirty="0" err="1"/>
              <a:t>jsp:forward</a:t>
            </a:r>
            <a:r>
              <a:rPr lang="en-US" altLang="ko-KR" b="1" dirty="0"/>
              <a:t>&gt;(2)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altLang="ko-KR" dirty="0"/>
              <a:t>page </a:t>
            </a:r>
            <a:r>
              <a:rPr lang="ko-KR" altLang="en-US" dirty="0"/>
              <a:t>영역과 </a:t>
            </a:r>
            <a:r>
              <a:rPr lang="en-US" altLang="ko-KR" dirty="0"/>
              <a:t>request </a:t>
            </a:r>
            <a:r>
              <a:rPr lang="ko-KR" altLang="en-US" dirty="0"/>
              <a:t>영역에 설정한 속성이 포워드된 페이지에도 공유되는지 확인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7-4] </a:t>
            </a:r>
            <a:r>
              <a:rPr lang="ko-KR" altLang="en-US" dirty="0"/>
              <a:t>시작 페이지</a:t>
            </a:r>
            <a:r>
              <a:rPr lang="en-US" altLang="ko-KR" dirty="0"/>
              <a:t>(</a:t>
            </a:r>
            <a:r>
              <a:rPr lang="ko-KR" altLang="en-US" dirty="0"/>
              <a:t>포워드하는 페이지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 </a:t>
            </a:r>
            <a:r>
              <a:rPr lang="en-US" altLang="ko-KR" dirty="0"/>
              <a:t>page </a:t>
            </a:r>
            <a:r>
              <a:rPr lang="ko-KR" altLang="en-US" dirty="0"/>
              <a:t>영역과 </a:t>
            </a:r>
            <a:r>
              <a:rPr lang="en-US" altLang="ko-KR" dirty="0"/>
              <a:t>request </a:t>
            </a:r>
            <a:r>
              <a:rPr lang="ko-KR" altLang="en-US" dirty="0"/>
              <a:t>영역에 속성을 저장한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dirty="0" err="1"/>
              <a:t>ForwardSub.jsp</a:t>
            </a:r>
            <a:r>
              <a:rPr lang="en-US" altLang="ko-KR" dirty="0"/>
              <a:t> </a:t>
            </a:r>
            <a:r>
              <a:rPr lang="ko-KR" altLang="en-US" dirty="0"/>
              <a:t>파일로 포워드</a:t>
            </a:r>
            <a:br>
              <a:rPr lang="en-US" altLang="ko-KR" dirty="0"/>
            </a:br>
            <a:r>
              <a:rPr lang="en-US" altLang="ko-KR" dirty="0"/>
              <a:t>  - 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를 만나면 그전의 모든 출력은 제거되므로</a:t>
            </a:r>
            <a:r>
              <a:rPr lang="en-US" altLang="ko-KR" dirty="0"/>
              <a:t>,</a:t>
            </a:r>
            <a:r>
              <a:rPr lang="en-US" altLang="ko-KR" sz="1200" dirty="0"/>
              <a:t> </a:t>
            </a:r>
            <a:r>
              <a:rPr lang="en-US" altLang="ko-KR" dirty="0"/>
              <a:t>②</a:t>
            </a:r>
            <a:r>
              <a:rPr lang="ko-KR" altLang="en-US" dirty="0"/>
              <a:t>의 텍스트를 화면에 출력 안 함</a:t>
            </a:r>
            <a:endParaRPr lang="en-US" altLang="ko-KR" dirty="0"/>
          </a:p>
          <a:p>
            <a:pPr lvl="2"/>
            <a:r>
              <a:rPr lang="ko-KR" altLang="en-US" dirty="0"/>
              <a:t>메인 페이지에서 설정한 속성들이 포워드되는 페이지에서 공유되는지 확인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7-5] </a:t>
            </a:r>
            <a:r>
              <a:rPr lang="ko-KR" altLang="en-US" dirty="0"/>
              <a:t>포워드되는 페이지</a:t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과 </a:t>
            </a:r>
            <a:r>
              <a:rPr lang="en-US" altLang="ko-KR" dirty="0"/>
              <a:t>②</a:t>
            </a:r>
            <a:r>
              <a:rPr lang="ko-KR" altLang="en-US" dirty="0"/>
              <a:t>에서는 이전 페이지에서 각각 </a:t>
            </a:r>
            <a:r>
              <a:rPr lang="en-US" altLang="ko-KR" dirty="0"/>
              <a:t>page </a:t>
            </a:r>
            <a:r>
              <a:rPr lang="ko-KR" altLang="en-US" dirty="0"/>
              <a:t>영역과 </a:t>
            </a:r>
            <a:r>
              <a:rPr lang="en-US" altLang="ko-KR" dirty="0"/>
              <a:t>request </a:t>
            </a:r>
            <a:r>
              <a:rPr lang="ko-KR" altLang="en-US" dirty="0"/>
              <a:t>영역에 저장한 속성값을   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출력하려 시도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14</a:t>
            </a:fld>
            <a:endParaRPr lang="ko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56792-2A5F-46A6-9DF5-1DF3F98D04F0}"/>
              </a:ext>
            </a:extLst>
          </p:cNvPr>
          <p:cNvSpPr txBox="1"/>
          <p:nvPr/>
        </p:nvSpPr>
        <p:spPr>
          <a:xfrm>
            <a:off x="1228245" y="3387182"/>
            <a:ext cx="1735586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▶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다음 쪽에 이어짐</a:t>
            </a:r>
          </a:p>
        </p:txBody>
      </p:sp>
    </p:spTree>
    <p:extLst>
      <p:ext uri="{BB962C8B-B14F-4D97-AF65-F5344CB8AC3E}">
        <p14:creationId xmlns:p14="http://schemas.microsoft.com/office/powerpoint/2010/main" val="270975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7.3 &lt;</a:t>
            </a:r>
            <a:r>
              <a:rPr lang="en-US" altLang="ko-KR" b="1" dirty="0" err="1"/>
              <a:t>jsp:forward</a:t>
            </a:r>
            <a:r>
              <a:rPr lang="en-US" altLang="ko-KR" b="1" dirty="0"/>
              <a:t>&gt;(3)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7063" lvl="2" indent="0">
              <a:buNone/>
            </a:pPr>
            <a:r>
              <a:rPr lang="en-US" altLang="ko-KR" dirty="0"/>
              <a:t>    ①</a:t>
            </a:r>
            <a:r>
              <a:rPr lang="ko-KR" altLang="en-US" dirty="0"/>
              <a:t>과 </a:t>
            </a:r>
            <a:r>
              <a:rPr lang="en-US" altLang="ko-KR" dirty="0"/>
              <a:t>②</a:t>
            </a:r>
            <a:r>
              <a:rPr lang="ko-KR" altLang="en-US" dirty="0"/>
              <a:t>에서 이전 페이지에서 각각 </a:t>
            </a:r>
            <a:r>
              <a:rPr lang="en-US" altLang="ko-KR" dirty="0"/>
              <a:t>page </a:t>
            </a:r>
            <a:r>
              <a:rPr lang="ko-KR" altLang="en-US" dirty="0"/>
              <a:t>영역과 </a:t>
            </a:r>
            <a:r>
              <a:rPr lang="en-US" altLang="ko-KR" dirty="0"/>
              <a:t>request </a:t>
            </a:r>
            <a:r>
              <a:rPr lang="ko-KR" altLang="en-US" dirty="0"/>
              <a:t>영역에 저장한 속성값을   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출력하려 시도하는 이유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887989-A975-4AAE-BBD4-227EAB2C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537" y="1648610"/>
            <a:ext cx="3992596" cy="1219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CEBB6E-C1E9-4FFC-95AC-95916EFA171B}"/>
              </a:ext>
            </a:extLst>
          </p:cNvPr>
          <p:cNvSpPr txBox="1"/>
          <p:nvPr/>
        </p:nvSpPr>
        <p:spPr>
          <a:xfrm>
            <a:off x="3464350" y="2258114"/>
            <a:ext cx="4572000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263525" algn="l"/>
              </a:tabLs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200" dirty="0"/>
              <a:t> page </a:t>
            </a:r>
            <a:r>
              <a:rPr lang="ko-KR" altLang="en-US" sz="1200" dirty="0"/>
              <a:t>영역에 설정한 속성은 불러오는 데 실패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200" dirty="0"/>
              <a:t>  request </a:t>
            </a:r>
            <a:r>
              <a:rPr lang="ko-KR" altLang="en-US" sz="1200" dirty="0"/>
              <a:t>영역에 설정한 속성은 제대로 가져옴</a:t>
            </a:r>
            <a:br>
              <a:rPr lang="en-US" altLang="ko-KR" sz="1200" dirty="0"/>
            </a:br>
            <a:r>
              <a:rPr lang="en-US" altLang="ko-KR" sz="1200" dirty="0"/>
              <a:t>-   </a:t>
            </a:r>
            <a:r>
              <a:rPr lang="ko-KR" altLang="en-US" sz="1200" dirty="0"/>
              <a:t>포워드된 페이지는 이전 페이지와는 서로 다른 페이지이므로</a:t>
            </a:r>
            <a:r>
              <a:rPr lang="en-US" altLang="ko-KR" sz="1200" dirty="0"/>
              <a:t>,  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ko-KR" altLang="en-US" sz="1200" dirty="0"/>
              <a:t>페이지별로 생성되는 </a:t>
            </a:r>
            <a:r>
              <a:rPr lang="en-US" altLang="ko-KR" sz="1200" dirty="0"/>
              <a:t>page </a:t>
            </a:r>
            <a:r>
              <a:rPr lang="ko-KR" altLang="en-US" sz="1200" dirty="0"/>
              <a:t>영역은 공유되지 않기 때문임</a:t>
            </a:r>
            <a:br>
              <a:rPr lang="en-US" altLang="ko-KR" sz="1200" dirty="0"/>
            </a:br>
            <a:r>
              <a:rPr lang="en-US" altLang="ko-KR" sz="1200" dirty="0"/>
              <a:t>-   </a:t>
            </a:r>
            <a:r>
              <a:rPr lang="ko-KR" altLang="en-US" sz="1200" dirty="0"/>
              <a:t>한편 포워드는 요청을 전달하므로 </a:t>
            </a:r>
            <a:r>
              <a:rPr lang="en-US" altLang="ko-KR" sz="1200" dirty="0"/>
              <a:t>request </a:t>
            </a:r>
            <a:r>
              <a:rPr lang="ko-KR" altLang="en-US" sz="1200" dirty="0"/>
              <a:t>영역은 공유됨</a:t>
            </a:r>
            <a:endParaRPr lang="en-US" altLang="ko-KR" sz="1200" dirty="0"/>
          </a:p>
          <a:p>
            <a:pPr>
              <a:tabLst>
                <a:tab pos="263525" algn="l"/>
              </a:tabLst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200" dirty="0"/>
              <a:t> </a:t>
            </a:r>
            <a:r>
              <a:rPr lang="ko-KR" altLang="en-US" sz="1200" dirty="0"/>
              <a:t>실행 결과의 주소표시줄을 보면 </a:t>
            </a:r>
            <a:r>
              <a:rPr lang="en-US" altLang="ko-KR" sz="1200" dirty="0" err="1"/>
              <a:t>ForwardMain.jsp</a:t>
            </a:r>
            <a:r>
              <a:rPr lang="ko-KR" altLang="en-US" sz="1200" dirty="0"/>
              <a:t>로 표시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r>
              <a:rPr lang="en-US" altLang="ko-KR" sz="1200" dirty="0"/>
              <a:t>    </a:t>
            </a:r>
            <a:r>
              <a:rPr lang="ko-KR" altLang="en-US" sz="1200" dirty="0"/>
              <a:t>하지만 화면에는 </a:t>
            </a:r>
            <a:r>
              <a:rPr lang="en-US" altLang="ko-KR" sz="1200" dirty="0" err="1"/>
              <a:t>ForwardSub.jsp</a:t>
            </a:r>
            <a:r>
              <a:rPr lang="ko-KR" altLang="en-US" sz="1200" dirty="0"/>
              <a:t>의 내용이 출력</a:t>
            </a:r>
            <a:br>
              <a:rPr lang="en-US" altLang="ko-KR" sz="1200" dirty="0"/>
            </a:br>
            <a:r>
              <a:rPr lang="en-US" altLang="ko-KR" sz="1200" dirty="0"/>
              <a:t>-   </a:t>
            </a:r>
            <a:r>
              <a:rPr lang="ko-KR" altLang="en-US" sz="1200" dirty="0"/>
              <a:t>사용자는 페이지가 이동된 것을 알 수 없지만</a:t>
            </a:r>
            <a:r>
              <a:rPr lang="en-US" altLang="ko-KR" sz="1200" dirty="0"/>
              <a:t>, </a:t>
            </a:r>
            <a:r>
              <a:rPr lang="ko-KR" altLang="en-US" sz="1200" dirty="0"/>
              <a:t>웹 서버</a:t>
            </a:r>
          </a:p>
          <a:p>
            <a:pPr>
              <a:tabLst>
                <a:tab pos="263525" algn="l"/>
              </a:tabLst>
            </a:pPr>
            <a:r>
              <a:rPr lang="en-US" altLang="ko-KR" sz="1200" dirty="0"/>
              <a:t>    </a:t>
            </a:r>
            <a:r>
              <a:rPr lang="ko-KR" altLang="en-US" sz="1200" dirty="0"/>
              <a:t>내부적으로 요청이 다음 페이지로 전달되어 출력됨</a:t>
            </a:r>
          </a:p>
        </p:txBody>
      </p:sp>
    </p:spTree>
    <p:extLst>
      <p:ext uri="{BB962C8B-B14F-4D97-AF65-F5344CB8AC3E}">
        <p14:creationId xmlns:p14="http://schemas.microsoft.com/office/powerpoint/2010/main" val="134334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7.3 &lt;</a:t>
            </a:r>
            <a:r>
              <a:rPr lang="en-US" altLang="ko-KR" b="1" dirty="0" err="1"/>
              <a:t>jsp:forward</a:t>
            </a:r>
            <a:r>
              <a:rPr lang="en-US" altLang="ko-KR" b="1" dirty="0"/>
              <a:t>&gt;(4)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포워드와 내장 객체의 영역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16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B5BF4-B55B-49BF-BB0E-6E87B66B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204" y="1374970"/>
            <a:ext cx="6590809" cy="26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6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b="1" dirty="0"/>
              <a:t>7.4.1 </a:t>
            </a:r>
            <a:r>
              <a:rPr lang="ko-KR" altLang="en-US" b="1" dirty="0"/>
              <a:t>자바빈즈 생성</a:t>
            </a:r>
            <a:endParaRPr lang="en-US" altLang="ko-KR" b="1" dirty="0"/>
          </a:p>
          <a:p>
            <a:pPr marL="114300" indent="0">
              <a:buNone/>
            </a:pPr>
            <a:endParaRPr lang="en-US" altLang="ko-KR" b="1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id : </a:t>
            </a:r>
            <a:r>
              <a:rPr lang="ko-KR" altLang="en-US" dirty="0"/>
              <a:t>자바빈즈 객체의 이름을 지정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en-US" altLang="ko-KR" dirty="0"/>
              <a:t>id</a:t>
            </a:r>
            <a:r>
              <a:rPr lang="ko-KR" altLang="en-US" dirty="0"/>
              <a:t>로 이미 생성된 객체가 있다면 해당 객체를 사용하고</a:t>
            </a:r>
            <a:r>
              <a:rPr lang="en-US" altLang="ko-KR" dirty="0"/>
              <a:t>, </a:t>
            </a:r>
            <a:r>
              <a:rPr lang="ko-KR" altLang="en-US" dirty="0"/>
              <a:t>아직 없다면 새로 생성</a:t>
            </a:r>
            <a:endParaRPr lang="en-US" altLang="ko-KR" dirty="0"/>
          </a:p>
          <a:p>
            <a:pPr lvl="2"/>
            <a:r>
              <a:rPr lang="en-US" altLang="ko-KR" dirty="0"/>
              <a:t>class : </a:t>
            </a:r>
            <a:r>
              <a:rPr lang="ko-KR" altLang="en-US" dirty="0"/>
              <a:t>사용하려는 자바빈즈 객체의 실제 패키지명과 클래스명을 지정</a:t>
            </a:r>
            <a:r>
              <a:rPr lang="en-US" altLang="ko-KR" dirty="0"/>
              <a:t>. </a:t>
            </a:r>
            <a:r>
              <a:rPr lang="ko-KR" altLang="en-US" dirty="0"/>
              <a:t>자바에서는 다른 패키지에 있는 클래스를 사용하려면 먼저 </a:t>
            </a:r>
            <a:r>
              <a:rPr lang="en-US" altLang="ko-KR" dirty="0"/>
              <a:t>import</a:t>
            </a:r>
            <a:r>
              <a:rPr lang="ko-KR" altLang="en-US" dirty="0"/>
              <a:t>를 해야 하는데</a:t>
            </a:r>
            <a:r>
              <a:rPr lang="en-US" altLang="ko-KR" dirty="0"/>
              <a:t>, </a:t>
            </a:r>
            <a:r>
              <a:rPr lang="ko-KR" altLang="en-US" dirty="0"/>
              <a:t>이와 같음</a:t>
            </a:r>
            <a:endParaRPr lang="en-US" altLang="ko-KR" dirty="0"/>
          </a:p>
          <a:p>
            <a:pPr lvl="2"/>
            <a:r>
              <a:rPr lang="en-US" altLang="ko-KR" dirty="0"/>
              <a:t>scope : </a:t>
            </a:r>
            <a:r>
              <a:rPr lang="ko-KR" altLang="en-US" dirty="0"/>
              <a:t>자바빈즈가 저장될 내장 객체 영역을 지정</a:t>
            </a:r>
            <a:r>
              <a:rPr lang="en-US" altLang="ko-KR" dirty="0"/>
              <a:t>. </a:t>
            </a:r>
            <a:r>
              <a:rPr lang="ko-KR" altLang="en-US" dirty="0"/>
              <a:t>생략한다면 기본값인 </a:t>
            </a:r>
            <a:r>
              <a:rPr lang="en-US" altLang="ko-KR" dirty="0"/>
              <a:t>page </a:t>
            </a:r>
            <a:r>
              <a:rPr lang="ko-KR" altLang="en-US" dirty="0"/>
              <a:t>영역이 지정됨</a:t>
            </a:r>
            <a:r>
              <a:rPr lang="en-US" altLang="ko-KR" dirty="0"/>
              <a:t>. </a:t>
            </a:r>
            <a:r>
              <a:rPr lang="ko-KR" altLang="en-US" dirty="0"/>
              <a:t>액션 태그로 생성한 자바빈즈는 </a:t>
            </a:r>
            <a:r>
              <a:rPr lang="en-US" altLang="ko-KR" dirty="0"/>
              <a:t>4</a:t>
            </a:r>
            <a:r>
              <a:rPr lang="ko-KR" altLang="en-US" dirty="0"/>
              <a:t>가지 영역 중 한 곳에 저장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C81761-6705-4317-ACF7-F5D60916E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4894"/>
              </p:ext>
            </p:extLst>
          </p:nvPr>
        </p:nvGraphicFramePr>
        <p:xfrm>
          <a:off x="1295400" y="1550005"/>
          <a:ext cx="6994656" cy="274320"/>
        </p:xfrm>
        <a:graphic>
          <a:graphicData uri="http://schemas.openxmlformats.org/drawingml/2006/table">
            <a:tbl>
              <a:tblPr firstRow="1" bandRow="1"/>
              <a:tblGrid>
                <a:gridCol w="699465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jsp:useBean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id="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자바빈즈 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class="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사용할 패키지와 클래스명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scope="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저장될 영역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4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7.4.2 </a:t>
            </a:r>
            <a:r>
              <a:rPr lang="ko-KR" altLang="en-US" b="1" dirty="0"/>
              <a:t>멤버 변수 값 설정</a:t>
            </a:r>
            <a:r>
              <a:rPr lang="en-US" altLang="ko-KR" b="1" dirty="0"/>
              <a:t>/</a:t>
            </a:r>
            <a:r>
              <a:rPr lang="ko-KR" altLang="en-US" b="1" dirty="0"/>
              <a:t>추출</a:t>
            </a:r>
            <a:endParaRPr lang="en-US" altLang="ko-KR" b="1" dirty="0"/>
          </a:p>
          <a:p>
            <a:pPr lvl="1"/>
            <a:r>
              <a:rPr lang="ko-KR" altLang="en-US" dirty="0"/>
              <a:t>생성된 자바빈즈에 </a:t>
            </a:r>
            <a:r>
              <a:rPr lang="en-US" altLang="ko-KR" dirty="0"/>
              <a:t>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</a:t>
            </a:r>
            <a:r>
              <a:rPr lang="ko-KR" altLang="en-US" dirty="0"/>
              <a:t>로 멤버 변수의 값을 설정</a:t>
            </a:r>
            <a:endParaRPr lang="en-US" altLang="ko-KR" dirty="0"/>
          </a:p>
          <a:p>
            <a:pPr marL="114300" indent="0">
              <a:buNone/>
            </a:pPr>
            <a:endParaRPr lang="en-US" altLang="ko-KR" b="1" dirty="0"/>
          </a:p>
          <a:p>
            <a:pPr lvl="2"/>
            <a:r>
              <a:rPr lang="en-US" altLang="ko-KR" dirty="0"/>
              <a:t>name : &lt;</a:t>
            </a:r>
            <a:r>
              <a:rPr lang="en-US" altLang="ko-KR" dirty="0" err="1"/>
              <a:t>jsp:useBean</a:t>
            </a:r>
            <a:r>
              <a:rPr lang="en-US" altLang="ko-KR" dirty="0"/>
              <a:t>&gt;</a:t>
            </a:r>
            <a:r>
              <a:rPr lang="ko-KR" altLang="en-US" dirty="0"/>
              <a:t>의 </a:t>
            </a:r>
            <a:r>
              <a:rPr lang="en-US" altLang="ko-KR" dirty="0"/>
              <a:t>id </a:t>
            </a:r>
            <a:r>
              <a:rPr lang="ko-KR" altLang="en-US" dirty="0"/>
              <a:t>속성에 지정한 자바빈즈의 이름을 지정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인스턴스 변수를 지정하는 것과 동일</a:t>
            </a:r>
            <a:endParaRPr lang="en-US" altLang="ko-KR" dirty="0"/>
          </a:p>
          <a:p>
            <a:pPr lvl="2"/>
            <a:r>
              <a:rPr lang="en-US" altLang="ko-KR" dirty="0"/>
              <a:t>property : </a:t>
            </a:r>
            <a:r>
              <a:rPr lang="ko-KR" altLang="en-US" dirty="0"/>
              <a:t>자바빈즈의 멤버 변수명을 지정</a:t>
            </a:r>
            <a:r>
              <a:rPr lang="en-US" altLang="ko-KR" dirty="0"/>
              <a:t>. </a:t>
            </a:r>
            <a:r>
              <a:rPr lang="ko-KR" altLang="en-US" dirty="0"/>
              <a:t>이름을 명시하는 대신 </a:t>
            </a:r>
            <a:r>
              <a:rPr lang="en-US" altLang="ko-KR" dirty="0"/>
              <a:t>property”</a:t>
            </a:r>
            <a:r>
              <a:rPr lang="ko-KR" altLang="en-US" dirty="0"/>
              <a:t>*”라고 쓰면 </a:t>
            </a:r>
            <a:r>
              <a:rPr lang="en-US" altLang="ko-KR" dirty="0"/>
              <a:t>form</a:t>
            </a:r>
            <a:r>
              <a:rPr lang="ko-KR" altLang="en-US" dirty="0"/>
              <a:t>의 하위 요소와 일치하는 자바빈즈의 모든 속성에 사용자가 전송한 값이 설정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이때는 </a:t>
            </a:r>
            <a:r>
              <a:rPr lang="en-US" altLang="ko-KR" dirty="0"/>
              <a:t>value </a:t>
            </a:r>
            <a:r>
              <a:rPr lang="ko-KR" altLang="en-US" dirty="0"/>
              <a:t>속성을 생략할 수 있음</a:t>
            </a:r>
            <a:endParaRPr lang="en-US" altLang="ko-KR" dirty="0"/>
          </a:p>
          <a:p>
            <a:pPr lvl="2"/>
            <a:r>
              <a:rPr lang="en-US" altLang="ko-KR" dirty="0"/>
              <a:t>value : </a:t>
            </a:r>
            <a:r>
              <a:rPr lang="ko-KR" altLang="en-US" dirty="0"/>
              <a:t>멤버 변수에 설정할 값을 지정</a:t>
            </a:r>
            <a:endParaRPr lang="en-US" altLang="ko-KR" dirty="0"/>
          </a:p>
          <a:p>
            <a:pPr lvl="1"/>
            <a:r>
              <a:rPr lang="ko-KR" altLang="en-US" dirty="0"/>
              <a:t>자바빈즈의 값을 추출할 때는 </a:t>
            </a:r>
            <a:r>
              <a:rPr lang="en-US" altLang="ko-KR" dirty="0"/>
              <a:t>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18</a:t>
            </a:fld>
            <a:endParaRPr lang="ko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DC8F8A-AEE5-4A9C-96F4-2705E2AB1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74269"/>
              </p:ext>
            </p:extLst>
          </p:nvPr>
        </p:nvGraphicFramePr>
        <p:xfrm>
          <a:off x="1295400" y="1681980"/>
          <a:ext cx="7177058" cy="274320"/>
        </p:xfrm>
        <a:graphic>
          <a:graphicData uri="http://schemas.openxmlformats.org/drawingml/2006/table">
            <a:tbl>
              <a:tblPr firstRow="1" bandRow="1"/>
              <a:tblGrid>
                <a:gridCol w="717705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jsp:setProperty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name="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자바빈즈 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property="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멤버 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)“ value="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설정할 값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BA5A6D-BB4E-446D-878F-90252E14F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61179"/>
              </p:ext>
            </p:extLst>
          </p:nvPr>
        </p:nvGraphicFramePr>
        <p:xfrm>
          <a:off x="1295400" y="3785007"/>
          <a:ext cx="7089240" cy="274320"/>
        </p:xfrm>
        <a:graphic>
          <a:graphicData uri="http://schemas.openxmlformats.org/drawingml/2006/table">
            <a:tbl>
              <a:tblPr firstRow="1" bandRow="1"/>
              <a:tblGrid>
                <a:gridCol w="708924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맑은 고딕" panose="020F0502020204030204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jsp:getProperty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 name="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자바빈즈 이름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" property="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속성명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멤버 변수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나눔고딕코딩" panose="020D0009000000000000" pitchFamily="49" charset="-127"/>
                          <a:ea typeface="나눔고딕코딩" panose="020D0009000000000000" pitchFamily="49" charset="-127"/>
                        </a:rPr>
                        <a:t>)" /&gt;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나눔고딕코딩" panose="020D0009000000000000" pitchFamily="49" charset="-127"/>
                        <a:ea typeface="나눔고딕코딩" panose="020D0009000000000000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49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7.4.2 </a:t>
            </a:r>
            <a:r>
              <a:rPr lang="ko-KR" altLang="en-US" b="1" dirty="0"/>
              <a:t>멤버 변수 값 설정</a:t>
            </a:r>
            <a:r>
              <a:rPr lang="en-US" altLang="ko-KR" b="1" dirty="0"/>
              <a:t>/</a:t>
            </a:r>
            <a:r>
              <a:rPr lang="ko-KR" altLang="en-US" b="1" dirty="0"/>
              <a:t>추출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7-6] </a:t>
            </a:r>
            <a:r>
              <a:rPr lang="ko-KR" altLang="en-US" dirty="0"/>
              <a:t>액션 태그로 자바빈즈 사용하기</a:t>
            </a:r>
            <a:br>
              <a:rPr lang="en-US" altLang="ko-KR" dirty="0"/>
            </a:br>
            <a:r>
              <a:rPr lang="en-US" altLang="ko-KR" dirty="0"/>
              <a:t>① common </a:t>
            </a:r>
            <a:r>
              <a:rPr lang="ko-KR" altLang="en-US" dirty="0"/>
              <a:t>패키지 </a:t>
            </a:r>
            <a:r>
              <a:rPr lang="en-US" altLang="ko-KR" dirty="0"/>
              <a:t>Person </a:t>
            </a:r>
            <a:r>
              <a:rPr lang="ko-KR" altLang="en-US" dirty="0"/>
              <a:t>클래스로 </a:t>
            </a:r>
            <a:r>
              <a:rPr lang="en-US" altLang="ko-KR" dirty="0"/>
              <a:t>person</a:t>
            </a:r>
            <a:r>
              <a:rPr lang="ko-KR" altLang="en-US" dirty="0"/>
              <a:t>이라는 자바빈즈를 생성해 </a:t>
            </a:r>
            <a:r>
              <a:rPr lang="en-US" altLang="ko-KR" dirty="0"/>
              <a:t>request </a:t>
            </a:r>
            <a:r>
              <a:rPr lang="ko-KR" altLang="en-US" dirty="0"/>
              <a:t>영역에 저장</a:t>
            </a:r>
            <a:br>
              <a:rPr lang="en-US" altLang="ko-KR" dirty="0"/>
            </a:br>
            <a:r>
              <a:rPr lang="en-US" altLang="ko-KR" dirty="0"/>
              <a:t>② person </a:t>
            </a:r>
            <a:r>
              <a:rPr lang="ko-KR" altLang="en-US" dirty="0"/>
              <a:t>자바빈즈의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age </a:t>
            </a:r>
            <a:r>
              <a:rPr lang="ko-KR" altLang="en-US" dirty="0"/>
              <a:t>멤버 변수에 값을 설정</a:t>
            </a:r>
            <a:r>
              <a:rPr lang="en-US" altLang="ko-KR" dirty="0"/>
              <a:t>(</a:t>
            </a:r>
            <a:r>
              <a:rPr lang="ko-KR" altLang="en-US" dirty="0"/>
              <a:t>세터를 이용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③</a:t>
            </a:r>
            <a:r>
              <a:rPr lang="ko-KR" altLang="en-US" dirty="0"/>
              <a:t> 자바빈즈에서 멤버 변수의 값을 출력</a:t>
            </a:r>
            <a:r>
              <a:rPr lang="en-US" altLang="ko-KR" dirty="0"/>
              <a:t>(</a:t>
            </a:r>
            <a:r>
              <a:rPr lang="ko-KR" altLang="en-US" dirty="0"/>
              <a:t>게터를 이용해 값을 추출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19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2A193-2EAF-4FDB-98EF-911871689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54" y="2571750"/>
            <a:ext cx="4105766" cy="167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5740458" y="1049550"/>
            <a:ext cx="30144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우리는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가치가 성장하는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시간을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dirty="0">
                <a:solidFill>
                  <a:schemeClr val="lt1"/>
                </a:solidFill>
                <a:latin typeface="Batang" panose="02030600000101010101" pitchFamily="18" charset="-127"/>
                <a:ea typeface="Batang" panose="02030600000101010101" pitchFamily="18" charset="-127"/>
                <a:cs typeface="NanumMyeongjo"/>
                <a:sym typeface="Nanum Myeongjo"/>
              </a:rPr>
              <a:t>만듭니다.</a:t>
            </a:r>
            <a:endParaRPr sz="2500" dirty="0">
              <a:solidFill>
                <a:schemeClr val="lt1"/>
              </a:solidFill>
              <a:latin typeface="Batang" panose="02030600000101010101" pitchFamily="18" charset="-127"/>
              <a:ea typeface="Batang" panose="02030600000101010101" pitchFamily="18" charset="-127"/>
              <a:cs typeface="NanumMyeongjo"/>
              <a:sym typeface="Nanum Myeongjo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5511D-26EC-45F8-9BCF-CC6F5517E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</a:t>
            </a:fld>
            <a:endParaRPr lang="ko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7.4.3 </a:t>
            </a:r>
            <a:r>
              <a:rPr lang="ko-KR" altLang="en-US" b="1" dirty="0"/>
              <a:t>와일드카드로 폼값 한 번에 설정하기</a:t>
            </a:r>
            <a:endParaRPr lang="en-US" altLang="ko-KR" b="1" dirty="0"/>
          </a:p>
          <a:p>
            <a:pPr lvl="2"/>
            <a:r>
              <a:rPr lang="ko-KR" altLang="en-US" dirty="0"/>
              <a:t>자바빈즈에 값을 설정할 때 </a:t>
            </a:r>
            <a:r>
              <a:rPr lang="en-US" altLang="ko-KR" dirty="0"/>
              <a:t>property </a:t>
            </a:r>
            <a:r>
              <a:rPr lang="ko-KR" altLang="en-US" dirty="0"/>
              <a:t>속성에 와일드카드</a:t>
            </a:r>
            <a:r>
              <a:rPr lang="en-US" altLang="ko-KR" dirty="0"/>
              <a:t>(*)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7-7] </a:t>
            </a:r>
            <a:r>
              <a:rPr lang="ko-KR" altLang="en-US" dirty="0"/>
              <a:t>폼값을 전송하는 페이지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폼값을 전송하는 방식은 </a:t>
            </a:r>
            <a:r>
              <a:rPr lang="en-US" altLang="ko-KR" dirty="0"/>
              <a:t>post</a:t>
            </a:r>
            <a:r>
              <a:rPr lang="ko-KR" altLang="en-US" dirty="0"/>
              <a:t>로 설정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이름과 나이를 입력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폼값을 전송</a:t>
            </a:r>
            <a:br>
              <a:rPr lang="en-US" altLang="ko-KR" dirty="0"/>
            </a:br>
            <a:r>
              <a:rPr lang="en-US" altLang="ko-KR" dirty="0"/>
              <a:t>- ② </a:t>
            </a:r>
            <a:r>
              <a:rPr lang="ko-KR" altLang="en-US" dirty="0"/>
              <a:t>에서 </a:t>
            </a:r>
            <a:r>
              <a:rPr lang="en-US" altLang="ko-KR" dirty="0"/>
              <a:t>input </a:t>
            </a:r>
            <a:r>
              <a:rPr lang="ko-KR" altLang="en-US" dirty="0"/>
              <a:t>태그의 </a:t>
            </a:r>
            <a:r>
              <a:rPr lang="en-US" altLang="ko-KR" dirty="0"/>
              <a:t>name </a:t>
            </a:r>
            <a:r>
              <a:rPr lang="ko-KR" altLang="en-US" dirty="0"/>
              <a:t>값이 </a:t>
            </a:r>
            <a:r>
              <a:rPr lang="en-US" altLang="ko-KR" dirty="0"/>
              <a:t>Person </a:t>
            </a:r>
            <a:r>
              <a:rPr lang="ko-KR" altLang="en-US" dirty="0"/>
              <a:t>클래스의 멤버 변수 이름과 같아야 함</a:t>
            </a:r>
            <a:endParaRPr lang="en-US" altLang="ko-KR" dirty="0"/>
          </a:p>
          <a:p>
            <a:pPr lvl="2"/>
            <a:r>
              <a:rPr lang="ko-KR" altLang="en-US" dirty="0"/>
              <a:t>와일드카드를 사용하여 전송된 폼값을 한 번에 받을 파일을 작성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7-8] </a:t>
            </a:r>
            <a:r>
              <a:rPr lang="ko-KR" altLang="en-US" dirty="0"/>
              <a:t>폼값을 받는 페이지</a:t>
            </a:r>
            <a:br>
              <a:rPr lang="en-US" altLang="ko-KR" dirty="0"/>
            </a:br>
            <a:r>
              <a:rPr lang="en-US" altLang="ko-KR" dirty="0"/>
              <a:t>① Person </a:t>
            </a:r>
            <a:r>
              <a:rPr lang="ko-KR" altLang="en-US" dirty="0"/>
              <a:t>클래스로 자바빈즈를 생성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</a:t>
            </a:r>
            <a:r>
              <a:rPr lang="ko-KR" altLang="en-US" dirty="0"/>
              <a:t>로 폼값을 자바빈즈에 설정</a:t>
            </a:r>
            <a:br>
              <a:rPr lang="en-US" altLang="ko-KR" dirty="0"/>
            </a:br>
            <a:r>
              <a:rPr lang="en-US" altLang="ko-KR" dirty="0"/>
              <a:t>    - property </a:t>
            </a:r>
            <a:r>
              <a:rPr lang="ko-KR" altLang="en-US" dirty="0"/>
              <a:t>속성에 멤버 변수 이름 대신 와일드카드</a:t>
            </a:r>
            <a:r>
              <a:rPr lang="en-US" altLang="ko-KR" dirty="0"/>
              <a:t>(*)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방금 설정한 값이 제대로 들어 있는지를 확인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93198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7.4.3 </a:t>
            </a:r>
            <a:r>
              <a:rPr lang="ko-KR" altLang="en-US" b="1" dirty="0"/>
              <a:t>와일드카드로 폼값 한 번에 설정하기</a:t>
            </a:r>
            <a:endParaRPr lang="en-US" altLang="ko-KR" b="1" dirty="0"/>
          </a:p>
          <a:p>
            <a:pPr lvl="1"/>
            <a:r>
              <a:rPr lang="ko-KR" altLang="en-US" dirty="0"/>
              <a:t>와일드카드 사용 시 폼값과 자바빈즈 멤버 변수 매핑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21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3CB062-1B0B-4689-999D-667A0068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48" y="1707857"/>
            <a:ext cx="7575517" cy="21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7.4.3 </a:t>
            </a:r>
            <a:r>
              <a:rPr lang="ko-KR" altLang="en-US" b="1" dirty="0"/>
              <a:t>와일드카드로 폼값 한 번에 설정하기</a:t>
            </a:r>
            <a:endParaRPr lang="en-US" altLang="ko-KR" b="1" dirty="0"/>
          </a:p>
          <a:p>
            <a:pPr lvl="2"/>
            <a:r>
              <a:rPr lang="ko-KR" altLang="en-US" dirty="0"/>
              <a:t>작동하는지 확인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7-7]</a:t>
            </a:r>
            <a:r>
              <a:rPr lang="ko-KR" altLang="en-US" dirty="0"/>
              <a:t>의 </a:t>
            </a:r>
            <a:r>
              <a:rPr lang="en-US" altLang="ko-KR" dirty="0" err="1"/>
              <a:t>UseBeanForm.jsp</a:t>
            </a:r>
            <a:r>
              <a:rPr lang="ko-KR" altLang="en-US" dirty="0"/>
              <a:t>를 실행한 다음</a:t>
            </a:r>
            <a:r>
              <a:rPr lang="en-US" altLang="ko-KR" dirty="0"/>
              <a:t>, </a:t>
            </a:r>
            <a:r>
              <a:rPr lang="ko-KR" altLang="en-US" dirty="0"/>
              <a:t>이름과 나이 입력란에 각각 “안창호”와 “</a:t>
            </a:r>
            <a:r>
              <a:rPr lang="en-US" altLang="ko-KR" dirty="0"/>
              <a:t>60”</a:t>
            </a:r>
            <a:r>
              <a:rPr lang="ko-KR" altLang="en-US" dirty="0"/>
              <a:t>을 입력하고 </a:t>
            </a:r>
            <a:r>
              <a:rPr lang="en-US" altLang="ko-KR" dirty="0"/>
              <a:t>[</a:t>
            </a:r>
            <a:r>
              <a:rPr lang="ko-KR" altLang="en-US" dirty="0"/>
              <a:t>폼값 전송</a:t>
            </a:r>
            <a:r>
              <a:rPr lang="en-US" altLang="ko-KR" dirty="0"/>
              <a:t>] </a:t>
            </a:r>
            <a:r>
              <a:rPr lang="ko-KR" altLang="en-US" dirty="0"/>
              <a:t>버튼을 클릭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22</a:t>
            </a:fld>
            <a:endParaRPr lang="ko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86A9B3-D119-43E3-AF3D-8908769B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260272"/>
            <a:ext cx="3053620" cy="1152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37D2-762E-4D0B-BA97-95429FE35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982" y="2266440"/>
            <a:ext cx="3109250" cy="11124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692D835-D9C5-4CCA-9FD8-E662E6A90425}"/>
              </a:ext>
            </a:extLst>
          </p:cNvPr>
          <p:cNvSpPr/>
          <p:nvPr/>
        </p:nvSpPr>
        <p:spPr>
          <a:xfrm>
            <a:off x="4402318" y="2628312"/>
            <a:ext cx="263951" cy="190304"/>
          </a:xfrm>
          <a:prstGeom prst="rightArrow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B6C5-6E6F-454F-B33C-0C5ACDFD1239}"/>
              </a:ext>
            </a:extLst>
          </p:cNvPr>
          <p:cNvSpPr txBox="1"/>
          <p:nvPr/>
        </p:nvSpPr>
        <p:spPr>
          <a:xfrm>
            <a:off x="2045414" y="3546724"/>
            <a:ext cx="5205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맑은 고딕" panose="020B0503020000020004" pitchFamily="50" charset="-127"/>
              <a:buChar char="▲"/>
            </a:pPr>
            <a:r>
              <a:rPr lang="ko-KR" altLang="en-US" sz="1200" dirty="0">
                <a:solidFill>
                  <a:srgbClr val="0070C0"/>
                </a:solidFill>
              </a:rPr>
              <a:t>나이는 제대로 나왔는데 이름은 깨져 있음</a:t>
            </a:r>
            <a:br>
              <a:rPr lang="en-US" altLang="ko-KR" sz="1200" dirty="0">
                <a:solidFill>
                  <a:srgbClr val="0070C0"/>
                </a:solidFill>
              </a:rPr>
            </a:br>
            <a:r>
              <a:rPr lang="ko-KR" altLang="en-US" sz="1200" dirty="0">
                <a:solidFill>
                  <a:srgbClr val="0070C0"/>
                </a:solidFill>
              </a:rPr>
              <a:t>전송받은 폼값에서 한글 처리가 제대로 되지 않아 발생한 문제</a:t>
            </a:r>
          </a:p>
        </p:txBody>
      </p:sp>
    </p:spTree>
    <p:extLst>
      <p:ext uri="{BB962C8B-B14F-4D97-AF65-F5344CB8AC3E}">
        <p14:creationId xmlns:p14="http://schemas.microsoft.com/office/powerpoint/2010/main" val="416742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7.4 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&gt;(7)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7.4.4 </a:t>
            </a:r>
            <a:r>
              <a:rPr lang="ko-KR" altLang="en-US" b="1" dirty="0"/>
              <a:t>한글 인코딩 문제 해결</a:t>
            </a:r>
            <a:endParaRPr lang="en-US" altLang="ko-KR" b="1" dirty="0"/>
          </a:p>
          <a:p>
            <a:pPr lvl="2"/>
            <a:r>
              <a:rPr lang="ko-KR" altLang="en-US" dirty="0"/>
              <a:t>한글이 깨지지 않도록 한 번의 설정으로 모든 페이지에 적용할 수 있는 방법</a:t>
            </a:r>
            <a:br>
              <a:rPr lang="en-US" altLang="ko-KR" dirty="0"/>
            </a:br>
            <a:r>
              <a:rPr lang="en-US" altLang="ko-KR" dirty="0"/>
              <a:t>web.xml</a:t>
            </a:r>
            <a:r>
              <a:rPr lang="ko-KR" altLang="en-US" dirty="0"/>
              <a:t>에 필터를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7-9] </a:t>
            </a:r>
            <a:r>
              <a:rPr lang="ko-KR" altLang="en-US" dirty="0"/>
              <a:t>모든 페이지에 캐릭터 인코딩 설정하기</a:t>
            </a:r>
            <a:br>
              <a:rPr lang="en-US" altLang="ko-KR" dirty="0"/>
            </a:br>
            <a:r>
              <a:rPr lang="en-US" altLang="ko-KR" dirty="0"/>
              <a:t>① &lt;filter&gt; </a:t>
            </a:r>
            <a:r>
              <a:rPr lang="ko-KR" altLang="en-US" dirty="0"/>
              <a:t>태그에서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필터의 이름</a:t>
            </a:r>
            <a:r>
              <a:rPr lang="en-US" altLang="ko-KR" dirty="0"/>
              <a:t>, ③ </a:t>
            </a:r>
            <a:r>
              <a:rPr lang="ko-KR" altLang="en-US" dirty="0"/>
              <a:t>사용할 클래스</a:t>
            </a:r>
            <a:r>
              <a:rPr lang="en-US" altLang="ko-KR" dirty="0"/>
              <a:t>, ④ ⑤ </a:t>
            </a:r>
            <a:r>
              <a:rPr lang="ko-KR" altLang="en-US" dirty="0"/>
              <a:t>클래스에 전달할 매개변수를 설정</a:t>
            </a:r>
            <a:br>
              <a:rPr lang="en-US" altLang="ko-KR" dirty="0"/>
            </a:br>
            <a:r>
              <a:rPr lang="en-US" altLang="ko-KR" dirty="0"/>
              <a:t>   - </a:t>
            </a:r>
            <a:r>
              <a:rPr lang="ko-KR" altLang="en-US" dirty="0"/>
              <a:t>필터의 이름은 </a:t>
            </a:r>
            <a:r>
              <a:rPr lang="en-US" altLang="ko-KR" dirty="0" err="1"/>
              <a:t>SetCharEncoding</a:t>
            </a:r>
            <a:r>
              <a:rPr lang="ko-KR" altLang="en-US" dirty="0"/>
              <a:t>이고</a:t>
            </a:r>
            <a:r>
              <a:rPr lang="en-US" altLang="ko-KR" dirty="0"/>
              <a:t>, ④ </a:t>
            </a:r>
            <a:r>
              <a:rPr lang="ko-KR" altLang="en-US" dirty="0"/>
              <a:t>인코딩 방식을 </a:t>
            </a:r>
            <a:r>
              <a:rPr lang="en-US" altLang="ko-KR" dirty="0"/>
              <a:t>⑤ utf-8</a:t>
            </a:r>
            <a:r>
              <a:rPr lang="ko-KR" altLang="en-US" dirty="0"/>
              <a:t>로 설정</a:t>
            </a:r>
            <a:br>
              <a:rPr lang="en-US" altLang="ko-KR" dirty="0"/>
            </a:br>
            <a:r>
              <a:rPr lang="en-US" altLang="ko-KR" dirty="0"/>
              <a:t>⑥</a:t>
            </a:r>
            <a:r>
              <a:rPr lang="ko-KR" altLang="en-US" dirty="0"/>
              <a:t> </a:t>
            </a:r>
            <a:r>
              <a:rPr lang="en-US" altLang="ko-KR" dirty="0"/>
              <a:t>&lt;filter-mapping&gt; </a:t>
            </a:r>
            <a:r>
              <a:rPr lang="ko-KR" altLang="en-US" dirty="0"/>
              <a:t>태그로 요청 </a:t>
            </a:r>
            <a:r>
              <a:rPr lang="en-US" altLang="ko-KR" dirty="0"/>
              <a:t>URL</a:t>
            </a:r>
            <a:r>
              <a:rPr lang="ko-KR" altLang="en-US" dirty="0"/>
              <a:t>과 필터를 매핑</a:t>
            </a:r>
            <a:br>
              <a:rPr lang="en-US" altLang="ko-KR" dirty="0"/>
            </a:br>
            <a:r>
              <a:rPr lang="en-US" altLang="ko-KR" dirty="0"/>
              <a:t>⑧ </a:t>
            </a:r>
            <a:r>
              <a:rPr lang="ko-KR" altLang="en-US" dirty="0"/>
              <a:t>여기에서는 </a:t>
            </a:r>
            <a:r>
              <a:rPr lang="en-US" altLang="ko-KR" dirty="0"/>
              <a:t>URL </a:t>
            </a:r>
            <a:r>
              <a:rPr lang="ko-KR" altLang="en-US" dirty="0"/>
              <a:t>패턴을 </a:t>
            </a:r>
            <a:r>
              <a:rPr lang="en-US" altLang="ko-KR" dirty="0"/>
              <a:t>/*</a:t>
            </a:r>
            <a:r>
              <a:rPr lang="ko-KR" altLang="en-US" dirty="0"/>
              <a:t>로 지정했으므로 해당 웹 애플리케이션으로 들어오는 모든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요청에 </a:t>
            </a:r>
            <a:r>
              <a:rPr lang="en-US" altLang="ko-KR" dirty="0"/>
              <a:t>⑦ </a:t>
            </a:r>
            <a:r>
              <a:rPr lang="en-US" altLang="ko-KR" dirty="0" err="1"/>
              <a:t>SetCharEncoding</a:t>
            </a:r>
            <a:r>
              <a:rPr lang="ko-KR" altLang="en-US" dirty="0"/>
              <a:t>이란 이름의 필터를 적용하라는 의미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23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9213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&gt;</a:t>
            </a:r>
            <a:r>
              <a:rPr lang="ko-KR" altLang="en-US" dirty="0"/>
              <a:t>은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</a:t>
            </a:r>
            <a:r>
              <a:rPr lang="ko-KR" altLang="en-US" dirty="0"/>
              <a:t>나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를 사용할 때 다른 페이지에 값을 전달해주는 액션 태그</a:t>
            </a:r>
            <a:endParaRPr lang="en-US" altLang="ko-KR" dirty="0"/>
          </a:p>
          <a:p>
            <a:pPr lvl="2"/>
            <a:r>
              <a:rPr lang="ko-KR" altLang="en-US" dirty="0"/>
              <a:t>전달할 수 있는 값은 </a:t>
            </a:r>
            <a:r>
              <a:rPr lang="en-US" altLang="ko-KR" dirty="0"/>
              <a:t>String</a:t>
            </a:r>
            <a:r>
              <a:rPr lang="ko-KR" altLang="en-US" dirty="0"/>
              <a:t>뿐</a:t>
            </a:r>
            <a:endParaRPr lang="en-US" altLang="ko-KR" dirty="0"/>
          </a:p>
          <a:p>
            <a:pPr lvl="2"/>
            <a:r>
              <a:rPr lang="ko-KR" altLang="en-US" dirty="0"/>
              <a:t>다른 타입의 객체를 전달할 때는 내장 객체의 영역을 이용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484459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예제 코드의 페이지 구성과 공유하려는 데이터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25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2EA52-060C-4B06-A3D2-9142ACEC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342289"/>
            <a:ext cx="5755849" cy="24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6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7.5.1 </a:t>
            </a:r>
            <a:r>
              <a:rPr lang="ko-KR" altLang="en-US" b="1" dirty="0"/>
              <a:t>포워드되는 페이지로 매개변수 전달하기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7-10] </a:t>
            </a:r>
            <a:r>
              <a:rPr lang="ko-KR" altLang="en-US" dirty="0"/>
              <a:t>메인 페이지</a:t>
            </a:r>
            <a:r>
              <a:rPr lang="en-US" altLang="ko-KR" dirty="0"/>
              <a:t>(</a:t>
            </a:r>
            <a:r>
              <a:rPr lang="ko-KR" altLang="en-US" dirty="0"/>
              <a:t>포워드하는 페이지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en-US" altLang="ko-KR" dirty="0" err="1"/>
              <a:t>setCharacterEncoding</a:t>
            </a:r>
            <a:r>
              <a:rPr lang="en-US" altLang="ko-KR" dirty="0"/>
              <a:t>( ) </a:t>
            </a:r>
            <a:r>
              <a:rPr lang="ko-KR" altLang="en-US" dirty="0"/>
              <a:t>메서드를 이용해 </a:t>
            </a:r>
            <a:r>
              <a:rPr lang="en-US" altLang="ko-KR" dirty="0"/>
              <a:t>UTF-8</a:t>
            </a:r>
            <a:r>
              <a:rPr lang="ko-KR" altLang="en-US" dirty="0"/>
              <a:t>로 인코딩</a:t>
            </a:r>
            <a:br>
              <a:rPr lang="en-US" altLang="ko-KR" dirty="0"/>
            </a:br>
            <a:r>
              <a:rPr lang="en-US" altLang="ko-KR" dirty="0"/>
              <a:t>② request </a:t>
            </a:r>
            <a:r>
              <a:rPr lang="ko-KR" altLang="en-US" dirty="0"/>
              <a:t>영역에 저장할 자바빈즈를 생성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멤버 변수 </a:t>
            </a:r>
            <a:r>
              <a:rPr lang="en-US" altLang="ko-KR" dirty="0"/>
              <a:t>name</a:t>
            </a:r>
            <a:r>
              <a:rPr lang="ko-KR" altLang="en-US" dirty="0"/>
              <a:t>과 </a:t>
            </a:r>
            <a:r>
              <a:rPr lang="en-US" altLang="ko-KR" dirty="0"/>
              <a:t>age</a:t>
            </a:r>
            <a:r>
              <a:rPr lang="ko-KR" altLang="en-US" dirty="0"/>
              <a:t>의 값을 설정</a:t>
            </a:r>
            <a:br>
              <a:rPr lang="en-US" altLang="ko-KR" dirty="0"/>
            </a:br>
            <a:r>
              <a:rPr lang="en-US" altLang="ko-KR" dirty="0"/>
              <a:t>④ 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액션 태그를 이용해 </a:t>
            </a:r>
            <a:r>
              <a:rPr lang="en-US" altLang="ko-KR" dirty="0" err="1"/>
              <a:t>ParamForward.jsp</a:t>
            </a:r>
            <a:r>
              <a:rPr lang="ko-KR" altLang="en-US" dirty="0"/>
              <a:t>로 포워딩하는데</a:t>
            </a:r>
            <a:r>
              <a:rPr lang="en-US" altLang="ko-KR" dirty="0"/>
              <a:t>, </a:t>
            </a:r>
            <a:r>
              <a:rPr lang="ko-KR" altLang="en-US" dirty="0"/>
              <a:t>이때    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쿼리스트링으로 </a:t>
            </a:r>
            <a:r>
              <a:rPr lang="en-US" altLang="ko-KR" dirty="0"/>
              <a:t>param1 </a:t>
            </a:r>
            <a:r>
              <a:rPr lang="ko-KR" altLang="en-US" dirty="0"/>
              <a:t>매개변수를 함께 전달</a:t>
            </a:r>
            <a:br>
              <a:rPr lang="en-US" altLang="ko-KR" dirty="0"/>
            </a:br>
            <a:r>
              <a:rPr lang="en-US" altLang="ko-KR" dirty="0"/>
              <a:t>⑤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&gt; </a:t>
            </a:r>
            <a:r>
              <a:rPr lang="ko-KR" altLang="en-US" dirty="0"/>
              <a:t>액션 태그로 또 다른 매개변수 </a:t>
            </a:r>
            <a:r>
              <a:rPr lang="en-US" altLang="ko-KR" dirty="0"/>
              <a:t>param2</a:t>
            </a:r>
            <a:r>
              <a:rPr lang="ko-KR" altLang="en-US" dirty="0"/>
              <a:t>와 </a:t>
            </a:r>
            <a:r>
              <a:rPr lang="en-US" altLang="ko-KR" dirty="0"/>
              <a:t>param3</a:t>
            </a:r>
            <a:r>
              <a:rPr lang="ko-KR" altLang="en-US" dirty="0"/>
              <a:t>를 전달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494772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&gt;(4)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7.5.1 </a:t>
            </a:r>
            <a:r>
              <a:rPr lang="ko-KR" altLang="en-US" b="1" dirty="0"/>
              <a:t>포워드되는 페이지로 매개변수 전달하기</a:t>
            </a:r>
            <a:endParaRPr lang="en-US" altLang="ko-KR" b="1" dirty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7-11] </a:t>
            </a:r>
            <a:r>
              <a:rPr lang="ko-KR" altLang="en-US" dirty="0"/>
              <a:t>포워드되는 페이지</a:t>
            </a:r>
            <a:br>
              <a:rPr lang="en-US" altLang="ko-KR" dirty="0"/>
            </a:br>
            <a:r>
              <a:rPr lang="en-US" altLang="ko-KR" dirty="0"/>
              <a:t>① &lt;</a:t>
            </a:r>
            <a:r>
              <a:rPr lang="en-US" altLang="ko-KR" dirty="0" err="1"/>
              <a:t>jsp:useBean</a:t>
            </a:r>
            <a:r>
              <a:rPr lang="en-US" altLang="ko-KR" dirty="0"/>
              <a:t>&gt; </a:t>
            </a:r>
            <a:r>
              <a:rPr lang="ko-KR" altLang="en-US" dirty="0"/>
              <a:t>액션 태그를 이용해 이전 페이지에서 </a:t>
            </a:r>
            <a:r>
              <a:rPr lang="en-US" altLang="ko-KR" dirty="0"/>
              <a:t>request </a:t>
            </a:r>
            <a:r>
              <a:rPr lang="ko-KR" altLang="en-US" dirty="0"/>
              <a:t>영역에 저장한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자바빈즈를 가져옴</a:t>
            </a:r>
            <a:br>
              <a:rPr lang="en-US" altLang="ko-KR" dirty="0"/>
            </a:br>
            <a:r>
              <a:rPr lang="en-US" altLang="ko-KR" dirty="0"/>
              <a:t>② 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</a:t>
            </a:r>
            <a:r>
              <a:rPr lang="ko-KR" altLang="en-US" dirty="0"/>
              <a:t>액션 태그를 이용해 멤버 변수의 값을 가져와 출력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매개변수로 전달된 값 </a:t>
            </a:r>
            <a:r>
              <a:rPr lang="en-US" altLang="ko-KR" dirty="0"/>
              <a:t>3</a:t>
            </a:r>
            <a:r>
              <a:rPr lang="ko-KR" altLang="en-US" dirty="0"/>
              <a:t>개를 출력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27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EC3C0-220B-460A-8A74-E3F921793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594" y="2670932"/>
            <a:ext cx="4234206" cy="18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78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&gt;(5)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7.5.2 </a:t>
            </a:r>
            <a:r>
              <a:rPr lang="ko-KR" altLang="en-US" b="1" dirty="0"/>
              <a:t>인클루드되는 페이지로 매개변수 전달하기</a:t>
            </a:r>
            <a:endParaRPr lang="en-US" altLang="ko-KR" b="1" dirty="0"/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&gt;</a:t>
            </a:r>
            <a:r>
              <a:rPr lang="ko-KR" altLang="en-US" dirty="0"/>
              <a:t>을 이용하여 인클루드한 페이지로도 매개변수를 전달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7-12] </a:t>
            </a:r>
            <a:r>
              <a:rPr lang="ko-KR" altLang="en-US" dirty="0"/>
              <a:t>인클루드하는 페이지로 매개변수 전달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ParamInclude.jsp</a:t>
            </a:r>
            <a:r>
              <a:rPr lang="ko-KR" altLang="en-US" dirty="0"/>
              <a:t>를 인클루드하고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loc1</a:t>
            </a:r>
            <a:r>
              <a:rPr lang="ko-KR" altLang="en-US" dirty="0"/>
              <a:t>과 </a:t>
            </a:r>
            <a:r>
              <a:rPr lang="en-US" altLang="ko-KR" dirty="0"/>
              <a:t>loc2 </a:t>
            </a:r>
            <a:r>
              <a:rPr lang="ko-KR" altLang="en-US" dirty="0"/>
              <a:t>두 가지를 전달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627063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인클루드되는 페이지를 </a:t>
            </a:r>
            <a:r>
              <a:rPr lang="en-US" altLang="ko-KR" dirty="0" err="1"/>
              <a:t>inc</a:t>
            </a:r>
            <a:r>
              <a:rPr lang="en-US" altLang="ko-KR" dirty="0"/>
              <a:t> </a:t>
            </a:r>
            <a:r>
              <a:rPr lang="ko-KR" altLang="en-US" dirty="0"/>
              <a:t>폴더 안에 추가</a:t>
            </a:r>
            <a:br>
              <a:rPr lang="en-US" altLang="ko-KR" dirty="0"/>
            </a:br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7-13] </a:t>
            </a:r>
            <a:r>
              <a:rPr lang="ko-KR" altLang="en-US" dirty="0"/>
              <a:t>인클루드되는 페이지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28</a:t>
            </a:fld>
            <a:endParaRPr lang="ko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E0AF0-AE39-4C24-8E8F-A6DBC5D58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802" y="2172178"/>
            <a:ext cx="4572000" cy="813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3683C2-F7DC-458F-A466-D788E1248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3647517"/>
            <a:ext cx="4181818" cy="8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1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7.5 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&gt;(6)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947901"/>
            <a:ext cx="8520600" cy="354126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예제 페이지 구조와 동작 메커니즘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29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7EF36-9722-4D14-B422-BDA5802E0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1336777"/>
            <a:ext cx="5558574" cy="33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807" y="50853"/>
            <a:ext cx="830998" cy="8309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</a:t>
            </a:fld>
            <a:endParaRPr lang="ko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B556-8966-4304-99BF-5BF46D23DCC6}"/>
              </a:ext>
            </a:extLst>
          </p:cNvPr>
          <p:cNvSpPr txBox="1"/>
          <p:nvPr/>
        </p:nvSpPr>
        <p:spPr>
          <a:xfrm>
            <a:off x="630943" y="596893"/>
            <a:ext cx="2751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[1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빠르게 익히는 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JSP 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기초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77228-98CF-4C55-8504-47162C964E3B}"/>
              </a:ext>
            </a:extLst>
          </p:cNvPr>
          <p:cNvSpPr txBox="1"/>
          <p:nvPr/>
        </p:nvSpPr>
        <p:spPr>
          <a:xfrm>
            <a:off x="4071763" y="596893"/>
            <a:ext cx="43149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01 JSP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기본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(Implicit Object)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내장 객체의 영역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(Scope)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쿠키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(Cookie)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05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데이터베이스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06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세션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(Session)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액션 태그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(Action Tag)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08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방식의 회원제 게시판 만들기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09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게시판에 페이징 기능 넣기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90798-FD01-4CBE-888B-4A631A0CCA38}"/>
              </a:ext>
            </a:extLst>
          </p:cNvPr>
          <p:cNvSpPr txBox="1"/>
          <p:nvPr/>
        </p:nvSpPr>
        <p:spPr>
          <a:xfrm>
            <a:off x="630943" y="269138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[2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고급 기능으로 스킬 레벨업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FC548C-FE3D-4465-94AB-E6FB2C7ADF0C}"/>
              </a:ext>
            </a:extLst>
          </p:cNvPr>
          <p:cNvSpPr txBox="1"/>
          <p:nvPr/>
        </p:nvSpPr>
        <p:spPr>
          <a:xfrm>
            <a:off x="4071763" y="2691388"/>
            <a:ext cx="48554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10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표현 언어</a:t>
            </a:r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(EL : Expression Language)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11 JSP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표준 태그 라이브러리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(JSTL)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파일 업로드 및 다운로드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13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서블릿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(Servlet)</a:t>
            </a: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14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모델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2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방식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(MVC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패턴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의 자료실형 게시판 만들기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73DCB9-B5DE-4286-A1D6-4A349BAECDAD}"/>
              </a:ext>
            </a:extLst>
          </p:cNvPr>
          <p:cNvSpPr txBox="1"/>
          <p:nvPr/>
        </p:nvSpPr>
        <p:spPr>
          <a:xfrm>
            <a:off x="630943" y="4016441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[3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단계</a:t>
            </a:r>
            <a:r>
              <a:rPr lang="en-US" altLang="ko-KR" b="1" dirty="0">
                <a:solidFill>
                  <a:srgbClr val="502800"/>
                </a:solidFill>
                <a:latin typeface="+mn-ea"/>
                <a:ea typeface="+mn-ea"/>
              </a:rPr>
              <a:t>]</a:t>
            </a:r>
            <a:r>
              <a:rPr lang="ko-KR" altLang="en-US" b="1" dirty="0">
                <a:solidFill>
                  <a:srgbClr val="502800"/>
                </a:solidFill>
                <a:latin typeface="+mn-ea"/>
                <a:ea typeface="+mn-ea"/>
              </a:rPr>
              <a:t> 프로젝트로 익히는 현업 스킬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6F2360-CFBD-411F-956F-1E4730A32FD4}"/>
              </a:ext>
            </a:extLst>
          </p:cNvPr>
          <p:cNvSpPr txBox="1"/>
          <p:nvPr/>
        </p:nvSpPr>
        <p:spPr>
          <a:xfrm>
            <a:off x="4071763" y="4016441"/>
            <a:ext cx="431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[Project] 15 </a:t>
            </a:r>
            <a:r>
              <a:rPr lang="ko-KR" altLang="en-US" sz="1200" i="0" u="none" strike="noStrike" baseline="0" dirty="0">
                <a:solidFill>
                  <a:srgbClr val="F8F8F8"/>
                </a:solidFill>
                <a:latin typeface="+mn-ea"/>
                <a:ea typeface="+mn-ea"/>
              </a:rPr>
              <a:t>웹소켓으로 채팅 프로그램 만들기</a:t>
            </a:r>
            <a:endParaRPr lang="en-US" altLang="ko-KR" sz="1200" i="0" u="none" strike="noStrike" baseline="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16 SMTP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이메일 전송하기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17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네이버 검색 </a:t>
            </a:r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API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를 활용한 검색 결과 출력하기</a:t>
            </a:r>
            <a:endParaRPr lang="en-US" altLang="ko-KR" sz="1200" dirty="0">
              <a:solidFill>
                <a:srgbClr val="F8F8F8"/>
              </a:solidFill>
              <a:latin typeface="+mn-ea"/>
              <a:ea typeface="+mn-ea"/>
            </a:endParaRPr>
          </a:p>
          <a:p>
            <a:r>
              <a:rPr lang="en-US" altLang="ko-KR" sz="1200" dirty="0">
                <a:solidFill>
                  <a:srgbClr val="F8F8F8"/>
                </a:solidFill>
                <a:latin typeface="+mn-ea"/>
                <a:ea typeface="+mn-ea"/>
              </a:rPr>
              <a:t>[Project] 18 </a:t>
            </a:r>
            <a:r>
              <a:rPr lang="ko-KR" altLang="en-US" sz="1200" dirty="0">
                <a:solidFill>
                  <a:srgbClr val="F8F8F8"/>
                </a:solidFill>
                <a:latin typeface="+mn-ea"/>
                <a:ea typeface="+mn-ea"/>
              </a:rPr>
              <a:t>배포하기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1312EF-4197-403E-9A35-949799ADECC4}"/>
              </a:ext>
            </a:extLst>
          </p:cNvPr>
          <p:cNvCxnSpPr>
            <a:cxnSpLocks/>
          </p:cNvCxnSpPr>
          <p:nvPr/>
        </p:nvCxnSpPr>
        <p:spPr>
          <a:xfrm>
            <a:off x="3949832" y="671365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A20DF9-2EAB-4CF8-BE08-37ACA06087A9}"/>
              </a:ext>
            </a:extLst>
          </p:cNvPr>
          <p:cNvCxnSpPr>
            <a:cxnSpLocks/>
          </p:cNvCxnSpPr>
          <p:nvPr/>
        </p:nvCxnSpPr>
        <p:spPr>
          <a:xfrm>
            <a:off x="3949832" y="2781202"/>
            <a:ext cx="0" cy="82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32272-7F4A-4E25-9E10-C63CDEB5096A}"/>
              </a:ext>
            </a:extLst>
          </p:cNvPr>
          <p:cNvCxnSpPr>
            <a:cxnSpLocks/>
          </p:cNvCxnSpPr>
          <p:nvPr/>
        </p:nvCxnSpPr>
        <p:spPr>
          <a:xfrm>
            <a:off x="3949832" y="4090096"/>
            <a:ext cx="0" cy="6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396B1F-204B-4419-AC97-9DD7D4E656DC}"/>
              </a:ext>
            </a:extLst>
          </p:cNvPr>
          <p:cNvSpPr txBox="1"/>
          <p:nvPr/>
        </p:nvSpPr>
        <p:spPr>
          <a:xfrm>
            <a:off x="4062238" y="319894"/>
            <a:ext cx="2109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+mn-ea"/>
                <a:ea typeface="+mn-ea"/>
              </a:rPr>
              <a:t>00 </a:t>
            </a:r>
            <a:r>
              <a:rPr lang="ko-KR" altLang="en-US" sz="1200" dirty="0">
                <a:solidFill>
                  <a:schemeClr val="bg1"/>
                </a:solidFill>
                <a:latin typeface="+mn-ea"/>
                <a:ea typeface="+mn-ea"/>
              </a:rPr>
              <a:t>개발 환경 구축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학습 마무리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b="1" dirty="0"/>
              <a:t>핵심 요약</a:t>
            </a:r>
            <a:endParaRPr lang="en-US" altLang="ko-KR" sz="1800" b="1" i="0" u="none" strike="noStrike" baseline="0" dirty="0"/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 </a:t>
            </a:r>
            <a:r>
              <a:rPr lang="ko-KR" altLang="en-US" b="1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특정 페이지를 현재 페이지에 포함시킬 때 사용</a:t>
            </a:r>
            <a:br>
              <a:rPr lang="en-US" altLang="ko-KR" dirty="0"/>
            </a:br>
            <a:r>
              <a:rPr lang="en-US" altLang="ko-KR" dirty="0"/>
              <a:t>- include </a:t>
            </a:r>
            <a:r>
              <a:rPr lang="ko-KR" altLang="en-US" dirty="0"/>
              <a:t>지시어와 비슷한 기능이지만 동작 방식에 차이가 있으므로 사용에 주의</a:t>
            </a:r>
            <a:endParaRPr lang="en-US" altLang="ko-KR" dirty="0"/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jsp:forward</a:t>
            </a:r>
            <a:r>
              <a:rPr lang="en-US" altLang="ko-KR" b="1" dirty="0"/>
              <a:t>&gt; </a:t>
            </a:r>
            <a:r>
              <a:rPr lang="ko-KR" altLang="en-US" b="1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요청을 전달하는 포워드에 사용</a:t>
            </a:r>
            <a:endParaRPr lang="en-US" altLang="ko-KR" dirty="0"/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jsp:useBean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jsp:setProperty</a:t>
            </a:r>
            <a:r>
              <a:rPr lang="en-US" altLang="ko-KR" b="1" dirty="0"/>
              <a:t>&gt;, &lt;</a:t>
            </a:r>
            <a:r>
              <a:rPr lang="en-US" altLang="ko-KR" b="1" dirty="0" err="1"/>
              <a:t>jsp:getProperty</a:t>
            </a:r>
            <a:r>
              <a:rPr lang="en-US" altLang="ko-KR" b="1" dirty="0"/>
              <a:t>&gt; </a:t>
            </a:r>
            <a:r>
              <a:rPr lang="ko-KR" altLang="en-US" b="1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자바빈즈를 생성하거나 값을 설정 및 출력할 때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특히 와일드카드인 *를 사용하면 전송되는 폼값을 한 번에 받을 수 있음</a:t>
            </a:r>
            <a:endParaRPr lang="en-US" altLang="ko-KR" dirty="0"/>
          </a:p>
          <a:p>
            <a:pPr lvl="1"/>
            <a:r>
              <a:rPr lang="en-US" altLang="ko-KR" b="1" dirty="0"/>
              <a:t>&lt;</a:t>
            </a:r>
            <a:r>
              <a:rPr lang="en-US" altLang="ko-KR" b="1" dirty="0" err="1"/>
              <a:t>jsp:param</a:t>
            </a:r>
            <a:r>
              <a:rPr lang="en-US" altLang="ko-KR" b="1" dirty="0"/>
              <a:t>&gt; </a:t>
            </a:r>
            <a:r>
              <a:rPr lang="ko-KR" altLang="en-US" b="1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인클루드나 포워드 시 매개변수를 넘길 때 사용</a:t>
            </a:r>
            <a:endParaRPr lang="en-US" altLang="ko-K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30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2672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855C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800" y="8055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/>
        </p:nvSpPr>
        <p:spPr>
          <a:xfrm>
            <a:off x="6045002" y="1198692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chemeClr val="lt1"/>
                </a:solidFill>
              </a:rPr>
              <a:t>07</a:t>
            </a:r>
            <a:endParaRPr sz="8000" b="1" dirty="0">
              <a:solidFill>
                <a:schemeClr val="lt1"/>
              </a:solidFill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1181100" y="2349606"/>
            <a:ext cx="6214984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lt1"/>
                </a:solidFill>
              </a:rPr>
              <a:t>액션 태그</a:t>
            </a:r>
            <a:endParaRPr lang="en-US" altLang="ko-KR" sz="4000" b="1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lt1"/>
                </a:solidFill>
              </a:rPr>
              <a:t>(Action Tag)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458" y="3488253"/>
            <a:ext cx="1655626" cy="16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8C50-2DF5-4DC7-B20F-E5FACCB70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4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95469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8D000-BEDC-4CD8-A44C-6F3DF6522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5</a:t>
            </a:fld>
            <a:endParaRPr lang="ko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83833-786E-4311-9A81-C9B848A823D9}"/>
              </a:ext>
            </a:extLst>
          </p:cNvPr>
          <p:cNvSpPr/>
          <p:nvPr/>
        </p:nvSpPr>
        <p:spPr>
          <a:xfrm>
            <a:off x="622169" y="471340"/>
            <a:ext cx="1649691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목표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학습 순서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□"/>
            </a:pP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활용 사례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9569E-7D20-40B2-80F6-460FDA432394}"/>
              </a:ext>
            </a:extLst>
          </p:cNvPr>
          <p:cNvSpPr/>
          <p:nvPr/>
        </p:nvSpPr>
        <p:spPr>
          <a:xfrm>
            <a:off x="2384981" y="475811"/>
            <a:ext cx="6165130" cy="41918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코드를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태그와 같은 형태로 간단히 사용할 수 있는 액션 태그에 대해 학습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액션 태그는 일반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코드보다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HTML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에 더 조화롭게 스며들고 간결함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액션 태그에 익숙해지고 잘 활용하면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JSP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프로그래밍이 한결 깔끔해짐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D69698-F807-4DCA-BFAD-A2CC45FF8A4C}"/>
              </a:ext>
            </a:extLst>
          </p:cNvPr>
          <p:cNvSpPr>
            <a:spLocks/>
          </p:cNvSpPr>
          <p:nvPr/>
        </p:nvSpPr>
        <p:spPr>
          <a:xfrm>
            <a:off x="2668725" y="1307641"/>
            <a:ext cx="733951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액션 태그</a:t>
            </a:r>
            <a:br>
              <a:rPr lang="en-US" altLang="ko-KR" sz="1050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소개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0FAC7A-0D6D-4C70-9F39-135FF758989A}"/>
              </a:ext>
            </a:extLst>
          </p:cNvPr>
          <p:cNvSpPr>
            <a:spLocks/>
          </p:cNvSpPr>
          <p:nvPr/>
        </p:nvSpPr>
        <p:spPr>
          <a:xfrm>
            <a:off x="3686420" y="1307641"/>
            <a:ext cx="118710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외부 파일 포함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jsp:include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2245695-E310-42AC-80D7-90F35194BE3F}"/>
              </a:ext>
            </a:extLst>
          </p:cNvPr>
          <p:cNvSpPr>
            <a:spLocks/>
          </p:cNvSpPr>
          <p:nvPr/>
        </p:nvSpPr>
        <p:spPr>
          <a:xfrm>
            <a:off x="5157272" y="1307641"/>
            <a:ext cx="1187108" cy="720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요청 전달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jsp:forward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D29BD6-FA0E-4E4F-9C46-56E4154BE599}"/>
              </a:ext>
            </a:extLst>
          </p:cNvPr>
          <p:cNvSpPr>
            <a:spLocks/>
          </p:cNvSpPr>
          <p:nvPr/>
        </p:nvSpPr>
        <p:spPr>
          <a:xfrm>
            <a:off x="5102826" y="2416770"/>
            <a:ext cx="1296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자바빈즈 활용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jsp:useBean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 </a:t>
            </a: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jsp:setProperty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jsp:getProperty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56CE0A-B806-4089-82C5-0BDB4BAD23C8}"/>
              </a:ext>
            </a:extLst>
          </p:cNvPr>
          <p:cNvSpPr>
            <a:spLocks/>
          </p:cNvSpPr>
          <p:nvPr/>
        </p:nvSpPr>
        <p:spPr>
          <a:xfrm>
            <a:off x="6841635" y="2416770"/>
            <a:ext cx="1296000" cy="82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n-ea"/>
              </a:rPr>
              <a:t>매개변수 전달</a:t>
            </a:r>
            <a:endParaRPr lang="en-US" altLang="ko-KR" sz="1050" dirty="0">
              <a:solidFill>
                <a:schemeClr val="tx1"/>
              </a:solidFill>
              <a:latin typeface="+mn-ea"/>
            </a:endParaRPr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050" dirty="0" err="1">
                <a:solidFill>
                  <a:schemeClr val="tx1"/>
                </a:solidFill>
                <a:latin typeface="+mn-ea"/>
              </a:rPr>
              <a:t>jsp:param</a:t>
            </a:r>
            <a:r>
              <a:rPr lang="en-US" altLang="ko-KR" sz="105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6C3E67-F022-4559-A62E-BA730FB7CF5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3402676" y="1667641"/>
            <a:ext cx="28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F6C4A3-2496-4904-B1C8-697A5088412D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4873528" y="1667641"/>
            <a:ext cx="28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C28E9A-3388-445F-A0A2-C5316EAD502E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5750826" y="2027641"/>
            <a:ext cx="0" cy="38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4E8148-32A5-4B0B-B27A-8393E31B7487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6398826" y="2830770"/>
            <a:ext cx="442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7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7.1 </a:t>
            </a:r>
            <a:r>
              <a:rPr lang="ko-KR" altLang="en-US" b="1" dirty="0"/>
              <a:t>액션 태그란</a:t>
            </a:r>
            <a:r>
              <a:rPr lang="en-US" altLang="ko-KR" b="1" dirty="0"/>
              <a:t>?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액션 태그</a:t>
            </a:r>
            <a:r>
              <a:rPr lang="en-US" altLang="ko-KR" dirty="0"/>
              <a:t>(Action Tag)</a:t>
            </a:r>
            <a:r>
              <a:rPr lang="ko-KR" altLang="en-US" dirty="0"/>
              <a:t>는 </a:t>
            </a:r>
            <a:r>
              <a:rPr lang="en-US" altLang="ko-KR" dirty="0"/>
              <a:t>JSP</a:t>
            </a:r>
            <a:r>
              <a:rPr lang="ko-KR" altLang="en-US" dirty="0"/>
              <a:t>의 표준 태그로</a:t>
            </a:r>
            <a:r>
              <a:rPr lang="en-US" altLang="ko-KR" dirty="0"/>
              <a:t>, </a:t>
            </a:r>
            <a:r>
              <a:rPr lang="ko-KR" altLang="en-US" dirty="0"/>
              <a:t>페이지 사이에서 이동을 제어하거나 자바빈을 생성할 때 주로 사용</a:t>
            </a:r>
            <a:endParaRPr lang="en-US" altLang="ko-KR" dirty="0"/>
          </a:p>
          <a:p>
            <a:pPr lvl="2"/>
            <a:r>
              <a:rPr lang="ko-KR" altLang="en-US" dirty="0"/>
              <a:t>특징</a:t>
            </a:r>
            <a:endParaRPr lang="en-US" altLang="ko-KR" dirty="0"/>
          </a:p>
          <a:p>
            <a:pPr lvl="3"/>
            <a:r>
              <a:rPr lang="en-US" altLang="ko-KR" dirty="0"/>
              <a:t>XML </a:t>
            </a:r>
            <a:r>
              <a:rPr lang="ko-KR" altLang="en-US" dirty="0"/>
              <a:t>문법을 따름</a:t>
            </a:r>
            <a:endParaRPr lang="en-US" altLang="ko-KR" dirty="0"/>
          </a:p>
          <a:p>
            <a:pPr lvl="3"/>
            <a:r>
              <a:rPr lang="ko-KR" altLang="en-US" dirty="0"/>
              <a:t>반드시 종료 태그를 사용해야 함</a:t>
            </a:r>
            <a:endParaRPr lang="en-US" altLang="ko-KR" dirty="0"/>
          </a:p>
          <a:p>
            <a:pPr lvl="3"/>
            <a:r>
              <a:rPr lang="ko-KR" altLang="en-US" dirty="0"/>
              <a:t>액션 태그 사이에 주석을 사용하면 에러가 발생</a:t>
            </a:r>
            <a:endParaRPr lang="en-US" altLang="ko-KR" dirty="0"/>
          </a:p>
          <a:p>
            <a:pPr lvl="3"/>
            <a:r>
              <a:rPr lang="ko-KR" altLang="en-US" dirty="0"/>
              <a:t>액션 태그에 속성값을 부여할 때는 표현식 </a:t>
            </a:r>
            <a:r>
              <a:rPr lang="en-US" altLang="ko-KR" dirty="0"/>
              <a:t>&lt;%= %&gt;</a:t>
            </a:r>
            <a:r>
              <a:rPr lang="ko-KR" altLang="en-US" dirty="0"/>
              <a:t>을 사용할 수 있음</a:t>
            </a:r>
            <a:endParaRPr lang="en-US" altLang="ko-KR" dirty="0"/>
          </a:p>
          <a:p>
            <a:pPr lvl="2"/>
            <a:r>
              <a:rPr lang="ko-KR" altLang="en-US" dirty="0"/>
              <a:t>용도에 따른 액션 태그 종류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: </a:t>
            </a:r>
            <a:r>
              <a:rPr lang="ko-KR" altLang="en-US" dirty="0"/>
              <a:t>외부 파일을 현재 파일에 포함시킴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 : </a:t>
            </a:r>
            <a:r>
              <a:rPr lang="ko-KR" altLang="en-US" dirty="0"/>
              <a:t>다른 페이지로 요청을 넘김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jsp:useBean</a:t>
            </a:r>
            <a:r>
              <a:rPr lang="en-US" altLang="ko-KR" dirty="0"/>
              <a:t>&gt;, &lt;</a:t>
            </a:r>
            <a:r>
              <a:rPr lang="en-US" altLang="ko-KR" dirty="0" err="1"/>
              <a:t>jsp:setProperty</a:t>
            </a:r>
            <a:r>
              <a:rPr lang="en-US" altLang="ko-KR" dirty="0"/>
              <a:t>&gt;, &lt;</a:t>
            </a:r>
            <a:r>
              <a:rPr lang="en-US" altLang="ko-KR" dirty="0" err="1"/>
              <a:t>jsp:getProperty</a:t>
            </a:r>
            <a:r>
              <a:rPr lang="en-US" altLang="ko-KR" dirty="0"/>
              <a:t>&gt; : </a:t>
            </a:r>
            <a:r>
              <a:rPr lang="ko-KR" altLang="en-US" dirty="0"/>
              <a:t>자바빈즈를 생성하고 값을 설정</a:t>
            </a:r>
            <a:r>
              <a:rPr lang="en-US" altLang="ko-KR" dirty="0"/>
              <a:t>/</a:t>
            </a:r>
            <a:r>
              <a:rPr lang="ko-KR" altLang="en-US" dirty="0"/>
              <a:t>추출</a:t>
            </a:r>
            <a:endParaRPr lang="en-US" altLang="ko-KR" dirty="0"/>
          </a:p>
          <a:p>
            <a:pPr lvl="3"/>
            <a:r>
              <a:rPr lang="en-US" altLang="ko-KR" dirty="0"/>
              <a:t>&lt;</a:t>
            </a:r>
            <a:r>
              <a:rPr lang="en-US" altLang="ko-KR" dirty="0" err="1"/>
              <a:t>jsp:param</a:t>
            </a:r>
            <a:r>
              <a:rPr lang="en-US" altLang="ko-KR" dirty="0"/>
              <a:t>&gt; : </a:t>
            </a:r>
            <a:r>
              <a:rPr lang="ko-KR" altLang="en-US" dirty="0"/>
              <a:t>다른 페이지로 매개변수를 전달</a:t>
            </a:r>
            <a:r>
              <a:rPr lang="en-US" altLang="ko-KR" dirty="0"/>
              <a:t>. &lt;</a:t>
            </a:r>
            <a:r>
              <a:rPr lang="en-US" altLang="ko-KR" dirty="0" err="1"/>
              <a:t>jsp:include</a:t>
            </a:r>
            <a:r>
              <a:rPr lang="en-US" altLang="ko-KR" dirty="0"/>
              <a:t>&gt;, &lt;</a:t>
            </a:r>
            <a:r>
              <a:rPr lang="en-US" altLang="ko-KR" dirty="0" err="1"/>
              <a:t>jsp:forward</a:t>
            </a:r>
            <a:r>
              <a:rPr lang="en-US" altLang="ko-KR" dirty="0"/>
              <a:t>&gt; </a:t>
            </a:r>
            <a:r>
              <a:rPr lang="ko-KR" altLang="en-US" dirty="0"/>
              <a:t>액션 태그와 함께 사용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6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28798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&gt;(1)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b="1" dirty="0"/>
              <a:t>7.2.1 include </a:t>
            </a:r>
            <a:r>
              <a:rPr lang="ko-KR" altLang="en-US" b="1" dirty="0"/>
              <a:t>지시어와 </a:t>
            </a:r>
            <a:r>
              <a:rPr lang="en-US" altLang="ko-KR" b="1" dirty="0"/>
              <a:t>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 </a:t>
            </a:r>
            <a:r>
              <a:rPr lang="ko-KR" altLang="en-US" b="1" dirty="0"/>
              <a:t>액션 태그</a:t>
            </a:r>
            <a:endParaRPr lang="en-US" altLang="ko-KR" b="1" dirty="0"/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7-1] include </a:t>
            </a:r>
            <a:r>
              <a:rPr lang="ko-KR" altLang="en-US" dirty="0"/>
              <a:t>지시어와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액션 태그의 차이점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7</a:t>
            </a:fld>
            <a:endParaRPr lang="ko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BE36DF-134E-456A-ABE6-73CACDE8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86691"/>
              </p:ext>
            </p:extLst>
          </p:nvPr>
        </p:nvGraphicFramePr>
        <p:xfrm>
          <a:off x="984315" y="1771008"/>
          <a:ext cx="7641211" cy="2682240"/>
        </p:xfrm>
        <a:graphic>
          <a:graphicData uri="http://schemas.openxmlformats.org/drawingml/2006/table">
            <a:tbl>
              <a:tblPr firstRow="1" bandRow="1"/>
              <a:tblGrid>
                <a:gridCol w="1089581">
                  <a:extLst>
                    <a:ext uri="{9D8B030D-6E8A-4147-A177-3AD203B41FA5}">
                      <a16:colId xmlns:a16="http://schemas.microsoft.com/office/drawing/2014/main" val="1264806849"/>
                    </a:ext>
                  </a:extLst>
                </a:gridCol>
                <a:gridCol w="3263541">
                  <a:extLst>
                    <a:ext uri="{9D8B030D-6E8A-4147-A177-3AD203B41FA5}">
                      <a16:colId xmlns:a16="http://schemas.microsoft.com/office/drawing/2014/main" val="1513413475"/>
                    </a:ext>
                  </a:extLst>
                </a:gridCol>
                <a:gridCol w="3288089">
                  <a:extLst>
                    <a:ext uri="{9D8B030D-6E8A-4147-A177-3AD203B41FA5}">
                      <a16:colId xmlns:a16="http://schemas.microsoft.com/office/drawing/2014/main" val="34320097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지시어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1" i="0" u="none" strike="noStrike" kern="1200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액션 태그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414956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형식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&lt;%@ include file=“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포함할 파일의 경로”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%&gt;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&lt;</a:t>
                      </a:r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jsp:include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 page=“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포함할 파일의 경로”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/&gt;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393883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 사용 불가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표현식 사용 가능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50321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포함 방식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페이지 자체를 현재 페이지에 포함시킨 후 </a:t>
                      </a:r>
                      <a:br>
                        <a:rPr lang="en-US" altLang="ko-KR" sz="1200" dirty="0">
                          <a:latin typeface="+mn-ea"/>
                          <a:ea typeface="+mn-ea"/>
                        </a:rPr>
                      </a:b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컴파일 진행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실행의 흐름을 포함시킬 페이지로 이동시킨 후 실행한 결과를 현재 페이지에 포함시킴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620491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포함시킨 파일에서 생성한 변수 사용 가능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포함시킨 파일에서 생성한 변수 사용 불가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6268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page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공유됨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L="457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L="914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L="1371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L="18288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L="22860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L="27432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L="32004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L="3657600" marR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공유되지 않음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02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request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28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공유됨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공유됨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4285F4"/>
                      </a:solidFill>
                    </a:lnT>
                    <a:lnB w="12700" cmpd="sng">
                      <a:solidFill>
                        <a:srgbClr val="4285F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85F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6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48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&gt;(2)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dirty="0"/>
              <a:t> </a:t>
            </a:r>
            <a:r>
              <a:rPr lang="en-US" altLang="ko-KR" dirty="0"/>
              <a:t>include </a:t>
            </a:r>
            <a:r>
              <a:rPr lang="ko-KR" altLang="en-US" dirty="0"/>
              <a:t>지시어의 동작 메커니즘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8</a:t>
            </a:fld>
            <a:endParaRPr lang="ko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9BE23-0B6E-4FA5-9F94-806E59EB5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46" y="1455738"/>
            <a:ext cx="5533897" cy="24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" y="152400"/>
            <a:ext cx="8856059" cy="7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87900" y="300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7.2 &lt;</a:t>
            </a:r>
            <a:r>
              <a:rPr lang="en-US" altLang="ko-KR" b="1" dirty="0" err="1"/>
              <a:t>jsp:include</a:t>
            </a:r>
            <a:r>
              <a:rPr lang="en-US" altLang="ko-KR" b="1" dirty="0"/>
              <a:t>&gt;(3)</a:t>
            </a:r>
            <a:endParaRPr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18654C-A34C-4E38-BF24-A5C683EF5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액션 태그의 동작 메커니즘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EC7DF-971D-44C9-A844-9189D344D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mtClean="0"/>
              <a:t>9</a:t>
            </a:fld>
            <a:endParaRPr lang="ko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CB4D5-D3F0-46F1-B7E4-E8D111CFB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84" y="1427457"/>
            <a:ext cx="5548215" cy="24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31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28014</TotalTime>
  <Words>2140</Words>
  <Application>Microsoft Office PowerPoint</Application>
  <PresentationFormat>화면 슬라이드 쇼(16:9)</PresentationFormat>
  <Paragraphs>227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나눔고딕코딩</vt:lpstr>
      <vt:lpstr>Batang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7.1 액션 태그란?</vt:lpstr>
      <vt:lpstr>7.2 &lt;jsp:include&gt;(1)</vt:lpstr>
      <vt:lpstr>7.2 &lt;jsp:include&gt;(2)</vt:lpstr>
      <vt:lpstr>7.2 &lt;jsp:include&gt;(3)</vt:lpstr>
      <vt:lpstr>7.2 &lt;jsp:include&gt;(4)</vt:lpstr>
      <vt:lpstr>7.2 &lt;jsp:include&gt;(5)</vt:lpstr>
      <vt:lpstr>7.2 &lt;jsp:include&gt;(6)</vt:lpstr>
      <vt:lpstr>7.3 &lt;jsp:forward&gt;(1)</vt:lpstr>
      <vt:lpstr>7.3 &lt;jsp:forward&gt;(2)</vt:lpstr>
      <vt:lpstr>7.3 &lt;jsp:forward&gt;(3)</vt:lpstr>
      <vt:lpstr>7.3 &lt;jsp:forward&gt;(4)</vt:lpstr>
      <vt:lpstr>7.4 &lt;jsp:useBean&gt;, &lt;jsp:setProperty&gt;, &lt;jsp:getProperty&gt;(1)</vt:lpstr>
      <vt:lpstr>7.4 &lt;jsp:useBean&gt;, &lt;jsp:setProperty&gt;, &lt;jsp:getProperty&gt;(2)</vt:lpstr>
      <vt:lpstr>7.4 &lt;jsp:useBean&gt;, &lt;jsp:setProperty&gt;, &lt;jsp:getProperty&gt;(3)</vt:lpstr>
      <vt:lpstr>7.4 &lt;jsp:useBean&gt;, &lt;jsp:setProperty&gt;, &lt;jsp:getProperty&gt;(4)</vt:lpstr>
      <vt:lpstr>7.4 &lt;jsp:useBean&gt;, &lt;jsp:setProperty&gt;, &lt;jsp:getProperty&gt;(5)</vt:lpstr>
      <vt:lpstr>7.4 &lt;jsp:useBean&gt;, &lt;jsp:setProperty&gt;, &lt;jsp:getProperty&gt;(6)</vt:lpstr>
      <vt:lpstr>7.4 &lt;jsp:useBean&gt;, &lt;jsp:setProperty&gt;, &lt;jsp:getProperty&gt;(7)</vt:lpstr>
      <vt:lpstr>7.5 &lt;jsp:param&gt;(1)</vt:lpstr>
      <vt:lpstr>7.5 &lt;jsp:param&gt;(2)</vt:lpstr>
      <vt:lpstr>7.5 &lt;jsp:param&gt;(3)</vt:lpstr>
      <vt:lpstr>7.5 &lt;jsp:param&gt;(4)</vt:lpstr>
      <vt:lpstr>7.5 &lt;jsp:param&gt;(5)</vt:lpstr>
      <vt:lpstr>7.5 &lt;jsp:param&gt;(6)</vt:lpstr>
      <vt:lpstr>학습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RRR</dc:creator>
  <cp:lastModifiedBy>이 복연</cp:lastModifiedBy>
  <cp:revision>61</cp:revision>
  <dcterms:modified xsi:type="dcterms:W3CDTF">2022-03-10T06:24:33Z</dcterms:modified>
</cp:coreProperties>
</file>