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84" r:id="rId34"/>
  </p:sldIdLst>
  <p:sldSz cx="9144000" cy="5143500" type="screen16x9"/>
  <p:notesSz cx="6858000" cy="9144000"/>
  <p:embeddedFontLst>
    <p:embeddedFont>
      <p:font typeface="나눔고딕코딩" panose="020B0600000101010101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217" d="100"/>
          <a:sy n="217" d="100"/>
        </p:scale>
        <p:origin x="174" y="354"/>
      </p:cViewPr>
      <p:guideLst>
        <p:guide orient="horz" pos="1643"/>
        <p:guide pos="2880"/>
        <p:guide pos="816"/>
        <p:guide orient="horz" pos="2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32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39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69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13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697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30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5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20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13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460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93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790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04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68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962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012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679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406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17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59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595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3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3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5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10.2.1 4</a:t>
            </a:r>
            <a:r>
              <a:rPr lang="ko-KR" altLang="en-US" b="1" dirty="0"/>
              <a:t>가지 영역에 속성값 저장하고 읽어오기</a:t>
            </a:r>
            <a:endParaRPr lang="en-US" altLang="ko-KR" b="1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가지 영역에 접근하기 위한 내장 객체</a:t>
            </a:r>
            <a:endParaRPr lang="en-US" altLang="ko-KR" dirty="0"/>
          </a:p>
          <a:p>
            <a:pPr lvl="3"/>
            <a:r>
              <a:rPr lang="en-US" altLang="ko-KR" dirty="0" err="1"/>
              <a:t>pageScope</a:t>
            </a:r>
            <a:r>
              <a:rPr lang="en-US" altLang="ko-KR" dirty="0"/>
              <a:t> :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객체와 같이 </a:t>
            </a:r>
            <a:r>
              <a:rPr lang="en-US" altLang="ko-KR" dirty="0"/>
              <a:t>page </a:t>
            </a:r>
            <a:r>
              <a:rPr lang="ko-KR" altLang="en-US" dirty="0"/>
              <a:t>영역에 저장된 속성값을 읽어옴</a:t>
            </a:r>
            <a:endParaRPr lang="en-US" altLang="ko-KR" dirty="0"/>
          </a:p>
          <a:p>
            <a:pPr lvl="3"/>
            <a:r>
              <a:rPr lang="en-US" altLang="ko-KR" dirty="0" err="1"/>
              <a:t>requestScope</a:t>
            </a:r>
            <a:r>
              <a:rPr lang="en-US" altLang="ko-KR" dirty="0"/>
              <a:t> : request </a:t>
            </a:r>
            <a:r>
              <a:rPr lang="ko-KR" altLang="en-US" dirty="0"/>
              <a:t>내장 객체와 같이 </a:t>
            </a:r>
            <a:r>
              <a:rPr lang="en-US" altLang="ko-KR" dirty="0"/>
              <a:t>request </a:t>
            </a:r>
            <a:r>
              <a:rPr lang="ko-KR" altLang="en-US" dirty="0"/>
              <a:t>영역에 저장된 속성값을 읽어옴</a:t>
            </a:r>
            <a:endParaRPr lang="en-US" altLang="ko-KR" dirty="0"/>
          </a:p>
          <a:p>
            <a:pPr lvl="3"/>
            <a:r>
              <a:rPr lang="en-US" altLang="ko-KR" dirty="0" err="1"/>
              <a:t>sessionScope</a:t>
            </a:r>
            <a:r>
              <a:rPr lang="en-US" altLang="ko-KR" dirty="0"/>
              <a:t> : session </a:t>
            </a:r>
            <a:r>
              <a:rPr lang="ko-KR" altLang="en-US" dirty="0"/>
              <a:t>내장 객체와 같이 </a:t>
            </a:r>
            <a:r>
              <a:rPr lang="en-US" altLang="ko-KR" dirty="0"/>
              <a:t>session </a:t>
            </a:r>
            <a:r>
              <a:rPr lang="ko-KR" altLang="en-US" dirty="0"/>
              <a:t>영역에 저장된 속성값을 읽어옴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applicationScope</a:t>
            </a:r>
            <a:r>
              <a:rPr lang="en-US" altLang="ko-KR" dirty="0"/>
              <a:t> : application </a:t>
            </a:r>
            <a:r>
              <a:rPr lang="ko-KR" altLang="en-US" dirty="0"/>
              <a:t>내장 객체와 같이 </a:t>
            </a:r>
            <a:r>
              <a:rPr lang="en-US" altLang="ko-KR" dirty="0"/>
              <a:t>application </a:t>
            </a:r>
            <a:r>
              <a:rPr lang="ko-KR" altLang="en-US" dirty="0"/>
              <a:t>영역에 저장된 속성값을 읽어옴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10-1] EL</a:t>
            </a:r>
            <a:r>
              <a:rPr lang="ko-KR" altLang="en-US" dirty="0"/>
              <a:t>의 내장 객체 사용 예</a:t>
            </a:r>
            <a:br>
              <a:rPr lang="en-US" altLang="ko-KR" dirty="0"/>
            </a:br>
            <a:r>
              <a:rPr lang="en-US" altLang="ko-KR" dirty="0"/>
              <a:t>① 4</a:t>
            </a:r>
            <a:r>
              <a:rPr lang="ko-KR" altLang="en-US" dirty="0"/>
              <a:t>가지 영역 모두에 “</a:t>
            </a:r>
            <a:r>
              <a:rPr lang="en-US" altLang="ko-KR" dirty="0" err="1"/>
              <a:t>scopeValue</a:t>
            </a:r>
            <a:r>
              <a:rPr lang="en-US" altLang="ko-KR" dirty="0"/>
              <a:t>”</a:t>
            </a:r>
            <a:r>
              <a:rPr lang="ko-KR" altLang="en-US" dirty="0"/>
              <a:t>라는 같은 이름으로 속성을 저장한 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② EL</a:t>
            </a:r>
            <a:r>
              <a:rPr lang="ko-KR" altLang="en-US" dirty="0"/>
              <a:t>의 내장 객체를 통해 각 영역에 저장된 속성값을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영역을 따로 지정하지 않으면 가장 좁은 영역에서부터 속성을 찾음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지금 예에서는 </a:t>
            </a:r>
            <a:r>
              <a:rPr lang="en-US" altLang="ko-KR" dirty="0"/>
              <a:t>page </a:t>
            </a:r>
            <a:r>
              <a:rPr lang="ko-KR" altLang="en-US" dirty="0"/>
              <a:t>영역에 저장된 값을 가져옴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다른 페이지로 포워드하는 액션 태그</a:t>
            </a:r>
            <a:br>
              <a:rPr lang="en-US" altLang="ko-KR" dirty="0"/>
            </a:br>
            <a:r>
              <a:rPr lang="en-US" altLang="ko-KR" dirty="0"/>
              <a:t>   -  ②</a:t>
            </a:r>
            <a:r>
              <a:rPr lang="ko-KR" altLang="en-US" dirty="0"/>
              <a:t>와 </a:t>
            </a:r>
            <a:r>
              <a:rPr lang="en-US" altLang="ko-KR" dirty="0"/>
              <a:t>③</a:t>
            </a:r>
            <a:r>
              <a:rPr lang="ko-KR" altLang="en-US" dirty="0"/>
              <a:t>의 결과를 확인해보기 위해 우선 주석으로 처리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529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10-2] </a:t>
            </a:r>
            <a:r>
              <a:rPr lang="ko-KR" altLang="en-US" dirty="0"/>
              <a:t>포워드된 페이지</a:t>
            </a:r>
            <a:br>
              <a:rPr lang="en-US" altLang="ko-KR" dirty="0"/>
            </a:br>
            <a:r>
              <a:rPr lang="ko-KR" altLang="en-US" dirty="0"/>
              <a:t>출력하는 내용은 포워드되기 전 코드와 거의 같음</a:t>
            </a:r>
            <a:br>
              <a:rPr lang="en-US" altLang="ko-KR" dirty="0"/>
            </a:br>
            <a:r>
              <a:rPr lang="en-US" altLang="ko-KR" dirty="0"/>
              <a:t>① 4</a:t>
            </a:r>
            <a:r>
              <a:rPr lang="ko-KR" altLang="en-US" dirty="0"/>
              <a:t>가지 영역에 저장된 값을 내장 객체를 통해 읽어오고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영역을 지정하지 않은 상태로도 읽어옴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10-1]</a:t>
            </a:r>
            <a:r>
              <a:rPr lang="ko-KR" altLang="en-US" dirty="0"/>
              <a:t>의 </a:t>
            </a:r>
            <a:r>
              <a:rPr lang="en-US" altLang="ko-KR" dirty="0" err="1"/>
              <a:t>ImplicitObjMain.jsp</a:t>
            </a:r>
            <a:r>
              <a:rPr lang="ko-KR" altLang="en-US" dirty="0"/>
              <a:t>를 다시 실행하고 결과 비교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EBD70-73BB-4330-BE4F-631F2EE6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99064"/>
            <a:ext cx="2705100" cy="2069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F01A7-89E5-49C3-B514-CB763A950E37}"/>
              </a:ext>
            </a:extLst>
          </p:cNvPr>
          <p:cNvSpPr txBox="1"/>
          <p:nvPr/>
        </p:nvSpPr>
        <p:spPr>
          <a:xfrm>
            <a:off x="3979050" y="2798243"/>
            <a:ext cx="47608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dirty="0"/>
              <a:t> </a:t>
            </a:r>
            <a:r>
              <a:rPr lang="ko-KR" altLang="en-US" dirty="0"/>
              <a:t>포워드된 이후에는 새로운 </a:t>
            </a:r>
            <a:r>
              <a:rPr lang="en-US" altLang="ko-KR" dirty="0"/>
              <a:t>page </a:t>
            </a:r>
            <a:r>
              <a:rPr lang="ko-KR" altLang="en-US" dirty="0"/>
              <a:t>영역이 만들어져서 기존 </a:t>
            </a:r>
            <a:r>
              <a:rPr lang="en-US" altLang="ko-KR" dirty="0"/>
              <a:t>page </a:t>
            </a:r>
            <a:r>
              <a:rPr lang="ko-KR" altLang="en-US" dirty="0"/>
              <a:t>영역에 저장해둔 값은 읽을 수 없음</a:t>
            </a:r>
            <a:endParaRPr lang="en-US" altLang="ko-KR" dirty="0"/>
          </a:p>
          <a:p>
            <a:pPr marL="266700" indent="-266700"/>
            <a:endParaRPr lang="en-US" altLang="ko-KR" dirty="0"/>
          </a:p>
          <a:p>
            <a:pPr marL="266700" indent="-26670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/>
              <a:t> </a:t>
            </a:r>
            <a:r>
              <a:rPr lang="ko-KR" altLang="en-US" dirty="0"/>
              <a:t>영역을 지정하지 않고 출력하면 </a:t>
            </a:r>
            <a:r>
              <a:rPr lang="en-US" altLang="ko-KR" dirty="0"/>
              <a:t>request </a:t>
            </a:r>
            <a:r>
              <a:rPr lang="ko-KR" altLang="en-US" dirty="0"/>
              <a:t>영역의 속성값이 출력 </a:t>
            </a:r>
            <a:r>
              <a:rPr lang="en-US" altLang="ko-KR" dirty="0"/>
              <a:t>- </a:t>
            </a:r>
            <a:r>
              <a:rPr lang="ko-KR" altLang="en-US" dirty="0"/>
              <a:t>즉 현재의 </a:t>
            </a:r>
            <a:r>
              <a:rPr lang="en-US" altLang="ko-KR" dirty="0"/>
              <a:t>page </a:t>
            </a:r>
            <a:r>
              <a:rPr lang="ko-KR" altLang="en-US" dirty="0"/>
              <a:t>영역에는 </a:t>
            </a:r>
            <a:r>
              <a:rPr lang="en-US" altLang="ko-KR" dirty="0" err="1"/>
              <a:t>scopeValue</a:t>
            </a:r>
            <a:r>
              <a:rPr lang="ko-KR" altLang="en-US" dirty="0"/>
              <a:t>라는 속성이 없으므로</a:t>
            </a:r>
            <a:r>
              <a:rPr lang="en-US" altLang="ko-KR" dirty="0"/>
              <a:t>, </a:t>
            </a:r>
            <a:r>
              <a:rPr lang="ko-KR" altLang="en-US" dirty="0"/>
              <a:t>그다음으로 범위가 좁은 </a:t>
            </a:r>
            <a:r>
              <a:rPr lang="en-US" altLang="ko-KR" dirty="0"/>
              <a:t>request </a:t>
            </a:r>
            <a:r>
              <a:rPr lang="ko-KR" altLang="en-US" dirty="0"/>
              <a:t>영역에서 속성을 읽어온 것</a:t>
            </a:r>
          </a:p>
        </p:txBody>
      </p:sp>
    </p:spTree>
    <p:extLst>
      <p:ext uri="{BB962C8B-B14F-4D97-AF65-F5344CB8AC3E}">
        <p14:creationId xmlns:p14="http://schemas.microsoft.com/office/powerpoint/2010/main" val="225338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10.2.2 </a:t>
            </a:r>
            <a:r>
              <a:rPr lang="ko-KR" altLang="en-US" b="1" dirty="0"/>
              <a:t>폼값 처리하기</a:t>
            </a:r>
            <a:endParaRPr lang="en-US" altLang="ko-KR" b="1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에서 폼값을 처리하기 위한 내장 객체</a:t>
            </a:r>
            <a:endParaRPr lang="en-US" altLang="ko-KR" dirty="0"/>
          </a:p>
          <a:p>
            <a:pPr lvl="3"/>
            <a:r>
              <a:rPr lang="en-US" altLang="ko-KR" dirty="0"/>
              <a:t>param :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(“</a:t>
            </a:r>
            <a:r>
              <a:rPr lang="ko-KR" altLang="en-US" dirty="0"/>
              <a:t>매개변수명”</a:t>
            </a:r>
            <a:r>
              <a:rPr lang="en-US" altLang="ko-KR" dirty="0"/>
              <a:t>)</a:t>
            </a:r>
            <a:r>
              <a:rPr lang="ko-KR" altLang="en-US" dirty="0"/>
              <a:t>과 동일하게 요청 매개변수의 값을 받아옴</a:t>
            </a:r>
            <a:endParaRPr lang="en-US" altLang="ko-KR" dirty="0"/>
          </a:p>
          <a:p>
            <a:pPr lvl="3"/>
            <a:r>
              <a:rPr lang="en-US" altLang="ko-KR" dirty="0" err="1"/>
              <a:t>paramValues</a:t>
            </a:r>
            <a:r>
              <a:rPr lang="en-US" altLang="ko-KR" dirty="0"/>
              <a:t> :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(“</a:t>
            </a:r>
            <a:r>
              <a:rPr lang="ko-KR" altLang="en-US" dirty="0"/>
              <a:t>매개변수명”</a:t>
            </a:r>
            <a:r>
              <a:rPr lang="en-US" altLang="ko-KR" dirty="0"/>
              <a:t>)</a:t>
            </a:r>
            <a:r>
              <a:rPr lang="ko-KR" altLang="en-US" dirty="0"/>
              <a:t>과 동일하게 요청 매개변수의 값을 문자열 배열로 받아옴</a:t>
            </a:r>
            <a:r>
              <a:rPr lang="en-US" altLang="ko-KR" dirty="0"/>
              <a:t>. </a:t>
            </a:r>
            <a:r>
              <a:rPr lang="ko-KR" altLang="en-US" dirty="0"/>
              <a:t>주로 다중 선택이 가능한 </a:t>
            </a:r>
            <a:r>
              <a:rPr lang="en-US" altLang="ko-KR" dirty="0"/>
              <a:t>checkbox</a:t>
            </a:r>
            <a:r>
              <a:rPr lang="ko-KR" altLang="en-US" dirty="0"/>
              <a:t>를 통해 전달된 폼값을 받을 때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10-3] </a:t>
            </a:r>
            <a:r>
              <a:rPr lang="ko-KR" altLang="en-US" dirty="0"/>
              <a:t>폼값 전송용 개인정보 입력폼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11614-8E85-4232-81EC-6BCF315A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49" y="2722829"/>
            <a:ext cx="3320248" cy="17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전송된 폼값을 받을 수 있는 페이지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10-4] </a:t>
            </a:r>
            <a:r>
              <a:rPr lang="ko-KR" altLang="en-US" dirty="0"/>
              <a:t>전송된 폼값 확인용 페이지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E7588-34F7-49F3-97CE-E24E056E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97983"/>
              </p:ext>
            </p:extLst>
          </p:nvPr>
        </p:nvGraphicFramePr>
        <p:xfrm>
          <a:off x="1295400" y="1703070"/>
          <a:ext cx="37479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94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&lt;li&gt;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param.name }&lt;/li&gt;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&lt;li&gt;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param.gender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}&lt;/li&gt;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&lt;li&gt;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학력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param.grade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}&lt;/li&gt;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&lt;li&gt;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관심사항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paramValues.inter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[0]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paramValues.inter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[1]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paramValues.inter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[2]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paramValues.inter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[3] }&lt;/li&gt;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Right Bracket 1">
            <a:extLst>
              <a:ext uri="{FF2B5EF4-FFF2-40B4-BE49-F238E27FC236}">
                <a16:creationId xmlns:a16="http://schemas.microsoft.com/office/drawing/2014/main" id="{F3A60812-F9BD-4EB9-B6F3-D174816C2568}"/>
              </a:ext>
            </a:extLst>
          </p:cNvPr>
          <p:cNvSpPr/>
          <p:nvPr/>
        </p:nvSpPr>
        <p:spPr>
          <a:xfrm>
            <a:off x="4572000" y="1960775"/>
            <a:ext cx="245097" cy="46191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7D754ABF-7942-451C-A7D5-8755FB693CE0}"/>
              </a:ext>
            </a:extLst>
          </p:cNvPr>
          <p:cNvSpPr/>
          <p:nvPr/>
        </p:nvSpPr>
        <p:spPr>
          <a:xfrm>
            <a:off x="4826524" y="2571414"/>
            <a:ext cx="245097" cy="66198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D5D7B8-4F9E-45E7-839D-73D1472078F0}"/>
              </a:ext>
            </a:extLst>
          </p:cNvPr>
          <p:cNvSpPr/>
          <p:nvPr/>
        </p:nvSpPr>
        <p:spPr>
          <a:xfrm>
            <a:off x="4949072" y="2100586"/>
            <a:ext cx="182291" cy="18229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98AAB-5E93-4E05-B39C-3BFF790CC445}"/>
              </a:ext>
            </a:extLst>
          </p:cNvPr>
          <p:cNvSpPr/>
          <p:nvPr/>
        </p:nvSpPr>
        <p:spPr>
          <a:xfrm>
            <a:off x="5131363" y="2811258"/>
            <a:ext cx="182291" cy="18229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C5BB4-CD73-41AE-905B-B861C6466985}"/>
              </a:ext>
            </a:extLst>
          </p:cNvPr>
          <p:cNvSpPr txBox="1"/>
          <p:nvPr/>
        </p:nvSpPr>
        <p:spPr>
          <a:xfrm>
            <a:off x="1377432" y="3638835"/>
            <a:ext cx="66342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  <a:ea typeface="+mn-ea"/>
              </a:rPr>
              <a:t>text, radio </a:t>
            </a:r>
            <a:r>
              <a:rPr lang="ko-KR" altLang="en-US" dirty="0">
                <a:latin typeface="+mn-ea"/>
                <a:ea typeface="+mn-ea"/>
              </a:rPr>
              <a:t>타입의 </a:t>
            </a:r>
            <a:r>
              <a:rPr lang="en-US" altLang="ko-KR" dirty="0">
                <a:latin typeface="+mn-ea"/>
                <a:ea typeface="+mn-ea"/>
              </a:rPr>
              <a:t>&lt;input&gt; </a:t>
            </a:r>
            <a:r>
              <a:rPr lang="ko-KR" altLang="en-US" dirty="0">
                <a:latin typeface="+mn-ea"/>
                <a:ea typeface="+mn-ea"/>
              </a:rPr>
              <a:t>태그나 </a:t>
            </a:r>
            <a:r>
              <a:rPr lang="en-US" altLang="ko-KR" dirty="0">
                <a:latin typeface="+mn-ea"/>
                <a:ea typeface="+mn-ea"/>
              </a:rPr>
              <a:t>&lt;select&gt; </a:t>
            </a:r>
            <a:r>
              <a:rPr lang="ko-KR" altLang="en-US" dirty="0">
                <a:latin typeface="+mn-ea"/>
                <a:ea typeface="+mn-ea"/>
              </a:rPr>
              <a:t>태그는 값이 하나만 전송되므로 </a:t>
            </a:r>
            <a:r>
              <a:rPr lang="en-US" altLang="ko-KR" dirty="0">
                <a:latin typeface="+mn-ea"/>
                <a:ea typeface="+mn-ea"/>
              </a:rPr>
              <a:t>EL</a:t>
            </a:r>
            <a:r>
              <a:rPr lang="ko-KR" altLang="en-US" dirty="0">
                <a:latin typeface="+mn-ea"/>
                <a:ea typeface="+mn-ea"/>
              </a:rPr>
              <a:t>의 내장 객체인 </a:t>
            </a:r>
            <a:r>
              <a:rPr lang="en-US" altLang="ko-KR" dirty="0">
                <a:latin typeface="+mn-ea"/>
                <a:ea typeface="+mn-ea"/>
              </a:rPr>
              <a:t>param</a:t>
            </a:r>
            <a:r>
              <a:rPr lang="ko-KR" altLang="en-US" dirty="0">
                <a:latin typeface="+mn-ea"/>
                <a:ea typeface="+mn-ea"/>
              </a:rPr>
              <a:t>으로 값을 받을 수 있음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+mn-ea"/>
                <a:ea typeface="+mn-ea"/>
              </a:rPr>
              <a:t>타입이 </a:t>
            </a:r>
            <a:r>
              <a:rPr lang="en-US" altLang="ko-KR" dirty="0">
                <a:latin typeface="+mn-ea"/>
                <a:ea typeface="+mn-ea"/>
              </a:rPr>
              <a:t>checkbox</a:t>
            </a:r>
            <a:r>
              <a:rPr lang="ko-KR" altLang="en-US" dirty="0">
                <a:latin typeface="+mn-ea"/>
                <a:ea typeface="+mn-ea"/>
              </a:rPr>
              <a:t>라면 다수의 값을 전송할 수 있으므로 </a:t>
            </a:r>
            <a:r>
              <a:rPr lang="en-US" altLang="ko-KR" dirty="0">
                <a:latin typeface="+mn-ea"/>
                <a:ea typeface="+mn-ea"/>
              </a:rPr>
              <a:t>EL</a:t>
            </a:r>
            <a:r>
              <a:rPr lang="ko-KR" altLang="en-US" dirty="0">
                <a:latin typeface="+mn-ea"/>
                <a:ea typeface="+mn-ea"/>
              </a:rPr>
              <a:t>의 내장 객체 </a:t>
            </a:r>
            <a:r>
              <a:rPr lang="en-US" altLang="ko-KR" dirty="0" err="1">
                <a:latin typeface="+mn-ea"/>
                <a:ea typeface="+mn-ea"/>
              </a:rPr>
              <a:t>paramValues</a:t>
            </a:r>
            <a:r>
              <a:rPr lang="ko-KR" altLang="en-US" dirty="0">
                <a:latin typeface="+mn-ea"/>
                <a:ea typeface="+mn-ea"/>
              </a:rPr>
              <a:t>를 통해 배열로 값을 받음</a:t>
            </a:r>
          </a:p>
        </p:txBody>
      </p:sp>
    </p:spTree>
    <p:extLst>
      <p:ext uri="{BB962C8B-B14F-4D97-AF65-F5344CB8AC3E}">
        <p14:creationId xmlns:p14="http://schemas.microsoft.com/office/powerpoint/2010/main" val="35946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(5)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10.2.3 </a:t>
            </a:r>
            <a:r>
              <a:rPr lang="ko-KR" altLang="en-US" b="1" dirty="0"/>
              <a:t>객체 전달하기</a:t>
            </a:r>
            <a:endParaRPr lang="en-US" altLang="ko-KR" b="1" dirty="0"/>
          </a:p>
          <a:p>
            <a:pPr lvl="2"/>
            <a:r>
              <a:rPr lang="ko-KR" altLang="en-US" dirty="0"/>
              <a:t>전송할 대상이 객체라면 폼으로는 객체 전송이 불가능하며 대신 영역을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10-5] </a:t>
            </a:r>
            <a:r>
              <a:rPr lang="ko-KR" altLang="en-US" dirty="0"/>
              <a:t>객체 전달</a:t>
            </a:r>
            <a:br>
              <a:rPr lang="en-US" altLang="ko-KR" dirty="0"/>
            </a:br>
            <a:r>
              <a:rPr lang="en-US" altLang="ko-KR" dirty="0"/>
              <a:t>① Person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(String </a:t>
            </a:r>
            <a:r>
              <a:rPr lang="ko-KR" altLang="en-US" dirty="0"/>
              <a:t>객체</a:t>
            </a:r>
            <a:r>
              <a:rPr lang="en-US" altLang="ko-KR" dirty="0"/>
              <a:t>), Integer </a:t>
            </a:r>
            <a:r>
              <a:rPr lang="ko-KR" altLang="en-US" dirty="0"/>
              <a:t>객체를 생성한 후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액션 태그를 이용해 </a:t>
            </a:r>
            <a:r>
              <a:rPr lang="en-US" altLang="ko-KR" dirty="0" err="1"/>
              <a:t>ObjectResult.jsp</a:t>
            </a:r>
            <a:r>
              <a:rPr lang="ko-KR" altLang="en-US" dirty="0"/>
              <a:t>로 포워드</a:t>
            </a:r>
            <a:br>
              <a:rPr lang="en-US" altLang="ko-KR" dirty="0"/>
            </a:br>
            <a:r>
              <a:rPr lang="en-US" altLang="ko-KR" dirty="0"/>
              <a:t>③ 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도 포워드된 페이지로 함께 전달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10-6] </a:t>
            </a:r>
            <a:r>
              <a:rPr lang="ko-KR" altLang="en-US" dirty="0"/>
              <a:t>전달받은 객체 확인</a:t>
            </a:r>
            <a:br>
              <a:rPr lang="en-US" altLang="ko-KR" dirty="0"/>
            </a:br>
            <a:r>
              <a:rPr lang="en-US" altLang="ko-KR" dirty="0"/>
              <a:t>① request </a:t>
            </a:r>
            <a:r>
              <a:rPr lang="ko-KR" altLang="en-US" dirty="0"/>
              <a:t>영역을 통해 전달된 객체를 출력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매개변수를 통해 전달된 값을 출력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53CDC-46DA-434A-BC86-C94DE8A1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56" y="2679979"/>
            <a:ext cx="2837429" cy="1100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8FB45F-D1B0-41BC-8879-CD5B064D0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910" y="3790501"/>
            <a:ext cx="2550016" cy="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(6)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 </a:t>
            </a:r>
            <a:r>
              <a:rPr lang="ko-KR" altLang="en-US" dirty="0"/>
              <a:t>순수 </a:t>
            </a:r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EL </a:t>
            </a:r>
            <a:r>
              <a:rPr lang="ko-KR" altLang="en-US" dirty="0"/>
              <a:t>코드 비교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24C279-6B70-4457-B8EC-9F38AEEC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44124"/>
              </p:ext>
            </p:extLst>
          </p:nvPr>
        </p:nvGraphicFramePr>
        <p:xfrm>
          <a:off x="1084966" y="1449755"/>
          <a:ext cx="7296150" cy="3119120"/>
        </p:xfrm>
        <a:graphic>
          <a:graphicData uri="http://schemas.openxmlformats.org/drawingml/2006/table">
            <a:tbl>
              <a:tblPr firstRow="1" bandRow="1"/>
              <a:tblGrid>
                <a:gridCol w="4586926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709224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JSP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Object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object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request.getAttribute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personObj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(Person)object;</a:t>
                      </a:r>
                    </a:p>
                    <a:p>
                      <a:pPr latinLnBrk="1"/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person.getName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out.println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나이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" +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person.getAge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personObj.name }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나이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${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personObj.age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혹은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Object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object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request.getAttribute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personObj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(Person)object;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&lt;%=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person.getName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 %&gt;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나이 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&lt;%= </a:t>
                      </a:r>
                      <a:r>
                        <a:rPr lang="en-U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person.getAge</a:t>
                      </a:r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 %&gt;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(7)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10.2.4 </a:t>
            </a:r>
            <a:r>
              <a:rPr lang="ko-KR" altLang="en-US" b="1" dirty="0"/>
              <a:t>쿠키</a:t>
            </a:r>
            <a:r>
              <a:rPr lang="en-US" altLang="ko-KR" b="1" dirty="0"/>
              <a:t>, HTTP </a:t>
            </a:r>
            <a:r>
              <a:rPr lang="ko-KR" altLang="en-US" b="1" dirty="0"/>
              <a:t>헤더</a:t>
            </a:r>
            <a:r>
              <a:rPr lang="en-US" altLang="ko-KR" b="1" dirty="0"/>
              <a:t>, </a:t>
            </a:r>
            <a:r>
              <a:rPr lang="ko-KR" altLang="en-US" b="1" dirty="0"/>
              <a:t>컨텍스트 초기화 매개변수 출력하기</a:t>
            </a:r>
            <a:endParaRPr lang="en-US" altLang="ko-KR" b="1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의 내장 객체 </a:t>
            </a:r>
            <a:r>
              <a:rPr lang="en-US" altLang="ko-KR" dirty="0"/>
              <a:t>– </a:t>
            </a:r>
            <a:r>
              <a:rPr lang="ko-KR" altLang="en-US" dirty="0"/>
              <a:t>쿠키나 헤더값 읽기</a:t>
            </a:r>
            <a:endParaRPr lang="en-US" altLang="ko-KR" dirty="0"/>
          </a:p>
          <a:p>
            <a:pPr lvl="3"/>
            <a:r>
              <a:rPr lang="en-US" altLang="ko-KR" dirty="0"/>
              <a:t>cookie : </a:t>
            </a:r>
            <a:r>
              <a:rPr lang="ko-KR" altLang="en-US" dirty="0"/>
              <a:t>쿠키를 읽을 때 사용</a:t>
            </a:r>
            <a:endParaRPr lang="en-US" altLang="ko-KR" dirty="0"/>
          </a:p>
          <a:p>
            <a:pPr lvl="3"/>
            <a:r>
              <a:rPr lang="en-US" altLang="ko-KR" dirty="0"/>
              <a:t>header : </a:t>
            </a:r>
            <a:r>
              <a:rPr lang="en-US" altLang="ko-KR" dirty="0" err="1"/>
              <a:t>request.getHeader</a:t>
            </a:r>
            <a:r>
              <a:rPr lang="en-US" altLang="ko-KR" dirty="0"/>
              <a:t>(</a:t>
            </a:r>
            <a:r>
              <a:rPr lang="ko-KR" altLang="en-US" dirty="0"/>
              <a:t>헤더명</a:t>
            </a:r>
            <a:r>
              <a:rPr lang="en-US" altLang="ko-KR" dirty="0"/>
              <a:t>)</a:t>
            </a:r>
            <a:r>
              <a:rPr lang="ko-KR" altLang="en-US" dirty="0"/>
              <a:t>와 동일하게 헤더값을 읽을 때 사용</a:t>
            </a:r>
            <a:endParaRPr lang="en-US" altLang="ko-KR" dirty="0"/>
          </a:p>
          <a:p>
            <a:pPr lvl="3"/>
            <a:r>
              <a:rPr lang="en-US" altLang="ko-KR" dirty="0" err="1"/>
              <a:t>headerValues</a:t>
            </a:r>
            <a:r>
              <a:rPr lang="en-US" altLang="ko-KR" dirty="0"/>
              <a:t> : </a:t>
            </a:r>
            <a:r>
              <a:rPr lang="en-US" altLang="ko-KR" dirty="0" err="1"/>
              <a:t>request.getHeaders</a:t>
            </a:r>
            <a:r>
              <a:rPr lang="en-US" altLang="ko-KR" dirty="0"/>
              <a:t>(</a:t>
            </a:r>
            <a:r>
              <a:rPr lang="ko-KR" altLang="en-US" dirty="0"/>
              <a:t>헤더명</a:t>
            </a:r>
            <a:r>
              <a:rPr lang="en-US" altLang="ko-KR" dirty="0"/>
              <a:t>)</a:t>
            </a:r>
            <a:r>
              <a:rPr lang="ko-KR" altLang="en-US" dirty="0"/>
              <a:t>와 동일하게 헤더값을 배열 형태로 읽을 때 사용</a:t>
            </a:r>
            <a:endParaRPr lang="en-US" altLang="ko-KR" dirty="0"/>
          </a:p>
          <a:p>
            <a:pPr lvl="3"/>
            <a:r>
              <a:rPr lang="en-US" altLang="ko-KR" dirty="0" err="1"/>
              <a:t>initParam</a:t>
            </a:r>
            <a:r>
              <a:rPr lang="en-US" altLang="ko-KR" dirty="0"/>
              <a:t> : web.xml</a:t>
            </a:r>
            <a:r>
              <a:rPr lang="ko-KR" altLang="en-US" dirty="0"/>
              <a:t>에 설정한 컨텍스트 초기화 매개변수를 읽을 때 사용</a:t>
            </a:r>
            <a:endParaRPr lang="en-US" altLang="ko-KR" dirty="0"/>
          </a:p>
          <a:p>
            <a:pPr lvl="3"/>
            <a:r>
              <a:rPr lang="en-US" altLang="ko-KR" dirty="0" err="1"/>
              <a:t>pageContext</a:t>
            </a:r>
            <a:r>
              <a:rPr lang="en-US" altLang="ko-KR" dirty="0"/>
              <a:t> : JSP</a:t>
            </a:r>
            <a:r>
              <a:rPr lang="ko-KR" altLang="en-US" dirty="0"/>
              <a:t>의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객체와 동일한 역할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0426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10.2 EL</a:t>
            </a:r>
            <a:r>
              <a:rPr lang="ko-KR" altLang="en-US" b="1" dirty="0"/>
              <a:t>의 내장 객체</a:t>
            </a:r>
            <a:r>
              <a:rPr lang="en-US" altLang="ko-KR" b="1" dirty="0"/>
              <a:t>(8)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10-7] </a:t>
            </a:r>
            <a:r>
              <a:rPr lang="ko-KR" altLang="en-US" dirty="0"/>
              <a:t>쿠키</a:t>
            </a:r>
            <a:r>
              <a:rPr lang="en-US" altLang="ko-KR" dirty="0"/>
              <a:t>, HTTP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컨텍스트 초기화 매개변수 출력하기</a:t>
            </a:r>
            <a:br>
              <a:rPr lang="en-US" altLang="ko-KR" dirty="0"/>
            </a:br>
            <a:r>
              <a:rPr lang="en-US" altLang="ko-KR" dirty="0"/>
              <a:t>① 4</a:t>
            </a:r>
            <a:r>
              <a:rPr lang="ko-KR" altLang="en-US" dirty="0"/>
              <a:t>장에서 생성한 </a:t>
            </a:r>
            <a:r>
              <a:rPr lang="en-US" altLang="ko-KR" dirty="0" err="1"/>
              <a:t>CookieManager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makeCookie</a:t>
            </a:r>
            <a:r>
              <a:rPr lang="en-US" altLang="ko-KR" dirty="0"/>
              <a:t>( ) </a:t>
            </a:r>
            <a:r>
              <a:rPr lang="ko-KR" altLang="en-US" dirty="0"/>
              <a:t>메서드로 쿠키를 생성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쿠키를 출력 </a:t>
            </a:r>
            <a:r>
              <a:rPr lang="en-US" altLang="ko-KR" dirty="0"/>
              <a:t>- </a:t>
            </a:r>
            <a:r>
              <a:rPr lang="ko-KR" altLang="en-US" dirty="0"/>
              <a:t>쿠키는 생성 직후에는 바로 사용할 수 없으므로</a:t>
            </a:r>
            <a:r>
              <a:rPr lang="en-US" altLang="ko-KR" dirty="0"/>
              <a:t>, </a:t>
            </a:r>
            <a:r>
              <a:rPr lang="ko-KR" altLang="en-US" dirty="0"/>
              <a:t>만약 첫 실행이라면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새로고침을 해야 쿠키값이 출력됨</a:t>
            </a:r>
            <a:br>
              <a:rPr lang="en-US" altLang="ko-KR" dirty="0"/>
            </a:br>
            <a:r>
              <a:rPr lang="en-US" altLang="ko-KR" dirty="0"/>
              <a:t>③ HTTP </a:t>
            </a:r>
            <a:r>
              <a:rPr lang="ko-KR" altLang="en-US" dirty="0"/>
              <a:t>요청 헤더에 포함된 값들을 출력 </a:t>
            </a:r>
            <a:r>
              <a:rPr lang="en-US" altLang="ko-KR" dirty="0"/>
              <a:t>- </a:t>
            </a:r>
            <a:r>
              <a:rPr lang="ko-KR" altLang="en-US" dirty="0"/>
              <a:t>여기서 ‘</a:t>
            </a:r>
            <a:r>
              <a:rPr lang="en-US" altLang="ko-KR" dirty="0"/>
              <a:t>user-agent’</a:t>
            </a:r>
            <a:r>
              <a:rPr lang="ko-KR" altLang="en-US" dirty="0"/>
              <a:t>의 경우 이름에 특수 기호가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들어가므로 </a:t>
            </a:r>
            <a:r>
              <a:rPr lang="en-US" altLang="ko-KR" dirty="0"/>
              <a:t>${</a:t>
            </a:r>
            <a:r>
              <a:rPr lang="en-US" altLang="ko-KR" dirty="0" err="1"/>
              <a:t>header.user</a:t>
            </a:r>
            <a:r>
              <a:rPr lang="en-US" altLang="ko-KR" dirty="0"/>
              <a:t>-agent }</a:t>
            </a:r>
            <a:r>
              <a:rPr lang="ko-KR" altLang="en-US" dirty="0"/>
              <a:t>처럼 작성하면 제대로 출력되지 않고</a:t>
            </a:r>
            <a:r>
              <a:rPr lang="en-US" altLang="ko-KR" dirty="0"/>
              <a:t> 0</a:t>
            </a:r>
            <a:r>
              <a:rPr lang="ko-KR" altLang="en-US" dirty="0"/>
              <a:t>으로 출력됨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36C69-919B-44C2-A38C-52D1D9E15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37" y="3089151"/>
            <a:ext cx="3600364" cy="805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DE2F1-CEA4-4B5A-A3CF-E156416E4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377" y="3115576"/>
            <a:ext cx="3474847" cy="7795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A58311-5BA6-4BF0-8CD3-93EF375B220B}"/>
              </a:ext>
            </a:extLst>
          </p:cNvPr>
          <p:cNvSpPr/>
          <p:nvPr/>
        </p:nvSpPr>
        <p:spPr>
          <a:xfrm>
            <a:off x="4798243" y="3299381"/>
            <a:ext cx="179110" cy="20899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3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10.3 </a:t>
            </a:r>
            <a:r>
              <a:rPr lang="ko-KR" altLang="en-US" b="1" dirty="0"/>
              <a:t>컬렉션 사용하기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EL</a:t>
            </a:r>
            <a:r>
              <a:rPr lang="ko-KR" altLang="en-US" dirty="0"/>
              <a:t>을 통해서 </a:t>
            </a:r>
            <a:r>
              <a:rPr lang="en-US" altLang="ko-KR" dirty="0"/>
              <a:t>List </a:t>
            </a:r>
            <a:r>
              <a:rPr lang="ko-KR" altLang="en-US" dirty="0"/>
              <a:t>컬렉션과 </a:t>
            </a:r>
            <a:r>
              <a:rPr lang="en-US" altLang="ko-KR" dirty="0"/>
              <a:t>Map </a:t>
            </a:r>
            <a:r>
              <a:rPr lang="ko-KR" altLang="en-US" dirty="0"/>
              <a:t>컬렉션 사용하는 방법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10-8] EL</a:t>
            </a:r>
            <a:r>
              <a:rPr lang="ko-KR" altLang="en-US" dirty="0"/>
              <a:t>로 컬렉션 이용하기</a:t>
            </a:r>
            <a:br>
              <a:rPr lang="en-US" altLang="ko-KR" dirty="0"/>
            </a:br>
            <a:r>
              <a:rPr lang="en-US" altLang="ko-KR" dirty="0"/>
              <a:t>① List </a:t>
            </a:r>
            <a:r>
              <a:rPr lang="ko-KR" altLang="en-US" dirty="0"/>
              <a:t>컬렉션을 생성</a:t>
            </a:r>
            <a:r>
              <a:rPr lang="en-US" altLang="ko-KR" dirty="0"/>
              <a:t>. </a:t>
            </a:r>
            <a:r>
              <a:rPr lang="ko-KR" altLang="en-US" dirty="0"/>
              <a:t>타입 매개변수를 </a:t>
            </a:r>
            <a:r>
              <a:rPr lang="en-US" altLang="ko-KR" dirty="0"/>
              <a:t>Object</a:t>
            </a:r>
            <a:r>
              <a:rPr lang="ko-KR" altLang="en-US" dirty="0"/>
              <a:t>로 선언했으므로 어떤 객체든 저장 가능</a:t>
            </a:r>
            <a:br>
              <a:rPr lang="en-US" altLang="ko-KR" dirty="0"/>
            </a:br>
            <a:r>
              <a:rPr lang="en-US" altLang="ko-KR" dirty="0"/>
              <a:t>② String</a:t>
            </a:r>
            <a:r>
              <a:rPr lang="ko-KR" altLang="en-US" dirty="0"/>
              <a:t>과 </a:t>
            </a:r>
            <a:r>
              <a:rPr lang="en-US" altLang="ko-KR" dirty="0"/>
              <a:t>③ Person </a:t>
            </a:r>
            <a:r>
              <a:rPr lang="ko-KR" altLang="en-US" dirty="0"/>
              <a:t>객체를 저장</a:t>
            </a:r>
            <a:br>
              <a:rPr lang="en-US" altLang="ko-KR" dirty="0"/>
            </a:br>
            <a:r>
              <a:rPr lang="en-US" altLang="ko-KR" dirty="0"/>
              <a:t>④ List </a:t>
            </a:r>
            <a:r>
              <a:rPr lang="ko-KR" altLang="en-US" dirty="0"/>
              <a:t>컬렉션을 </a:t>
            </a:r>
            <a:r>
              <a:rPr lang="en-US" altLang="ko-KR" dirty="0"/>
              <a:t>page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영역에 저장된 </a:t>
            </a:r>
            <a:r>
              <a:rPr lang="en-US" altLang="ko-KR" dirty="0"/>
              <a:t>List</a:t>
            </a:r>
            <a:r>
              <a:rPr lang="ko-KR" altLang="en-US" dirty="0"/>
              <a:t>를 출력 </a:t>
            </a:r>
            <a:r>
              <a:rPr lang="en-US" altLang="ko-KR" dirty="0"/>
              <a:t>- List</a:t>
            </a:r>
            <a:r>
              <a:rPr lang="ko-KR" altLang="en-US" dirty="0"/>
              <a:t>는 배열처럼 인덱스로 접근할 수 있음</a:t>
            </a:r>
            <a:br>
              <a:rPr lang="en-US" altLang="ko-KR" dirty="0"/>
            </a:br>
            <a:r>
              <a:rPr lang="en-US" altLang="ko-KR" dirty="0"/>
              <a:t>⑥ Map </a:t>
            </a:r>
            <a:r>
              <a:rPr lang="ko-KR" altLang="en-US" dirty="0"/>
              <a:t>컬렉션을 </a:t>
            </a:r>
            <a:r>
              <a:rPr lang="en-US" altLang="ko-KR" dirty="0"/>
              <a:t>page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List</a:t>
            </a:r>
            <a:r>
              <a:rPr lang="ko-KR" altLang="en-US" dirty="0"/>
              <a:t>와는 달리 키를 입력해 값을 가져옴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키가 영문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방식을 모두 사용 가능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키가 한글</a:t>
            </a:r>
            <a:r>
              <a:rPr lang="en-US" altLang="ko-KR" dirty="0"/>
              <a:t>: .(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은 사용 금지</a:t>
            </a:r>
            <a:r>
              <a:rPr lang="en-US" altLang="ko-KR" dirty="0"/>
              <a:t> - </a:t>
            </a:r>
            <a:r>
              <a:rPr lang="ko-KR" altLang="en-US" dirty="0"/>
              <a:t>점을 사용하면 </a:t>
            </a:r>
            <a:r>
              <a:rPr lang="en-US" altLang="ko-KR" dirty="0"/>
              <a:t>500 </a:t>
            </a:r>
            <a:r>
              <a:rPr lang="ko-KR" altLang="en-US" dirty="0"/>
              <a:t>에러가 발생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DA205-B49A-41D5-83C4-EDC480F53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38" y="3692879"/>
            <a:ext cx="1903134" cy="962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EF945-8CC4-42B9-87DC-603A5092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470" y="3692879"/>
            <a:ext cx="2896759" cy="7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할당 연산자</a:t>
            </a:r>
            <a:endParaRPr lang="en-US" altLang="ko-KR" dirty="0"/>
          </a:p>
          <a:p>
            <a:pPr lvl="2"/>
            <a:r>
              <a:rPr lang="en-US" altLang="ko-KR" dirty="0"/>
              <a:t>EL 3.0</a:t>
            </a:r>
            <a:r>
              <a:rPr lang="ko-KR" altLang="en-US" dirty="0"/>
              <a:t>부터는 </a:t>
            </a:r>
            <a:r>
              <a:rPr lang="en-US" altLang="ko-KR" dirty="0"/>
              <a:t>= </a:t>
            </a:r>
            <a:r>
              <a:rPr lang="ko-KR" altLang="en-US" dirty="0"/>
              <a:t>연산자를 써서 변수에 값을 할당할 수 있음</a:t>
            </a:r>
            <a:endParaRPr lang="en-US" altLang="ko-KR" dirty="0"/>
          </a:p>
          <a:p>
            <a:pPr lvl="2"/>
            <a:r>
              <a:rPr lang="ko-KR" altLang="en-US" dirty="0"/>
              <a:t>할당과 동시에 출력되기 때문에 할당만을 하고 싶다면 세미콜론과 작은따옴표를 함께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2"/>
            <a:r>
              <a:rPr lang="en-US" altLang="ko-KR" dirty="0"/>
              <a:t>+, -, * :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</a:p>
          <a:p>
            <a:pPr lvl="2"/>
            <a:r>
              <a:rPr lang="en-US" altLang="ko-KR" dirty="0"/>
              <a:t>/ </a:t>
            </a:r>
            <a:r>
              <a:rPr lang="ko-KR" altLang="en-US" dirty="0"/>
              <a:t>또는 </a:t>
            </a:r>
            <a:r>
              <a:rPr lang="en-US" altLang="ko-KR" dirty="0"/>
              <a:t>div : </a:t>
            </a:r>
            <a:r>
              <a:rPr lang="ko-KR" altLang="en-US" dirty="0"/>
              <a:t>나눗셈</a:t>
            </a:r>
          </a:p>
          <a:p>
            <a:pPr lvl="2"/>
            <a:r>
              <a:rPr lang="en-US" altLang="ko-KR" dirty="0"/>
              <a:t>% </a:t>
            </a:r>
            <a:r>
              <a:rPr lang="ko-KR" altLang="en-US" dirty="0"/>
              <a:t>또는 </a:t>
            </a:r>
            <a:r>
              <a:rPr lang="en-US" altLang="ko-KR" dirty="0"/>
              <a:t>mod : </a:t>
            </a:r>
            <a:r>
              <a:rPr lang="ko-KR" altLang="en-US" dirty="0"/>
              <a:t>나머지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39F475-D0F8-4CC7-99E2-02F20F67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89563"/>
              </p:ext>
            </p:extLst>
          </p:nvPr>
        </p:nvGraphicFramePr>
        <p:xfrm>
          <a:off x="1301548" y="1896543"/>
          <a:ext cx="24038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10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10;''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F5C6D8-0D8B-45BF-9633-46F77D35254C}"/>
              </a:ext>
            </a:extLst>
          </p:cNvPr>
          <p:cNvSpPr txBox="1"/>
          <p:nvPr/>
        </p:nvSpPr>
        <p:spPr>
          <a:xfrm>
            <a:off x="3963971" y="1896543"/>
            <a:ext cx="198434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할당과 동시에 출력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AFFE3-3E44-486D-9429-D27B28D0A71F}"/>
              </a:ext>
            </a:extLst>
          </p:cNvPr>
          <p:cNvSpPr txBox="1"/>
          <p:nvPr/>
        </p:nvSpPr>
        <p:spPr>
          <a:xfrm>
            <a:off x="3963971" y="2125143"/>
            <a:ext cx="301186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할당만 되고 출력은 되지 않음</a:t>
            </a:r>
            <a:endParaRPr lang="ko-KR" altLang="en-US" sz="13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0CE5EC-1321-4EF3-983C-15127191FDBA}"/>
              </a:ext>
            </a:extLst>
          </p:cNvPr>
          <p:cNvCxnSpPr>
            <a:stCxn id="11" idx="1"/>
          </p:cNvCxnSpPr>
          <p:nvPr/>
        </p:nvCxnSpPr>
        <p:spPr>
          <a:xfrm flipH="1">
            <a:off x="3553905" y="2042737"/>
            <a:ext cx="410066" cy="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0005AD-20CC-4831-9805-24C6854B5F19}"/>
              </a:ext>
            </a:extLst>
          </p:cNvPr>
          <p:cNvCxnSpPr/>
          <p:nvPr/>
        </p:nvCxnSpPr>
        <p:spPr>
          <a:xfrm flipH="1">
            <a:off x="3553905" y="2211675"/>
            <a:ext cx="410066" cy="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비교 연산자</a:t>
            </a:r>
            <a:endParaRPr lang="en-US" altLang="ko-KR" dirty="0"/>
          </a:p>
          <a:p>
            <a:pPr lvl="2"/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 err="1"/>
              <a:t>gt</a:t>
            </a:r>
            <a:r>
              <a:rPr lang="en-US" altLang="ko-KR" dirty="0"/>
              <a:t> : Greater Than(~</a:t>
            </a:r>
            <a:r>
              <a:rPr lang="ko-KR" altLang="en-US" dirty="0"/>
              <a:t>보다 크다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&gt;= </a:t>
            </a:r>
            <a:r>
              <a:rPr lang="ko-KR" altLang="en-US" dirty="0"/>
              <a:t>또는 </a:t>
            </a:r>
            <a:r>
              <a:rPr lang="en-US" altLang="ko-KR" dirty="0" err="1"/>
              <a:t>ge</a:t>
            </a:r>
            <a:r>
              <a:rPr lang="en-US" altLang="ko-KR" dirty="0"/>
              <a:t> : Greater than or Equal(~</a:t>
            </a:r>
            <a:r>
              <a:rPr lang="ko-KR" altLang="en-US" dirty="0"/>
              <a:t>보다 크거나 같다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&lt; </a:t>
            </a:r>
            <a:r>
              <a:rPr lang="ko-KR" altLang="en-US" dirty="0"/>
              <a:t>또는 </a:t>
            </a:r>
            <a:r>
              <a:rPr lang="en-US" altLang="ko-KR" dirty="0" err="1"/>
              <a:t>lt</a:t>
            </a:r>
            <a:r>
              <a:rPr lang="en-US" altLang="ko-KR" dirty="0"/>
              <a:t> : Less Than(~</a:t>
            </a:r>
            <a:r>
              <a:rPr lang="ko-KR" altLang="en-US" dirty="0"/>
              <a:t>보다 작다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&lt;= </a:t>
            </a:r>
            <a:r>
              <a:rPr lang="ko-KR" altLang="en-US" dirty="0"/>
              <a:t>또는 </a:t>
            </a:r>
            <a:r>
              <a:rPr lang="en-US" altLang="ko-KR" dirty="0"/>
              <a:t>le : Less than or Equal(~</a:t>
            </a:r>
            <a:r>
              <a:rPr lang="ko-KR" altLang="en-US" dirty="0"/>
              <a:t>보다 작거나 같다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== </a:t>
            </a:r>
            <a:r>
              <a:rPr lang="ko-KR" altLang="en-US" dirty="0"/>
              <a:t>또는 </a:t>
            </a:r>
            <a:r>
              <a:rPr lang="en-US" altLang="ko-KR" dirty="0"/>
              <a:t>eq : </a:t>
            </a:r>
            <a:r>
              <a:rPr lang="en-US" altLang="ko-KR" dirty="0" err="1"/>
              <a:t>EQual</a:t>
            </a:r>
            <a:r>
              <a:rPr lang="en-US" altLang="ko-KR" dirty="0"/>
              <a:t>(</a:t>
            </a:r>
            <a:r>
              <a:rPr lang="ko-KR" altLang="en-US" dirty="0"/>
              <a:t>같다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!= </a:t>
            </a:r>
            <a:r>
              <a:rPr lang="ko-KR" altLang="en-US" dirty="0"/>
              <a:t>또는 </a:t>
            </a:r>
            <a:r>
              <a:rPr lang="en-US" altLang="ko-KR" dirty="0"/>
              <a:t>ne : Not Equal(</a:t>
            </a:r>
            <a:r>
              <a:rPr lang="ko-KR" altLang="en-US" dirty="0"/>
              <a:t>같지 않다</a:t>
            </a:r>
            <a:r>
              <a:rPr lang="en-US" altLang="ko-KR" dirty="0"/>
              <a:t>. </a:t>
            </a:r>
            <a:r>
              <a:rPr lang="ko-KR" altLang="en-US" dirty="0"/>
              <a:t>즉 다르다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논리 연산자</a:t>
            </a:r>
          </a:p>
          <a:p>
            <a:pPr lvl="2"/>
            <a:r>
              <a:rPr lang="en-US" altLang="ko-KR" dirty="0"/>
              <a:t>&amp;&amp; </a:t>
            </a:r>
            <a:r>
              <a:rPr lang="ko-KR" altLang="en-US" dirty="0"/>
              <a:t>또는 </a:t>
            </a:r>
            <a:r>
              <a:rPr lang="en-US" altLang="ko-KR" dirty="0"/>
              <a:t>and : </a:t>
            </a:r>
            <a:r>
              <a:rPr lang="ko-KR" altLang="en-US" dirty="0"/>
              <a:t>논리 </a:t>
            </a:r>
            <a:r>
              <a:rPr lang="en-US" altLang="ko-KR" dirty="0"/>
              <a:t>And</a:t>
            </a:r>
          </a:p>
          <a:p>
            <a:pPr lvl="2"/>
            <a:r>
              <a:rPr lang="en-US" altLang="ko-KR" dirty="0"/>
              <a:t>|| </a:t>
            </a:r>
            <a:r>
              <a:rPr lang="ko-KR" altLang="en-US" dirty="0"/>
              <a:t>또는 </a:t>
            </a:r>
            <a:r>
              <a:rPr lang="en-US" altLang="ko-KR" dirty="0"/>
              <a:t>or : </a:t>
            </a:r>
            <a:r>
              <a:rPr lang="ko-KR" altLang="en-US" dirty="0"/>
              <a:t>논리 </a:t>
            </a:r>
            <a:r>
              <a:rPr lang="en-US" altLang="ko-KR" dirty="0"/>
              <a:t>Or</a:t>
            </a:r>
          </a:p>
          <a:p>
            <a:pPr lvl="2"/>
            <a:r>
              <a:rPr lang="en-US" altLang="ko-KR" dirty="0"/>
              <a:t>! </a:t>
            </a:r>
            <a:r>
              <a:rPr lang="ko-KR" altLang="en-US" dirty="0"/>
              <a:t>또는 </a:t>
            </a:r>
            <a:r>
              <a:rPr lang="en-US" altLang="ko-KR" dirty="0"/>
              <a:t>not : </a:t>
            </a:r>
            <a:r>
              <a:rPr lang="ko-KR" altLang="en-US" dirty="0"/>
              <a:t>논리 </a:t>
            </a:r>
            <a:r>
              <a:rPr lang="en-US" altLang="ko-KR" dirty="0"/>
              <a:t>Not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3963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10-9] </a:t>
            </a:r>
            <a:r>
              <a:rPr lang="ko-KR" altLang="en-US" dirty="0"/>
              <a:t>각종 연산자 사용 예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예시에서 사용할 변수들을 선언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EL</a:t>
            </a:r>
            <a:r>
              <a:rPr lang="ko-KR" altLang="en-US" dirty="0"/>
              <a:t>에서는 산술 연산 시 자동으로 숫자로 변경</a:t>
            </a:r>
            <a:br>
              <a:rPr lang="en-US" altLang="ko-KR" dirty="0"/>
            </a:br>
            <a:r>
              <a:rPr lang="en-US" altLang="ko-KR" dirty="0"/>
              <a:t>② EL</a:t>
            </a:r>
            <a:r>
              <a:rPr lang="ko-KR" altLang="en-US" dirty="0"/>
              <a:t>은 스크립틀릿에서 선언한 변수를 즉시 사용할 수 없음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이므로 아무것도 출력 안됨</a:t>
            </a:r>
            <a:br>
              <a:rPr lang="en-US" altLang="ko-KR" dirty="0"/>
            </a:br>
            <a:r>
              <a:rPr lang="en-US" altLang="ko-KR" dirty="0"/>
              <a:t>③ page </a:t>
            </a:r>
            <a:r>
              <a:rPr lang="ko-KR" altLang="en-US" dirty="0"/>
              <a:t>영역에 저장된 속성은 정상적으로 출력</a:t>
            </a:r>
            <a:br>
              <a:rPr lang="en-US" altLang="ko-KR" dirty="0"/>
            </a:br>
            <a:r>
              <a:rPr lang="en-US" altLang="ko-KR" dirty="0"/>
              <a:t>④ EL 3.0</a:t>
            </a:r>
            <a:r>
              <a:rPr lang="ko-KR" altLang="en-US" dirty="0"/>
              <a:t>부터는 변수에 값을 할당 가능</a:t>
            </a:r>
            <a:r>
              <a:rPr lang="en-US" altLang="ko-KR" dirty="0"/>
              <a:t> -</a:t>
            </a:r>
            <a:r>
              <a:rPr lang="ko-KR" altLang="en-US" dirty="0"/>
              <a:t> 할당과 동시에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할당만 하려면 </a:t>
            </a:r>
            <a:r>
              <a:rPr lang="en-US" altLang="ko-KR" dirty="0"/>
              <a:t>${</a:t>
            </a:r>
            <a:r>
              <a:rPr lang="ko-KR" altLang="en-US" dirty="0"/>
              <a:t>변수명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;'' }</a:t>
            </a:r>
            <a:r>
              <a:rPr lang="ko-KR" altLang="en-US" dirty="0"/>
              <a:t>처럼 사용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산술 연산자는 자바와 같음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나눗셈에 </a:t>
            </a:r>
            <a:r>
              <a:rPr lang="en-US" altLang="ko-KR" dirty="0"/>
              <a:t>div ⑧ </a:t>
            </a:r>
            <a:r>
              <a:rPr lang="ko-KR" altLang="en-US" dirty="0"/>
              <a:t>나머지 연산에 </a:t>
            </a:r>
            <a:r>
              <a:rPr lang="en-US" altLang="ko-KR" dirty="0"/>
              <a:t>mod</a:t>
            </a:r>
            <a:r>
              <a:rPr lang="ko-KR" altLang="en-US" dirty="0"/>
              <a:t>를 추가로 사용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숫자 형태의 문자열이라면 자동으로 숫자로 변환되어 계산되지만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문자가 포함되어 있다면 변환이 되지 않으므로 에러가 발생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비교 연산자와 </a:t>
            </a:r>
            <a:r>
              <a:rPr lang="en-US" altLang="ko-KR" dirty="0"/>
              <a:t>⑫ </a:t>
            </a:r>
            <a:r>
              <a:rPr lang="ko-KR" altLang="en-US" dirty="0"/>
              <a:t>논리 연산자도 문자 형태의 연산자</a:t>
            </a:r>
            <a:r>
              <a:rPr lang="en-US" altLang="ko-KR" dirty="0"/>
              <a:t>(</a:t>
            </a:r>
            <a:r>
              <a:rPr lang="en-US" altLang="ko-KR" dirty="0" err="1"/>
              <a:t>gt</a:t>
            </a:r>
            <a:r>
              <a:rPr lang="en-US" altLang="ko-KR" dirty="0"/>
              <a:t>, and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사용할 수 있음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9188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Operator1.jsp</a:t>
            </a:r>
            <a:r>
              <a:rPr lang="ko-KR" altLang="en-US" dirty="0"/>
              <a:t> 실행 결과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69E01-EDC3-474B-A3D2-C9E65DEE3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81" y="1400137"/>
            <a:ext cx="6627043" cy="30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(5)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empty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다음과 같이 값이 없을 때 </a:t>
            </a:r>
            <a:r>
              <a:rPr lang="en-US" altLang="ko-KR" dirty="0"/>
              <a:t>true</a:t>
            </a:r>
            <a:r>
              <a:rPr lang="ko-KR" altLang="en-US" dirty="0"/>
              <a:t>를 반환하는 연산자</a:t>
            </a:r>
            <a:endParaRPr lang="en-US" altLang="ko-KR" dirty="0"/>
          </a:p>
          <a:p>
            <a:pPr lvl="2"/>
            <a:r>
              <a:rPr lang="en-US" altLang="ko-KR" dirty="0"/>
              <a:t>null</a:t>
            </a:r>
          </a:p>
          <a:p>
            <a:pPr lvl="2"/>
            <a:r>
              <a:rPr lang="ko-KR" altLang="en-US" dirty="0"/>
              <a:t>빈 문자열</a:t>
            </a:r>
          </a:p>
          <a:p>
            <a:pPr lvl="2"/>
            <a:r>
              <a:rPr lang="ko-KR" altLang="en-US" dirty="0"/>
              <a:t>길이가 </a:t>
            </a:r>
            <a:r>
              <a:rPr lang="en-US" altLang="ko-KR" dirty="0"/>
              <a:t>0</a:t>
            </a:r>
            <a:r>
              <a:rPr lang="ko-KR" altLang="en-US" dirty="0"/>
              <a:t>인 배열</a:t>
            </a:r>
          </a:p>
          <a:p>
            <a:pPr lvl="2"/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컬렉션</a:t>
            </a:r>
            <a:endParaRPr lang="en-US" altLang="ko-KR" dirty="0"/>
          </a:p>
          <a:p>
            <a:pPr lvl="1"/>
            <a:r>
              <a:rPr lang="ko-KR" altLang="en-US" dirty="0"/>
              <a:t>삼항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일 때 연산</a:t>
            </a:r>
          </a:p>
          <a:p>
            <a:pPr lvl="2"/>
            <a:r>
              <a:rPr lang="ko-KR" altLang="en-US" dirty="0"/>
              <a:t>자바에서는 </a:t>
            </a:r>
            <a:r>
              <a:rPr lang="en-US" altLang="ko-KR" dirty="0"/>
              <a:t>null</a:t>
            </a:r>
            <a:r>
              <a:rPr lang="ko-KR" altLang="en-US" dirty="0"/>
              <a:t>을 조작하려 하거나 연산에 사용하면 </a:t>
            </a:r>
            <a:r>
              <a:rPr lang="en-US" altLang="ko-KR" dirty="0"/>
              <a:t>NullPointerException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으로 인식되어 예외가 발생하지 않음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C3AE6-EAE6-490E-8B86-E9F2EA71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82067"/>
              </p:ext>
            </p:extLst>
          </p:nvPr>
        </p:nvGraphicFramePr>
        <p:xfrm>
          <a:off x="1008701" y="2684065"/>
          <a:ext cx="424202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0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 "true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 때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: "false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 때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3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(6)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10-10] </a:t>
            </a:r>
            <a:r>
              <a:rPr lang="ko-KR" altLang="en-US" dirty="0"/>
              <a:t>각종 연산자 사용 예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① EL</a:t>
            </a:r>
            <a:r>
              <a:rPr lang="ko-KR" altLang="en-US" dirty="0"/>
              <a:t>에서 사용할 변수를 생성하여 영역에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값이 없는</a:t>
            </a:r>
            <a:r>
              <a:rPr lang="en-US" altLang="ko-KR" dirty="0"/>
              <a:t>(empty) </a:t>
            </a:r>
            <a:r>
              <a:rPr lang="ko-KR" altLang="en-US" dirty="0"/>
              <a:t>상태이므로 모두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③ num1</a:t>
            </a:r>
            <a:r>
              <a:rPr lang="ko-KR" altLang="en-US" dirty="0"/>
              <a:t>과 </a:t>
            </a:r>
            <a:r>
              <a:rPr lang="en-US" altLang="ko-KR" dirty="0"/>
              <a:t>num2</a:t>
            </a:r>
            <a:r>
              <a:rPr lang="ko-KR" altLang="en-US" dirty="0"/>
              <a:t>는 각각 </a:t>
            </a:r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이므로 </a:t>
            </a:r>
            <a:r>
              <a:rPr lang="en-US" altLang="ko-KR" dirty="0"/>
              <a:t>num2</a:t>
            </a:r>
            <a:r>
              <a:rPr lang="ko-KR" altLang="en-US" dirty="0"/>
              <a:t>가 더 큼 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따라서 </a:t>
            </a:r>
            <a:r>
              <a:rPr lang="en-US" altLang="ko-KR" dirty="0"/>
              <a:t>false</a:t>
            </a:r>
            <a:r>
              <a:rPr lang="ko-KR" altLang="en-US" dirty="0"/>
              <a:t>를 반환하여 “</a:t>
            </a:r>
            <a:r>
              <a:rPr lang="en-US" altLang="ko-KR" dirty="0"/>
              <a:t>num2</a:t>
            </a:r>
            <a:r>
              <a:rPr lang="ko-KR" altLang="en-US" dirty="0"/>
              <a:t>가 크다”가 출력</a:t>
            </a:r>
            <a:br>
              <a:rPr lang="en-US" altLang="ko-KR" dirty="0"/>
            </a:br>
            <a:r>
              <a:rPr lang="en-US" altLang="ko-KR" dirty="0"/>
              <a:t>④ null</a:t>
            </a:r>
            <a:r>
              <a:rPr lang="ko-KR" altLang="en-US" dirty="0"/>
              <a:t>은 모두 </a:t>
            </a:r>
            <a:r>
              <a:rPr lang="en-US" altLang="ko-KR" dirty="0"/>
              <a:t>0</a:t>
            </a:r>
            <a:r>
              <a:rPr lang="ko-KR" altLang="en-US" dirty="0"/>
              <a:t>으로 처리됨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실행에는 문제가 없으나</a:t>
            </a:r>
            <a:r>
              <a:rPr lang="en-US" altLang="ko-KR" dirty="0"/>
              <a:t>, null</a:t>
            </a:r>
            <a:r>
              <a:rPr lang="ko-KR" altLang="en-US" dirty="0"/>
              <a:t>과 정수를 연산하는 부분을 이클립스는 에러로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33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10.4 EL</a:t>
            </a:r>
            <a:r>
              <a:rPr lang="ko-KR" altLang="en-US" b="1" dirty="0"/>
              <a:t>의 연산자들</a:t>
            </a:r>
            <a:r>
              <a:rPr lang="en-US" altLang="ko-KR" b="1" dirty="0"/>
              <a:t>(7)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Operator2.jsp</a:t>
            </a:r>
            <a:r>
              <a:rPr lang="ko-KR" altLang="en-US" dirty="0"/>
              <a:t> 실행 결과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9CB51-DD77-4B6B-9125-1450B569D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89" y="1480368"/>
            <a:ext cx="3511042" cy="31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10.5 </a:t>
            </a:r>
            <a:r>
              <a:rPr lang="ko-KR" altLang="en-US" b="1" dirty="0"/>
              <a:t>인스턴스 메서드 호출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10.5.1 </a:t>
            </a:r>
            <a:r>
              <a:rPr lang="ko-KR" altLang="en-US" b="1" dirty="0"/>
              <a:t>호출할 메서드 준비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10-11] EL</a:t>
            </a:r>
            <a:r>
              <a:rPr lang="ko-KR" altLang="en-US" dirty="0"/>
              <a:t>로 호출할 메서드를 담은 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getGender</a:t>
            </a:r>
            <a:r>
              <a:rPr lang="en-US" altLang="ko-KR" dirty="0"/>
              <a:t>( ) </a:t>
            </a:r>
            <a:r>
              <a:rPr lang="ko-KR" altLang="en-US" dirty="0"/>
              <a:t>메서드는 주민번호를 매개변수로 받아 성별을 판단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주민번호 뒤 </a:t>
            </a:r>
            <a:r>
              <a:rPr lang="en-US" altLang="ko-KR" dirty="0"/>
              <a:t>7 </a:t>
            </a:r>
            <a:r>
              <a:rPr lang="ko-KR" altLang="en-US" dirty="0"/>
              <a:t>자리의 첫 번째 숫자가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3</a:t>
            </a:r>
            <a:r>
              <a:rPr lang="ko-KR" altLang="en-US" dirty="0"/>
              <a:t>이면 남자로</a:t>
            </a:r>
            <a:br>
              <a:rPr lang="en-US" altLang="ko-KR" dirty="0"/>
            </a:br>
            <a:r>
              <a:rPr lang="en-US" altLang="ko-KR" dirty="0"/>
              <a:t>③ 2</a:t>
            </a:r>
            <a:r>
              <a:rPr lang="ko-KR" altLang="en-US" dirty="0"/>
              <a:t>나 </a:t>
            </a:r>
            <a:r>
              <a:rPr lang="en-US" altLang="ko-KR" dirty="0"/>
              <a:t>4</a:t>
            </a:r>
            <a:r>
              <a:rPr lang="ko-KR" altLang="en-US" dirty="0"/>
              <a:t>면 여자로 판단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isNumber</a:t>
            </a:r>
            <a:r>
              <a:rPr lang="en-US" altLang="ko-KR" dirty="0"/>
              <a:t>( ) </a:t>
            </a:r>
            <a:r>
              <a:rPr lang="ko-KR" altLang="en-US" dirty="0"/>
              <a:t>메서드는 문자열을 매개변수로 받아 숫자인지 판단하는 정적 메서드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전체가 숫자일 때만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매개변수로 전달된 정수만큼의 구구단을 출력하는 정적 메서드</a:t>
            </a:r>
            <a:br>
              <a:rPr lang="en-US" altLang="ko-KR" dirty="0"/>
            </a:br>
            <a:r>
              <a:rPr lang="en-US" altLang="ko-KR" dirty="0"/>
              <a:t>    - 5</a:t>
            </a:r>
            <a:r>
              <a:rPr lang="ko-KR" altLang="en-US" dirty="0"/>
              <a:t>가 전달되면 </a:t>
            </a:r>
            <a:r>
              <a:rPr lang="en-US" altLang="ko-KR" dirty="0"/>
              <a:t>5</a:t>
            </a:r>
            <a:r>
              <a:rPr lang="ko-KR" altLang="en-US" dirty="0"/>
              <a:t>단까지 출력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6978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10.5 </a:t>
            </a:r>
            <a:r>
              <a:rPr lang="ko-KR" altLang="en-US" b="1" dirty="0"/>
              <a:t>인스턴스 메서드 호출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10.5.2 </a:t>
            </a:r>
            <a:r>
              <a:rPr lang="ko-KR" altLang="en-US" b="1" dirty="0"/>
              <a:t>메서드 호출하기</a:t>
            </a:r>
            <a:endParaRPr lang="en-US" altLang="ko-KR" b="1" dirty="0"/>
          </a:p>
          <a:p>
            <a:pPr lvl="2"/>
            <a:r>
              <a:rPr lang="ko-KR" altLang="en-US" dirty="0"/>
              <a:t>객체를 만들어 영역에 저장하고</a:t>
            </a:r>
            <a:r>
              <a:rPr lang="en-US" altLang="ko-KR" dirty="0"/>
              <a:t>,</a:t>
            </a:r>
            <a:r>
              <a:rPr lang="ko-KR" altLang="en-US" dirty="0"/>
              <a:t> 저장된 속성명을 통해 메서드를 호출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10-12] EL</a:t>
            </a:r>
            <a:r>
              <a:rPr lang="ko-KR" altLang="en-US" dirty="0"/>
              <a:t>에서 메서드 호출하기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앞서 만든 클래스로 객체를 생성</a:t>
            </a:r>
            <a:br>
              <a:rPr lang="en-US" altLang="ko-KR" dirty="0"/>
            </a:br>
            <a:r>
              <a:rPr lang="en-US" altLang="ko-KR" dirty="0"/>
              <a:t>② page </a:t>
            </a:r>
            <a:r>
              <a:rPr lang="ko-KR" altLang="en-US" dirty="0"/>
              <a:t>영역에 “</a:t>
            </a:r>
            <a:r>
              <a:rPr lang="en-US" altLang="ko-KR" dirty="0" err="1"/>
              <a:t>myClass</a:t>
            </a:r>
            <a:r>
              <a:rPr lang="en-US" altLang="ko-KR" dirty="0"/>
              <a:t>”</a:t>
            </a:r>
            <a:r>
              <a:rPr lang="ko-KR" altLang="en-US" dirty="0"/>
              <a:t>라는 이름으로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영역에 저장된 속성명으로 객체를 지칭해 메서드를 호출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주민번호 뒷자리가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3</a:t>
            </a:r>
            <a:r>
              <a:rPr lang="ko-KR" altLang="en-US" dirty="0"/>
              <a:t>으로 시작하면 ‘남자’</a:t>
            </a:r>
            <a:r>
              <a:rPr lang="en-US" altLang="ko-KR" dirty="0"/>
              <a:t>, 2</a:t>
            </a:r>
            <a:r>
              <a:rPr lang="ko-KR" altLang="en-US" dirty="0"/>
              <a:t>나 </a:t>
            </a:r>
            <a:r>
              <a:rPr lang="en-US" altLang="ko-KR" dirty="0"/>
              <a:t>4</a:t>
            </a:r>
            <a:r>
              <a:rPr lang="ko-KR" altLang="en-US" dirty="0"/>
              <a:t>로 시작하면 ‘여자’를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AAFB5-55EE-41FA-BF00-3410DD55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9" y="3047408"/>
            <a:ext cx="2703086" cy="9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10.6 </a:t>
            </a:r>
            <a:r>
              <a:rPr lang="ko-KR" altLang="en-US" b="1" dirty="0"/>
              <a:t>정적 메서드 호출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10.6.1 </a:t>
            </a:r>
            <a:r>
              <a:rPr lang="ko-KR" altLang="en-US" b="1" dirty="0"/>
              <a:t>클래스명을 통한 정적 메서드 호출</a:t>
            </a:r>
            <a:endParaRPr lang="en-US" altLang="ko-KR" b="1" dirty="0"/>
          </a:p>
          <a:p>
            <a:pPr lvl="2"/>
            <a:r>
              <a:rPr lang="ko-KR" altLang="en-US" dirty="0"/>
              <a:t>정적 메서드는 객체 생성 없이 클래스명으로 직접 호출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10-13] </a:t>
            </a:r>
            <a:r>
              <a:rPr lang="ko-KR" altLang="en-US" dirty="0"/>
              <a:t>클래스명을 통한 정적 메서드 호출</a:t>
            </a:r>
            <a:endParaRPr lang="en-US" altLang="ko-KR" dirty="0"/>
          </a:p>
          <a:p>
            <a:pPr lvl="2"/>
            <a:r>
              <a:rPr lang="ko-KR" altLang="en-US" dirty="0"/>
              <a:t>새로 추가한 </a:t>
            </a:r>
            <a:r>
              <a:rPr lang="en-US" altLang="ko-KR" dirty="0"/>
              <a:t>${ </a:t>
            </a:r>
            <a:r>
              <a:rPr lang="en-US" altLang="ko-KR" dirty="0" err="1"/>
              <a:t>MyELClass.showGugudan</a:t>
            </a:r>
            <a:r>
              <a:rPr lang="en-US" altLang="ko-KR" dirty="0"/>
              <a:t>(7) }</a:t>
            </a:r>
            <a:r>
              <a:rPr lang="ko-KR" altLang="en-US" dirty="0"/>
              <a:t>의 실행 결과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AEAF4-CC0C-4372-B7BF-741091C16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556" y="2259645"/>
            <a:ext cx="5045108" cy="20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10.6 </a:t>
            </a:r>
            <a:r>
              <a:rPr lang="ko-KR" altLang="en-US" b="1" dirty="0"/>
              <a:t>정적 메서드 호출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10.6.2 TLD</a:t>
            </a:r>
            <a:r>
              <a:rPr lang="ko-KR" altLang="en-US" b="1" dirty="0"/>
              <a:t>를 이용한 정적 메서드 호출</a:t>
            </a:r>
            <a:endParaRPr lang="en-US" altLang="ko-KR" b="1" dirty="0"/>
          </a:p>
          <a:p>
            <a:pPr lvl="2"/>
            <a:r>
              <a:rPr lang="en-US" altLang="ko-KR" dirty="0"/>
              <a:t>TLD(Tag Library Descriptor)</a:t>
            </a:r>
          </a:p>
          <a:p>
            <a:pPr lvl="3"/>
            <a:r>
              <a:rPr lang="ko-KR" altLang="en-US" dirty="0"/>
              <a:t>사용자 정의 태그나 </a:t>
            </a:r>
            <a:r>
              <a:rPr lang="en-US" altLang="ko-KR" dirty="0"/>
              <a:t>JSTL </a:t>
            </a:r>
            <a:r>
              <a:rPr lang="ko-KR" altLang="en-US" dirty="0"/>
              <a:t>태그들을 설정하기 위한 </a:t>
            </a:r>
            <a:r>
              <a:rPr lang="en-US" altLang="ko-KR" dirty="0"/>
              <a:t>XML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3"/>
            <a:r>
              <a:rPr lang="ko-KR" altLang="en-US" dirty="0"/>
              <a:t>파일 확장자는 </a:t>
            </a:r>
            <a:r>
              <a:rPr lang="en-US" altLang="ko-KR" dirty="0"/>
              <a:t>xml </a:t>
            </a:r>
            <a:r>
              <a:rPr lang="ko-KR" altLang="en-US" dirty="0"/>
              <a:t>대신 </a:t>
            </a:r>
            <a:r>
              <a:rPr lang="en-US" altLang="ko-KR" dirty="0" err="1"/>
              <a:t>tld</a:t>
            </a:r>
            <a:r>
              <a:rPr lang="ko-KR" altLang="en-US" dirty="0"/>
              <a:t>를 사용하며</a:t>
            </a:r>
            <a:r>
              <a:rPr lang="en-US" altLang="ko-KR" dirty="0"/>
              <a:t>, WEB-INF </a:t>
            </a:r>
            <a:r>
              <a:rPr lang="ko-KR" altLang="en-US" dirty="0"/>
              <a:t>폴더에 작성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에서 정적 메서드를 호출하는 과정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호출할 메서드를 담은 자바 클래스를 작성</a:t>
            </a:r>
            <a:r>
              <a:rPr lang="en-US" altLang="ko-KR" dirty="0"/>
              <a:t>(public</a:t>
            </a:r>
            <a:r>
              <a:rPr lang="ko-KR" altLang="en-US" dirty="0"/>
              <a:t>로 선언한 정적 메서드만 호출할 수 있음</a:t>
            </a:r>
            <a:r>
              <a:rPr lang="en-US" altLang="ko-KR" dirty="0"/>
              <a:t>)</a:t>
            </a:r>
            <a:endParaRPr lang="ko-KR" altLang="en-US" dirty="0"/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TLD </a:t>
            </a:r>
            <a:r>
              <a:rPr lang="ko-KR" altLang="en-US" dirty="0"/>
              <a:t>파일을 생성한 후 클래스와 메서드를 등록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en-US" altLang="ko-KR" dirty="0"/>
              <a:t>JSP </a:t>
            </a:r>
            <a:r>
              <a:rPr lang="ko-KR" altLang="en-US" dirty="0"/>
              <a:t>파일에서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지시어로 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파일의 경로와 이 </a:t>
            </a:r>
            <a:r>
              <a:rPr lang="en-US" altLang="ko-KR" dirty="0" err="1"/>
              <a:t>tld</a:t>
            </a:r>
            <a:r>
              <a:rPr lang="ko-KR" altLang="en-US" dirty="0"/>
              <a:t>를 지칭할 접두어를 설정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접두어를 통해 </a:t>
            </a:r>
            <a:r>
              <a:rPr lang="en-US" altLang="ko-KR" dirty="0"/>
              <a:t>EL</a:t>
            </a:r>
            <a:r>
              <a:rPr lang="ko-KR" altLang="en-US" dirty="0"/>
              <a:t>에서 메서드를 호출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8630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10.6 </a:t>
            </a:r>
            <a:r>
              <a:rPr lang="ko-KR" altLang="en-US" b="1" dirty="0"/>
              <a:t>정적 메서드 호출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TLD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① </a:t>
            </a:r>
            <a:r>
              <a:rPr lang="en-US" altLang="ko-KR" dirty="0" err="1"/>
              <a:t>WebContent</a:t>
            </a:r>
            <a:r>
              <a:rPr lang="en-US" altLang="ko-KR" dirty="0"/>
              <a:t>/WEB-INF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② [New] → ③ [Other]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① [Wizards:] </a:t>
            </a:r>
            <a:r>
              <a:rPr lang="ko-KR" altLang="en-US" dirty="0"/>
              <a:t>부분에 “</a:t>
            </a:r>
            <a:r>
              <a:rPr lang="en-US" altLang="ko-KR" dirty="0"/>
              <a:t>xml”</a:t>
            </a:r>
            <a:r>
              <a:rPr lang="ko-KR" altLang="en-US" dirty="0"/>
              <a:t> 입력 </a:t>
            </a:r>
            <a:r>
              <a:rPr lang="en-US" altLang="ko-KR" dirty="0"/>
              <a:t>② XML File</a:t>
            </a:r>
            <a:r>
              <a:rPr lang="ko-KR" altLang="en-US" dirty="0"/>
              <a:t>이 보이면</a:t>
            </a:r>
            <a:r>
              <a:rPr lang="en-US" altLang="ko-KR" dirty="0"/>
              <a:t> </a:t>
            </a:r>
            <a:r>
              <a:rPr lang="ko-KR" altLang="en-US" dirty="0"/>
              <a:t>선택 후 </a:t>
            </a:r>
            <a:r>
              <a:rPr lang="en-US" altLang="ko-KR" dirty="0"/>
              <a:t>③ [Next]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다음 화면에서 </a:t>
            </a:r>
            <a:r>
              <a:rPr lang="en-US" altLang="ko-KR" dirty="0"/>
              <a:t>① </a:t>
            </a:r>
            <a:r>
              <a:rPr lang="ko-KR" altLang="en-US" dirty="0"/>
              <a:t>파일명을 “</a:t>
            </a:r>
            <a:r>
              <a:rPr lang="en-US" altLang="ko-KR" dirty="0" err="1"/>
              <a:t>MyTagLib.tld</a:t>
            </a:r>
            <a:r>
              <a:rPr lang="en-US" altLang="ko-KR" dirty="0"/>
              <a:t>”</a:t>
            </a:r>
            <a:r>
              <a:rPr lang="ko-KR" altLang="en-US" dirty="0"/>
              <a:t>라고 입력 후 </a:t>
            </a:r>
            <a:r>
              <a:rPr lang="en-US" altLang="ko-KR" dirty="0"/>
              <a:t>② [Next]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① “Create XML file from an XML schema file”</a:t>
            </a:r>
            <a:r>
              <a:rPr lang="ko-KR" altLang="en-US" dirty="0"/>
              <a:t>을 체크한 후 </a:t>
            </a:r>
            <a:r>
              <a:rPr lang="en-US" altLang="ko-KR" dirty="0"/>
              <a:t>② [Next]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① “Select XML Catalog entry”</a:t>
            </a:r>
            <a:r>
              <a:rPr lang="ko-KR" altLang="en-US" dirty="0"/>
              <a:t>를 선택하면 기본 항목들이 나옴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② </a:t>
            </a:r>
            <a:r>
              <a:rPr lang="ko-KR" altLang="en-US" dirty="0"/>
              <a:t>그중 “</a:t>
            </a:r>
            <a:r>
              <a:rPr lang="en-US" altLang="ko-KR" dirty="0"/>
              <a:t>webjsptaglibrary_2_0.xsd”</a:t>
            </a:r>
            <a:r>
              <a:rPr lang="ko-KR" altLang="en-US" dirty="0"/>
              <a:t>를 찾아 선택한 후 </a:t>
            </a:r>
            <a:r>
              <a:rPr lang="en-US" altLang="ko-KR" dirty="0"/>
              <a:t>③ [Next]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① [Namespace Information] </a:t>
            </a:r>
            <a:r>
              <a:rPr lang="ko-KR" altLang="en-US" dirty="0"/>
              <a:t>영역에서 첫 번째 항목을 선택한 후 </a:t>
            </a:r>
            <a:r>
              <a:rPr lang="en-US" altLang="ko-KR" dirty="0"/>
              <a:t>② [Edit]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① [Prefix:]</a:t>
            </a:r>
            <a:r>
              <a:rPr lang="ko-KR" altLang="en-US" dirty="0"/>
              <a:t>의 텍스트를 삭제해서 공백으로 만든 후 </a:t>
            </a:r>
            <a:r>
              <a:rPr lang="en-US" altLang="ko-KR" dirty="0"/>
              <a:t>② [OK]</a:t>
            </a:r>
            <a:r>
              <a:rPr lang="ko-KR" altLang="en-US" dirty="0"/>
              <a:t>를 눌러 적용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① Prefix </a:t>
            </a:r>
            <a:r>
              <a:rPr lang="ko-KR" altLang="en-US" dirty="0"/>
              <a:t>열이 </a:t>
            </a:r>
            <a:r>
              <a:rPr lang="en-US" altLang="ko-KR" dirty="0"/>
              <a:t>&lt;no prefix&gt;</a:t>
            </a:r>
            <a:r>
              <a:rPr lang="ko-KR" altLang="en-US" dirty="0"/>
              <a:t>로 변경된 것을 확인한 후 </a:t>
            </a:r>
            <a:r>
              <a:rPr lang="en-US" altLang="ko-KR" dirty="0"/>
              <a:t>② [Finish]</a:t>
            </a:r>
            <a:r>
              <a:rPr lang="ko-KR" altLang="en-US" dirty="0"/>
              <a:t>를 눌러 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1013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10.6 </a:t>
            </a:r>
            <a:r>
              <a:rPr lang="ko-KR" altLang="en-US" b="1" dirty="0"/>
              <a:t>정적 메서드 호출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TLD </a:t>
            </a:r>
            <a:r>
              <a:rPr lang="ko-KR" altLang="en-US" dirty="0"/>
              <a:t>파일에 메서드 등록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10-14] TLD </a:t>
            </a:r>
            <a:r>
              <a:rPr lang="ko-KR" altLang="en-US" dirty="0"/>
              <a:t>파일에 정적 메서드 등록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버전과 짧은 이름을 간단히 지정</a:t>
            </a:r>
            <a:r>
              <a:rPr lang="en-US" altLang="ko-KR" dirty="0"/>
              <a:t> -</a:t>
            </a:r>
            <a:r>
              <a:rPr lang="ko-KR" altLang="en-US" dirty="0"/>
              <a:t> 버전은 </a:t>
            </a:r>
            <a:r>
              <a:rPr lang="en-US" altLang="ko-KR" dirty="0"/>
              <a:t>1.0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이름은 “</a:t>
            </a:r>
            <a:r>
              <a:rPr lang="en-US" altLang="ko-KR" dirty="0" err="1"/>
              <a:t>mytag</a:t>
            </a:r>
            <a:r>
              <a:rPr lang="en-US" altLang="ko-KR" dirty="0"/>
              <a:t>”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메서드를 등록하기 위한 태그</a:t>
            </a:r>
            <a:r>
              <a:rPr lang="en-US" altLang="ko-KR" dirty="0"/>
              <a:t>. </a:t>
            </a:r>
            <a:r>
              <a:rPr lang="ko-KR" altLang="en-US" dirty="0"/>
              <a:t>이 태그 안에 </a:t>
            </a:r>
            <a:r>
              <a:rPr lang="en-US" altLang="ko-KR" dirty="0"/>
              <a:t>③ </a:t>
            </a:r>
            <a:r>
              <a:rPr lang="ko-KR" altLang="en-US" dirty="0"/>
              <a:t>메서드 이름</a:t>
            </a:r>
            <a:r>
              <a:rPr lang="en-US" altLang="ko-KR" dirty="0"/>
              <a:t>, ④ (</a:t>
            </a:r>
            <a:r>
              <a:rPr lang="ko-KR" altLang="en-US" dirty="0"/>
              <a:t>패키지명을 포함한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클래스 이름</a:t>
            </a:r>
            <a:r>
              <a:rPr lang="en-US" altLang="ko-KR" dirty="0"/>
              <a:t>, ⑤ (</a:t>
            </a:r>
            <a:r>
              <a:rPr lang="ko-KR" altLang="en-US" dirty="0"/>
              <a:t>반환 타입과 매개변수를 포함한</a:t>
            </a:r>
            <a:r>
              <a:rPr lang="en-US" altLang="ko-KR" dirty="0"/>
              <a:t>) </a:t>
            </a:r>
            <a:r>
              <a:rPr lang="ko-KR" altLang="en-US" dirty="0"/>
              <a:t>메서드 시그니처를 채움</a:t>
            </a:r>
            <a:endParaRPr lang="en-US" altLang="ko-KR" dirty="0"/>
          </a:p>
          <a:p>
            <a:pPr lvl="2"/>
            <a:r>
              <a:rPr lang="ko-KR" altLang="en-US" dirty="0"/>
              <a:t>메서드 시그니처를 작성</a:t>
            </a:r>
            <a:r>
              <a:rPr lang="en-US" altLang="ko-KR" dirty="0"/>
              <a:t>: </a:t>
            </a:r>
            <a:r>
              <a:rPr lang="ko-KR" altLang="en-US" dirty="0"/>
              <a:t>기본 자료형이 아니라면 패키지를 포함한 전체 경로를 입력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45873-514B-4290-8ABE-BC739085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307" y="2622834"/>
            <a:ext cx="5882326" cy="20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5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10.6 </a:t>
            </a:r>
            <a:r>
              <a:rPr lang="ko-KR" altLang="en-US" b="1" dirty="0"/>
              <a:t>정적 메서드 호출</a:t>
            </a:r>
            <a:r>
              <a:rPr lang="en-US" altLang="ko-KR" b="1" dirty="0"/>
              <a:t>(5)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 호출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10-15] TLD</a:t>
            </a:r>
            <a:r>
              <a:rPr lang="ko-KR" altLang="en-US" dirty="0"/>
              <a:t>를 이용한 정적 메서드 호출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지시어를 선언</a:t>
            </a:r>
            <a:br>
              <a:rPr lang="en-US" altLang="ko-KR" dirty="0"/>
            </a:br>
            <a:r>
              <a:rPr lang="en-US" altLang="ko-KR" dirty="0"/>
              <a:t>    - prefix </a:t>
            </a:r>
            <a:r>
              <a:rPr lang="ko-KR" altLang="en-US" dirty="0"/>
              <a:t>속성에는 </a:t>
            </a:r>
            <a:r>
              <a:rPr lang="en-US" altLang="ko-KR" dirty="0"/>
              <a:t>EL</a:t>
            </a:r>
            <a:r>
              <a:rPr lang="ko-KR" altLang="en-US" dirty="0"/>
              <a:t>에서 사용할 접두어를 지정하고</a:t>
            </a:r>
            <a:r>
              <a:rPr lang="en-US" altLang="ko-KR" dirty="0"/>
              <a:t>, </a:t>
            </a:r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속성에는 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파일의 경로를 작성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지시어에서 선언한 접두어를 이용해 메서드를 호출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E52CD-EABD-46AA-ADCE-8C1F5128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68" y="2563221"/>
            <a:ext cx="3604623" cy="9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EL</a:t>
            </a:r>
            <a:r>
              <a:rPr lang="ko-KR" altLang="en-US" dirty="0"/>
              <a:t>은 내장 객체를 통해 </a:t>
            </a:r>
            <a:r>
              <a:rPr lang="en-US" altLang="ko-KR" dirty="0"/>
              <a:t>4</a:t>
            </a:r>
            <a:r>
              <a:rPr lang="ko-KR" altLang="en-US" dirty="0"/>
              <a:t>가지 영역에 저장된 속성값을 읽을 수 있음</a:t>
            </a:r>
            <a:endParaRPr lang="en-US" altLang="ko-KR" dirty="0"/>
          </a:p>
          <a:p>
            <a:pPr lvl="1"/>
            <a:r>
              <a:rPr lang="ko-KR" altLang="en-US" dirty="0"/>
              <a:t>전송된 폼값이나 객체를 </a:t>
            </a:r>
            <a:r>
              <a:rPr lang="en-US" altLang="ko-KR" dirty="0"/>
              <a:t>EL</a:t>
            </a:r>
            <a:r>
              <a:rPr lang="ko-KR" altLang="en-US" dirty="0"/>
              <a:t>을 통해 읽을 수 있음</a:t>
            </a:r>
            <a:endParaRPr lang="en-US" altLang="ko-KR" dirty="0"/>
          </a:p>
          <a:p>
            <a:pPr lvl="1"/>
            <a:r>
              <a:rPr lang="ko-KR" altLang="en-US" dirty="0"/>
              <a:t>컬렉션을 보다 쉽게 사용할 수 있음</a:t>
            </a:r>
            <a:endParaRPr lang="en-US" altLang="ko-KR" dirty="0"/>
          </a:p>
          <a:p>
            <a:pPr lvl="1"/>
            <a:r>
              <a:rPr lang="ko-KR" altLang="en-US" dirty="0"/>
              <a:t>자바에서 제공하는 연산자와 함께 문자 형태의 연산자를 추가로 사용할 수 있음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코드를 직접 사용할 수는 없지만</a:t>
            </a:r>
            <a:r>
              <a:rPr lang="en-US" altLang="ko-KR" dirty="0"/>
              <a:t>, </a:t>
            </a:r>
            <a:r>
              <a:rPr lang="ko-KR" altLang="en-US" dirty="0"/>
              <a:t>메서드를 호출할 수 있는 기능을 제공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10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표현 언어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lt1"/>
                </a:solidFill>
              </a:rPr>
              <a:t>(EL : Expression Language)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표현 언어는 변수의 값을 표현식보다 편하게 출력할 수 있게 해주고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기본 문법을 보완하는 역할을 수행하고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또한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가지 영역에 저장된 속성도 더 쉽게 읽을 수 있음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이번 장에서는 표현 언어의 문법을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표현 언어는 모델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방식으로 웹 애플리케이션을 개발할 때 주로 사용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가지 영역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(page, request, session, application)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저장된 속성에 접근할 때 사용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40F96-051C-4C06-B392-B57E7978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17" y="1588584"/>
            <a:ext cx="4934733" cy="2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10.1 </a:t>
            </a:r>
            <a:r>
              <a:rPr lang="ko-KR" altLang="en-US" b="1" dirty="0"/>
              <a:t>표현 언어란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표현 언어</a:t>
            </a:r>
            <a:r>
              <a:rPr lang="en-US" altLang="ko-KR" dirty="0"/>
              <a:t>(Expression Language, EL): </a:t>
            </a:r>
            <a:r>
              <a:rPr lang="ko-KR" altLang="en-US" dirty="0"/>
              <a:t>변수의 값을 출력할 때 사용하는 스크립트 언어</a:t>
            </a:r>
            <a:endParaRPr lang="en-US" altLang="ko-KR" dirty="0"/>
          </a:p>
          <a:p>
            <a:pPr lvl="2"/>
            <a:r>
              <a:rPr lang="ko-KR" altLang="en-US" dirty="0"/>
              <a:t>표현 언어는 </a:t>
            </a:r>
            <a:r>
              <a:rPr lang="en-US" altLang="ko-KR" dirty="0"/>
              <a:t>4</a:t>
            </a:r>
            <a:r>
              <a:rPr lang="ko-KR" altLang="en-US" dirty="0"/>
              <a:t>가지 영역에 저장된 값을 출력할 때 사용</a:t>
            </a:r>
            <a:endParaRPr lang="en-US" altLang="ko-KR" dirty="0"/>
          </a:p>
          <a:p>
            <a:pPr lvl="2"/>
            <a:r>
              <a:rPr lang="ko-KR" altLang="en-US" dirty="0"/>
              <a:t>사용법이 매우 간결하고</a:t>
            </a:r>
            <a:r>
              <a:rPr lang="en-US" altLang="ko-KR" dirty="0"/>
              <a:t>, </a:t>
            </a:r>
            <a:r>
              <a:rPr lang="ko-KR" altLang="en-US" dirty="0"/>
              <a:t>예외와 형변환에 관대하다는 특징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자바에서 값이 </a:t>
            </a:r>
            <a:r>
              <a:rPr lang="en-US" altLang="ko-KR" dirty="0"/>
              <a:t>null</a:t>
            </a:r>
            <a:r>
              <a:rPr lang="ko-KR" altLang="en-US" dirty="0"/>
              <a:t>인 변수를 사용하면 예외가 발생하지만 표현 언어를 사용하면 예외가 발생하지 않음</a:t>
            </a:r>
            <a:endParaRPr lang="en-US" altLang="ko-KR" dirty="0"/>
          </a:p>
          <a:p>
            <a:pPr lvl="2"/>
            <a:r>
              <a:rPr lang="ko-KR" altLang="en-US" dirty="0"/>
              <a:t>표현 언어의 기능</a:t>
            </a:r>
            <a:endParaRPr lang="en-US" altLang="ko-KR" dirty="0"/>
          </a:p>
          <a:p>
            <a:pPr lvl="3"/>
            <a:r>
              <a:rPr lang="en-US" altLang="ko-KR" dirty="0"/>
              <a:t>JSP </a:t>
            </a:r>
            <a:r>
              <a:rPr lang="ko-KR" altLang="en-US" dirty="0"/>
              <a:t>내장 객체의 영역에 담긴 속성을 사용할 수 있음</a:t>
            </a:r>
            <a:endParaRPr lang="en-US" altLang="ko-KR" dirty="0"/>
          </a:p>
          <a:p>
            <a:pPr lvl="3"/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비교 연산</a:t>
            </a:r>
            <a:r>
              <a:rPr lang="en-US" altLang="ko-KR" dirty="0"/>
              <a:t>, </a:t>
            </a:r>
            <a:r>
              <a:rPr lang="ko-KR" altLang="en-US" dirty="0"/>
              <a:t>논리 연산이 가능</a:t>
            </a:r>
            <a:endParaRPr lang="en-US" altLang="ko-KR" dirty="0"/>
          </a:p>
          <a:p>
            <a:pPr lvl="3"/>
            <a:r>
              <a:rPr lang="ko-KR" altLang="en-US" dirty="0"/>
              <a:t>자바 클래스에 정의된 메서드를 호출할 수 있음</a:t>
            </a:r>
            <a:endParaRPr lang="en-US" altLang="ko-KR" dirty="0"/>
          </a:p>
          <a:p>
            <a:pPr lvl="3"/>
            <a:r>
              <a:rPr lang="ko-KR" altLang="en-US" dirty="0"/>
              <a:t>표현 언어만의 객체를 통해 </a:t>
            </a:r>
            <a:r>
              <a:rPr lang="en-US" altLang="ko-KR" dirty="0"/>
              <a:t>JSP</a:t>
            </a:r>
            <a:r>
              <a:rPr lang="ko-KR" altLang="en-US" dirty="0"/>
              <a:t>와 동일한 기능을 수행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10.1 </a:t>
            </a:r>
            <a:r>
              <a:rPr lang="ko-KR" altLang="en-US" b="1" dirty="0"/>
              <a:t>표현 언어란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10.1.1 </a:t>
            </a:r>
            <a:r>
              <a:rPr lang="ko-KR" altLang="en-US" b="1" dirty="0"/>
              <a:t>기본 사용법</a:t>
            </a:r>
            <a:endParaRPr lang="en-US" altLang="ko-KR" b="1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의 기본 사용법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속성은 영역에 저장된 속성을 의미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변수나 값을 바로 쓸 수 있던 표현식과는 다르며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JSP</a:t>
            </a:r>
            <a:r>
              <a:rPr lang="ko-KR" altLang="en-US" dirty="0"/>
              <a:t>에서 생성한 변수를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접근하려면</a:t>
            </a:r>
            <a:r>
              <a:rPr lang="en-US" altLang="ko-KR" dirty="0"/>
              <a:t>, </a:t>
            </a:r>
            <a:r>
              <a:rPr lang="ko-KR" altLang="en-US" dirty="0"/>
              <a:t>반드시 영역에 저장 후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request </a:t>
            </a:r>
            <a:r>
              <a:rPr lang="ko-KR" altLang="en-US" dirty="0"/>
              <a:t>영역에 저장하였다면 다음과 같이 출력할 수 있음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BEFBFD-615D-4BB8-89E6-FDCF98E6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7873"/>
              </p:ext>
            </p:extLst>
          </p:nvPr>
        </p:nvGraphicFramePr>
        <p:xfrm>
          <a:off x="1295400" y="1667845"/>
          <a:ext cx="131795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2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1B4C6-6982-47AE-BC32-CA52A9F7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25402"/>
              </p:ext>
            </p:extLst>
          </p:nvPr>
        </p:nvGraphicFramePr>
        <p:xfrm>
          <a:off x="1295400" y="3428491"/>
          <a:ext cx="3429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&lt;h2&gt;${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reuqestScope.saveVar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}&lt;/h2&gt;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2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10.1 </a:t>
            </a:r>
            <a:r>
              <a:rPr lang="ko-KR" altLang="en-US" b="1" dirty="0"/>
              <a:t>표현 언어란</a:t>
            </a:r>
            <a:r>
              <a:rPr lang="en-US" altLang="ko-KR" b="1" dirty="0"/>
              <a:t>?(3)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EL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태그나 자바스크립트</a:t>
            </a:r>
            <a:r>
              <a:rPr lang="en-US" altLang="ko-KR" dirty="0"/>
              <a:t>, CSS </a:t>
            </a:r>
            <a:r>
              <a:rPr lang="ko-KR" altLang="en-US" dirty="0"/>
              <a:t>어디에서든 사용할 수 있음</a:t>
            </a:r>
            <a:br>
              <a:rPr lang="en-US" altLang="ko-KR" dirty="0"/>
            </a:br>
            <a:r>
              <a:rPr lang="ko-KR" altLang="en-US" dirty="0"/>
              <a:t>또한 액션 태그나 앞으로 학습할 </a:t>
            </a:r>
            <a:r>
              <a:rPr lang="en-US" altLang="ko-KR" dirty="0"/>
              <a:t>JSTL</a:t>
            </a:r>
            <a:r>
              <a:rPr lang="ko-KR" altLang="en-US" dirty="0"/>
              <a:t>의 속성값으로도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스크립트 요소</a:t>
            </a:r>
            <a:r>
              <a:rPr lang="en-US" altLang="ko-KR" dirty="0"/>
              <a:t>(</a:t>
            </a:r>
            <a:r>
              <a:rPr lang="ko-KR" altLang="en-US" dirty="0"/>
              <a:t>선언부</a:t>
            </a:r>
            <a:r>
              <a:rPr lang="en-US" altLang="ko-KR" dirty="0"/>
              <a:t>, </a:t>
            </a:r>
            <a:r>
              <a:rPr lang="ko-KR" altLang="en-US" dirty="0"/>
              <a:t>표현식</a:t>
            </a:r>
            <a:r>
              <a:rPr lang="en-US" altLang="ko-KR" dirty="0"/>
              <a:t>, </a:t>
            </a:r>
            <a:r>
              <a:rPr lang="ko-KR" altLang="en-US" dirty="0"/>
              <a:t>스크립틀릿</a:t>
            </a:r>
            <a:r>
              <a:rPr lang="en-US" altLang="ko-KR" dirty="0"/>
              <a:t>)</a:t>
            </a:r>
            <a:r>
              <a:rPr lang="ko-KR" altLang="en-US" dirty="0"/>
              <a:t>에서는 사용할 수 없음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BEFBFD-615D-4BB8-89E6-FDCF98E6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76073"/>
              </p:ext>
            </p:extLst>
          </p:nvPr>
        </p:nvGraphicFramePr>
        <p:xfrm>
          <a:off x="1295400" y="1667845"/>
          <a:ext cx="3752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2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elVar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value="${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elVar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jsp:include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page="${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pathVar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1B4C6-6982-47AE-BC32-CA52A9F7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94093"/>
              </p:ext>
            </p:extLst>
          </p:nvPr>
        </p:nvGraphicFramePr>
        <p:xfrm>
          <a:off x="1295400" y="2657334"/>
          <a:ext cx="29146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&lt;%!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myMethod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errorVar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//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5FD971-9730-4A14-80E4-78D02723C24D}"/>
              </a:ext>
            </a:extLst>
          </p:cNvPr>
          <p:cNvSpPr txBox="1"/>
          <p:nvPr/>
        </p:nvSpPr>
        <p:spPr>
          <a:xfrm>
            <a:off x="5191125" y="1667845"/>
            <a:ext cx="2352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</a:rPr>
              <a:t>액션 태그와 함께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7299E-354B-43E4-BA2C-C6A0EE764B58}"/>
              </a:ext>
            </a:extLst>
          </p:cNvPr>
          <p:cNvSpPr txBox="1"/>
          <p:nvPr/>
        </p:nvSpPr>
        <p:spPr>
          <a:xfrm>
            <a:off x="5191125" y="1872088"/>
            <a:ext cx="2352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</a:rPr>
              <a:t>JSTL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</a:rPr>
              <a:t>과 함께 사용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ACA3C-70E2-49D7-99D7-2239DDED079C}"/>
              </a:ext>
            </a:extLst>
          </p:cNvPr>
          <p:cNvCxnSpPr/>
          <p:nvPr/>
        </p:nvCxnSpPr>
        <p:spPr>
          <a:xfrm flipH="1">
            <a:off x="4838700" y="1814039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FA9FEE-8A70-46B8-8BFB-12F82F56374D}"/>
              </a:ext>
            </a:extLst>
          </p:cNvPr>
          <p:cNvCxnSpPr/>
          <p:nvPr/>
        </p:nvCxnSpPr>
        <p:spPr>
          <a:xfrm flipH="1">
            <a:off x="4838700" y="2018282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181C1-970C-4827-8280-E6C60BC4CD8E}"/>
              </a:ext>
            </a:extLst>
          </p:cNvPr>
          <p:cNvSpPr txBox="1"/>
          <p:nvPr/>
        </p:nvSpPr>
        <p:spPr>
          <a:xfrm>
            <a:off x="2295525" y="3370786"/>
            <a:ext cx="30194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</a:rPr>
              <a:t>선언부에서 사용했으므로 에러 발생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45DCF-4203-47AA-B956-7B641EF3C584}"/>
              </a:ext>
            </a:extLst>
          </p:cNvPr>
          <p:cNvCxnSpPr>
            <a:cxnSpLocks/>
          </p:cNvCxnSpPr>
          <p:nvPr/>
        </p:nvCxnSpPr>
        <p:spPr>
          <a:xfrm flipH="1">
            <a:off x="1882230" y="3516980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BB4AF-E580-4438-BF4B-8512F4D9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146"/>
              </p:ext>
            </p:extLst>
          </p:nvPr>
        </p:nvGraphicFramePr>
        <p:xfrm>
          <a:off x="1295401" y="3761040"/>
          <a:ext cx="319087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7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include file="${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errorVar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}" 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785FE-F823-4E89-A1AB-3CC6DCF2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41678"/>
              </p:ext>
            </p:extLst>
          </p:nvPr>
        </p:nvGraphicFramePr>
        <p:xfrm>
          <a:off x="1300162" y="4136029"/>
          <a:ext cx="236696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 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errorVar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 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3355E3-0A7F-4A59-9D30-E792BAA8F390}"/>
              </a:ext>
            </a:extLst>
          </p:cNvPr>
          <p:cNvSpPr txBox="1"/>
          <p:nvPr/>
        </p:nvSpPr>
        <p:spPr>
          <a:xfrm>
            <a:off x="4714877" y="3742972"/>
            <a:ext cx="31908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</a:rPr>
              <a:t>스크립틀릿에서 사용했으므로 에러 발생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CE898-394E-4692-B721-B46ACB2C41A4}"/>
              </a:ext>
            </a:extLst>
          </p:cNvPr>
          <p:cNvCxnSpPr>
            <a:cxnSpLocks/>
          </p:cNvCxnSpPr>
          <p:nvPr/>
        </p:nvCxnSpPr>
        <p:spPr>
          <a:xfrm flipH="1">
            <a:off x="4301582" y="3889166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E0CC1D-BB32-44C3-AB6B-D8AB2B77AFF5}"/>
              </a:ext>
            </a:extLst>
          </p:cNvPr>
          <p:cNvSpPr txBox="1"/>
          <p:nvPr/>
        </p:nvSpPr>
        <p:spPr>
          <a:xfrm>
            <a:off x="3843339" y="4117961"/>
            <a:ext cx="30194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</a:rPr>
              <a:t>표현식에서 사용했으므로 에러 발생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D690CD-E81F-4093-BE65-19421BA3B993}"/>
              </a:ext>
            </a:extLst>
          </p:cNvPr>
          <p:cNvCxnSpPr>
            <a:cxnSpLocks/>
          </p:cNvCxnSpPr>
          <p:nvPr/>
        </p:nvCxnSpPr>
        <p:spPr>
          <a:xfrm flipH="1">
            <a:off x="3430044" y="4264155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2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10.1 </a:t>
            </a:r>
            <a:r>
              <a:rPr lang="ko-KR" altLang="en-US" b="1" dirty="0"/>
              <a:t>표현 언어란</a:t>
            </a:r>
            <a:r>
              <a:rPr lang="en-US" altLang="ko-KR" b="1" dirty="0"/>
              <a:t>?(3)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10.1.2 </a:t>
            </a:r>
            <a:r>
              <a:rPr lang="ko-KR" altLang="en-US" b="1" dirty="0"/>
              <a:t>객체 표현 방식</a:t>
            </a:r>
            <a:endParaRPr lang="en-US" altLang="ko-KR" b="1" dirty="0"/>
          </a:p>
          <a:p>
            <a:pPr lvl="2"/>
            <a:r>
              <a:rPr lang="en-US" altLang="ko-KR" dirty="0"/>
              <a:t>EL</a:t>
            </a:r>
            <a:r>
              <a:rPr lang="ko-KR" altLang="en-US" dirty="0"/>
              <a:t>에서 객체를 표현할 때는 </a:t>
            </a:r>
            <a:r>
              <a:rPr lang="en-US" altLang="ko-KR" dirty="0"/>
              <a:t>.(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이나 </a:t>
            </a:r>
            <a:r>
              <a:rPr lang="en-US" altLang="ko-KR" dirty="0"/>
              <a:t>[](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속성명에 특수 기호나 한글이 포함되었을 때는 대괄호만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대괄호를 사용할 때 속성명에는 </a:t>
            </a:r>
            <a:r>
              <a:rPr lang="en-US" altLang="ko-KR" dirty="0"/>
              <a:t>"(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'(</a:t>
            </a:r>
            <a:r>
              <a:rPr lang="ko-KR" altLang="en-US" dirty="0"/>
              <a:t>작은따옴표</a:t>
            </a:r>
            <a:r>
              <a:rPr lang="en-US" altLang="ko-KR" dirty="0"/>
              <a:t>) </a:t>
            </a:r>
            <a:r>
              <a:rPr lang="ko-KR" altLang="en-US" dirty="0"/>
              <a:t>모두 사용 가능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785FE-F823-4E89-A1AB-3CC6DCF2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9475"/>
              </p:ext>
            </p:extLst>
          </p:nvPr>
        </p:nvGraphicFramePr>
        <p:xfrm>
          <a:off x="1295400" y="1716679"/>
          <a:ext cx="23669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param.name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param["name"]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param['name']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9EE0FC9-CF5E-4043-86FB-15D5D630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64988"/>
              </p:ext>
            </p:extLst>
          </p:nvPr>
        </p:nvGraphicFramePr>
        <p:xfrm>
          <a:off x="1295400" y="2896546"/>
          <a:ext cx="2341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29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header["user-agent"] }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header.user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-agent }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King['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'] }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King.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6E0CC1D-BB32-44C3-AB6B-D8AB2B77AFF5}"/>
              </a:ext>
            </a:extLst>
          </p:cNvPr>
          <p:cNvSpPr txBox="1"/>
          <p:nvPr/>
        </p:nvSpPr>
        <p:spPr>
          <a:xfrm>
            <a:off x="3833815" y="2896546"/>
            <a:ext cx="125253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rgbClr val="0070C0"/>
                </a:solidFill>
                <a:latin typeface="+mn-ea"/>
                <a:ea typeface="+mn-ea"/>
              </a:rPr>
              <a:t>가능</a:t>
            </a:r>
            <a:endParaRPr lang="ko-KR" altLang="en-US" sz="13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D690CD-E81F-4093-BE65-19421BA3B993}"/>
              </a:ext>
            </a:extLst>
          </p:cNvPr>
          <p:cNvCxnSpPr>
            <a:cxnSpLocks/>
          </p:cNvCxnSpPr>
          <p:nvPr/>
        </p:nvCxnSpPr>
        <p:spPr>
          <a:xfrm flipH="1">
            <a:off x="3420519" y="3042740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3DEA-BC49-48FB-9BBC-79C0757EB26C}"/>
              </a:ext>
            </a:extLst>
          </p:cNvPr>
          <p:cNvSpPr txBox="1"/>
          <p:nvPr/>
        </p:nvSpPr>
        <p:spPr>
          <a:xfrm>
            <a:off x="3825056" y="3283486"/>
            <a:ext cx="125253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rgbClr val="0070C0"/>
                </a:solidFill>
                <a:latin typeface="+mn-ea"/>
                <a:ea typeface="+mn-ea"/>
              </a:rPr>
              <a:t>가능</a:t>
            </a:r>
            <a:endParaRPr lang="ko-KR" altLang="en-US" sz="13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6F045-5E68-47C3-A086-49F837C2411A}"/>
              </a:ext>
            </a:extLst>
          </p:cNvPr>
          <p:cNvCxnSpPr>
            <a:cxnSpLocks/>
          </p:cNvCxnSpPr>
          <p:nvPr/>
        </p:nvCxnSpPr>
        <p:spPr>
          <a:xfrm flipH="1">
            <a:off x="3411760" y="3429680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CE8069-9BE8-4D5F-A225-57E2D5039054}"/>
              </a:ext>
            </a:extLst>
          </p:cNvPr>
          <p:cNvSpPr txBox="1"/>
          <p:nvPr/>
        </p:nvSpPr>
        <p:spPr>
          <a:xfrm>
            <a:off x="3825056" y="3090016"/>
            <a:ext cx="125253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rgbClr val="0070C0"/>
                </a:solidFill>
                <a:latin typeface="+mn-ea"/>
                <a:ea typeface="+mn-ea"/>
              </a:rPr>
              <a:t>에러 발생</a:t>
            </a:r>
            <a:endParaRPr lang="ko-KR" altLang="en-US" sz="13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F0BE34-0177-4035-9F39-BA2309C25B30}"/>
              </a:ext>
            </a:extLst>
          </p:cNvPr>
          <p:cNvCxnSpPr>
            <a:cxnSpLocks/>
          </p:cNvCxnSpPr>
          <p:nvPr/>
        </p:nvCxnSpPr>
        <p:spPr>
          <a:xfrm flipH="1">
            <a:off x="3411760" y="3236210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87E7E6-B916-45F4-965D-D84B7227FA12}"/>
              </a:ext>
            </a:extLst>
          </p:cNvPr>
          <p:cNvSpPr txBox="1"/>
          <p:nvPr/>
        </p:nvSpPr>
        <p:spPr>
          <a:xfrm>
            <a:off x="3825056" y="3476956"/>
            <a:ext cx="125253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rgbClr val="0070C0"/>
                </a:solidFill>
                <a:latin typeface="+mn-ea"/>
                <a:ea typeface="+mn-ea"/>
              </a:rPr>
              <a:t>에러 발생</a:t>
            </a:r>
            <a:endParaRPr lang="ko-KR" altLang="en-US" sz="13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E39305-7D42-40F4-8944-233B4B609E12}"/>
              </a:ext>
            </a:extLst>
          </p:cNvPr>
          <p:cNvCxnSpPr>
            <a:cxnSpLocks/>
          </p:cNvCxnSpPr>
          <p:nvPr/>
        </p:nvCxnSpPr>
        <p:spPr>
          <a:xfrm flipH="1">
            <a:off x="3411760" y="3623150"/>
            <a:ext cx="41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127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34035</TotalTime>
  <Words>2773</Words>
  <Application>Microsoft Office PowerPoint</Application>
  <PresentationFormat>화면 슬라이드 쇼(16:9)</PresentationFormat>
  <Paragraphs>314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10.1 표현 언어란?(1)</vt:lpstr>
      <vt:lpstr>10.1 표현 언어란?(2)</vt:lpstr>
      <vt:lpstr>10.1 표현 언어란?(3)</vt:lpstr>
      <vt:lpstr>10.1 표현 언어란?(3)</vt:lpstr>
      <vt:lpstr>10.2 EL의 내장 객체(1)</vt:lpstr>
      <vt:lpstr>10.2 EL의 내장 객체(2)</vt:lpstr>
      <vt:lpstr>10.2 EL의 내장 객체(3)</vt:lpstr>
      <vt:lpstr>10.2 EL의 내장 객체(4)</vt:lpstr>
      <vt:lpstr>10.2 EL의 내장 객체(5)</vt:lpstr>
      <vt:lpstr>10.2 EL의 내장 객체(6)</vt:lpstr>
      <vt:lpstr>10.2 EL의 내장 객체(7)</vt:lpstr>
      <vt:lpstr>10.2 EL의 내장 객체(8)</vt:lpstr>
      <vt:lpstr>10.3 컬렉션 사용하기</vt:lpstr>
      <vt:lpstr>10.4 EL의 연산자들(1)</vt:lpstr>
      <vt:lpstr>10.4 EL의 연산자들(2)</vt:lpstr>
      <vt:lpstr>10.4 EL의 연산자들(3)</vt:lpstr>
      <vt:lpstr>10.4 EL의 연산자들(4)</vt:lpstr>
      <vt:lpstr>10.4 EL의 연산자들(5)</vt:lpstr>
      <vt:lpstr>10.4 EL의 연산자들(6)</vt:lpstr>
      <vt:lpstr>10.4 EL의 연산자들(7)</vt:lpstr>
      <vt:lpstr>10.5 인스턴스 메서드 호출(1)</vt:lpstr>
      <vt:lpstr>10.5 인스턴스 메서드 호출(2)</vt:lpstr>
      <vt:lpstr>10.6 정적 메서드 호출(1)</vt:lpstr>
      <vt:lpstr>10.6 정적 메서드 호출(2)</vt:lpstr>
      <vt:lpstr>10.6 정적 메서드 호출(3)</vt:lpstr>
      <vt:lpstr>10.6 정적 메서드 호출(4)</vt:lpstr>
      <vt:lpstr>10.6 정적 메서드 호출(5)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74</cp:revision>
  <dcterms:modified xsi:type="dcterms:W3CDTF">2022-03-31T06:51:47Z</dcterms:modified>
</cp:coreProperties>
</file>