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2"/>
  </p:notesMasterIdLst>
  <p:sldIdLst>
    <p:sldId id="256" r:id="rId2"/>
    <p:sldId id="257" r:id="rId3"/>
    <p:sldId id="258" r:id="rId4"/>
    <p:sldId id="262" r:id="rId5"/>
    <p:sldId id="260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95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284" r:id="rId51"/>
  </p:sldIdLst>
  <p:sldSz cx="9144000" cy="5143500" type="screen16x9"/>
  <p:notesSz cx="6858000" cy="9144000"/>
  <p:embeddedFontLst>
    <p:embeddedFont>
      <p:font typeface="나눔고딕코딩" panose="020B0600000101010101" charset="-127"/>
      <p:regular r:id="rId53"/>
      <p:bold r:id="rId54"/>
    </p:embeddedFont>
    <p:embeddedFont>
      <p:font typeface="맑은 고딕" panose="020B0503020000020004" pitchFamily="50" charset="-127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75" autoAdjust="0"/>
  </p:normalViewPr>
  <p:slideViewPr>
    <p:cSldViewPr snapToGrid="0">
      <p:cViewPr varScale="1">
        <p:scale>
          <a:sx n="217" d="100"/>
          <a:sy n="217" d="100"/>
        </p:scale>
        <p:origin x="174" y="354"/>
      </p:cViewPr>
      <p:guideLst>
        <p:guide orient="horz" pos="1643"/>
        <p:guide pos="2880"/>
        <p:guide pos="816"/>
        <p:guide orient="horz" pos="2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79e62ca1_0_7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79e62ca1_0_7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76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4627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1631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8848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946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8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238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705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83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402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79e62ca1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79e62ca1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955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6844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156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698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22459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3948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8273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2277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4452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72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202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41945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76380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68900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23761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16373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70697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8869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006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7029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9665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9320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9831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57837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5772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21302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30482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59856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2550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07216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508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0771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837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79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0686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184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8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2;p18">
            <a:extLst>
              <a:ext uri="{FF2B5EF4-FFF2-40B4-BE49-F238E27FC236}">
                <a16:creationId xmlns:a16="http://schemas.microsoft.com/office/drawing/2014/main" id="{CC29C57E-426B-4BB3-A3F4-A0C382077C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027611"/>
            <a:ext cx="8520600" cy="354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162050" lvl="3" indent="-266700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ea"/>
                <a:ea typeface="+mn-ea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lang="en-US" dirty="0"/>
          </a:p>
          <a:p>
            <a:pPr lvl="2"/>
            <a:r>
              <a:rPr lang="en-US" dirty="0"/>
              <a:t>as</a:t>
            </a:r>
          </a:p>
          <a:p>
            <a:pPr lvl="3"/>
            <a:r>
              <a:rPr lang="en-US" dirty="0"/>
              <a:t>df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178D6-297E-4C84-A97B-59DCF205642C}"/>
              </a:ext>
            </a:extLst>
          </p:cNvPr>
          <p:cNvSpPr txBox="1"/>
          <p:nvPr userDrawn="1"/>
        </p:nvSpPr>
        <p:spPr>
          <a:xfrm>
            <a:off x="174217" y="4755625"/>
            <a:ext cx="284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성낙현의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웹 프로그래밍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13" y="374021"/>
            <a:ext cx="4633776" cy="1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797" y="1602762"/>
            <a:ext cx="3976428" cy="23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825" y="3834153"/>
            <a:ext cx="1440350" cy="14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C8D2A-5E99-433E-95D5-A882F276A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11-2] </a:t>
            </a:r>
            <a:r>
              <a:rPr lang="ko-KR" altLang="en-US" dirty="0"/>
              <a:t>코어 태그의 종류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D8FA26-1245-467C-926F-DE9F1CB92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26332"/>
              </p:ext>
            </p:extLst>
          </p:nvPr>
        </p:nvGraphicFramePr>
        <p:xfrm>
          <a:off x="1141870" y="1483957"/>
          <a:ext cx="7012659" cy="3070860"/>
        </p:xfrm>
        <a:graphic>
          <a:graphicData uri="http://schemas.openxmlformats.org/drawingml/2006/table">
            <a:tbl>
              <a:tblPr firstRow="1" bandRow="1"/>
              <a:tblGrid>
                <a:gridCol w="1468407">
                  <a:extLst>
                    <a:ext uri="{9D8B030D-6E8A-4147-A177-3AD203B41FA5}">
                      <a16:colId xmlns:a16="http://schemas.microsoft.com/office/drawing/2014/main" val="3223967723"/>
                    </a:ext>
                  </a:extLst>
                </a:gridCol>
                <a:gridCol w="5544252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태그명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set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EL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에서 사용할 변수를 설정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altLang="ko-KR" sz="1050" dirty="0" err="1">
                          <a:latin typeface="+mn-ea"/>
                          <a:ea typeface="+mn-ea"/>
                        </a:rPr>
                        <a:t>setAttribute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(  )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메서드와 동일한 기능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remove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설정한 변수를 제거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altLang="ko-KR" sz="1050" dirty="0" err="1">
                          <a:latin typeface="+mn-ea"/>
                          <a:ea typeface="+mn-ea"/>
                        </a:rPr>
                        <a:t>removeAttribute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(  )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메서드와 동일한 기능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73724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if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단일 조건문을 주로 처리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. else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문이 없다는 단점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67976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choose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다중 조건을 처리할 때 사용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하위에 </a:t>
                      </a:r>
                      <a:r>
                        <a:rPr lang="en-US" altLang="ko-KR" sz="1050" dirty="0" err="1">
                          <a:latin typeface="+mn-ea"/>
                          <a:ea typeface="+mn-ea"/>
                        </a:rPr>
                        <a:t>when~otherwise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태그가 있음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800318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>
                          <a:latin typeface="+mn-ea"/>
                          <a:ea typeface="+mn-ea"/>
                        </a:rPr>
                        <a:t>forEach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반복문을 처리할 때 사용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일반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for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문과 향상된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for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문 두 가지 형태로 사용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87902"/>
                  </a:ext>
                </a:extLst>
              </a:tr>
              <a:tr h="238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>
                          <a:latin typeface="+mn-ea"/>
                          <a:ea typeface="+mn-ea"/>
                        </a:rPr>
                        <a:t>forTokens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구분자로 분리된 각각의 토큰을 처리할 때 사용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altLang="ko-KR" sz="1050" dirty="0" err="1">
                          <a:latin typeface="+mn-ea"/>
                          <a:ea typeface="+mn-ea"/>
                        </a:rPr>
                        <a:t>StringTokenizer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클래스와 동일한 기능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618292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import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외부 페이지를 삽입할 때 사용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011995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redirect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지정한 경로로 이동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altLang="ko-KR" sz="1050" dirty="0" err="1">
                          <a:latin typeface="+mn-ea"/>
                          <a:ea typeface="+mn-ea"/>
                        </a:rPr>
                        <a:t>sendRedirect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(  )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메서드 동일한 기능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626605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>
                          <a:latin typeface="+mn-ea"/>
                          <a:ea typeface="+mn-ea"/>
                        </a:rPr>
                        <a:t>url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로를 설정할 때 사용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708727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out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내용을 출력할 때 사용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993181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catch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예외 처리에 사용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77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94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11.3.1 &lt;</a:t>
            </a:r>
            <a:r>
              <a:rPr lang="en-US" altLang="ko-KR" b="1" dirty="0" err="1"/>
              <a:t>c:set</a:t>
            </a:r>
            <a:r>
              <a:rPr lang="en-US" altLang="ko-KR" b="1" dirty="0"/>
              <a:t>&gt; </a:t>
            </a:r>
            <a:r>
              <a:rPr lang="ko-KR" altLang="en-US" b="1" dirty="0"/>
              <a:t>태그</a:t>
            </a:r>
            <a:endParaRPr lang="en-US" altLang="ko-KR" b="1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/>
              <a:t>EL</a:t>
            </a:r>
            <a:r>
              <a:rPr lang="ko-KR" altLang="en-US" dirty="0"/>
              <a:t>에서 사용할 변수나 자바빈즈를 생성할 때 사용</a:t>
            </a:r>
            <a:endParaRPr lang="en-US" altLang="ko-KR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에서 영역에 속성을 저장할 때 사용하는 </a:t>
            </a:r>
            <a:r>
              <a:rPr lang="en-US" altLang="ko-KR" dirty="0" err="1"/>
              <a:t>setAttribute</a:t>
            </a:r>
            <a:r>
              <a:rPr lang="en-US" altLang="ko-KR" dirty="0"/>
              <a:t>( ) </a:t>
            </a:r>
            <a:r>
              <a:rPr lang="ko-KR" altLang="en-US" dirty="0"/>
              <a:t>메서드와 같은 역할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7403E3-ED18-4338-AB66-BC2D5CEF2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85133"/>
              </p:ext>
            </p:extLst>
          </p:nvPr>
        </p:nvGraphicFramePr>
        <p:xfrm>
          <a:off x="1295400" y="1981384"/>
          <a:ext cx="4524833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83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c:set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var="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변수명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value="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값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scope="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/&gt;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D9642B-E2AE-46E4-9702-004594A9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59579"/>
              </p:ext>
            </p:extLst>
          </p:nvPr>
        </p:nvGraphicFramePr>
        <p:xfrm>
          <a:off x="1295399" y="2390891"/>
          <a:ext cx="452483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83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c:set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var="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변수명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scope="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value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속성에 들어갈 값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c:set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7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11-3] 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태그의 속성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자바빈즈나 컬렉션을 생성할 때는 </a:t>
            </a:r>
            <a:r>
              <a:rPr lang="en-US" altLang="ko-KR" dirty="0"/>
              <a:t>target</a:t>
            </a:r>
            <a:r>
              <a:rPr lang="ko-KR" altLang="en-US" dirty="0"/>
              <a:t>과 </a:t>
            </a:r>
            <a:r>
              <a:rPr lang="en-US" altLang="ko-KR" dirty="0"/>
              <a:t>property </a:t>
            </a:r>
            <a:r>
              <a:rPr lang="ko-KR" altLang="en-US" dirty="0"/>
              <a:t>속성을 사용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7903BD4-1393-4741-A820-EC7E2C580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9926"/>
              </p:ext>
            </p:extLst>
          </p:nvPr>
        </p:nvGraphicFramePr>
        <p:xfrm>
          <a:off x="1065671" y="1432027"/>
          <a:ext cx="5335130" cy="1676400"/>
        </p:xfrm>
        <a:graphic>
          <a:graphicData uri="http://schemas.openxmlformats.org/drawingml/2006/table">
            <a:tbl>
              <a:tblPr firstRow="1" bandRow="1"/>
              <a:tblGrid>
                <a:gridCol w="1117143">
                  <a:extLst>
                    <a:ext uri="{9D8B030D-6E8A-4147-A177-3AD203B41FA5}">
                      <a16:colId xmlns:a16="http://schemas.microsoft.com/office/drawing/2014/main" val="3223967723"/>
                    </a:ext>
                  </a:extLst>
                </a:gridCol>
                <a:gridCol w="4217987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속성명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var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변수명을 설정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value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변수에 할당할 값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73724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scope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변수를 생성할 영역을 지정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 page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가 기본값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67976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target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자바빈즈를 설정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800318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property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자바빈즈의 속성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즉 멤버 변수의 값을 지정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879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E27C1F5-5299-47D8-A476-4C7F6AE38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98865"/>
              </p:ext>
            </p:extLst>
          </p:nvPr>
        </p:nvGraphicFramePr>
        <p:xfrm>
          <a:off x="1065671" y="3658689"/>
          <a:ext cx="673623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23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c:set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var="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변수명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value="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저장할 객체 혹은 컬렉션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scope="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/&gt;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c:set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target="var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로 설정한 변수명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property="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객체의 속성명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value="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속성값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/&gt;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19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11-1] 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태그로 변수와 자바빈즈 사용하기</a:t>
            </a:r>
            <a:br>
              <a:rPr lang="en-US" altLang="ko-KR" dirty="0"/>
            </a:br>
            <a:r>
              <a:rPr lang="ko-KR" altLang="en-US" dirty="0"/>
              <a:t>① </a:t>
            </a:r>
            <a:r>
              <a:rPr lang="en-US" altLang="ko-KR" dirty="0"/>
              <a:t>core </a:t>
            </a:r>
            <a:r>
              <a:rPr lang="ko-KR" altLang="en-US" dirty="0"/>
              <a:t>태그를 사용하기 위해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/>
              <a:t>지시어를 선언</a:t>
            </a:r>
            <a:br>
              <a:rPr lang="en-US" altLang="ko-KR" dirty="0"/>
            </a:br>
            <a:r>
              <a:rPr lang="ko-KR" altLang="en-US" dirty="0"/>
              <a:t>② 먼저 사용할 변수들을 선언</a:t>
            </a:r>
            <a:r>
              <a:rPr lang="en-US" altLang="ko-KR" dirty="0"/>
              <a:t>. value </a:t>
            </a:r>
            <a:r>
              <a:rPr lang="ko-KR" altLang="en-US" dirty="0"/>
              <a:t>속성에는 </a:t>
            </a:r>
            <a:r>
              <a:rPr lang="en-US" altLang="ko-KR" dirty="0"/>
              <a:t>③ </a:t>
            </a:r>
            <a:r>
              <a:rPr lang="ko-KR" altLang="en-US" dirty="0"/>
              <a:t>값을 직접 입력할 수도</a:t>
            </a:r>
            <a:r>
              <a:rPr lang="en-US" altLang="ko-KR" dirty="0"/>
              <a:t>, ④ EL</a:t>
            </a:r>
            <a:r>
              <a:rPr lang="ko-KR" altLang="en-US" dirty="0"/>
              <a:t>이나 </a:t>
            </a:r>
            <a:br>
              <a:rPr lang="en-US" altLang="ko-KR" dirty="0"/>
            </a:br>
            <a:r>
              <a:rPr lang="en-US" altLang="ko-KR" dirty="0"/>
              <a:t>    ⑤ </a:t>
            </a:r>
            <a:r>
              <a:rPr lang="ko-KR" altLang="en-US" dirty="0"/>
              <a:t>표현식을 사용할 수도 있음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⑥ </a:t>
            </a:r>
            <a:r>
              <a:rPr lang="ko-KR" altLang="en-US" dirty="0"/>
              <a:t>태그 사이에 값을 지정할 수도 있음 </a:t>
            </a:r>
            <a:br>
              <a:rPr lang="en-US" altLang="ko-KR" dirty="0"/>
            </a:br>
            <a:r>
              <a:rPr lang="en-US" altLang="ko-KR" dirty="0"/>
              <a:t>    - scope </a:t>
            </a:r>
            <a:r>
              <a:rPr lang="ko-KR" altLang="en-US" dirty="0"/>
              <a:t>속성을 사용하지 않았으므로 모든 변수는 </a:t>
            </a:r>
            <a:r>
              <a:rPr lang="en-US" altLang="ko-KR" dirty="0"/>
              <a:t>page </a:t>
            </a:r>
            <a:r>
              <a:rPr lang="ko-KR" altLang="en-US" dirty="0"/>
              <a:t>영역에 저장됨</a:t>
            </a:r>
            <a:br>
              <a:rPr lang="en-US" altLang="ko-KR" dirty="0"/>
            </a:br>
            <a:r>
              <a:rPr lang="ko-KR" altLang="en-US" dirty="0"/>
              <a:t>⑦ </a:t>
            </a:r>
            <a:r>
              <a:rPr lang="en-US" altLang="ko-KR" dirty="0"/>
              <a:t>②</a:t>
            </a:r>
            <a:r>
              <a:rPr lang="ko-KR" altLang="en-US" dirty="0"/>
              <a:t>에서 설정한 값을 출력</a:t>
            </a:r>
            <a:br>
              <a:rPr lang="en-US" altLang="ko-KR" dirty="0"/>
            </a:br>
            <a:r>
              <a:rPr lang="ko-KR" altLang="en-US" dirty="0"/>
              <a:t>⑧ 자바빈즈 생성 시 생성자를 통해 초깃값을 설정하고</a:t>
            </a:r>
            <a:r>
              <a:rPr lang="en-US" altLang="ko-KR" dirty="0"/>
              <a:t>, request </a:t>
            </a:r>
            <a:r>
              <a:rPr lang="ko-KR" altLang="en-US" dirty="0"/>
              <a:t>영역에 변수를 저장</a:t>
            </a:r>
            <a:br>
              <a:rPr lang="en-US" altLang="ko-KR" dirty="0"/>
            </a:br>
            <a:r>
              <a:rPr lang="ko-KR" altLang="en-US" dirty="0"/>
              <a:t>⑨ </a:t>
            </a:r>
            <a:r>
              <a:rPr lang="en-US" altLang="ko-KR" dirty="0"/>
              <a:t>request </a:t>
            </a:r>
            <a:r>
              <a:rPr lang="ko-KR" altLang="en-US" dirty="0"/>
              <a:t>영역에 저장된 자바빈즈를 출력</a:t>
            </a:r>
            <a:br>
              <a:rPr lang="en-US" altLang="ko-KR" dirty="0"/>
            </a:br>
            <a:r>
              <a:rPr lang="ko-KR" altLang="en-US" dirty="0"/>
              <a:t>⑩ 자바빈즈를 생성</a:t>
            </a:r>
            <a:br>
              <a:rPr lang="en-US" altLang="ko-KR" dirty="0"/>
            </a:br>
            <a:r>
              <a:rPr lang="ko-KR" altLang="en-US" dirty="0"/>
              <a:t>⑪ 값을 나중에 설정하려면 </a:t>
            </a:r>
            <a:r>
              <a:rPr lang="en-US" altLang="ko-KR" dirty="0"/>
              <a:t>target</a:t>
            </a:r>
            <a:r>
              <a:rPr lang="ko-KR" altLang="en-US" dirty="0"/>
              <a:t>과 </a:t>
            </a:r>
            <a:r>
              <a:rPr lang="en-US" altLang="ko-KR" dirty="0"/>
              <a:t>property </a:t>
            </a:r>
            <a:r>
              <a:rPr lang="ko-KR" altLang="en-US" dirty="0"/>
              <a:t>속성을 사용</a:t>
            </a:r>
            <a:br>
              <a:rPr lang="en-US" altLang="ko-KR" dirty="0"/>
            </a:br>
            <a:r>
              <a:rPr lang="en-US" altLang="ko-KR" dirty="0"/>
              <a:t>    - target</a:t>
            </a:r>
            <a:r>
              <a:rPr lang="ko-KR" altLang="en-US" dirty="0"/>
              <a:t>에는 변수를 지정하고</a:t>
            </a:r>
            <a:r>
              <a:rPr lang="en-US" altLang="ko-KR" dirty="0"/>
              <a:t>, property</a:t>
            </a:r>
            <a:r>
              <a:rPr lang="ko-KR" altLang="en-US" dirty="0"/>
              <a:t>에는 멤버 변수명을 지정하면 됨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54375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컬렉션을 변수로 설정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11-2] 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태그로 컬렉션 사용하기</a:t>
            </a:r>
            <a:br>
              <a:rPr lang="en-US" altLang="ko-KR" dirty="0"/>
            </a:br>
            <a:r>
              <a:rPr lang="en-US" altLang="ko-KR" dirty="0"/>
              <a:t>① List </a:t>
            </a:r>
            <a:r>
              <a:rPr lang="ko-KR" altLang="en-US" dirty="0"/>
              <a:t>컬렉션을 생성</a:t>
            </a:r>
            <a:br>
              <a:rPr lang="en-US" altLang="ko-KR" dirty="0"/>
            </a:br>
            <a:r>
              <a:rPr lang="en-US" altLang="ko-KR" dirty="0"/>
              <a:t>② Person </a:t>
            </a:r>
            <a:r>
              <a:rPr lang="ko-KR" altLang="en-US" dirty="0"/>
              <a:t>객체를 추가</a:t>
            </a:r>
            <a:br>
              <a:rPr lang="en-US" altLang="ko-KR" dirty="0"/>
            </a:br>
            <a:r>
              <a:rPr lang="ko-KR" altLang="en-US" dirty="0"/>
              <a:t>③</a:t>
            </a:r>
            <a:r>
              <a:rPr lang="en-US" altLang="ko-KR" dirty="0"/>
              <a:t> </a:t>
            </a:r>
            <a:r>
              <a:rPr lang="ko-KR" altLang="en-US" dirty="0"/>
              <a:t>이 컬렉션을 </a:t>
            </a:r>
            <a:r>
              <a:rPr lang="en-US" altLang="ko-KR" dirty="0"/>
              <a:t>request </a:t>
            </a:r>
            <a:r>
              <a:rPr lang="ko-KR" altLang="en-US" dirty="0"/>
              <a:t>영역에 “</a:t>
            </a:r>
            <a:r>
              <a:rPr lang="en-US" altLang="ko-KR" dirty="0" err="1"/>
              <a:t>personList</a:t>
            </a:r>
            <a:r>
              <a:rPr lang="en-US" altLang="ko-KR" dirty="0"/>
              <a:t>”</a:t>
            </a:r>
            <a:r>
              <a:rPr lang="ko-KR" altLang="en-US" dirty="0"/>
              <a:t>라는 변수명으로 저장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다시 불러와 출력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다른 영역에 똑같은 이름으로 저장한 속성이 없으므로 “</a:t>
            </a:r>
            <a:r>
              <a:rPr lang="en-US" altLang="ko-KR" dirty="0" err="1"/>
              <a:t>requestScope</a:t>
            </a:r>
            <a:r>
              <a:rPr lang="en-US" altLang="ko-KR" dirty="0"/>
              <a:t>”</a:t>
            </a:r>
            <a:r>
              <a:rPr lang="ko-KR" altLang="en-US" dirty="0"/>
              <a:t>는 생략 가능</a:t>
            </a:r>
            <a:br>
              <a:rPr lang="en-US" altLang="ko-KR" dirty="0"/>
            </a:br>
            <a:r>
              <a:rPr lang="en-US" altLang="ko-KR" dirty="0"/>
              <a:t>⑥ Map </a:t>
            </a:r>
            <a:r>
              <a:rPr lang="ko-KR" altLang="en-US" dirty="0"/>
              <a:t>컬렉션을 생성하고</a:t>
            </a:r>
            <a:r>
              <a:rPr lang="en-US" altLang="ko-KR" dirty="0"/>
              <a:t>, </a:t>
            </a:r>
            <a:r>
              <a:rPr lang="ko-KR" altLang="en-US" dirty="0"/>
              <a:t>역시 </a:t>
            </a:r>
            <a:r>
              <a:rPr lang="en-US" altLang="ko-KR" dirty="0"/>
              <a:t>Person </a:t>
            </a:r>
            <a:r>
              <a:rPr lang="ko-KR" altLang="en-US" dirty="0"/>
              <a:t>객체를 저장</a:t>
            </a:r>
            <a:br>
              <a:rPr lang="en-US" altLang="ko-KR" dirty="0"/>
            </a:br>
            <a:r>
              <a:rPr lang="en-US" altLang="ko-KR" dirty="0"/>
              <a:t>⑦</a:t>
            </a:r>
            <a:r>
              <a:rPr lang="ko-KR" altLang="en-US" dirty="0"/>
              <a:t> </a:t>
            </a:r>
            <a:r>
              <a:rPr lang="en-US" altLang="ko-KR" dirty="0"/>
              <a:t>request </a:t>
            </a:r>
            <a:r>
              <a:rPr lang="ko-KR" altLang="en-US" dirty="0"/>
              <a:t>영역에 변수명 “</a:t>
            </a:r>
            <a:r>
              <a:rPr lang="en-US" altLang="ko-KR" dirty="0" err="1"/>
              <a:t>personMap</a:t>
            </a:r>
            <a:r>
              <a:rPr lang="en-US" altLang="ko-KR" dirty="0"/>
              <a:t>”</a:t>
            </a:r>
            <a:r>
              <a:rPr lang="ko-KR" altLang="en-US" dirty="0"/>
              <a:t>으로 저장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키를 통해 접근하여 출력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이번에도 같은 이유로 “</a:t>
            </a:r>
            <a:r>
              <a:rPr lang="en-US" altLang="ko-KR" dirty="0" err="1"/>
              <a:t>requestScope</a:t>
            </a:r>
            <a:r>
              <a:rPr lang="en-US" altLang="ko-KR" dirty="0"/>
              <a:t>”</a:t>
            </a:r>
            <a:r>
              <a:rPr lang="ko-KR" altLang="en-US" dirty="0"/>
              <a:t>는 생략 가능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08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11.3.2 &lt;</a:t>
            </a:r>
            <a:r>
              <a:rPr lang="en-US" altLang="ko-KR" b="1" dirty="0" err="1"/>
              <a:t>c:remove</a:t>
            </a:r>
            <a:r>
              <a:rPr lang="en-US" altLang="ko-KR" b="1" dirty="0"/>
              <a:t>&gt; </a:t>
            </a:r>
            <a:r>
              <a:rPr lang="ko-KR" altLang="en-US" b="1" dirty="0"/>
              <a:t>태그</a:t>
            </a:r>
            <a:endParaRPr lang="en-US" altLang="ko-KR" b="1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c:remove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태그로 설정한 변수를 제거할 때 사용</a:t>
            </a:r>
            <a:endParaRPr lang="en-US" altLang="ko-KR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에서 영역의 속성을 제거할 때 사용하는 </a:t>
            </a:r>
            <a:r>
              <a:rPr lang="en-US" altLang="ko-KR" dirty="0" err="1"/>
              <a:t>removeAttribute</a:t>
            </a:r>
            <a:r>
              <a:rPr lang="en-US" altLang="ko-KR" dirty="0"/>
              <a:t>( ) </a:t>
            </a:r>
            <a:r>
              <a:rPr lang="ko-KR" altLang="en-US" dirty="0"/>
              <a:t>메서드와 같은 역할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11-4] &lt;</a:t>
            </a:r>
            <a:r>
              <a:rPr lang="en-US" altLang="ko-KR" dirty="0" err="1"/>
              <a:t>c:remove</a:t>
            </a:r>
            <a:r>
              <a:rPr lang="en-US" altLang="ko-KR" dirty="0"/>
              <a:t>&gt; </a:t>
            </a:r>
            <a:r>
              <a:rPr lang="ko-KR" altLang="en-US" dirty="0"/>
              <a:t>태그의 속성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8439B4-F132-4780-A305-3B1FB6CA8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390599"/>
              </p:ext>
            </p:extLst>
          </p:nvPr>
        </p:nvGraphicFramePr>
        <p:xfrm>
          <a:off x="1295400" y="1943010"/>
          <a:ext cx="384569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569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c:remove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var="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변수명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scope 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/&gt;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24E71E-04D2-4FD3-8BF9-369D82917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56524"/>
              </p:ext>
            </p:extLst>
          </p:nvPr>
        </p:nvGraphicFramePr>
        <p:xfrm>
          <a:off x="1069157" y="2798243"/>
          <a:ext cx="6755090" cy="853440"/>
        </p:xfrm>
        <a:graphic>
          <a:graphicData uri="http://schemas.openxmlformats.org/drawingml/2006/table">
            <a:tbl>
              <a:tblPr firstRow="1" bandRow="1"/>
              <a:tblGrid>
                <a:gridCol w="1414474">
                  <a:extLst>
                    <a:ext uri="{9D8B030D-6E8A-4147-A177-3AD203B41FA5}">
                      <a16:colId xmlns:a16="http://schemas.microsoft.com/office/drawing/2014/main" val="3223967723"/>
                    </a:ext>
                  </a:extLst>
                </a:gridCol>
                <a:gridCol w="5340616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속성명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var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제할 변수명을 설정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scope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삭제할 변수의 영역을 지정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지정하지 않으면 모든 영역의 변수가 삭제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7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553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11-3] &lt;</a:t>
            </a:r>
            <a:r>
              <a:rPr lang="en-US" altLang="ko-KR" dirty="0" err="1"/>
              <a:t>c:remove</a:t>
            </a:r>
            <a:r>
              <a:rPr lang="en-US" altLang="ko-KR" dirty="0"/>
              <a:t>&gt; </a:t>
            </a:r>
            <a:r>
              <a:rPr lang="ko-KR" altLang="en-US" dirty="0"/>
              <a:t>태그 사용하기</a:t>
            </a:r>
            <a:br>
              <a:rPr lang="en-US" altLang="ko-KR" dirty="0"/>
            </a:br>
            <a:r>
              <a:rPr lang="en-US" altLang="ko-KR" dirty="0"/>
              <a:t>① 4</a:t>
            </a:r>
            <a:r>
              <a:rPr lang="ko-KR" altLang="en-US" dirty="0"/>
              <a:t>가지 영역 모두에 똑같은 이름의 변수로 값을 저장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출력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②</a:t>
            </a:r>
            <a:r>
              <a:rPr lang="ko-KR" altLang="en-US" dirty="0"/>
              <a:t>와 </a:t>
            </a:r>
            <a:r>
              <a:rPr lang="en-US" altLang="ko-KR" dirty="0"/>
              <a:t>④</a:t>
            </a:r>
            <a:r>
              <a:rPr lang="ko-KR" altLang="en-US" dirty="0"/>
              <a:t>처럼 영역을 지정하지 않으면 가장 좁은 영역인 </a:t>
            </a:r>
            <a:r>
              <a:rPr lang="en-US" altLang="ko-KR" dirty="0"/>
              <a:t>page </a:t>
            </a:r>
            <a:r>
              <a:rPr lang="ko-KR" altLang="en-US" dirty="0"/>
              <a:t>영역이 지정됨</a:t>
            </a:r>
            <a:br>
              <a:rPr lang="en-US" altLang="ko-KR" dirty="0"/>
            </a:br>
            <a:r>
              <a:rPr lang="en-US" altLang="ko-KR" dirty="0"/>
              <a:t>⑤ scope </a:t>
            </a:r>
            <a:r>
              <a:rPr lang="ko-KR" altLang="en-US" dirty="0"/>
              <a:t>속성을 </a:t>
            </a:r>
            <a:r>
              <a:rPr lang="en-US" altLang="ko-KR" dirty="0"/>
              <a:t>session</a:t>
            </a:r>
            <a:r>
              <a:rPr lang="ko-KR" altLang="en-US" dirty="0"/>
              <a:t>으로 지정하여 </a:t>
            </a:r>
            <a:r>
              <a:rPr lang="en-US" altLang="ko-KR" dirty="0"/>
              <a:t>session </a:t>
            </a:r>
            <a:r>
              <a:rPr lang="ko-KR" altLang="en-US" dirty="0"/>
              <a:t>영역에 저장된 변수만 삭제 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출력</a:t>
            </a:r>
            <a:r>
              <a:rPr lang="en-US" altLang="ko-KR" dirty="0"/>
              <a:t>. </a:t>
            </a:r>
            <a:r>
              <a:rPr lang="ko-KR" altLang="en-US" dirty="0"/>
              <a:t>변수가 삭제되었으니 당연히 아무 값도 출력되지 않을 것임</a:t>
            </a:r>
            <a:br>
              <a:rPr lang="en-US" altLang="ko-KR" dirty="0"/>
            </a:br>
            <a:r>
              <a:rPr lang="en-US" altLang="ko-KR" dirty="0"/>
              <a:t>⑦ scope </a:t>
            </a:r>
            <a:r>
              <a:rPr lang="ko-KR" altLang="en-US" dirty="0"/>
              <a:t>속성을 지정하지 않고 삭제하면 </a:t>
            </a:r>
            <a:r>
              <a:rPr lang="en-US" altLang="ko-KR" dirty="0"/>
              <a:t>4</a:t>
            </a:r>
            <a:r>
              <a:rPr lang="ko-KR" altLang="en-US" dirty="0"/>
              <a:t>가지 영역 전체에서 </a:t>
            </a:r>
            <a:r>
              <a:rPr lang="en-US" altLang="ko-KR" dirty="0" err="1"/>
              <a:t>scopeVar</a:t>
            </a:r>
            <a:r>
              <a:rPr lang="ko-KR" altLang="en-US" dirty="0"/>
              <a:t>를 삭제하여 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출력 결과는 없음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5660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(8)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11.3.3 &lt;</a:t>
            </a:r>
            <a:r>
              <a:rPr lang="en-US" altLang="ko-KR" b="1" dirty="0" err="1"/>
              <a:t>c:if</a:t>
            </a:r>
            <a:r>
              <a:rPr lang="en-US" altLang="ko-KR" b="1" dirty="0"/>
              <a:t>&gt; </a:t>
            </a:r>
            <a:r>
              <a:rPr lang="ko-KR" altLang="en-US" b="1" dirty="0"/>
              <a:t>태그</a:t>
            </a:r>
            <a:endParaRPr lang="en-US" altLang="ko-KR" b="1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 </a:t>
            </a:r>
            <a:r>
              <a:rPr lang="ko-KR" altLang="en-US" dirty="0"/>
              <a:t>태그는 자바의 </a:t>
            </a:r>
            <a:r>
              <a:rPr lang="en-US" altLang="ko-KR" dirty="0"/>
              <a:t>if</a:t>
            </a:r>
            <a:r>
              <a:rPr lang="ko-KR" altLang="en-US" dirty="0"/>
              <a:t>와 동일하게 제어 구문을 작성할 때 사용</a:t>
            </a:r>
            <a:endParaRPr lang="en-US" altLang="ko-KR" dirty="0"/>
          </a:p>
          <a:p>
            <a:pPr lvl="2"/>
            <a:r>
              <a:rPr lang="en-US" altLang="ko-KR" dirty="0"/>
              <a:t>else</a:t>
            </a:r>
            <a:r>
              <a:rPr lang="ko-KR" altLang="en-US" dirty="0"/>
              <a:t>가 별도로 없기 때문에 일련의 여러 조건을 나열하는 형태로 작성은 어려움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표 </a:t>
            </a:r>
            <a:r>
              <a:rPr lang="en-US" altLang="ko-KR" dirty="0"/>
              <a:t>11-5 &lt;</a:t>
            </a:r>
            <a:r>
              <a:rPr lang="en-US" altLang="ko-KR" dirty="0" err="1"/>
              <a:t>c:if</a:t>
            </a:r>
            <a:r>
              <a:rPr lang="en-US" altLang="ko-KR" dirty="0"/>
              <a:t>&gt; </a:t>
            </a:r>
            <a:r>
              <a:rPr lang="ko-KR" altLang="en-US" dirty="0"/>
              <a:t>태그의 속성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CC67E8-EDCD-4C64-B76F-96D2A471A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296003"/>
              </p:ext>
            </p:extLst>
          </p:nvPr>
        </p:nvGraphicFramePr>
        <p:xfrm>
          <a:off x="1295400" y="1943010"/>
          <a:ext cx="384569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569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c:if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test="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var="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변수명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scope="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"&gt;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조건이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true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 때 출력할 문장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c:if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155E7D-8ADB-4C29-ABB8-A19C6EE6D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352839"/>
              </p:ext>
            </p:extLst>
          </p:nvPr>
        </p:nvGraphicFramePr>
        <p:xfrm>
          <a:off x="1031450" y="2958499"/>
          <a:ext cx="6755090" cy="1127760"/>
        </p:xfrm>
        <a:graphic>
          <a:graphicData uri="http://schemas.openxmlformats.org/drawingml/2006/table">
            <a:tbl>
              <a:tblPr firstRow="1" bandRow="1"/>
              <a:tblGrid>
                <a:gridCol w="1414474">
                  <a:extLst>
                    <a:ext uri="{9D8B030D-6E8A-4147-A177-3AD203B41FA5}">
                      <a16:colId xmlns:a16="http://schemas.microsoft.com/office/drawing/2014/main" val="3223967723"/>
                    </a:ext>
                  </a:extLst>
                </a:gridCol>
                <a:gridCol w="5340616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속성명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test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if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문에서 사용할 조건을 지정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var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조건의 결과를 저장할 변수명을 지정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73724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scope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변수가 저장될 영역을 지정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24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32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(9)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2"/>
            <a:r>
              <a:rPr lang="en-US" altLang="ko-KR" dirty="0"/>
              <a:t>test </a:t>
            </a:r>
            <a:r>
              <a:rPr lang="ko-KR" altLang="en-US" dirty="0"/>
              <a:t>속성의 조건식의 결과가 </a:t>
            </a:r>
            <a:r>
              <a:rPr lang="en-US" altLang="ko-KR" dirty="0"/>
              <a:t>var </a:t>
            </a:r>
            <a:r>
              <a:rPr lang="ko-KR" altLang="en-US" dirty="0"/>
              <a:t>속성에 저장됨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 </a:t>
            </a:r>
            <a:r>
              <a:rPr lang="ko-KR" altLang="en-US" dirty="0"/>
              <a:t>태그에는 별도의 </a:t>
            </a:r>
            <a:r>
              <a:rPr lang="en-US" altLang="ko-KR" dirty="0"/>
              <a:t>else </a:t>
            </a:r>
            <a:r>
              <a:rPr lang="ko-KR" altLang="en-US" dirty="0"/>
              <a:t>구문이 없지만</a:t>
            </a:r>
            <a:r>
              <a:rPr lang="en-US" altLang="ko-KR" dirty="0"/>
              <a:t>, var </a:t>
            </a:r>
            <a:r>
              <a:rPr lang="ko-KR" altLang="en-US" dirty="0"/>
              <a:t>속성에 저장된 결괏값을 이용해서 </a:t>
            </a:r>
            <a:r>
              <a:rPr lang="en-US" altLang="ko-KR" dirty="0"/>
              <a:t>else</a:t>
            </a:r>
            <a:r>
              <a:rPr lang="ko-KR" altLang="en-US" dirty="0"/>
              <a:t>와 비슷한 형태의 구문을 작성할 수 있음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11-4] &lt;</a:t>
            </a:r>
            <a:r>
              <a:rPr lang="en-US" altLang="ko-KR" dirty="0" err="1"/>
              <a:t>c:if</a:t>
            </a:r>
            <a:r>
              <a:rPr lang="en-US" altLang="ko-KR" dirty="0"/>
              <a:t>&gt; </a:t>
            </a:r>
            <a:r>
              <a:rPr lang="ko-KR" altLang="en-US" dirty="0"/>
              <a:t>태그 사용하기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정수 </a:t>
            </a:r>
            <a:r>
              <a:rPr lang="en-US" altLang="ko-KR" dirty="0"/>
              <a:t>100</a:t>
            </a:r>
            <a:r>
              <a:rPr lang="ko-KR" altLang="en-US" dirty="0"/>
              <a:t>과 문자열 “</a:t>
            </a:r>
            <a:r>
              <a:rPr lang="en-US" altLang="ko-KR" dirty="0"/>
              <a:t>JSP”</a:t>
            </a:r>
            <a:r>
              <a:rPr lang="ko-KR" altLang="en-US" dirty="0"/>
              <a:t>를 담은 변수를 설정</a:t>
            </a:r>
            <a:br>
              <a:rPr lang="en-US" altLang="ko-KR" dirty="0"/>
            </a:br>
            <a:r>
              <a:rPr lang="en-US" altLang="ko-KR" dirty="0"/>
              <a:t>② &lt;</a:t>
            </a:r>
            <a:r>
              <a:rPr lang="en-US" altLang="ko-KR" dirty="0" err="1"/>
              <a:t>c:if</a:t>
            </a:r>
            <a:r>
              <a:rPr lang="en-US" altLang="ko-KR" dirty="0"/>
              <a:t>&gt; </a:t>
            </a:r>
            <a:r>
              <a:rPr lang="ko-KR" altLang="en-US" dirty="0"/>
              <a:t>태그로 </a:t>
            </a:r>
            <a:r>
              <a:rPr lang="en-US" altLang="ko-KR" dirty="0"/>
              <a:t>number </a:t>
            </a:r>
            <a:r>
              <a:rPr lang="ko-KR" altLang="en-US" dirty="0"/>
              <a:t>변수를 </a:t>
            </a:r>
            <a:r>
              <a:rPr lang="en-US" altLang="ko-KR" dirty="0"/>
              <a:t>2</a:t>
            </a:r>
            <a:r>
              <a:rPr lang="ko-KR" altLang="en-US" dirty="0"/>
              <a:t>로 나눈 나머지가 </a:t>
            </a:r>
            <a:r>
              <a:rPr lang="en-US" altLang="ko-KR" dirty="0"/>
              <a:t>0</a:t>
            </a:r>
            <a:r>
              <a:rPr lang="ko-KR" altLang="en-US" dirty="0"/>
              <a:t>인지를 판단</a:t>
            </a:r>
            <a:br>
              <a:rPr lang="en-US" altLang="ko-KR" dirty="0"/>
            </a:br>
            <a:r>
              <a:rPr lang="en-US" altLang="ko-KR" dirty="0"/>
              <a:t>③ number</a:t>
            </a:r>
            <a:r>
              <a:rPr lang="ko-KR" altLang="en-US" dirty="0"/>
              <a:t>의 값이 </a:t>
            </a:r>
            <a:r>
              <a:rPr lang="en-US" altLang="ko-KR" dirty="0"/>
              <a:t>100</a:t>
            </a:r>
            <a:r>
              <a:rPr lang="ko-KR" altLang="en-US" dirty="0"/>
              <a:t>으로 짝수이므로 </a:t>
            </a:r>
            <a:r>
              <a:rPr lang="en-US" altLang="ko-KR" dirty="0"/>
              <a:t>true</a:t>
            </a:r>
            <a:r>
              <a:rPr lang="ko-KR" altLang="en-US" dirty="0"/>
              <a:t>가 출력</a:t>
            </a:r>
            <a:br>
              <a:rPr lang="en-US" altLang="ko-KR" dirty="0"/>
            </a:br>
            <a:r>
              <a:rPr lang="en-US" altLang="ko-KR" dirty="0"/>
              <a:t>④ string </a:t>
            </a:r>
            <a:r>
              <a:rPr lang="ko-KR" altLang="en-US" dirty="0"/>
              <a:t>변수에 저장된 문자열과 ‘</a:t>
            </a:r>
            <a:r>
              <a:rPr lang="en-US" altLang="ko-KR" dirty="0"/>
              <a:t>Java’</a:t>
            </a:r>
            <a:r>
              <a:rPr lang="ko-KR" altLang="en-US" dirty="0"/>
              <a:t>를 비교해 결과는 </a:t>
            </a:r>
            <a:r>
              <a:rPr lang="en-US" altLang="ko-KR" dirty="0"/>
              <a:t>result2</a:t>
            </a:r>
            <a:r>
              <a:rPr lang="ko-KR" altLang="en-US" dirty="0"/>
              <a:t>에 저장</a:t>
            </a:r>
            <a:br>
              <a:rPr lang="en-US" altLang="ko-KR" dirty="0"/>
            </a:br>
            <a:r>
              <a:rPr lang="en-US" altLang="ko-KR" dirty="0"/>
              <a:t>⑤ result2</a:t>
            </a:r>
            <a:r>
              <a:rPr lang="ko-KR" altLang="en-US" dirty="0"/>
              <a:t>의 값을 이용해 </a:t>
            </a:r>
            <a:r>
              <a:rPr lang="en-US" altLang="ko-KR" dirty="0"/>
              <a:t>else </a:t>
            </a:r>
            <a:r>
              <a:rPr lang="ko-KR" altLang="en-US" dirty="0"/>
              <a:t>구문을 흉내 낸 모습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주의사항 </a:t>
            </a:r>
            <a:r>
              <a:rPr lang="en-US" altLang="ko-KR" dirty="0"/>
              <a:t>1 : EL</a:t>
            </a:r>
            <a:r>
              <a:rPr lang="ko-KR" altLang="en-US" dirty="0"/>
              <a:t>이 아닌 일반 값이 오면 무조건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br>
              <a:rPr lang="en-US" altLang="ko-KR" dirty="0"/>
            </a:br>
            <a:r>
              <a:rPr lang="en-US" altLang="ko-KR" dirty="0"/>
              <a:t>                    </a:t>
            </a:r>
            <a:r>
              <a:rPr lang="ko-KR" altLang="en-US" dirty="0"/>
              <a:t>하지만 일반 값으로 </a:t>
            </a:r>
            <a:r>
              <a:rPr lang="en-US" altLang="ko-KR" dirty="0"/>
              <a:t>true</a:t>
            </a:r>
            <a:r>
              <a:rPr lang="ko-KR" altLang="en-US" dirty="0"/>
              <a:t>가 사용되는 것은 예외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주의사항 </a:t>
            </a:r>
            <a:r>
              <a:rPr lang="en-US" altLang="ko-KR" dirty="0"/>
              <a:t>2 : </a:t>
            </a:r>
            <a:r>
              <a:rPr lang="ko-KR" altLang="en-US" dirty="0"/>
              <a:t>문자열 ‘</a:t>
            </a:r>
            <a:r>
              <a:rPr lang="en-US" altLang="ko-KR" dirty="0" err="1"/>
              <a:t>tRuE</a:t>
            </a:r>
            <a:r>
              <a:rPr lang="en-US" altLang="ko-KR" dirty="0"/>
              <a:t>’</a:t>
            </a:r>
            <a:r>
              <a:rPr lang="ko-KR" altLang="en-US" dirty="0"/>
              <a:t>는 대소문자에 상관없이 항상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주의사항 </a:t>
            </a:r>
            <a:r>
              <a:rPr lang="en-US" altLang="ko-KR" dirty="0"/>
              <a:t>3 : test </a:t>
            </a:r>
            <a:r>
              <a:rPr lang="ko-KR" altLang="en-US" dirty="0"/>
              <a:t>속성에 </a:t>
            </a:r>
            <a:r>
              <a:rPr lang="en-US" altLang="ko-KR" dirty="0"/>
              <a:t>EL</a:t>
            </a:r>
            <a:r>
              <a:rPr lang="ko-KR" altLang="en-US" dirty="0"/>
              <a:t>을 통해 조건식을 쓸 때 공백이 삽입되면 무조건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3F1030-2731-4C8F-9E6A-1AE226904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775" y="3813620"/>
            <a:ext cx="4106061" cy="60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59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(10)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11.3.4 &lt;</a:t>
            </a:r>
            <a:r>
              <a:rPr lang="en-US" altLang="ko-KR" b="1" dirty="0" err="1"/>
              <a:t>c:choose</a:t>
            </a:r>
            <a:r>
              <a:rPr lang="en-US" altLang="ko-KR" b="1" dirty="0"/>
              <a:t>&gt;, &lt;</a:t>
            </a:r>
            <a:r>
              <a:rPr lang="en-US" altLang="ko-KR" b="1" dirty="0" err="1"/>
              <a:t>c:when</a:t>
            </a:r>
            <a:r>
              <a:rPr lang="en-US" altLang="ko-KR" b="1" dirty="0"/>
              <a:t>&gt;, &lt;</a:t>
            </a:r>
            <a:r>
              <a:rPr lang="en-US" altLang="ko-KR" b="1" dirty="0" err="1"/>
              <a:t>c:otherwise</a:t>
            </a:r>
            <a:r>
              <a:rPr lang="en-US" altLang="ko-KR" b="1" dirty="0"/>
              <a:t>&gt; </a:t>
            </a:r>
            <a:r>
              <a:rPr lang="ko-KR" altLang="en-US" b="1" dirty="0"/>
              <a:t>태그</a:t>
            </a:r>
            <a:endParaRPr lang="en-US" altLang="ko-KR" b="1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태그는 다중 조건을 통해 판단해야 할 때 사용</a:t>
            </a:r>
            <a:endParaRPr lang="en-US" altLang="ko-KR" dirty="0"/>
          </a:p>
          <a:p>
            <a:pPr lvl="2"/>
            <a:r>
              <a:rPr lang="ko-KR" altLang="en-US" dirty="0"/>
              <a:t>하위 태그로 </a:t>
            </a:r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&gt;, &lt;</a:t>
            </a:r>
            <a:r>
              <a:rPr lang="en-US" altLang="ko-KR" dirty="0" err="1"/>
              <a:t>c:otherwise</a:t>
            </a:r>
            <a:r>
              <a:rPr lang="en-US" altLang="ko-KR" dirty="0"/>
              <a:t>&gt; </a:t>
            </a:r>
            <a:r>
              <a:rPr lang="ko-KR" altLang="en-US" dirty="0"/>
              <a:t>태그를 함께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&gt; </a:t>
            </a:r>
            <a:r>
              <a:rPr lang="ko-KR" altLang="en-US" dirty="0"/>
              <a:t>태그의 조건식에는 </a:t>
            </a:r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  <a:r>
              <a:rPr lang="ko-KR" altLang="en-US" dirty="0"/>
              <a:t>와 동일하게 </a:t>
            </a:r>
            <a:r>
              <a:rPr lang="en-US" altLang="ko-KR" dirty="0"/>
              <a:t>test </a:t>
            </a:r>
            <a:r>
              <a:rPr lang="ko-KR" altLang="en-US" dirty="0"/>
              <a:t>속성을 사용하고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나열한 모든 조건에 만족하지 않을 경우 </a:t>
            </a:r>
            <a:r>
              <a:rPr lang="en-US" altLang="ko-KR" dirty="0"/>
              <a:t>&lt;</a:t>
            </a:r>
            <a:r>
              <a:rPr lang="en-US" altLang="ko-KR" dirty="0" err="1"/>
              <a:t>c:otherwise</a:t>
            </a:r>
            <a:r>
              <a:rPr lang="en-US" altLang="ko-KR" dirty="0"/>
              <a:t>&gt;</a:t>
            </a:r>
            <a:r>
              <a:rPr lang="ko-KR" altLang="en-US" dirty="0"/>
              <a:t>를 사용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F1201F-81D9-4FD0-9E09-547BB13B7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26106"/>
              </p:ext>
            </p:extLst>
          </p:nvPr>
        </p:nvGraphicFramePr>
        <p:xfrm>
          <a:off x="1295400" y="1943010"/>
          <a:ext cx="505826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26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c:choose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c:when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test="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1"&gt;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만족하는 경우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c:when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c:when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test="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2"&gt;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만족하는 경우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c:when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c:otherwise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아무 조건도 만족하지 않는 경우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c:otherwise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c:choose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278D7D-F798-44E9-B1D0-38BFA6556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79763"/>
              </p:ext>
            </p:extLst>
          </p:nvPr>
        </p:nvGraphicFramePr>
        <p:xfrm>
          <a:off x="6529718" y="1943010"/>
          <a:ext cx="212653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53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 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1) { ...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 else if 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2) {...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 else { ... }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E65E48-381E-4676-BEE6-815070C0DAE6}"/>
              </a:ext>
            </a:extLst>
          </p:cNvPr>
          <p:cNvCxnSpPr>
            <a:cxnSpLocks/>
          </p:cNvCxnSpPr>
          <p:nvPr/>
        </p:nvCxnSpPr>
        <p:spPr>
          <a:xfrm>
            <a:off x="5976594" y="2253006"/>
            <a:ext cx="678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452E99-CE47-4D94-9926-28FAAFBDB9D8}"/>
              </a:ext>
            </a:extLst>
          </p:cNvPr>
          <p:cNvCxnSpPr>
            <a:cxnSpLocks/>
          </p:cNvCxnSpPr>
          <p:nvPr/>
        </p:nvCxnSpPr>
        <p:spPr>
          <a:xfrm>
            <a:off x="5976594" y="2441542"/>
            <a:ext cx="678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853222-C684-419D-B0E6-4ECBA6740F09}"/>
              </a:ext>
            </a:extLst>
          </p:cNvPr>
          <p:cNvCxnSpPr>
            <a:cxnSpLocks/>
          </p:cNvCxnSpPr>
          <p:nvPr/>
        </p:nvCxnSpPr>
        <p:spPr>
          <a:xfrm>
            <a:off x="6117996" y="2643188"/>
            <a:ext cx="537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75F2A5-4243-48C2-BA46-8A6DB58F0325}"/>
              </a:ext>
            </a:extLst>
          </p:cNvPr>
          <p:cNvSpPr txBox="1"/>
          <p:nvPr/>
        </p:nvSpPr>
        <p:spPr>
          <a:xfrm>
            <a:off x="6572649" y="1672269"/>
            <a:ext cx="18998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  <a:latin typeface="+mn-ea"/>
                <a:ea typeface="+mn-ea"/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대응하는 자바 코드</a:t>
            </a:r>
          </a:p>
        </p:txBody>
      </p:sp>
    </p:spTree>
    <p:extLst>
      <p:ext uri="{BB962C8B-B14F-4D97-AF65-F5344CB8AC3E}">
        <p14:creationId xmlns:p14="http://schemas.microsoft.com/office/powerpoint/2010/main" val="376776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5740458" y="1049550"/>
            <a:ext cx="30144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우리는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가치가 성장하는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시간을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만듭니다.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5511D-26EC-45F8-9BCF-CC6F5517E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(11)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11-5] 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 사용하기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사용할 변수를 설정</a:t>
            </a:r>
            <a:br>
              <a:rPr lang="en-US" altLang="ko-KR" dirty="0"/>
            </a:br>
            <a:r>
              <a:rPr lang="en-US" altLang="ko-KR" dirty="0"/>
              <a:t>② &lt;</a:t>
            </a:r>
            <a:r>
              <a:rPr lang="en-US" altLang="ko-KR" dirty="0" err="1"/>
              <a:t>c:choose</a:t>
            </a:r>
            <a:r>
              <a:rPr lang="en-US" altLang="ko-KR" dirty="0"/>
              <a:t>&gt;</a:t>
            </a:r>
            <a:r>
              <a:rPr lang="ko-KR" altLang="en-US" dirty="0"/>
              <a:t>로 조건문 표현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첫 번째 </a:t>
            </a:r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&gt; </a:t>
            </a:r>
            <a:r>
              <a:rPr lang="ko-KR" altLang="en-US" dirty="0"/>
              <a:t>태그에서 변수 </a:t>
            </a:r>
            <a:r>
              <a:rPr lang="en-US" altLang="ko-KR" dirty="0"/>
              <a:t>number</a:t>
            </a:r>
            <a:r>
              <a:rPr lang="ko-KR" altLang="en-US" dirty="0"/>
              <a:t>가 짝수인지 판단하기 위한 조건식을 작성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만약 조건식이 </a:t>
            </a:r>
            <a:r>
              <a:rPr lang="en-US" altLang="ko-KR" dirty="0"/>
              <a:t>false</a:t>
            </a:r>
            <a:r>
              <a:rPr lang="ko-KR" altLang="en-US" dirty="0"/>
              <a:t>를 반환한다면 </a:t>
            </a:r>
            <a:r>
              <a:rPr lang="en-US" altLang="ko-KR" dirty="0"/>
              <a:t>&lt;</a:t>
            </a:r>
            <a:r>
              <a:rPr lang="en-US" altLang="ko-KR" dirty="0" err="1"/>
              <a:t>c:otherwise</a:t>
            </a:r>
            <a:r>
              <a:rPr lang="en-US" altLang="ko-KR" dirty="0"/>
              <a:t>&gt; </a:t>
            </a:r>
            <a:r>
              <a:rPr lang="ko-KR" altLang="en-US" dirty="0"/>
              <a:t>부분이 출력</a:t>
            </a:r>
            <a:br>
              <a:rPr lang="en-US" altLang="ko-KR" dirty="0"/>
            </a:br>
            <a:r>
              <a:rPr lang="ko-KR" altLang="en-US" dirty="0"/>
              <a:t>국</a:t>
            </a:r>
            <a:r>
              <a:rPr lang="en-US" altLang="ko-KR" dirty="0"/>
              <a:t>/</a:t>
            </a:r>
            <a:r>
              <a:rPr lang="ko-KR" altLang="en-US" dirty="0"/>
              <a:t>영</a:t>
            </a:r>
            <a:r>
              <a:rPr lang="en-US" altLang="ko-KR" dirty="0"/>
              <a:t>/</a:t>
            </a:r>
            <a:r>
              <a:rPr lang="ko-KR" altLang="en-US" dirty="0"/>
              <a:t>수 점수를 폼에 입력해 전송하면 평균을 내어 학점을 알려주는 예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폼값을 전송하기 위해 </a:t>
            </a:r>
            <a:r>
              <a:rPr lang="en-US" altLang="ko-KR" dirty="0"/>
              <a:t>&lt;form&gt; </a:t>
            </a:r>
            <a:r>
              <a:rPr lang="ko-KR" altLang="en-US" dirty="0"/>
              <a:t>태그를 사용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매개변수로 전달된 값이 없다면 결과가 출력되지 않도록 하기 위해 </a:t>
            </a:r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 </a:t>
            </a:r>
            <a:r>
              <a:rPr lang="ko-KR" altLang="en-US" dirty="0"/>
              <a:t>태그를 사용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국</a:t>
            </a:r>
            <a:r>
              <a:rPr lang="en-US" altLang="ko-KR" dirty="0"/>
              <a:t>, </a:t>
            </a:r>
            <a:r>
              <a:rPr lang="ko-KR" altLang="en-US" dirty="0"/>
              <a:t>영</a:t>
            </a:r>
            <a:r>
              <a:rPr lang="en-US" altLang="ko-KR" dirty="0"/>
              <a:t>, </a:t>
            </a:r>
            <a:r>
              <a:rPr lang="ko-KR" altLang="en-US" dirty="0"/>
              <a:t>수 점수 중 하나라도 입력하지 않았다면 결과는 출력되지 않음</a:t>
            </a:r>
            <a:br>
              <a:rPr lang="en-US" altLang="ko-KR" dirty="0"/>
            </a:br>
            <a:r>
              <a:rPr lang="ko-KR" altLang="en-US" dirty="0"/>
              <a:t>모든 과목의 점수가 전송되었다면</a:t>
            </a:r>
            <a:br>
              <a:rPr lang="en-US" altLang="ko-KR" dirty="0"/>
            </a:br>
            <a:r>
              <a:rPr lang="en-US" altLang="ko-KR" dirty="0"/>
              <a:t>⑤ EL</a:t>
            </a:r>
            <a:r>
              <a:rPr lang="ko-KR" altLang="en-US" dirty="0"/>
              <a:t>을 사용해 평균을 내어 </a:t>
            </a:r>
            <a:r>
              <a:rPr lang="en-US" altLang="ko-KR" dirty="0"/>
              <a:t>avg</a:t>
            </a:r>
            <a:r>
              <a:rPr lang="ko-KR" altLang="en-US" dirty="0"/>
              <a:t>에 저장한 후 </a:t>
            </a:r>
            <a:r>
              <a:rPr lang="en-US" altLang="ko-KR" dirty="0"/>
              <a:t>⑥</a:t>
            </a:r>
            <a:r>
              <a:rPr lang="ko-KR" altLang="en-US" dirty="0"/>
              <a:t>에서 출력</a:t>
            </a:r>
            <a:br>
              <a:rPr lang="en-US" altLang="ko-KR" dirty="0"/>
            </a:br>
            <a:r>
              <a:rPr lang="en-US" altLang="ko-KR" dirty="0"/>
              <a:t>⑦ &lt;</a:t>
            </a:r>
            <a:r>
              <a:rPr lang="en-US" altLang="ko-KR" dirty="0" err="1"/>
              <a:t>c:choose</a:t>
            </a:r>
            <a:r>
              <a:rPr lang="en-US" altLang="ko-KR" dirty="0"/>
              <a:t>&gt;</a:t>
            </a:r>
            <a:r>
              <a:rPr lang="ko-KR" altLang="en-US" dirty="0"/>
              <a:t>를 이용해 평균 점수별 학점을 출력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하위 태그인 </a:t>
            </a:r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&gt;</a:t>
            </a:r>
            <a:r>
              <a:rPr lang="ko-KR" altLang="en-US" dirty="0"/>
              <a:t>에서 조건식을 작성</a:t>
            </a:r>
            <a:br>
              <a:rPr lang="en-US" altLang="ko-KR" dirty="0"/>
            </a:br>
            <a:r>
              <a:rPr lang="en-US" altLang="ko-KR" dirty="0"/>
              <a:t>⑧</a:t>
            </a:r>
            <a:r>
              <a:rPr lang="ko-KR" altLang="en-US" dirty="0"/>
              <a:t>의 </a:t>
            </a:r>
            <a:r>
              <a:rPr lang="en-US" altLang="ko-KR" dirty="0"/>
              <a:t>&gt;=</a:t>
            </a:r>
            <a:r>
              <a:rPr lang="ko-KR" altLang="en-US" dirty="0"/>
              <a:t>와 </a:t>
            </a:r>
            <a:r>
              <a:rPr lang="en-US" altLang="ko-KR" dirty="0"/>
              <a:t>⑨</a:t>
            </a:r>
            <a:r>
              <a:rPr lang="ko-KR" altLang="en-US" dirty="0"/>
              <a:t>의 </a:t>
            </a:r>
            <a:r>
              <a:rPr lang="en-US" altLang="ko-KR" dirty="0" err="1"/>
              <a:t>ge</a:t>
            </a:r>
            <a:r>
              <a:rPr lang="ko-KR" altLang="en-US" dirty="0"/>
              <a:t>은 동일한 비교 연산자임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19153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(12)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11-5] 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 사용하기의 실행 결과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7367E-6082-40E5-82B1-ACCEF2924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313" y="1356670"/>
            <a:ext cx="5476973" cy="25730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5EA3AE-3BC0-42C3-B3E1-8E29242BCD28}"/>
              </a:ext>
            </a:extLst>
          </p:cNvPr>
          <p:cNvSpPr txBox="1"/>
          <p:nvPr/>
        </p:nvSpPr>
        <p:spPr>
          <a:xfrm>
            <a:off x="4480470" y="2245249"/>
            <a:ext cx="40959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처음 실행하면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부분만 출력됨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국어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영어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수학 점수를 각각 </a:t>
            </a:r>
            <a:r>
              <a:rPr lang="en-US" altLang="ko-KR" sz="1200" dirty="0">
                <a:latin typeface="+mn-ea"/>
                <a:ea typeface="+mn-ea"/>
              </a:rPr>
              <a:t>72, 88, 92</a:t>
            </a:r>
            <a:r>
              <a:rPr lang="ko-KR" altLang="en-US" sz="1200" dirty="0">
                <a:latin typeface="+mn-ea"/>
                <a:ea typeface="+mn-ea"/>
              </a:rPr>
              <a:t>로 입력해 </a:t>
            </a:r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ko-KR" altLang="en-US" sz="1200" dirty="0">
                <a:latin typeface="+mn-ea"/>
                <a:ea typeface="+mn-ea"/>
              </a:rPr>
              <a:t>학점 구하기</a:t>
            </a:r>
            <a:r>
              <a:rPr lang="en-US" altLang="ko-KR" sz="1200" dirty="0">
                <a:latin typeface="+mn-ea"/>
                <a:ea typeface="+mn-ea"/>
              </a:rPr>
              <a:t>] </a:t>
            </a:r>
            <a:r>
              <a:rPr lang="ko-KR" altLang="en-US" sz="1200" dirty="0">
                <a:latin typeface="+mn-ea"/>
                <a:ea typeface="+mn-ea"/>
              </a:rPr>
              <a:t>버튼을 클릭하면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쿼리스트링으로 점수들이 전달되고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평균과 학점을 출력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만약 세 점수 중 하나라도 입력하지 않았다면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의 결과는 출력되지 않음</a:t>
            </a:r>
          </a:p>
        </p:txBody>
      </p:sp>
    </p:spTree>
    <p:extLst>
      <p:ext uri="{BB962C8B-B14F-4D97-AF65-F5344CB8AC3E}">
        <p14:creationId xmlns:p14="http://schemas.microsoft.com/office/powerpoint/2010/main" val="899863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(13)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11.3.5 &lt;</a:t>
            </a:r>
            <a:r>
              <a:rPr lang="en-US" altLang="ko-KR" b="1" dirty="0" err="1"/>
              <a:t>c:forEach</a:t>
            </a:r>
            <a:r>
              <a:rPr lang="en-US" altLang="ko-KR" b="1" dirty="0"/>
              <a:t>&gt; </a:t>
            </a:r>
            <a:r>
              <a:rPr lang="ko-KR" altLang="en-US" b="1" dirty="0"/>
              <a:t>태그</a:t>
            </a:r>
            <a:endParaRPr lang="en-US" altLang="ko-KR" b="1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태그는 반복을 위해 사용</a:t>
            </a:r>
            <a:endParaRPr lang="en-US" altLang="ko-KR" dirty="0"/>
          </a:p>
          <a:p>
            <a:pPr lvl="2"/>
            <a:r>
              <a:rPr lang="ko-KR" altLang="en-US" dirty="0"/>
              <a:t>자바는 두 가지 형태의 </a:t>
            </a:r>
            <a:r>
              <a:rPr lang="en-US" altLang="ko-KR" dirty="0"/>
              <a:t>for</a:t>
            </a:r>
            <a:r>
              <a:rPr lang="ko-KR" altLang="en-US" dirty="0"/>
              <a:t>문을 제공</a:t>
            </a:r>
            <a:endParaRPr lang="en-US" altLang="ko-KR" dirty="0"/>
          </a:p>
          <a:p>
            <a:pPr lvl="3"/>
            <a:r>
              <a:rPr lang="ko-KR" altLang="en-US" dirty="0"/>
              <a:t>시작과 종료를 지정하는 일반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3"/>
            <a:r>
              <a:rPr lang="ko-KR" altLang="en-US" dirty="0"/>
              <a:t>배열이나 컬렉션을 순회할 때 사용하는 향상된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(enhanced for loop) 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태그도 이와 같이 두 가지 형태로 사용 가능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67B96A4-42E4-4536-B9EA-48267D095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141819"/>
              </p:ext>
            </p:extLst>
          </p:nvPr>
        </p:nvGraphicFramePr>
        <p:xfrm>
          <a:off x="1295399" y="2643188"/>
          <a:ext cx="593816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816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c:forEach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var="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변수명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begin="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시작값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end="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마지막값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step="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증가값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/&gt;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   for ( int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= 0 ;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&lt; 100 ;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+= 2 ) { ... }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C4F881-2873-4A8E-9D4D-D182DAA70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81961"/>
              </p:ext>
            </p:extLst>
          </p:nvPr>
        </p:nvGraphicFramePr>
        <p:xfrm>
          <a:off x="1295398" y="3677999"/>
          <a:ext cx="593816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816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c:forEach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var="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변수명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items="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컬렉션 혹은 배열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/&gt;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for ( int number : numbers ) { ... }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0E809C-8885-431F-AAA8-C975BB4EE0CF}"/>
              </a:ext>
            </a:extLst>
          </p:cNvPr>
          <p:cNvSpPr txBox="1"/>
          <p:nvPr/>
        </p:nvSpPr>
        <p:spPr>
          <a:xfrm>
            <a:off x="1194537" y="3261361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Tx/>
              <a:buFont typeface="맑은 고딕" panose="020B0503020000020004" pitchFamily="50" charset="-127"/>
              <a:buChar char="▲"/>
            </a:pP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일반 </a:t>
            </a:r>
            <a:r>
              <a:rPr lang="en-US" altLang="ko-KR" sz="1200" dirty="0">
                <a:solidFill>
                  <a:srgbClr val="0070C0"/>
                </a:solidFill>
                <a:latin typeface="+mn-ea"/>
                <a:ea typeface="+mn-ea"/>
              </a:rPr>
              <a:t>for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문 형태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8D39D-2226-4C1E-AF48-12E16AD9831C}"/>
              </a:ext>
            </a:extLst>
          </p:cNvPr>
          <p:cNvSpPr txBox="1"/>
          <p:nvPr/>
        </p:nvSpPr>
        <p:spPr>
          <a:xfrm>
            <a:off x="1194537" y="431921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Tx/>
              <a:buFont typeface="맑은 고딕" panose="020B0503020000020004" pitchFamily="50" charset="-127"/>
              <a:buChar char="▲"/>
            </a:pP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향상된 </a:t>
            </a:r>
            <a:r>
              <a:rPr lang="en-US" altLang="ko-KR" sz="1200" dirty="0">
                <a:solidFill>
                  <a:srgbClr val="0070C0"/>
                </a:solidFill>
                <a:latin typeface="+mn-ea"/>
                <a:ea typeface="+mn-ea"/>
              </a:rPr>
              <a:t>for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문 형태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C39057-89BB-45B6-B773-E5A6684259BF}"/>
              </a:ext>
            </a:extLst>
          </p:cNvPr>
          <p:cNvCxnSpPr/>
          <p:nvPr/>
        </p:nvCxnSpPr>
        <p:spPr>
          <a:xfrm>
            <a:off x="2362200" y="2886742"/>
            <a:ext cx="845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90E9A4-FB39-4042-9E61-B0F6D6A70F1C}"/>
              </a:ext>
            </a:extLst>
          </p:cNvPr>
          <p:cNvCxnSpPr>
            <a:cxnSpLocks/>
          </p:cNvCxnSpPr>
          <p:nvPr/>
        </p:nvCxnSpPr>
        <p:spPr>
          <a:xfrm>
            <a:off x="3314700" y="2886742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4C82EB-E26D-4C1D-B358-597912223BC4}"/>
              </a:ext>
            </a:extLst>
          </p:cNvPr>
          <p:cNvCxnSpPr>
            <a:cxnSpLocks/>
          </p:cNvCxnSpPr>
          <p:nvPr/>
        </p:nvCxnSpPr>
        <p:spPr>
          <a:xfrm>
            <a:off x="4480470" y="2886742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CCDE03-A2AD-4DE1-A6C7-266E04AD048C}"/>
              </a:ext>
            </a:extLst>
          </p:cNvPr>
          <p:cNvCxnSpPr>
            <a:cxnSpLocks/>
          </p:cNvCxnSpPr>
          <p:nvPr/>
        </p:nvCxnSpPr>
        <p:spPr>
          <a:xfrm>
            <a:off x="5577750" y="2886742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F49E832-D47F-416E-87E4-6DCACA61C5A1}"/>
              </a:ext>
            </a:extLst>
          </p:cNvPr>
          <p:cNvSpPr/>
          <p:nvPr/>
        </p:nvSpPr>
        <p:spPr>
          <a:xfrm>
            <a:off x="2712720" y="2895955"/>
            <a:ext cx="426810" cy="144000"/>
          </a:xfrm>
          <a:custGeom>
            <a:avLst/>
            <a:gdLst>
              <a:gd name="connsiteX0" fmla="*/ 0 w 419100"/>
              <a:gd name="connsiteY0" fmla="*/ 0 h 175260"/>
              <a:gd name="connsiteX1" fmla="*/ 0 w 419100"/>
              <a:gd name="connsiteY1" fmla="*/ 99060 h 175260"/>
              <a:gd name="connsiteX2" fmla="*/ 419100 w 419100"/>
              <a:gd name="connsiteY2" fmla="*/ 99060 h 175260"/>
              <a:gd name="connsiteX3" fmla="*/ 419100 w 419100"/>
              <a:gd name="connsiteY3" fmla="*/ 17526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175260">
                <a:moveTo>
                  <a:pt x="0" y="0"/>
                </a:moveTo>
                <a:lnTo>
                  <a:pt x="0" y="99060"/>
                </a:lnTo>
                <a:lnTo>
                  <a:pt x="419100" y="99060"/>
                </a:lnTo>
                <a:lnTo>
                  <a:pt x="419100" y="175260"/>
                </a:ln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996FF77-262D-4695-A30A-AB3A76AB307C}"/>
              </a:ext>
            </a:extLst>
          </p:cNvPr>
          <p:cNvSpPr/>
          <p:nvPr/>
        </p:nvSpPr>
        <p:spPr>
          <a:xfrm flipH="1">
            <a:off x="3451860" y="2895955"/>
            <a:ext cx="339000" cy="144000"/>
          </a:xfrm>
          <a:custGeom>
            <a:avLst/>
            <a:gdLst>
              <a:gd name="connsiteX0" fmla="*/ 0 w 419100"/>
              <a:gd name="connsiteY0" fmla="*/ 0 h 175260"/>
              <a:gd name="connsiteX1" fmla="*/ 0 w 419100"/>
              <a:gd name="connsiteY1" fmla="*/ 99060 h 175260"/>
              <a:gd name="connsiteX2" fmla="*/ 419100 w 419100"/>
              <a:gd name="connsiteY2" fmla="*/ 99060 h 175260"/>
              <a:gd name="connsiteX3" fmla="*/ 419100 w 419100"/>
              <a:gd name="connsiteY3" fmla="*/ 17526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175260">
                <a:moveTo>
                  <a:pt x="0" y="0"/>
                </a:moveTo>
                <a:lnTo>
                  <a:pt x="0" y="99060"/>
                </a:lnTo>
                <a:lnTo>
                  <a:pt x="419100" y="99060"/>
                </a:lnTo>
                <a:lnTo>
                  <a:pt x="419100" y="175260"/>
                </a:ln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D3E3EE1-ED27-4060-9A30-CD727C4E0ACD}"/>
              </a:ext>
            </a:extLst>
          </p:cNvPr>
          <p:cNvSpPr/>
          <p:nvPr/>
        </p:nvSpPr>
        <p:spPr>
          <a:xfrm flipH="1">
            <a:off x="4153619" y="2895955"/>
            <a:ext cx="508268" cy="144000"/>
          </a:xfrm>
          <a:custGeom>
            <a:avLst/>
            <a:gdLst>
              <a:gd name="connsiteX0" fmla="*/ 0 w 419100"/>
              <a:gd name="connsiteY0" fmla="*/ 0 h 175260"/>
              <a:gd name="connsiteX1" fmla="*/ 0 w 419100"/>
              <a:gd name="connsiteY1" fmla="*/ 99060 h 175260"/>
              <a:gd name="connsiteX2" fmla="*/ 419100 w 419100"/>
              <a:gd name="connsiteY2" fmla="*/ 99060 h 175260"/>
              <a:gd name="connsiteX3" fmla="*/ 419100 w 419100"/>
              <a:gd name="connsiteY3" fmla="*/ 17526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175260">
                <a:moveTo>
                  <a:pt x="0" y="0"/>
                </a:moveTo>
                <a:lnTo>
                  <a:pt x="0" y="99060"/>
                </a:lnTo>
                <a:lnTo>
                  <a:pt x="419100" y="99060"/>
                </a:lnTo>
                <a:lnTo>
                  <a:pt x="419100" y="175260"/>
                </a:ln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BF6F5E3-FFB1-4C9F-82A7-9A0333CEEF02}"/>
              </a:ext>
            </a:extLst>
          </p:cNvPr>
          <p:cNvSpPr/>
          <p:nvPr/>
        </p:nvSpPr>
        <p:spPr>
          <a:xfrm flipH="1">
            <a:off x="4876800" y="2895955"/>
            <a:ext cx="1167670" cy="144000"/>
          </a:xfrm>
          <a:custGeom>
            <a:avLst/>
            <a:gdLst>
              <a:gd name="connsiteX0" fmla="*/ 0 w 419100"/>
              <a:gd name="connsiteY0" fmla="*/ 0 h 175260"/>
              <a:gd name="connsiteX1" fmla="*/ 0 w 419100"/>
              <a:gd name="connsiteY1" fmla="*/ 99060 h 175260"/>
              <a:gd name="connsiteX2" fmla="*/ 419100 w 419100"/>
              <a:gd name="connsiteY2" fmla="*/ 99060 h 175260"/>
              <a:gd name="connsiteX3" fmla="*/ 419100 w 419100"/>
              <a:gd name="connsiteY3" fmla="*/ 17526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175260">
                <a:moveTo>
                  <a:pt x="0" y="0"/>
                </a:moveTo>
                <a:lnTo>
                  <a:pt x="0" y="99060"/>
                </a:lnTo>
                <a:lnTo>
                  <a:pt x="419100" y="99060"/>
                </a:lnTo>
                <a:lnTo>
                  <a:pt x="419100" y="175260"/>
                </a:ln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13921E-DCC8-4A5E-BF72-3534FE0A66C4}"/>
              </a:ext>
            </a:extLst>
          </p:cNvPr>
          <p:cNvCxnSpPr/>
          <p:nvPr/>
        </p:nvCxnSpPr>
        <p:spPr>
          <a:xfrm>
            <a:off x="2357317" y="3923062"/>
            <a:ext cx="845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AF503D-91C4-4983-A25F-17B73A313930}"/>
              </a:ext>
            </a:extLst>
          </p:cNvPr>
          <p:cNvCxnSpPr>
            <a:cxnSpLocks/>
          </p:cNvCxnSpPr>
          <p:nvPr/>
        </p:nvCxnSpPr>
        <p:spPr>
          <a:xfrm>
            <a:off x="3314700" y="3923062"/>
            <a:ext cx="1760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B875E87-2C71-4AC3-938B-C7587E5E6A00}"/>
              </a:ext>
            </a:extLst>
          </p:cNvPr>
          <p:cNvSpPr/>
          <p:nvPr/>
        </p:nvSpPr>
        <p:spPr>
          <a:xfrm flipH="1">
            <a:off x="2543220" y="3930766"/>
            <a:ext cx="339000" cy="144000"/>
          </a:xfrm>
          <a:custGeom>
            <a:avLst/>
            <a:gdLst>
              <a:gd name="connsiteX0" fmla="*/ 0 w 419100"/>
              <a:gd name="connsiteY0" fmla="*/ 0 h 175260"/>
              <a:gd name="connsiteX1" fmla="*/ 0 w 419100"/>
              <a:gd name="connsiteY1" fmla="*/ 99060 h 175260"/>
              <a:gd name="connsiteX2" fmla="*/ 419100 w 419100"/>
              <a:gd name="connsiteY2" fmla="*/ 99060 h 175260"/>
              <a:gd name="connsiteX3" fmla="*/ 419100 w 419100"/>
              <a:gd name="connsiteY3" fmla="*/ 17526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175260">
                <a:moveTo>
                  <a:pt x="0" y="0"/>
                </a:moveTo>
                <a:lnTo>
                  <a:pt x="0" y="99060"/>
                </a:lnTo>
                <a:lnTo>
                  <a:pt x="419100" y="99060"/>
                </a:lnTo>
                <a:lnTo>
                  <a:pt x="419100" y="175260"/>
                </a:ln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F4821C5-4255-42F4-855F-07F0D1882B26}"/>
              </a:ext>
            </a:extLst>
          </p:cNvPr>
          <p:cNvSpPr/>
          <p:nvPr/>
        </p:nvSpPr>
        <p:spPr>
          <a:xfrm flipH="1">
            <a:off x="3203137" y="3930766"/>
            <a:ext cx="845820" cy="144000"/>
          </a:xfrm>
          <a:custGeom>
            <a:avLst/>
            <a:gdLst>
              <a:gd name="connsiteX0" fmla="*/ 0 w 419100"/>
              <a:gd name="connsiteY0" fmla="*/ 0 h 175260"/>
              <a:gd name="connsiteX1" fmla="*/ 0 w 419100"/>
              <a:gd name="connsiteY1" fmla="*/ 99060 h 175260"/>
              <a:gd name="connsiteX2" fmla="*/ 419100 w 419100"/>
              <a:gd name="connsiteY2" fmla="*/ 99060 h 175260"/>
              <a:gd name="connsiteX3" fmla="*/ 419100 w 419100"/>
              <a:gd name="connsiteY3" fmla="*/ 17526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175260">
                <a:moveTo>
                  <a:pt x="0" y="0"/>
                </a:moveTo>
                <a:lnTo>
                  <a:pt x="0" y="99060"/>
                </a:lnTo>
                <a:lnTo>
                  <a:pt x="419100" y="99060"/>
                </a:lnTo>
                <a:lnTo>
                  <a:pt x="419100" y="175260"/>
                </a:ln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09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(14)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11-6] 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태그의 속성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D33C261-521B-43BC-8547-3F0086BF9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253050"/>
              </p:ext>
            </p:extLst>
          </p:nvPr>
        </p:nvGraphicFramePr>
        <p:xfrm>
          <a:off x="1022024" y="1431357"/>
          <a:ext cx="6755090" cy="1950720"/>
        </p:xfrm>
        <a:graphic>
          <a:graphicData uri="http://schemas.openxmlformats.org/drawingml/2006/table">
            <a:tbl>
              <a:tblPr firstRow="1" bandRow="1"/>
              <a:tblGrid>
                <a:gridCol w="1414474">
                  <a:extLst>
                    <a:ext uri="{9D8B030D-6E8A-4147-A177-3AD203B41FA5}">
                      <a16:colId xmlns:a16="http://schemas.microsoft.com/office/drawing/2014/main" val="3223967723"/>
                    </a:ext>
                  </a:extLst>
                </a:gridCol>
                <a:gridCol w="5340616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속성명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var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변수명을 지정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items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반복을 위한 객체를 지정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배열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컬렉션 등을 지정할 수 있음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73724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begin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시작값을 지정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24892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end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종료값을 지정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990318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step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증가할 값을 지정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627127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varStatus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루프의 현재 상태를 알려주는 변수의 이름을 지정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17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8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(15)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11-7] </a:t>
            </a:r>
            <a:r>
              <a:rPr lang="en-US" altLang="ko-KR" dirty="0" err="1"/>
              <a:t>varStatus</a:t>
            </a:r>
            <a:r>
              <a:rPr lang="en-US" altLang="ko-KR" dirty="0"/>
              <a:t> </a:t>
            </a:r>
            <a:r>
              <a:rPr lang="ko-KR" altLang="en-US" dirty="0"/>
              <a:t>속성을 통해 얻을 수 있는 정보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24</a:t>
            </a:fld>
            <a:endParaRPr lang="ko" alt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D33C261-521B-43BC-8547-3F0086BF9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15504"/>
              </p:ext>
            </p:extLst>
          </p:nvPr>
        </p:nvGraphicFramePr>
        <p:xfrm>
          <a:off x="1022024" y="1431357"/>
          <a:ext cx="7100896" cy="1676400"/>
        </p:xfrm>
        <a:graphic>
          <a:graphicData uri="http://schemas.openxmlformats.org/drawingml/2006/table">
            <a:tbl>
              <a:tblPr firstRow="1" bandRow="1"/>
              <a:tblGrid>
                <a:gridCol w="1095811">
                  <a:extLst>
                    <a:ext uri="{9D8B030D-6E8A-4147-A177-3AD203B41FA5}">
                      <a16:colId xmlns:a16="http://schemas.microsoft.com/office/drawing/2014/main" val="3223967723"/>
                    </a:ext>
                  </a:extLst>
                </a:gridCol>
                <a:gridCol w="2869827">
                  <a:extLst>
                    <a:ext uri="{9D8B030D-6E8A-4147-A177-3AD203B41FA5}">
                      <a16:colId xmlns:a16="http://schemas.microsoft.com/office/drawing/2014/main" val="1144749418"/>
                    </a:ext>
                  </a:extLst>
                </a:gridCol>
                <a:gridCol w="3135258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속성명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일반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문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향상된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for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문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current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var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에 지정한 현재 루프의 변숫값 반환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현재 루프의 실제 요소를 반환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index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var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에 지정한 현재 루프의 변숫값 반환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현재 루프의 인덱스를 표시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(0~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마지막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73724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count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실제 반복 횟수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(1~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마지막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일반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for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문과 동일함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24892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first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루프의 처음일 때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true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반환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일반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for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문과 동일함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990318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last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루프의 마지막일 때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true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반환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일반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for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문과 동일함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627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446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(16)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일반 </a:t>
            </a:r>
            <a:r>
              <a:rPr lang="en-US" altLang="ko-KR" dirty="0"/>
              <a:t>for</a:t>
            </a:r>
            <a:r>
              <a:rPr lang="ko-KR" altLang="en-US" dirty="0"/>
              <a:t>문 형태로 사용하기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태그를 자바의 일반 </a:t>
            </a:r>
            <a:r>
              <a:rPr lang="en-US" altLang="ko-KR" dirty="0"/>
              <a:t>for</a:t>
            </a:r>
            <a:r>
              <a:rPr lang="ko-KR" altLang="en-US" dirty="0"/>
              <a:t>문 형태로 사용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11-6] </a:t>
            </a:r>
            <a:r>
              <a:rPr lang="ko-KR" altLang="en-US" dirty="0"/>
              <a:t>일반 </a:t>
            </a:r>
            <a:r>
              <a:rPr lang="en-US" altLang="ko-KR" dirty="0"/>
              <a:t>for</a:t>
            </a:r>
            <a:r>
              <a:rPr lang="ko-KR" altLang="en-US" dirty="0"/>
              <a:t>문 형태로 사용하기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일반 </a:t>
            </a:r>
            <a:r>
              <a:rPr lang="en-US" altLang="ko-KR" dirty="0"/>
              <a:t>for</a:t>
            </a:r>
            <a:r>
              <a:rPr lang="ko-KR" altLang="en-US" dirty="0"/>
              <a:t>문 형태로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3</a:t>
            </a:r>
            <a:r>
              <a:rPr lang="ko-KR" altLang="en-US" dirty="0"/>
              <a:t>까지 반복하며 </a:t>
            </a:r>
            <a:r>
              <a:rPr lang="en-US" altLang="ko-KR" dirty="0"/>
              <a:t>1</a:t>
            </a:r>
            <a:r>
              <a:rPr lang="ko-KR" altLang="en-US" dirty="0"/>
              <a:t>씩 증가</a:t>
            </a:r>
            <a:r>
              <a:rPr lang="en-US" altLang="ko-KR" dirty="0"/>
              <a:t>. </a:t>
            </a:r>
            <a:r>
              <a:rPr lang="ko-KR" altLang="en-US" dirty="0"/>
              <a:t>이때 증가하는 값은 변수 </a:t>
            </a:r>
            <a:r>
              <a:rPr lang="en-US" altLang="ko-KR" dirty="0" err="1"/>
              <a:t>i</a:t>
            </a:r>
            <a:r>
              <a:rPr lang="ko-KR" altLang="en-US" dirty="0"/>
              <a:t>에 저장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변수 </a:t>
            </a:r>
            <a:r>
              <a:rPr lang="en-US" altLang="ko-KR" dirty="0" err="1"/>
              <a:t>i</a:t>
            </a:r>
            <a:r>
              <a:rPr lang="ko-KR" altLang="en-US" dirty="0"/>
              <a:t>의 값을 출력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en-US" altLang="ko-KR" dirty="0" err="1"/>
              <a:t>varStatus</a:t>
            </a:r>
            <a:r>
              <a:rPr lang="en-US" altLang="ko-KR" dirty="0"/>
              <a:t> </a:t>
            </a:r>
            <a:r>
              <a:rPr lang="ko-KR" altLang="en-US" dirty="0"/>
              <a:t>속성을 활용</a:t>
            </a:r>
            <a:r>
              <a:rPr lang="en-US" altLang="ko-KR" dirty="0"/>
              <a:t>. </a:t>
            </a:r>
            <a:r>
              <a:rPr lang="ko-KR" altLang="en-US" dirty="0"/>
              <a:t>속성값</a:t>
            </a:r>
            <a:r>
              <a:rPr lang="en-US" altLang="ko-KR" dirty="0"/>
              <a:t>, </a:t>
            </a:r>
            <a:r>
              <a:rPr lang="ko-KR" altLang="en-US" dirty="0"/>
              <a:t>즉 상태를 알려줄 변수명을 “</a:t>
            </a:r>
            <a:r>
              <a:rPr lang="en-US" altLang="ko-KR" dirty="0"/>
              <a:t>loop”</a:t>
            </a:r>
            <a:r>
              <a:rPr lang="ko-KR" altLang="en-US" dirty="0"/>
              <a:t>로 지정</a:t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ko-KR" altLang="en-US" dirty="0"/>
              <a:t>루프를 </a:t>
            </a:r>
            <a:r>
              <a:rPr lang="en-US" altLang="ko-KR" dirty="0"/>
              <a:t>3</a:t>
            </a:r>
            <a:r>
              <a:rPr lang="ko-KR" altLang="en-US" dirty="0"/>
              <a:t>부터 </a:t>
            </a:r>
            <a:r>
              <a:rPr lang="en-US" altLang="ko-KR" dirty="0"/>
              <a:t>5</a:t>
            </a:r>
            <a:r>
              <a:rPr lang="ko-KR" altLang="en-US" dirty="0"/>
              <a:t>까지 반복</a:t>
            </a:r>
            <a:br>
              <a:rPr lang="en-US" altLang="ko-KR" dirty="0"/>
            </a:br>
            <a:r>
              <a:rPr lang="en-US" altLang="ko-KR" dirty="0"/>
              <a:t>④ loop </a:t>
            </a:r>
            <a:r>
              <a:rPr lang="ko-KR" altLang="en-US" dirty="0"/>
              <a:t>변수를 통해 </a:t>
            </a:r>
            <a:r>
              <a:rPr lang="en-US" altLang="ko-KR" dirty="0" err="1"/>
              <a:t>varStatus</a:t>
            </a:r>
            <a:r>
              <a:rPr lang="ko-KR" altLang="en-US" dirty="0"/>
              <a:t>가 제공하는 모든 하위 속성값을 출력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일반 </a:t>
            </a:r>
            <a:r>
              <a:rPr lang="en-US" altLang="ko-KR" dirty="0"/>
              <a:t>for</a:t>
            </a:r>
            <a:r>
              <a:rPr lang="ko-KR" altLang="en-US" dirty="0"/>
              <a:t>문에서는 </a:t>
            </a:r>
            <a:r>
              <a:rPr lang="en-US" altLang="ko-KR" dirty="0"/>
              <a:t>index</a:t>
            </a:r>
            <a:r>
              <a:rPr lang="ko-KR" altLang="en-US" dirty="0"/>
              <a:t>와 </a:t>
            </a:r>
            <a:r>
              <a:rPr lang="en-US" altLang="ko-KR" dirty="0"/>
              <a:t>current</a:t>
            </a:r>
            <a:r>
              <a:rPr lang="ko-KR" altLang="en-US" dirty="0"/>
              <a:t>의 값이 동일</a:t>
            </a:r>
            <a:br>
              <a:rPr lang="en-US" altLang="ko-KR" dirty="0"/>
            </a:br>
            <a:r>
              <a:rPr lang="en-US" altLang="ko-KR" dirty="0"/>
              <a:t>⑥ 1</a:t>
            </a:r>
            <a:r>
              <a:rPr lang="ko-KR" altLang="en-US" dirty="0"/>
              <a:t>에서 </a:t>
            </a:r>
            <a:r>
              <a:rPr lang="en-US" altLang="ko-KR" dirty="0"/>
              <a:t>100</a:t>
            </a:r>
            <a:r>
              <a:rPr lang="ko-KR" altLang="en-US" dirty="0"/>
              <a:t>까지 반복하며 홀수의 값을 계산</a:t>
            </a:r>
            <a:br>
              <a:rPr lang="en-US" altLang="ko-KR" dirty="0"/>
            </a:br>
            <a:r>
              <a:rPr lang="en-US" altLang="ko-KR" dirty="0"/>
              <a:t>⑦ &lt;</a:t>
            </a:r>
            <a:r>
              <a:rPr lang="en-US" altLang="ko-KR" dirty="0" err="1"/>
              <a:t>c:if</a:t>
            </a:r>
            <a:r>
              <a:rPr lang="en-US" altLang="ko-KR" dirty="0"/>
              <a:t>&gt; </a:t>
            </a:r>
            <a:r>
              <a:rPr lang="ko-KR" altLang="en-US" dirty="0"/>
              <a:t>태그로 홀수인지 판단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홀수인 경우에만 변수 </a:t>
            </a:r>
            <a:r>
              <a:rPr lang="en-US" altLang="ko-KR" dirty="0"/>
              <a:t>sum</a:t>
            </a:r>
            <a:r>
              <a:rPr lang="ko-KR" altLang="en-US" dirty="0"/>
              <a:t>에 더함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225718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(17)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향상된 </a:t>
            </a:r>
            <a:r>
              <a:rPr lang="en-US" altLang="ko-KR" dirty="0"/>
              <a:t>for</a:t>
            </a:r>
            <a:r>
              <a:rPr lang="ko-KR" altLang="en-US" dirty="0"/>
              <a:t>문 형태로 사용하기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11-7] </a:t>
            </a:r>
            <a:r>
              <a:rPr lang="ko-KR" altLang="en-US" dirty="0"/>
              <a:t>향상된 </a:t>
            </a:r>
            <a:r>
              <a:rPr lang="en-US" altLang="ko-KR" dirty="0"/>
              <a:t>for</a:t>
            </a:r>
            <a:r>
              <a:rPr lang="ko-KR" altLang="en-US" dirty="0"/>
              <a:t>문 형태로 사용하기 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루프에서 순회할 </a:t>
            </a:r>
            <a:r>
              <a:rPr lang="en-US" altLang="ko-KR" dirty="0"/>
              <a:t>String </a:t>
            </a:r>
            <a:r>
              <a:rPr lang="ko-KR" altLang="en-US" dirty="0"/>
              <a:t>배열을 선언</a:t>
            </a:r>
            <a:r>
              <a:rPr lang="en-US" altLang="ko-KR" dirty="0"/>
              <a:t>. </a:t>
            </a:r>
            <a:r>
              <a:rPr lang="ko-KR" altLang="en-US" dirty="0"/>
              <a:t>색상 이름들의 배열</a:t>
            </a:r>
            <a:br>
              <a:rPr lang="en-US" altLang="ko-KR" dirty="0"/>
            </a:br>
            <a:r>
              <a:rPr lang="en-US" altLang="ko-KR" dirty="0"/>
              <a:t>② 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태그에서 </a:t>
            </a:r>
            <a:r>
              <a:rPr lang="en-US" altLang="ko-KR" dirty="0"/>
              <a:t>items </a:t>
            </a:r>
            <a:r>
              <a:rPr lang="ko-KR" altLang="en-US" dirty="0"/>
              <a:t>속성에 배열을 지정하고 변수 이름은 “</a:t>
            </a:r>
            <a:r>
              <a:rPr lang="en-US" altLang="ko-KR" dirty="0"/>
              <a:t>c”</a:t>
            </a:r>
            <a:r>
              <a:rPr lang="ko-KR" altLang="en-US" dirty="0"/>
              <a:t>로 입력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루프가 배열의 크기만큼 자동으로 반복되며 </a:t>
            </a:r>
            <a:r>
              <a:rPr lang="en-US" altLang="ko-KR" dirty="0"/>
              <a:t>c</a:t>
            </a:r>
            <a:r>
              <a:rPr lang="ko-KR" altLang="en-US" dirty="0"/>
              <a:t>에 할당된 색상 이름을 </a:t>
            </a:r>
            <a:r>
              <a:rPr lang="en-US" altLang="ko-KR" dirty="0"/>
              <a:t>&lt;span&gt; </a:t>
            </a:r>
            <a:r>
              <a:rPr lang="ko-KR" altLang="en-US" dirty="0"/>
              <a:t>태그와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 함께 출력</a:t>
            </a:r>
            <a:br>
              <a:rPr lang="en-US" altLang="ko-KR" dirty="0"/>
            </a:br>
            <a:r>
              <a:rPr lang="ko-KR" altLang="en-US" dirty="0"/>
              <a:t>향상된 </a:t>
            </a:r>
            <a:r>
              <a:rPr lang="en-US" altLang="ko-KR" dirty="0"/>
              <a:t>for</a:t>
            </a:r>
            <a:r>
              <a:rPr lang="ko-KR" altLang="en-US" dirty="0"/>
              <a:t>문 형태로 쓰일 때의 </a:t>
            </a:r>
            <a:r>
              <a:rPr lang="en-US" altLang="ko-KR" dirty="0" err="1"/>
              <a:t>varStatus</a:t>
            </a:r>
            <a:br>
              <a:rPr lang="en-US" altLang="ko-KR" dirty="0"/>
            </a:br>
            <a:r>
              <a:rPr lang="en-US" altLang="ko-KR" dirty="0"/>
              <a:t>③ 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태그에 </a:t>
            </a:r>
            <a:r>
              <a:rPr lang="en-US" altLang="ko-KR" dirty="0" err="1"/>
              <a:t>varStatus</a:t>
            </a:r>
            <a:r>
              <a:rPr lang="en-US" altLang="ko-KR" dirty="0"/>
              <a:t> </a:t>
            </a:r>
            <a:r>
              <a:rPr lang="ko-KR" altLang="en-US" dirty="0"/>
              <a:t>속성을 지정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모든 하위 속성들을 출력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일반 </a:t>
            </a:r>
            <a:r>
              <a:rPr lang="en-US" altLang="ko-KR" dirty="0"/>
              <a:t>for</a:t>
            </a:r>
            <a:r>
              <a:rPr lang="ko-KR" altLang="en-US" dirty="0"/>
              <a:t>문과 비슷하지만 </a:t>
            </a:r>
            <a:r>
              <a:rPr lang="en-US" altLang="ko-KR" dirty="0"/>
              <a:t>current</a:t>
            </a:r>
            <a:r>
              <a:rPr lang="ko-KR" altLang="en-US" dirty="0"/>
              <a:t>와 </a:t>
            </a:r>
            <a:r>
              <a:rPr lang="en-US" altLang="ko-KR" dirty="0"/>
              <a:t>index</a:t>
            </a:r>
            <a:r>
              <a:rPr lang="ko-KR" altLang="en-US" dirty="0"/>
              <a:t>의 속성값이 다른 것을 확인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87328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(18)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컬렉션을 반복하는 방법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11-8] </a:t>
            </a:r>
            <a:r>
              <a:rPr lang="ko-KR" altLang="en-US" dirty="0"/>
              <a:t>향상된 </a:t>
            </a:r>
            <a:r>
              <a:rPr lang="en-US" altLang="ko-KR" dirty="0"/>
              <a:t>for</a:t>
            </a:r>
            <a:r>
              <a:rPr lang="ko-KR" altLang="en-US" dirty="0"/>
              <a:t>문 형태로 사용하기 </a:t>
            </a:r>
            <a:r>
              <a:rPr lang="en-US" altLang="ko-KR" dirty="0"/>
              <a:t>2</a:t>
            </a:r>
            <a:br>
              <a:rPr lang="en-US" altLang="ko-KR" dirty="0"/>
            </a:br>
            <a:r>
              <a:rPr lang="en-US" altLang="ko-KR" dirty="0"/>
              <a:t>① Person </a:t>
            </a:r>
            <a:r>
              <a:rPr lang="ko-KR" altLang="en-US" dirty="0"/>
              <a:t>객체를 담은 리스트 컬렉션을 준비</a:t>
            </a:r>
            <a:br>
              <a:rPr lang="en-US" altLang="ko-KR" dirty="0"/>
            </a:br>
            <a:r>
              <a:rPr lang="en-US" altLang="ko-KR" dirty="0"/>
              <a:t>② JSTL</a:t>
            </a:r>
            <a:r>
              <a:rPr lang="ko-KR" altLang="en-US" dirty="0"/>
              <a:t>에서 사용하기 위해 </a:t>
            </a: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태그를 이용해 변수로 설정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리스트 컬렉션을 출력하기 위해 </a:t>
            </a:r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태그의 </a:t>
            </a:r>
            <a:r>
              <a:rPr lang="en-US" altLang="ko-KR" dirty="0"/>
              <a:t>items </a:t>
            </a:r>
            <a:r>
              <a:rPr lang="ko-KR" altLang="en-US" dirty="0"/>
              <a:t>속성에 설정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루프 내에서 각 객체의 이름과 나이를 출력</a:t>
            </a:r>
            <a:br>
              <a:rPr lang="en-US" altLang="ko-KR" dirty="0"/>
            </a:br>
            <a:r>
              <a:rPr lang="en-US" altLang="ko-KR" dirty="0"/>
              <a:t>    - Person </a:t>
            </a:r>
            <a:r>
              <a:rPr lang="ko-KR" altLang="en-US" dirty="0"/>
              <a:t>객체는 자바빈즈이므로 멤버 변수명을 적으면 게터를 호출해 값을 읽어옴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맵 컬렉션을 생성한 후 키와 함께 객체 세 개를 저장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변수로 설정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리스트 때와 마찬가지로 컬렉션을 순회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키와 </a:t>
            </a:r>
            <a:r>
              <a:rPr lang="en-US" altLang="ko-KR" dirty="0"/>
              <a:t>⑨ </a:t>
            </a:r>
            <a:r>
              <a:rPr lang="ko-KR" altLang="en-US" dirty="0"/>
              <a:t>값을 출력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64064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(19)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11.3.6 &lt;</a:t>
            </a:r>
            <a:r>
              <a:rPr lang="en-US" altLang="ko-KR" b="1" dirty="0" err="1"/>
              <a:t>c:forTokens</a:t>
            </a:r>
            <a:r>
              <a:rPr lang="en-US" altLang="ko-KR" b="1" dirty="0"/>
              <a:t>&gt; </a:t>
            </a:r>
            <a:r>
              <a:rPr lang="ko-KR" altLang="en-US" b="1" dirty="0"/>
              <a:t>태그</a:t>
            </a:r>
            <a:endParaRPr lang="en-US" altLang="ko-KR" b="1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c:forTokens</a:t>
            </a:r>
            <a:r>
              <a:rPr lang="en-US" altLang="ko-KR" dirty="0"/>
              <a:t>&gt; </a:t>
            </a:r>
            <a:r>
              <a:rPr lang="ko-KR" altLang="en-US" dirty="0"/>
              <a:t>태그는 마치 자바의 </a:t>
            </a:r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클래스처럼 구분자를 기준으로 </a:t>
            </a:r>
            <a:br>
              <a:rPr lang="en-US" altLang="ko-KR" dirty="0"/>
            </a:br>
            <a:r>
              <a:rPr lang="ko-KR" altLang="en-US" dirty="0"/>
              <a:t>문자열을 나눠 토큰의 개수만큼 반복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11-9] &lt;</a:t>
            </a:r>
            <a:r>
              <a:rPr lang="en-US" altLang="ko-KR" dirty="0" err="1"/>
              <a:t>c:forTokens</a:t>
            </a:r>
            <a:r>
              <a:rPr lang="en-US" altLang="ko-KR" dirty="0"/>
              <a:t>&gt; </a:t>
            </a:r>
            <a:r>
              <a:rPr lang="ko-KR" altLang="en-US" dirty="0"/>
              <a:t>사용하기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콤마로 구분된 문자열을 준비</a:t>
            </a:r>
            <a:r>
              <a:rPr lang="en-US" altLang="ko-KR" dirty="0"/>
              <a:t>. </a:t>
            </a:r>
            <a:r>
              <a:rPr lang="ko-KR" altLang="en-US" dirty="0"/>
              <a:t>구분자는 다른 특수기호를 사용해도 됨</a:t>
            </a:r>
            <a:br>
              <a:rPr lang="en-US" altLang="ko-KR" dirty="0"/>
            </a:br>
            <a:r>
              <a:rPr lang="en-US" altLang="ko-KR" dirty="0"/>
              <a:t>② &lt;</a:t>
            </a:r>
            <a:r>
              <a:rPr lang="en-US" altLang="ko-KR" dirty="0" err="1"/>
              <a:t>c:forTokens</a:t>
            </a:r>
            <a:r>
              <a:rPr lang="en-US" altLang="ko-KR" dirty="0"/>
              <a:t>&gt; </a:t>
            </a:r>
            <a:r>
              <a:rPr lang="ko-KR" altLang="en-US" dirty="0"/>
              <a:t>태그의 </a:t>
            </a:r>
            <a:r>
              <a:rPr lang="en-US" altLang="ko-KR" dirty="0"/>
              <a:t>items </a:t>
            </a:r>
            <a:r>
              <a:rPr lang="ko-KR" altLang="en-US" dirty="0"/>
              <a:t>속성에는 문자열만 사용할 수 있으며</a:t>
            </a:r>
            <a:r>
              <a:rPr lang="en-US" altLang="ko-KR" dirty="0"/>
              <a:t>, </a:t>
            </a:r>
            <a:r>
              <a:rPr lang="ko-KR" altLang="en-US" dirty="0"/>
              <a:t>배열이나 컬렉션은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사용할 수 없음</a:t>
            </a:r>
            <a:r>
              <a:rPr lang="en-US" altLang="ko-KR" dirty="0"/>
              <a:t>. </a:t>
            </a:r>
            <a:r>
              <a:rPr lang="en-US" altLang="ko-KR" dirty="0" err="1"/>
              <a:t>delims</a:t>
            </a:r>
            <a:r>
              <a:rPr lang="en-US" altLang="ko-KR" dirty="0"/>
              <a:t> </a:t>
            </a:r>
            <a:r>
              <a:rPr lang="ko-KR" altLang="en-US" dirty="0"/>
              <a:t>속성에는 구분자를 입력</a:t>
            </a:r>
            <a:r>
              <a:rPr lang="en-US" altLang="ko-KR" dirty="0"/>
              <a:t>. </a:t>
            </a:r>
            <a:r>
              <a:rPr lang="ko-KR" altLang="en-US" dirty="0"/>
              <a:t>구분자를 기준으로 분리된 토큰은 </a:t>
            </a:r>
            <a:br>
              <a:rPr lang="en-US" altLang="ko-KR" dirty="0"/>
            </a:br>
            <a:r>
              <a:rPr lang="en-US" altLang="ko-KR" dirty="0"/>
              <a:t>    var </a:t>
            </a:r>
            <a:r>
              <a:rPr lang="ko-KR" altLang="en-US" dirty="0"/>
              <a:t>속성에 지정한 </a:t>
            </a:r>
            <a:r>
              <a:rPr lang="en-US" altLang="ko-KR" dirty="0"/>
              <a:t>color </a:t>
            </a:r>
            <a:r>
              <a:rPr lang="ko-KR" altLang="en-US" dirty="0"/>
              <a:t>변수에 저장됨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구분된 토큰의 개수만큼 반복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59964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</a:t>
            </a:r>
            <a:r>
              <a:rPr lang="en-US" altLang="ko-KR" dirty="0"/>
              <a:t>20</a:t>
            </a:r>
            <a:r>
              <a:rPr lang="en-US" altLang="ko-KR" b="1" dirty="0"/>
              <a:t>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11.3.7 &lt;</a:t>
            </a:r>
            <a:r>
              <a:rPr lang="en-US" altLang="ko-KR" b="1" dirty="0" err="1"/>
              <a:t>c:import</a:t>
            </a:r>
            <a:r>
              <a:rPr lang="en-US" altLang="ko-KR" b="1" dirty="0"/>
              <a:t>&gt; </a:t>
            </a:r>
            <a:r>
              <a:rPr lang="ko-KR" altLang="en-US" b="1" dirty="0"/>
              <a:t>태그</a:t>
            </a:r>
            <a:endParaRPr lang="en-US" altLang="ko-KR" b="1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c:import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ko-KR" altLang="en-US" dirty="0"/>
              <a:t>액션 태그와 같이 외부 파일을 현재 위치에 삽입할 때 사용</a:t>
            </a:r>
          </a:p>
          <a:p>
            <a:pPr lvl="2"/>
            <a:r>
              <a:rPr lang="ko-KR" altLang="en-US" dirty="0"/>
              <a:t>또한 같은 웹 애플리케이션에 속하지 않은 외부의 페이지도 삽입할 수 있음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29</a:t>
            </a:fld>
            <a:endParaRPr lang="ko" alt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EA3B6F4-901D-43E8-A2D9-7E913554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27975"/>
              </p:ext>
            </p:extLst>
          </p:nvPr>
        </p:nvGraphicFramePr>
        <p:xfrm>
          <a:off x="1295400" y="1971957"/>
          <a:ext cx="628015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c:import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페이지 경로 혹은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URL" scope="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/&gt;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9D0F5B4-82E8-40D1-BAC3-0F8A8BB06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59508"/>
              </p:ext>
            </p:extLst>
          </p:nvPr>
        </p:nvGraphicFramePr>
        <p:xfrm>
          <a:off x="1295400" y="2434590"/>
          <a:ext cx="62801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c:import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페이지 경로 혹은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URL" var="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변수명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scope="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/&gt;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${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변수명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B35D023-3E64-4305-9205-6CCA5BA67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92048"/>
              </p:ext>
            </p:extLst>
          </p:nvPr>
        </p:nvGraphicFramePr>
        <p:xfrm>
          <a:off x="1295400" y="3080493"/>
          <a:ext cx="62801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c:import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페이지 경로 혹은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URL?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매개변수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1=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값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1" 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c:param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name="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매개변수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2" value="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값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2" /&gt;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c:import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64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807" y="50853"/>
            <a:ext cx="830998" cy="8309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5B556-8966-4304-99BF-5BF46D23DCC6}"/>
              </a:ext>
            </a:extLst>
          </p:cNvPr>
          <p:cNvSpPr txBox="1"/>
          <p:nvPr/>
        </p:nvSpPr>
        <p:spPr>
          <a:xfrm>
            <a:off x="630943" y="596893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[1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빠르게 익히는 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JSP 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기초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77228-98CF-4C55-8504-47162C964E3B}"/>
              </a:ext>
            </a:extLst>
          </p:cNvPr>
          <p:cNvSpPr txBox="1"/>
          <p:nvPr/>
        </p:nvSpPr>
        <p:spPr>
          <a:xfrm>
            <a:off x="4071763" y="596893"/>
            <a:ext cx="43149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01 JSP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기본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(Implicit Object)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객체의 영역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(Scope)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쿠키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(Cookie)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05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데이터베이스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06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세션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(Session)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액션 태그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(Action Tag)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방식의 회원제 게시판 만들기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09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게시판에 페이징 기능 넣기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90798-FD01-4CBE-888B-4A631A0CCA38}"/>
              </a:ext>
            </a:extLst>
          </p:cNvPr>
          <p:cNvSpPr txBox="1"/>
          <p:nvPr/>
        </p:nvSpPr>
        <p:spPr>
          <a:xfrm>
            <a:off x="630943" y="269138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[2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고급 기능으로 스킬 레벨업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C548C-FE3D-4465-94AB-E6FB2C7ADF0C}"/>
              </a:ext>
            </a:extLst>
          </p:cNvPr>
          <p:cNvSpPr txBox="1"/>
          <p:nvPr/>
        </p:nvSpPr>
        <p:spPr>
          <a:xfrm>
            <a:off x="4071763" y="2691388"/>
            <a:ext cx="4855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10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표현 언어</a:t>
            </a:r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(EL : Expression Language)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11 JSP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표준 태그 라이브러리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(JSTL)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파일 업로드 및 다운로드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서블릿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(Servlet)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(MVC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패턴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의 자료실형 게시판 만들기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3DCB9-B5DE-4286-A1D6-4A349BAECDAD}"/>
              </a:ext>
            </a:extLst>
          </p:cNvPr>
          <p:cNvSpPr txBox="1"/>
          <p:nvPr/>
        </p:nvSpPr>
        <p:spPr>
          <a:xfrm>
            <a:off x="630943" y="4016441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[3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프로젝트로 익히는 현업 스킬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F2360-CFBD-411F-956F-1E4730A32FD4}"/>
              </a:ext>
            </a:extLst>
          </p:cNvPr>
          <p:cNvSpPr txBox="1"/>
          <p:nvPr/>
        </p:nvSpPr>
        <p:spPr>
          <a:xfrm>
            <a:off x="4071763" y="4016441"/>
            <a:ext cx="431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[Project] 15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웹소켓으로 채팅 프로그램 만들기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16 SMTP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이메일 전송하기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네이버 검색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API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검색 결과 출력하기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배포하기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1312EF-4197-403E-9A35-949799ADECC4}"/>
              </a:ext>
            </a:extLst>
          </p:cNvPr>
          <p:cNvCxnSpPr>
            <a:cxnSpLocks/>
          </p:cNvCxnSpPr>
          <p:nvPr/>
        </p:nvCxnSpPr>
        <p:spPr>
          <a:xfrm>
            <a:off x="3949832" y="671365"/>
            <a:ext cx="0" cy="15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20DF9-2EAB-4CF8-BE08-37ACA06087A9}"/>
              </a:ext>
            </a:extLst>
          </p:cNvPr>
          <p:cNvCxnSpPr>
            <a:cxnSpLocks/>
          </p:cNvCxnSpPr>
          <p:nvPr/>
        </p:nvCxnSpPr>
        <p:spPr>
          <a:xfrm>
            <a:off x="3949832" y="2781202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32272-7F4A-4E25-9E10-C63CDEB5096A}"/>
              </a:ext>
            </a:extLst>
          </p:cNvPr>
          <p:cNvCxnSpPr>
            <a:cxnSpLocks/>
          </p:cNvCxnSpPr>
          <p:nvPr/>
        </p:nvCxnSpPr>
        <p:spPr>
          <a:xfrm>
            <a:off x="3949832" y="4090096"/>
            <a:ext cx="0" cy="6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396B1F-204B-4419-AC97-9DD7D4E656DC}"/>
              </a:ext>
            </a:extLst>
          </p:cNvPr>
          <p:cNvSpPr txBox="1"/>
          <p:nvPr/>
        </p:nvSpPr>
        <p:spPr>
          <a:xfrm>
            <a:off x="4062238" y="319894"/>
            <a:ext cx="2109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00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개발 환경 구축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</a:t>
            </a:r>
            <a:r>
              <a:rPr lang="en-US" altLang="ko-KR" dirty="0"/>
              <a:t>21</a:t>
            </a:r>
            <a:r>
              <a:rPr lang="en-US" altLang="ko-KR" b="1" dirty="0"/>
              <a:t>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예제를 작성을 위해 포함시킬 파일 두 개를 </a:t>
            </a:r>
            <a:r>
              <a:rPr lang="en-US" altLang="ko-KR" dirty="0" err="1"/>
              <a:t>inc</a:t>
            </a:r>
            <a:r>
              <a:rPr lang="en-US" altLang="ko-KR" dirty="0"/>
              <a:t> </a:t>
            </a:r>
            <a:r>
              <a:rPr lang="ko-KR" altLang="en-US" dirty="0"/>
              <a:t>폴더에 먼저 준비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11-10] </a:t>
            </a:r>
            <a:r>
              <a:rPr lang="ko-KR" altLang="en-US" dirty="0"/>
              <a:t>포함시킬 파일 </a:t>
            </a:r>
            <a:r>
              <a:rPr lang="en-US" altLang="ko-KR" dirty="0"/>
              <a:t>1 - </a:t>
            </a:r>
            <a:r>
              <a:rPr lang="ko-KR" altLang="en-US" dirty="0"/>
              <a:t>같은 웹 애플리케이션의 다른 파일</a:t>
            </a:r>
            <a:br>
              <a:rPr lang="en-US" altLang="ko-KR" dirty="0"/>
            </a:br>
            <a:r>
              <a:rPr lang="ko-KR" altLang="en-US" dirty="0"/>
              <a:t>임포트 처리할 첫 번째 페이지로</a:t>
            </a:r>
            <a:r>
              <a:rPr lang="en-US" altLang="ko-KR" dirty="0"/>
              <a:t>, </a:t>
            </a:r>
            <a:r>
              <a:rPr lang="ko-KR" altLang="en-US" dirty="0"/>
              <a:t>동일한 웹 애플리케이션에 속한 </a:t>
            </a:r>
            <a:r>
              <a:rPr lang="en-US" altLang="ko-KR" dirty="0"/>
              <a:t>JSP </a:t>
            </a:r>
            <a:r>
              <a:rPr lang="ko-KR" altLang="en-US" dirty="0"/>
              <a:t>파일임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영역에 저장된 값과 매개변수로 전달된 값을 출력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11-11] </a:t>
            </a:r>
            <a:r>
              <a:rPr lang="ko-KR" altLang="en-US" dirty="0"/>
              <a:t>포함시킬 파일 </a:t>
            </a:r>
            <a:r>
              <a:rPr lang="en-US" altLang="ko-KR" dirty="0"/>
              <a:t>2 - </a:t>
            </a:r>
            <a:r>
              <a:rPr lang="ko-KR" altLang="en-US" dirty="0"/>
              <a:t>외부 파일</a:t>
            </a:r>
            <a:br>
              <a:rPr lang="en-US" altLang="ko-KR" dirty="0"/>
            </a:br>
            <a:r>
              <a:rPr lang="en-US" altLang="ko-KR" dirty="0"/>
              <a:t>① &lt;</a:t>
            </a:r>
            <a:r>
              <a:rPr lang="en-US" altLang="ko-KR" dirty="0" err="1"/>
              <a:t>c:import</a:t>
            </a:r>
            <a:r>
              <a:rPr lang="en-US" altLang="ko-KR" dirty="0"/>
              <a:t>&gt; </a:t>
            </a:r>
            <a:r>
              <a:rPr lang="ko-KR" altLang="en-US" dirty="0"/>
              <a:t>태그를 사용해 외부 페이지인 골든래빗 출판사의 웹 사이트를 삽입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50669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</a:t>
            </a:r>
            <a:r>
              <a:rPr lang="en-US" altLang="ko-KR" dirty="0"/>
              <a:t>22</a:t>
            </a:r>
            <a:r>
              <a:rPr lang="en-US" altLang="ko-KR" b="1" dirty="0"/>
              <a:t>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앞에서 준비한 두 파일을 임포트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11-12] &lt;</a:t>
            </a:r>
            <a:r>
              <a:rPr lang="en-US" altLang="ko-KR" dirty="0" err="1"/>
              <a:t>c:import</a:t>
            </a:r>
            <a:r>
              <a:rPr lang="en-US" altLang="ko-KR" dirty="0"/>
              <a:t>&gt; </a:t>
            </a:r>
            <a:r>
              <a:rPr lang="ko-KR" altLang="en-US" dirty="0"/>
              <a:t>태그 사용하기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포함될 파일인 </a:t>
            </a:r>
            <a:r>
              <a:rPr lang="en-US" altLang="ko-KR" dirty="0" err="1"/>
              <a:t>inc</a:t>
            </a:r>
            <a:r>
              <a:rPr lang="en-US" altLang="ko-KR" dirty="0"/>
              <a:t>/</a:t>
            </a:r>
            <a:r>
              <a:rPr lang="en-US" altLang="ko-KR" dirty="0" err="1"/>
              <a:t>OtherPage.jsp</a:t>
            </a:r>
            <a:r>
              <a:rPr lang="ko-KR" altLang="en-US" dirty="0"/>
              <a:t>에 전달할 변수를 </a:t>
            </a:r>
            <a:r>
              <a:rPr lang="en-US" altLang="ko-KR" dirty="0"/>
              <a:t>request </a:t>
            </a:r>
            <a:r>
              <a:rPr lang="ko-KR" altLang="en-US" dirty="0"/>
              <a:t>영역에 저장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속성에 내부 </a:t>
            </a:r>
            <a:r>
              <a:rPr lang="en-US" altLang="ko-KR" dirty="0"/>
              <a:t>JSP </a:t>
            </a:r>
            <a:r>
              <a:rPr lang="ko-KR" altLang="en-US" dirty="0"/>
              <a:t>파일 경로를 지정하고</a:t>
            </a:r>
            <a:r>
              <a:rPr lang="en-US" altLang="ko-KR" dirty="0"/>
              <a:t>, var </a:t>
            </a:r>
            <a:r>
              <a:rPr lang="ko-KR" altLang="en-US" dirty="0"/>
              <a:t>속성도 추가</a:t>
            </a:r>
            <a:br>
              <a:rPr lang="en-US" altLang="ko-KR" dirty="0"/>
            </a:br>
            <a:r>
              <a:rPr lang="en-US" altLang="ko-KR" dirty="0"/>
              <a:t>   - var </a:t>
            </a:r>
            <a:r>
              <a:rPr lang="ko-KR" altLang="en-US" dirty="0"/>
              <a:t>속성을 지정했으므로 페이지의 내용이 즉시 삽입되지 않고 변수 </a:t>
            </a:r>
            <a:r>
              <a:rPr lang="en-US" altLang="ko-KR" dirty="0"/>
              <a:t>contents</a:t>
            </a:r>
            <a:r>
              <a:rPr lang="ko-KR" altLang="en-US" dirty="0"/>
              <a:t>에 저장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포함될 페이지로 전달할 매개변수를 </a:t>
            </a:r>
            <a:r>
              <a:rPr lang="en-US" altLang="ko-KR" dirty="0"/>
              <a:t>&lt;</a:t>
            </a:r>
            <a:r>
              <a:rPr lang="en-US" altLang="ko-KR" dirty="0" err="1"/>
              <a:t>c:param</a:t>
            </a:r>
            <a:r>
              <a:rPr lang="en-US" altLang="ko-KR" dirty="0"/>
              <a:t>&gt; </a:t>
            </a:r>
            <a:r>
              <a:rPr lang="ko-KR" altLang="en-US" dirty="0"/>
              <a:t>태그를 써서 추가</a:t>
            </a:r>
            <a:br>
              <a:rPr lang="en-US" altLang="ko-KR" dirty="0"/>
            </a:br>
            <a:r>
              <a:rPr lang="en-US" altLang="ko-KR" dirty="0"/>
              <a:t>   - ①</a:t>
            </a:r>
            <a:r>
              <a:rPr lang="ko-KR" altLang="en-US" dirty="0"/>
              <a:t>에서는 </a:t>
            </a:r>
            <a:r>
              <a:rPr lang="en-US" altLang="ko-KR" dirty="0"/>
              <a:t>request </a:t>
            </a:r>
            <a:r>
              <a:rPr lang="ko-KR" altLang="en-US" dirty="0"/>
              <a:t>영역을 이용</a:t>
            </a:r>
            <a:br>
              <a:rPr lang="en-US" altLang="ko-KR" dirty="0"/>
            </a:br>
            <a:r>
              <a:rPr lang="ko-KR" altLang="en-US" dirty="0"/>
              <a:t>외부 페이지 </a:t>
            </a:r>
            <a:r>
              <a:rPr lang="en-US" altLang="ko-KR" dirty="0"/>
              <a:t>②</a:t>
            </a:r>
            <a:r>
              <a:rPr lang="ko-KR" altLang="en-US" dirty="0"/>
              <a:t>를 </a:t>
            </a:r>
            <a:r>
              <a:rPr lang="en-US" altLang="ko-KR" dirty="0"/>
              <a:t>④ </a:t>
            </a:r>
            <a:r>
              <a:rPr lang="ko-KR" altLang="en-US" dirty="0"/>
              <a:t>위치에 삽입</a:t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ko-KR" altLang="en-US" dirty="0"/>
              <a:t>선언과 삽입을 구분해 수행됨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en-US" altLang="ko-KR" dirty="0" err="1"/>
              <a:t>iframe</a:t>
            </a:r>
            <a:r>
              <a:rPr lang="en-US" altLang="ko-KR" dirty="0"/>
              <a:t> </a:t>
            </a:r>
            <a:r>
              <a:rPr lang="ko-KR" altLang="en-US" dirty="0"/>
              <a:t>내에 골든래빗 웹 사이트를 통째로 삽입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066415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</a:t>
            </a:r>
            <a:r>
              <a:rPr lang="en-US" altLang="ko-KR" dirty="0"/>
              <a:t>23</a:t>
            </a:r>
            <a:r>
              <a:rPr lang="en-US" altLang="ko-KR" b="1" dirty="0"/>
              <a:t>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11.3.8 &lt;</a:t>
            </a:r>
            <a:r>
              <a:rPr lang="en-US" altLang="ko-KR" b="1" dirty="0" err="1"/>
              <a:t>c:redirect</a:t>
            </a:r>
            <a:r>
              <a:rPr lang="en-US" altLang="ko-KR" b="1" dirty="0"/>
              <a:t>&gt; </a:t>
            </a:r>
            <a:r>
              <a:rPr lang="ko-KR" altLang="en-US" b="1" dirty="0"/>
              <a:t>태그</a:t>
            </a:r>
            <a:endParaRPr lang="en-US" altLang="ko-KR" b="1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c:redirect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/>
              <a:t>response </a:t>
            </a:r>
            <a:r>
              <a:rPr lang="ko-KR" altLang="en-US" dirty="0"/>
              <a:t>내장 객체의 </a:t>
            </a:r>
            <a:r>
              <a:rPr lang="en-US" altLang="ko-KR" dirty="0" err="1"/>
              <a:t>sendRedirect</a:t>
            </a:r>
            <a:r>
              <a:rPr lang="en-US" altLang="ko-KR" dirty="0"/>
              <a:t>( )</a:t>
            </a:r>
            <a:r>
              <a:rPr lang="ko-KR" altLang="en-US" dirty="0"/>
              <a:t>와 동일하게 페이지 이동을 처리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11-13] &lt;</a:t>
            </a:r>
            <a:r>
              <a:rPr lang="en-US" altLang="ko-KR" dirty="0" err="1"/>
              <a:t>c:redirect</a:t>
            </a:r>
            <a:r>
              <a:rPr lang="en-US" altLang="ko-KR" dirty="0"/>
              <a:t>&gt; </a:t>
            </a:r>
            <a:r>
              <a:rPr lang="ko-KR" altLang="en-US" dirty="0"/>
              <a:t>태그 사용하기</a:t>
            </a:r>
            <a:br>
              <a:rPr lang="en-US" altLang="ko-KR" dirty="0"/>
            </a:br>
            <a:r>
              <a:rPr lang="en-US" altLang="ko-KR" dirty="0"/>
              <a:t>① request </a:t>
            </a:r>
            <a:r>
              <a:rPr lang="ko-KR" altLang="en-US" dirty="0"/>
              <a:t>영역에 변수를 저장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앞에서 만든 </a:t>
            </a:r>
            <a:r>
              <a:rPr lang="en-US" altLang="ko-KR" dirty="0" err="1"/>
              <a:t>OtherPage.jsp</a:t>
            </a:r>
            <a:r>
              <a:rPr lang="ko-KR" altLang="en-US" dirty="0"/>
              <a:t>로 리다이렉트</a:t>
            </a:r>
            <a:br>
              <a:rPr lang="en-US" altLang="ko-KR" dirty="0"/>
            </a:br>
            <a:r>
              <a:rPr lang="en-US" altLang="ko-KR" dirty="0"/>
              <a:t>③ 2</a:t>
            </a:r>
            <a:r>
              <a:rPr lang="ko-KR" altLang="en-US" dirty="0"/>
              <a:t>개의 매개변수를 </a:t>
            </a:r>
            <a:r>
              <a:rPr lang="en-US" altLang="ko-KR" dirty="0"/>
              <a:t>&lt;</a:t>
            </a:r>
            <a:r>
              <a:rPr lang="en-US" altLang="ko-KR" dirty="0" err="1"/>
              <a:t>c:param</a:t>
            </a:r>
            <a:r>
              <a:rPr lang="en-US" altLang="ko-KR" dirty="0"/>
              <a:t>&gt;</a:t>
            </a:r>
            <a:r>
              <a:rPr lang="ko-KR" altLang="en-US" dirty="0"/>
              <a:t>을 이용해 전달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32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242405-D5B1-40BF-BF37-0835582ED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3212"/>
              </p:ext>
            </p:extLst>
          </p:nvPr>
        </p:nvGraphicFramePr>
        <p:xfrm>
          <a:off x="1300930" y="1689153"/>
          <a:ext cx="368584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84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c:redirect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이동할 경로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URL" /&gt;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4845B43-4698-4A36-82BB-AC3234977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531" y="3240424"/>
            <a:ext cx="6363093" cy="135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40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</a:t>
            </a:r>
            <a:r>
              <a:rPr lang="en-US" altLang="ko-KR" dirty="0"/>
              <a:t>24</a:t>
            </a:r>
            <a:r>
              <a:rPr lang="en-US" altLang="ko-KR" b="1" dirty="0"/>
              <a:t>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11.3.9 &lt;</a:t>
            </a:r>
            <a:r>
              <a:rPr lang="en-US" altLang="ko-KR" b="1" dirty="0" err="1"/>
              <a:t>c:url</a:t>
            </a:r>
            <a:r>
              <a:rPr lang="en-US" altLang="ko-KR" b="1" dirty="0"/>
              <a:t>&gt; </a:t>
            </a:r>
            <a:r>
              <a:rPr lang="ko-KR" altLang="en-US" b="1" dirty="0"/>
              <a:t>태그</a:t>
            </a:r>
            <a:endParaRPr lang="en-US" altLang="ko-KR" b="1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c:url</a:t>
            </a:r>
            <a:r>
              <a:rPr lang="en-US" altLang="ko-KR" dirty="0"/>
              <a:t>&gt; </a:t>
            </a:r>
            <a:r>
              <a:rPr lang="ko-KR" altLang="en-US" dirty="0"/>
              <a:t>태그는 지정한 경로와 매개변수를 이용해서 컨텍스트 루트를 포함한 </a:t>
            </a:r>
            <a:r>
              <a:rPr lang="en-US" altLang="ko-KR" dirty="0"/>
              <a:t>URL</a:t>
            </a:r>
            <a:r>
              <a:rPr lang="ko-KR" altLang="en-US" dirty="0"/>
              <a:t>을 생성</a:t>
            </a:r>
            <a:endParaRPr lang="en-US" altLang="ko-KR" dirty="0"/>
          </a:p>
          <a:p>
            <a:pPr lvl="2"/>
            <a:r>
              <a:rPr lang="ko-KR" altLang="en-US" dirty="0"/>
              <a:t>생성된 </a:t>
            </a:r>
            <a:r>
              <a:rPr lang="en-US" altLang="ko-KR" dirty="0"/>
              <a:t>URL</a:t>
            </a:r>
            <a:r>
              <a:rPr lang="ko-KR" altLang="en-US" dirty="0"/>
              <a:t>은 </a:t>
            </a:r>
            <a:r>
              <a:rPr lang="en-US" altLang="ko-KR" dirty="0"/>
              <a:t>&lt;a&gt; </a:t>
            </a:r>
            <a:r>
              <a:rPr lang="ko-KR" altLang="en-US" dirty="0"/>
              <a:t>태그의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속성이나</a:t>
            </a:r>
            <a:r>
              <a:rPr lang="en-US" altLang="ko-KR" dirty="0"/>
              <a:t>, &lt;form&gt; </a:t>
            </a:r>
            <a:r>
              <a:rPr lang="ko-KR" altLang="en-US" dirty="0"/>
              <a:t>태그의 </a:t>
            </a:r>
            <a:r>
              <a:rPr lang="en-US" altLang="ko-KR" dirty="0"/>
              <a:t>action </a:t>
            </a:r>
            <a:r>
              <a:rPr lang="ko-KR" altLang="en-US" dirty="0"/>
              <a:t>속성에 사용할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var </a:t>
            </a:r>
            <a:r>
              <a:rPr lang="ko-KR" altLang="en-US" dirty="0"/>
              <a:t>속성을 이용하면 미리 선언해둔 </a:t>
            </a:r>
            <a:r>
              <a:rPr lang="en-US" altLang="ko-KR" dirty="0"/>
              <a:t>URL</a:t>
            </a:r>
            <a:r>
              <a:rPr lang="ko-KR" altLang="en-US" dirty="0"/>
              <a:t>을 원하는 위치에 출력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33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242405-D5B1-40BF-BF37-0835582ED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14722"/>
              </p:ext>
            </p:extLst>
          </p:nvPr>
        </p:nvGraphicFramePr>
        <p:xfrm>
          <a:off x="1295400" y="1948638"/>
          <a:ext cx="368584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84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c:url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value="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설정한 경로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scope="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/&gt;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BC5A8A-897B-43F0-AA2A-BF19F485A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49313"/>
              </p:ext>
            </p:extLst>
          </p:nvPr>
        </p:nvGraphicFramePr>
        <p:xfrm>
          <a:off x="1257693" y="2783383"/>
          <a:ext cx="46340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406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c:url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value="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설정한 경로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scope="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var="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변수명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/&gt;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(JSP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...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${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변수명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&lt;!--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원하는 위치에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삽입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--&gt;</a:t>
                      </a:r>
                      <a:endParaRPr lang="ko-KR" altLang="en-US" sz="1200" b="0" dirty="0">
                        <a:solidFill>
                          <a:srgbClr val="0070C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668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</a:t>
            </a:r>
            <a:r>
              <a:rPr lang="en-US" altLang="ko-KR" dirty="0"/>
              <a:t>25</a:t>
            </a:r>
            <a:r>
              <a:rPr lang="en-US" altLang="ko-KR" b="1" dirty="0"/>
              <a:t>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11-14] &lt;</a:t>
            </a:r>
            <a:r>
              <a:rPr lang="en-US" altLang="ko-KR" dirty="0" err="1"/>
              <a:t>c:url</a:t>
            </a:r>
            <a:r>
              <a:rPr lang="en-US" altLang="ko-KR" dirty="0"/>
              <a:t>&gt; </a:t>
            </a:r>
            <a:r>
              <a:rPr lang="ko-KR" altLang="en-US" dirty="0"/>
              <a:t>사용하기</a:t>
            </a:r>
            <a:br>
              <a:rPr lang="en-US" altLang="ko-KR" dirty="0"/>
            </a:br>
            <a:r>
              <a:rPr lang="en-US" altLang="ko-KR" dirty="0"/>
              <a:t>① &lt;</a:t>
            </a:r>
            <a:r>
              <a:rPr lang="en-US" altLang="ko-KR" dirty="0" err="1"/>
              <a:t>c:url</a:t>
            </a:r>
            <a:r>
              <a:rPr lang="en-US" altLang="ko-KR" dirty="0"/>
              <a:t>&gt; </a:t>
            </a:r>
            <a:r>
              <a:rPr lang="ko-KR" altLang="en-US" dirty="0"/>
              <a:t>태그를 사용하여 </a:t>
            </a:r>
            <a:r>
              <a:rPr lang="en-US" altLang="ko-KR" dirty="0"/>
              <a:t>URL</a:t>
            </a:r>
            <a:r>
              <a:rPr lang="ko-KR" altLang="en-US" dirty="0"/>
              <a:t>을 생성</a:t>
            </a:r>
            <a:br>
              <a:rPr lang="en-US" altLang="ko-KR" dirty="0"/>
            </a:br>
            <a:r>
              <a:rPr lang="en-US" altLang="ko-KR" dirty="0"/>
              <a:t>     - var </a:t>
            </a:r>
            <a:r>
              <a:rPr lang="ko-KR" altLang="en-US" dirty="0"/>
              <a:t>속성을 지정해 변수로 저장했으므로 원하는 위치에 출력할 수 있음</a:t>
            </a:r>
            <a:br>
              <a:rPr lang="en-US" altLang="ko-KR" dirty="0"/>
            </a:br>
            <a:r>
              <a:rPr lang="en-US" altLang="ko-KR" dirty="0"/>
              <a:t>② ③ &lt;</a:t>
            </a:r>
            <a:r>
              <a:rPr lang="en-US" altLang="ko-KR" dirty="0" err="1"/>
              <a:t>c:param</a:t>
            </a:r>
            <a:r>
              <a:rPr lang="en-US" altLang="ko-KR" dirty="0"/>
              <a:t>&gt; </a:t>
            </a:r>
            <a:r>
              <a:rPr lang="ko-KR" altLang="en-US" dirty="0"/>
              <a:t>태그로 매개변수를 추가</a:t>
            </a:r>
            <a:r>
              <a:rPr lang="en-US" altLang="ko-KR" dirty="0"/>
              <a:t>. </a:t>
            </a:r>
            <a:r>
              <a:rPr lang="ko-KR" altLang="en-US" dirty="0"/>
              <a:t>매개변수의 값은 </a:t>
            </a:r>
            <a:r>
              <a:rPr lang="en-US" altLang="ko-KR" dirty="0"/>
              <a:t>②</a:t>
            </a:r>
            <a:r>
              <a:rPr lang="ko-KR" altLang="en-US" dirty="0"/>
              <a:t>처럼 </a:t>
            </a:r>
            <a:r>
              <a:rPr lang="en-US" altLang="ko-KR" dirty="0"/>
              <a:t>value </a:t>
            </a:r>
            <a:r>
              <a:rPr lang="ko-KR" altLang="en-US" dirty="0"/>
              <a:t>속성으로 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dirty="0"/>
              <a:t>지정할 수도 있고</a:t>
            </a:r>
            <a:r>
              <a:rPr lang="en-US" altLang="ko-KR" dirty="0"/>
              <a:t>, ③</a:t>
            </a:r>
            <a:r>
              <a:rPr lang="ko-KR" altLang="en-US" dirty="0"/>
              <a:t>처럼 여는 태그와 닫는 태그 사이의 콘텐츠로 지정도 가능</a:t>
            </a:r>
            <a:br>
              <a:rPr lang="en-US" altLang="ko-KR" dirty="0"/>
            </a:br>
            <a:r>
              <a:rPr lang="en-US" altLang="ko-KR" dirty="0"/>
              <a:t>④ ①</a:t>
            </a:r>
            <a:r>
              <a:rPr lang="ko-KR" altLang="en-US" dirty="0"/>
              <a:t>에서 생성한 </a:t>
            </a:r>
            <a:r>
              <a:rPr lang="en-US" altLang="ko-KR" dirty="0"/>
              <a:t>URL</a:t>
            </a:r>
            <a:r>
              <a:rPr lang="ko-KR" altLang="en-US" dirty="0"/>
              <a:t>을 </a:t>
            </a:r>
            <a:r>
              <a:rPr lang="en-US" altLang="ko-KR" dirty="0"/>
              <a:t>&lt;a&gt; </a:t>
            </a:r>
            <a:r>
              <a:rPr lang="ko-KR" altLang="en-US" dirty="0"/>
              <a:t>태그의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속성에 링크로 삽입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34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D767F5-8CED-443E-B77A-AA932FC15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53" y="2879412"/>
            <a:ext cx="2058323" cy="1129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7EC2DF-E92F-4A17-B130-E2231DA78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528" y="2879412"/>
            <a:ext cx="5863472" cy="1257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87FB76-058E-4A05-B177-F834F1C874D2}"/>
              </a:ext>
            </a:extLst>
          </p:cNvPr>
          <p:cNvSpPr txBox="1"/>
          <p:nvPr/>
        </p:nvSpPr>
        <p:spPr>
          <a:xfrm>
            <a:off x="2130150" y="427240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Tx/>
              <a:buFont typeface="맑은 고딕" panose="020B0503020000020004" pitchFamily="50" charset="-127"/>
              <a:buChar char="▲"/>
            </a:pP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링크를 클릭하면 </a:t>
            </a:r>
            <a:r>
              <a:rPr lang="en-US" altLang="ko-KR" sz="1200" dirty="0" err="1">
                <a:solidFill>
                  <a:srgbClr val="0070C0"/>
                </a:solidFill>
                <a:latin typeface="+mn-ea"/>
                <a:ea typeface="+mn-ea"/>
              </a:rPr>
              <a:t>OtherPage.jsp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513633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</a:t>
            </a:r>
            <a:r>
              <a:rPr lang="en-US" altLang="ko-KR" dirty="0"/>
              <a:t>26</a:t>
            </a:r>
            <a:r>
              <a:rPr lang="en-US" altLang="ko-KR" b="1" dirty="0"/>
              <a:t>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11.3.10 &lt;</a:t>
            </a:r>
            <a:r>
              <a:rPr lang="en-US" altLang="ko-KR" b="1" dirty="0" err="1"/>
              <a:t>c:out</a:t>
            </a:r>
            <a:r>
              <a:rPr lang="en-US" altLang="ko-KR" b="1" dirty="0"/>
              <a:t>&gt; </a:t>
            </a:r>
            <a:r>
              <a:rPr lang="ko-KR" altLang="en-US" b="1" dirty="0"/>
              <a:t>태그</a:t>
            </a:r>
            <a:endParaRPr lang="en-US" altLang="ko-KR" b="1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c:out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/>
              <a:t>JSP</a:t>
            </a:r>
            <a:r>
              <a:rPr lang="ko-KR" altLang="en-US" dirty="0"/>
              <a:t>의 표현식처럼 변수를 출력할 때 사용</a:t>
            </a:r>
            <a:endParaRPr lang="en-US" altLang="ko-KR" dirty="0"/>
          </a:p>
          <a:p>
            <a:pPr lvl="3"/>
            <a:r>
              <a:rPr lang="ko-KR" altLang="en-US" dirty="0"/>
              <a:t>표현식과 다른 점은 출력할 변수가 </a:t>
            </a:r>
            <a:r>
              <a:rPr lang="en-US" altLang="ko-KR" dirty="0"/>
              <a:t>null</a:t>
            </a:r>
            <a:r>
              <a:rPr lang="ko-KR" altLang="en-US" dirty="0"/>
              <a:t>일 때 </a:t>
            </a:r>
            <a:r>
              <a:rPr lang="en-US" altLang="ko-KR" dirty="0"/>
              <a:t>default </a:t>
            </a:r>
            <a:r>
              <a:rPr lang="ko-KR" altLang="en-US" dirty="0"/>
              <a:t>속성에 지정한 기본값이 출력됨</a:t>
            </a:r>
            <a:endParaRPr lang="en-US" altLang="ko-KR" dirty="0"/>
          </a:p>
          <a:p>
            <a:pPr lvl="3"/>
            <a:r>
              <a:rPr lang="en-US" altLang="ko-KR" dirty="0" err="1"/>
              <a:t>escapeXml</a:t>
            </a:r>
            <a:r>
              <a:rPr lang="en-US" altLang="ko-KR" dirty="0"/>
              <a:t> </a:t>
            </a:r>
            <a:r>
              <a:rPr lang="ko-KR" altLang="en-US" dirty="0"/>
              <a:t>속성을 </a:t>
            </a:r>
            <a:r>
              <a:rPr lang="en-US" altLang="ko-KR" dirty="0"/>
              <a:t>true</a:t>
            </a:r>
            <a:r>
              <a:rPr lang="ko-KR" altLang="en-US" dirty="0"/>
              <a:t>로 설정하면 </a:t>
            </a:r>
            <a:r>
              <a:rPr lang="en-US" altLang="ko-KR" dirty="0"/>
              <a:t>HTML </a:t>
            </a:r>
            <a:r>
              <a:rPr lang="ko-KR" altLang="en-US" dirty="0"/>
              <a:t>태그를 자유롭게 표현 가능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11-8] &lt;</a:t>
            </a:r>
            <a:r>
              <a:rPr lang="en-US" altLang="ko-KR" dirty="0" err="1"/>
              <a:t>c:out</a:t>
            </a:r>
            <a:r>
              <a:rPr lang="en-US" altLang="ko-KR" dirty="0"/>
              <a:t>&gt; </a:t>
            </a:r>
            <a:r>
              <a:rPr lang="ko-KR" altLang="en-US" dirty="0"/>
              <a:t>태그의 속성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35</a:t>
            </a:fld>
            <a:endParaRPr lang="ko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2C6D4D-E5B7-420D-86EC-6754D207F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37413"/>
              </p:ext>
            </p:extLst>
          </p:nvPr>
        </p:nvGraphicFramePr>
        <p:xfrm>
          <a:off x="1300887" y="2147809"/>
          <a:ext cx="635916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916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c:out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value="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출력할 변수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default="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기본값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escapeXml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특수문자 처리 유무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/&gt;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14B2BD4-68B7-43CC-95D8-8EEE4D1DA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23568"/>
              </p:ext>
            </p:extLst>
          </p:nvPr>
        </p:nvGraphicFramePr>
        <p:xfrm>
          <a:off x="1012596" y="2935425"/>
          <a:ext cx="7459861" cy="1127760"/>
        </p:xfrm>
        <a:graphic>
          <a:graphicData uri="http://schemas.openxmlformats.org/drawingml/2006/table">
            <a:tbl>
              <a:tblPr firstRow="1" bandRow="1"/>
              <a:tblGrid>
                <a:gridCol w="1562049">
                  <a:extLst>
                    <a:ext uri="{9D8B030D-6E8A-4147-A177-3AD203B41FA5}">
                      <a16:colId xmlns:a16="http://schemas.microsoft.com/office/drawing/2014/main" val="3223967723"/>
                    </a:ext>
                  </a:extLst>
                </a:gridCol>
                <a:gridCol w="5897812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속성명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value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출력할 변수를 지정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escapeXml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특수 문자를 변환할지 여부를 결정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기본값은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true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로 특수 기호를 그대로 출력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73724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default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value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속성에 값을 지정하지 않을 경우 출력할 값을 지정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24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948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</a:t>
            </a:r>
            <a:r>
              <a:rPr lang="en-US" altLang="ko-KR" dirty="0"/>
              <a:t>27</a:t>
            </a:r>
            <a:r>
              <a:rPr lang="en-US" altLang="ko-KR" b="1" dirty="0"/>
              <a:t>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11-15] &lt;</a:t>
            </a:r>
            <a:r>
              <a:rPr lang="en-US" altLang="ko-KR" dirty="0" err="1"/>
              <a:t>c:out</a:t>
            </a:r>
            <a:r>
              <a:rPr lang="en-US" altLang="ko-KR" dirty="0"/>
              <a:t>&gt; </a:t>
            </a:r>
            <a:r>
              <a:rPr lang="ko-KR" altLang="en-US" dirty="0"/>
              <a:t>태그 사용하기</a:t>
            </a:r>
            <a:br>
              <a:rPr lang="en-US" altLang="ko-KR" dirty="0"/>
            </a:br>
            <a:r>
              <a:rPr lang="en-US" altLang="ko-KR" dirty="0"/>
              <a:t>① 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태그로 변수를 생성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변수를 출력</a:t>
            </a:r>
            <a:br>
              <a:rPr lang="en-US" altLang="ko-KR" dirty="0"/>
            </a:br>
            <a:r>
              <a:rPr lang="en-US" altLang="ko-KR" dirty="0"/>
              <a:t>    - &lt;</a:t>
            </a:r>
            <a:r>
              <a:rPr lang="en-US" altLang="ko-KR" dirty="0" err="1"/>
              <a:t>i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/>
              <a:t>HTML </a:t>
            </a:r>
            <a:r>
              <a:rPr lang="ko-KR" altLang="en-US" dirty="0"/>
              <a:t>태그로 인식되지 않고</a:t>
            </a:r>
            <a:r>
              <a:rPr lang="en-US" altLang="ko-KR" dirty="0"/>
              <a:t>, </a:t>
            </a:r>
            <a:r>
              <a:rPr lang="ko-KR" altLang="en-US" dirty="0"/>
              <a:t>텍스트 상태 그대로 화면에 출력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en-US" altLang="ko-KR" dirty="0" err="1"/>
              <a:t>escapeXml</a:t>
            </a:r>
            <a:r>
              <a:rPr lang="en-US" altLang="ko-KR" dirty="0"/>
              <a:t> </a:t>
            </a:r>
            <a:r>
              <a:rPr lang="ko-KR" altLang="en-US" dirty="0"/>
              <a:t>속성을 </a:t>
            </a:r>
            <a:r>
              <a:rPr lang="en-US" altLang="ko-KR" dirty="0"/>
              <a:t>false</a:t>
            </a:r>
            <a:r>
              <a:rPr lang="ko-KR" altLang="en-US" dirty="0"/>
              <a:t>로 지정하면 </a:t>
            </a:r>
            <a:r>
              <a:rPr lang="en-US" altLang="ko-KR" dirty="0"/>
              <a:t>HTML </a:t>
            </a:r>
            <a:r>
              <a:rPr lang="ko-KR" altLang="en-US" dirty="0"/>
              <a:t>태그를 해석하여 마크업이 적용된 상태로 출력</a:t>
            </a:r>
            <a:br>
              <a:rPr lang="en-US" altLang="ko-KR" dirty="0"/>
            </a:br>
            <a:r>
              <a:rPr lang="en-US" altLang="ko-KR" dirty="0"/>
              <a:t>④ default </a:t>
            </a:r>
            <a:r>
              <a:rPr lang="ko-KR" altLang="en-US" dirty="0"/>
              <a:t>속성으로는 변숫값이 </a:t>
            </a:r>
            <a:r>
              <a:rPr lang="en-US" altLang="ko-KR" dirty="0"/>
              <a:t>null</a:t>
            </a:r>
            <a:r>
              <a:rPr lang="ko-KR" altLang="en-US" dirty="0"/>
              <a:t>인 경우 출력할 값을 지정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처음 실행할 경우에는 매개변수가 없으므로 “이름 없음”이 출력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빈 문자열도 하나의 값이므로</a:t>
            </a:r>
            <a:r>
              <a:rPr lang="en-US" altLang="ko-KR" dirty="0"/>
              <a:t>(null</a:t>
            </a:r>
            <a:r>
              <a:rPr lang="ko-KR" altLang="en-US" dirty="0"/>
              <a:t>이 아니므로</a:t>
            </a:r>
            <a:r>
              <a:rPr lang="en-US" altLang="ko-KR" dirty="0"/>
              <a:t>) default</a:t>
            </a:r>
            <a:r>
              <a:rPr lang="ko-KR" altLang="en-US" dirty="0"/>
              <a:t>에 지정한 값이 출력되지 않음</a:t>
            </a:r>
            <a:br>
              <a:rPr lang="en-US" altLang="ko-KR" dirty="0"/>
            </a:br>
            <a:r>
              <a:rPr lang="en-US" altLang="ko-KR" dirty="0"/>
              <a:t>    - value </a:t>
            </a:r>
            <a:r>
              <a:rPr lang="ko-KR" altLang="en-US" dirty="0"/>
              <a:t>속성이 </a:t>
            </a:r>
            <a:r>
              <a:rPr lang="en-US" altLang="ko-KR" dirty="0"/>
              <a:t>null</a:t>
            </a:r>
            <a:r>
              <a:rPr lang="ko-KR" altLang="en-US" dirty="0"/>
              <a:t>일 때만 </a:t>
            </a:r>
            <a:r>
              <a:rPr lang="en-US" altLang="ko-KR" dirty="0"/>
              <a:t>default </a:t>
            </a:r>
            <a:r>
              <a:rPr lang="ko-KR" altLang="en-US" dirty="0"/>
              <a:t>값이 출력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30960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</a:t>
            </a:r>
            <a:r>
              <a:rPr lang="en-US" altLang="ko-KR" dirty="0"/>
              <a:t>28</a:t>
            </a:r>
            <a:r>
              <a:rPr lang="en-US" altLang="ko-KR" b="1" dirty="0"/>
              <a:t>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11.3.11 &lt;</a:t>
            </a:r>
            <a:r>
              <a:rPr lang="en-US" altLang="ko-KR" b="1" dirty="0" err="1"/>
              <a:t>c:catch</a:t>
            </a:r>
            <a:r>
              <a:rPr lang="en-US" altLang="ko-KR" b="1" dirty="0"/>
              <a:t>&gt; </a:t>
            </a:r>
            <a:r>
              <a:rPr lang="ko-KR" altLang="en-US" b="1" dirty="0"/>
              <a:t>태그</a:t>
            </a:r>
            <a:endParaRPr lang="en-US" altLang="ko-KR" b="1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c:catch</a:t>
            </a:r>
            <a:r>
              <a:rPr lang="en-US" altLang="ko-KR" dirty="0"/>
              <a:t>&gt; </a:t>
            </a:r>
            <a:r>
              <a:rPr lang="ko-KR" altLang="en-US" dirty="0"/>
              <a:t>태그는 발생한 예외를 잡아 처리하는 역할</a:t>
            </a:r>
            <a:endParaRPr lang="en-US" altLang="ko-KR" dirty="0"/>
          </a:p>
          <a:p>
            <a:pPr lvl="2"/>
            <a:r>
              <a:rPr lang="ko-KR" altLang="en-US" dirty="0"/>
              <a:t>예외가 발생하면 지정한 변수에 에러 메시지가 저장되어 전달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37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643762-D862-49BB-99C4-4AF0F7BAC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17011"/>
              </p:ext>
            </p:extLst>
          </p:nvPr>
        </p:nvGraphicFramePr>
        <p:xfrm>
          <a:off x="1295400" y="1937119"/>
          <a:ext cx="25641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10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c:catch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var="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변수명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"&gt;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실행 코드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c:catch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456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11.3 </a:t>
            </a:r>
            <a:r>
              <a:rPr lang="ko-KR" altLang="en-US" b="1" dirty="0"/>
              <a:t>코어</a:t>
            </a:r>
            <a:r>
              <a:rPr lang="en-US" altLang="ko-KR" b="1" dirty="0"/>
              <a:t>(Core) </a:t>
            </a:r>
            <a:r>
              <a:rPr lang="ko-KR" altLang="en-US" b="1" dirty="0"/>
              <a:t>태그</a:t>
            </a:r>
            <a:r>
              <a:rPr lang="en-US" altLang="ko-KR" b="1" dirty="0"/>
              <a:t>(</a:t>
            </a:r>
            <a:r>
              <a:rPr lang="en-US" altLang="ko-KR" dirty="0"/>
              <a:t>29</a:t>
            </a:r>
            <a:r>
              <a:rPr lang="en-US" altLang="ko-KR" b="1" dirty="0"/>
              <a:t>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일부러 예외를 발생시켜 </a:t>
            </a:r>
            <a:r>
              <a:rPr lang="en-US" altLang="ko-KR" dirty="0"/>
              <a:t>&lt;</a:t>
            </a:r>
            <a:r>
              <a:rPr lang="en-US" altLang="ko-KR" dirty="0" err="1"/>
              <a:t>c:catch</a:t>
            </a:r>
            <a:r>
              <a:rPr lang="en-US" altLang="ko-KR" dirty="0"/>
              <a:t>&gt;</a:t>
            </a:r>
            <a:r>
              <a:rPr lang="ko-KR" altLang="en-US" dirty="0"/>
              <a:t>의 용법 익히기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11-16] &lt;</a:t>
            </a:r>
            <a:r>
              <a:rPr lang="en-US" altLang="ko-KR" dirty="0" err="1"/>
              <a:t>c:catch</a:t>
            </a:r>
            <a:r>
              <a:rPr lang="en-US" altLang="ko-KR" dirty="0"/>
              <a:t>&gt; </a:t>
            </a:r>
            <a:r>
              <a:rPr lang="ko-KR" altLang="en-US" dirty="0"/>
              <a:t>태그 사용하기</a:t>
            </a:r>
            <a:br>
              <a:rPr lang="en-US" altLang="ko-KR" dirty="0"/>
            </a:br>
            <a:r>
              <a:rPr lang="ko-KR" altLang="en-US" dirty="0"/>
              <a:t>자바 코드에서의 예외를 </a:t>
            </a:r>
            <a:r>
              <a:rPr lang="en-US" altLang="ko-KR" dirty="0"/>
              <a:t>&lt;</a:t>
            </a:r>
            <a:r>
              <a:rPr lang="en-US" altLang="ko-KR" dirty="0" err="1"/>
              <a:t>c:catch</a:t>
            </a:r>
            <a:r>
              <a:rPr lang="en-US" altLang="ko-KR" dirty="0"/>
              <a:t>&gt; </a:t>
            </a:r>
            <a:r>
              <a:rPr lang="ko-KR" altLang="en-US" dirty="0"/>
              <a:t>태그로 처리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자바 코드로 변수를 선언하고</a:t>
            </a:r>
            <a:r>
              <a:rPr lang="en-US" altLang="ko-KR" dirty="0"/>
              <a:t>. ③ &lt;</a:t>
            </a:r>
            <a:r>
              <a:rPr lang="en-US" altLang="ko-KR" dirty="0" err="1"/>
              <a:t>c:catch</a:t>
            </a:r>
            <a:r>
              <a:rPr lang="en-US" altLang="ko-KR" dirty="0"/>
              <a:t>&gt; </a:t>
            </a:r>
            <a:r>
              <a:rPr lang="ko-KR" altLang="en-US" dirty="0"/>
              <a:t>태그 블록 안의 스크립틀릿에서 예외를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발생시킴</a:t>
            </a:r>
            <a:r>
              <a:rPr lang="en-US" altLang="ko-KR" dirty="0"/>
              <a:t>(</a:t>
            </a:r>
            <a:r>
              <a:rPr lang="ko-KR" altLang="en-US" dirty="0"/>
              <a:t>숫자를 </a:t>
            </a:r>
            <a:r>
              <a:rPr lang="en-US" altLang="ko-KR" dirty="0"/>
              <a:t>0</a:t>
            </a:r>
            <a:r>
              <a:rPr lang="ko-KR" altLang="en-US" dirty="0"/>
              <a:t>으로 나눌 수 없음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이때 발생한 예외를 </a:t>
            </a:r>
            <a:r>
              <a:rPr lang="en-US" altLang="ko-KR" dirty="0"/>
              <a:t>&lt;</a:t>
            </a:r>
            <a:r>
              <a:rPr lang="en-US" altLang="ko-KR" dirty="0" err="1"/>
              <a:t>c:catch</a:t>
            </a:r>
            <a:r>
              <a:rPr lang="en-US" altLang="ko-KR" dirty="0"/>
              <a:t>&gt; </a:t>
            </a:r>
            <a:r>
              <a:rPr lang="ko-KR" altLang="en-US" dirty="0"/>
              <a:t>태그가 잡아 </a:t>
            </a:r>
            <a:r>
              <a:rPr lang="en-US" altLang="ko-KR" dirty="0" err="1"/>
              <a:t>eMessage</a:t>
            </a:r>
            <a:r>
              <a:rPr lang="ko-KR" altLang="en-US" dirty="0"/>
              <a:t>에 저장</a:t>
            </a:r>
            <a:br>
              <a:rPr lang="en-US" altLang="ko-KR" dirty="0"/>
            </a:br>
            <a:r>
              <a:rPr lang="en-US" altLang="ko-KR" dirty="0"/>
              <a:t>④ ②</a:t>
            </a:r>
            <a:r>
              <a:rPr lang="ko-KR" altLang="en-US" dirty="0"/>
              <a:t>에서 </a:t>
            </a:r>
            <a:r>
              <a:rPr lang="en-US" altLang="ko-KR" dirty="0" err="1"/>
              <a:t>eMessage</a:t>
            </a:r>
            <a:r>
              <a:rPr lang="ko-KR" altLang="en-US" dirty="0"/>
              <a:t>에 저장한 예외 메시지를 출력 </a:t>
            </a:r>
            <a:r>
              <a:rPr lang="en-US" altLang="ko-KR" dirty="0"/>
              <a:t>- </a:t>
            </a:r>
            <a:r>
              <a:rPr lang="en-US" altLang="ko-KR" dirty="0" err="1"/>
              <a:t>ArithmeticException</a:t>
            </a:r>
            <a:r>
              <a:rPr lang="ko-KR" altLang="en-US" dirty="0"/>
              <a:t>이 출력</a:t>
            </a:r>
            <a:br>
              <a:rPr lang="en-US" altLang="ko-KR" dirty="0"/>
            </a:br>
            <a:r>
              <a:rPr lang="en-US" altLang="ko-KR" dirty="0"/>
              <a:t>EL</a:t>
            </a:r>
            <a:r>
              <a:rPr lang="ko-KR" altLang="en-US" dirty="0"/>
              <a:t>에서의 예외를 비슷한 방식으로 처리</a:t>
            </a:r>
            <a:br>
              <a:rPr lang="en-US" altLang="ko-KR" dirty="0"/>
            </a:br>
            <a:r>
              <a:rPr lang="en-US" altLang="ko-KR" dirty="0"/>
              <a:t>⑤  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태그를 이용해 각각 변수를 선언하고 ⑦에서 역시 일부러 예외를 발생시킴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 </a:t>
            </a:r>
            <a:r>
              <a:rPr lang="en-US" altLang="ko-KR" dirty="0"/>
              <a:t>(EL</a:t>
            </a:r>
            <a:r>
              <a:rPr lang="ko-KR" altLang="en-US" dirty="0"/>
              <a:t>에서는 </a:t>
            </a:r>
            <a:r>
              <a:rPr lang="en-US" altLang="ko-KR" dirty="0"/>
              <a:t>+ </a:t>
            </a:r>
            <a:r>
              <a:rPr lang="ko-KR" altLang="en-US" dirty="0"/>
              <a:t>연산자를 덧셈에만 사용할 수 있음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⑥ &lt;</a:t>
            </a:r>
            <a:r>
              <a:rPr lang="en-US" altLang="ko-KR" dirty="0" err="1"/>
              <a:t>c:catch</a:t>
            </a:r>
            <a:r>
              <a:rPr lang="en-US" altLang="ko-KR" dirty="0"/>
              <a:t>&gt; </a:t>
            </a:r>
            <a:r>
              <a:rPr lang="ko-KR" altLang="en-US" dirty="0"/>
              <a:t>블록에서 잡아 </a:t>
            </a:r>
            <a:r>
              <a:rPr lang="en-US" altLang="ko-KR" dirty="0" err="1"/>
              <a:t>eMessage</a:t>
            </a:r>
            <a:r>
              <a:rPr lang="ko-KR" altLang="en-US" dirty="0"/>
              <a:t>에 예외 메시지를 저장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예외 메시지를 출력 </a:t>
            </a:r>
            <a:r>
              <a:rPr lang="en-US" altLang="ko-KR" dirty="0"/>
              <a:t>- </a:t>
            </a:r>
            <a:r>
              <a:rPr lang="en-US" altLang="ko-KR" dirty="0" err="1"/>
              <a:t>NumberFormatException</a:t>
            </a:r>
            <a:r>
              <a:rPr lang="ko-KR" altLang="en-US" dirty="0"/>
              <a:t>이 출력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610447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11.4 </a:t>
            </a:r>
            <a:r>
              <a:rPr lang="ko-KR" altLang="en-US" b="1" dirty="0"/>
              <a:t>국제화</a:t>
            </a:r>
            <a:r>
              <a:rPr lang="en-US" altLang="ko-KR" b="1" dirty="0"/>
              <a:t>(Formatting) </a:t>
            </a:r>
            <a:r>
              <a:rPr lang="ko-KR" altLang="en-US" b="1" dirty="0"/>
              <a:t>태그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Formatting </a:t>
            </a:r>
            <a:r>
              <a:rPr lang="ko-KR" altLang="en-US" dirty="0"/>
              <a:t>태그는</a:t>
            </a:r>
            <a:r>
              <a:rPr lang="en-US" altLang="ko-KR" dirty="0"/>
              <a:t> </a:t>
            </a:r>
            <a:r>
              <a:rPr lang="ko-KR" altLang="en-US" dirty="0"/>
              <a:t>국가별로 다양한 언어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숫자 형식을 설정할 때 사용</a:t>
            </a:r>
            <a:endParaRPr lang="en-US" altLang="ko-KR" dirty="0"/>
          </a:p>
          <a:p>
            <a:pPr lvl="3"/>
            <a:r>
              <a:rPr lang="ko-KR" altLang="en-US" dirty="0"/>
              <a:t>국제화 태그를 사용하려면 먼저 다음의 지시어를 선언해야 함</a:t>
            </a:r>
            <a:r>
              <a:rPr lang="en-US" altLang="ko-KR" dirty="0"/>
              <a:t>. </a:t>
            </a:r>
            <a:r>
              <a:rPr lang="ko-KR" altLang="en-US" dirty="0"/>
              <a:t>접두어로는 “</a:t>
            </a:r>
            <a:r>
              <a:rPr lang="en-US" altLang="ko-KR" dirty="0" err="1"/>
              <a:t>fmt</a:t>
            </a:r>
            <a:r>
              <a:rPr lang="en-US" altLang="ko-KR" dirty="0"/>
              <a:t>”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11-9] </a:t>
            </a:r>
            <a:r>
              <a:rPr lang="ko-KR" altLang="en-US" dirty="0"/>
              <a:t>국제화 태그의 종류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39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CBCE81-FCC7-4A58-8F4C-1076A0CB9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961759"/>
              </p:ext>
            </p:extLst>
          </p:nvPr>
        </p:nvGraphicFramePr>
        <p:xfrm>
          <a:off x="1295400" y="1572495"/>
          <a:ext cx="5303363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336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it-IT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&lt;%@ taglib prefix="fmt" uri="http://java.sun.com/jsp/jstl/fmt" %&gt;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F488E3B-8973-4BCD-B043-F5C8CB3F4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83869"/>
              </p:ext>
            </p:extLst>
          </p:nvPr>
        </p:nvGraphicFramePr>
        <p:xfrm>
          <a:off x="1012596" y="2342113"/>
          <a:ext cx="7459862" cy="2377440"/>
        </p:xfrm>
        <a:graphic>
          <a:graphicData uri="http://schemas.openxmlformats.org/drawingml/2006/table">
            <a:tbl>
              <a:tblPr firstRow="1" bandRow="1"/>
              <a:tblGrid>
                <a:gridCol w="1400666">
                  <a:extLst>
                    <a:ext uri="{9D8B030D-6E8A-4147-A177-3AD203B41FA5}">
                      <a16:colId xmlns:a16="http://schemas.microsoft.com/office/drawing/2014/main" val="3223967723"/>
                    </a:ext>
                  </a:extLst>
                </a:gridCol>
                <a:gridCol w="1885361">
                  <a:extLst>
                    <a:ext uri="{9D8B030D-6E8A-4147-A177-3AD203B41FA5}">
                      <a16:colId xmlns:a16="http://schemas.microsoft.com/office/drawing/2014/main" val="1708317688"/>
                    </a:ext>
                  </a:extLst>
                </a:gridCol>
                <a:gridCol w="4173835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태그명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숫자 포맷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formatNumber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숫자 포맷을 설정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parseNumber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문자열을 숫자 포맷으로 변환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73724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날짜 포맷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formatDate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날짜나 시간의 포맷을 설정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24892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parseDate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문자열을 날짜 포맷으로 변환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05061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타임존 설정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setTimeZone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시간대 설정 정보를 변수에 저장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500197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timeZone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시간대를 설정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273704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로케일 설정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setLocale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통화 기호나 시간대를 설정한 지역에 맞게 표시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256236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requestEncoding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요청 매개변수의 문자셋을 설정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952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00" y="8055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045002" y="1198692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</a:rPr>
              <a:t>11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603315" y="2349606"/>
            <a:ext cx="6792769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lt1"/>
                </a:solidFill>
              </a:rPr>
              <a:t>JSP </a:t>
            </a:r>
            <a:r>
              <a:rPr lang="ko-KR" altLang="en-US" sz="3600" b="1" dirty="0">
                <a:solidFill>
                  <a:schemeClr val="lt1"/>
                </a:solidFill>
              </a:rPr>
              <a:t>표준 태그</a:t>
            </a:r>
            <a:endParaRPr lang="en-US" altLang="ko-KR" sz="3600" b="1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lt1"/>
                </a:solidFill>
              </a:rPr>
              <a:t>라이브러리</a:t>
            </a:r>
            <a:r>
              <a:rPr lang="en-US" altLang="ko-KR" sz="2000" b="1" dirty="0">
                <a:solidFill>
                  <a:schemeClr val="lt1"/>
                </a:solidFill>
              </a:rPr>
              <a:t>(JSTL)</a:t>
            </a:r>
            <a:endParaRPr lang="en-US" sz="2000" b="1" dirty="0">
              <a:solidFill>
                <a:schemeClr val="lt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54696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11.4 </a:t>
            </a:r>
            <a:r>
              <a:rPr lang="ko-KR" altLang="en-US" b="1" dirty="0"/>
              <a:t>국제화</a:t>
            </a:r>
            <a:r>
              <a:rPr lang="en-US" altLang="ko-KR" b="1" dirty="0"/>
              <a:t>(Formatting) </a:t>
            </a:r>
            <a:r>
              <a:rPr lang="ko-KR" altLang="en-US" b="1" dirty="0"/>
              <a:t>태그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11.4.1 </a:t>
            </a:r>
            <a:r>
              <a:rPr lang="ko-KR" altLang="en-US" b="1" dirty="0"/>
              <a:t>숫자 포맷팅 및 파싱</a:t>
            </a:r>
            <a:endParaRPr lang="en-US" altLang="ko-KR" b="1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&gt;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11-10] &lt;</a:t>
            </a:r>
            <a:r>
              <a:rPr lang="en-US" altLang="ko-KR" dirty="0" err="1"/>
              <a:t>fmt:formatNumber</a:t>
            </a:r>
            <a:r>
              <a:rPr lang="en-US" altLang="ko-KR" dirty="0"/>
              <a:t>&gt; </a:t>
            </a:r>
            <a:r>
              <a:rPr lang="ko-KR" altLang="en-US" dirty="0"/>
              <a:t>태그의 속성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40</a:t>
            </a:fld>
            <a:endParaRPr lang="ko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6FC153D-AEB5-467F-BF04-42228F5D8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41682"/>
              </p:ext>
            </p:extLst>
          </p:nvPr>
        </p:nvGraphicFramePr>
        <p:xfrm>
          <a:off x="1295399" y="1692022"/>
          <a:ext cx="621776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776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fmt:formatNumber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value="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출력할 숫자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type="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출력 양식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var="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변수 설정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groupingUsed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 기호 사용 여부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pattern="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숫자 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scope="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/&gt;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8C1D412-5D64-4F77-8B2E-1D15E72A4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30660"/>
              </p:ext>
            </p:extLst>
          </p:nvPr>
        </p:nvGraphicFramePr>
        <p:xfrm>
          <a:off x="1012597" y="2430399"/>
          <a:ext cx="7819703" cy="1950720"/>
        </p:xfrm>
        <a:graphic>
          <a:graphicData uri="http://schemas.openxmlformats.org/drawingml/2006/table">
            <a:tbl>
              <a:tblPr firstRow="1" bandRow="1"/>
              <a:tblGrid>
                <a:gridCol w="1282928">
                  <a:extLst>
                    <a:ext uri="{9D8B030D-6E8A-4147-A177-3AD203B41FA5}">
                      <a16:colId xmlns:a16="http://schemas.microsoft.com/office/drawing/2014/main" val="3223967723"/>
                    </a:ext>
                  </a:extLst>
                </a:gridCol>
                <a:gridCol w="6536775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속성명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value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출력할 숫자를 설정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출력 양식을 설정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 percent(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퍼센트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), currency(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통화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), number(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일반 숫자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등을 지원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73724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var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출력할 숫자를 변수에 저장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해당 속성 사용 시 즉시 출력되지 않고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원하는 위치에 출력 가능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24892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groupingUsed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세 자리마다 콤마를 출력할지 여부를 결정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기본값은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867057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pattern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출력할 숫자의 양식을 패턴으로 지정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40195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scope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변수를 저장할 영역을 지정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62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902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11.4 </a:t>
            </a:r>
            <a:r>
              <a:rPr lang="ko-KR" altLang="en-US" b="1" dirty="0"/>
              <a:t>국제화</a:t>
            </a:r>
            <a:r>
              <a:rPr lang="en-US" altLang="ko-KR" b="1" dirty="0"/>
              <a:t>(Formatting) </a:t>
            </a:r>
            <a:r>
              <a:rPr lang="ko-KR" altLang="en-US" b="1" dirty="0"/>
              <a:t>태그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11.4.1 </a:t>
            </a:r>
            <a:r>
              <a:rPr lang="ko-KR" altLang="en-US" b="1" dirty="0"/>
              <a:t>숫자 포맷팅 및 파싱</a:t>
            </a:r>
            <a:endParaRPr lang="en-US" altLang="ko-KR" b="1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fmt:parseNumber</a:t>
            </a:r>
            <a:r>
              <a:rPr lang="en-US" altLang="ko-KR" dirty="0"/>
              <a:t>&gt;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11-11] &lt;</a:t>
            </a:r>
            <a:r>
              <a:rPr lang="en-US" altLang="ko-KR" dirty="0" err="1"/>
              <a:t>fmt:parseNumber</a:t>
            </a:r>
            <a:r>
              <a:rPr lang="en-US" altLang="ko-KR" dirty="0"/>
              <a:t>&gt; </a:t>
            </a:r>
            <a:r>
              <a:rPr lang="ko-KR" altLang="en-US" dirty="0"/>
              <a:t>태그의 속성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41</a:t>
            </a:fld>
            <a:endParaRPr lang="ko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6FC153D-AEB5-467F-BF04-42228F5D8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7666"/>
              </p:ext>
            </p:extLst>
          </p:nvPr>
        </p:nvGraphicFramePr>
        <p:xfrm>
          <a:off x="1295399" y="1692022"/>
          <a:ext cx="621776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776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fmt:parseNumber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value="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파싱할 문자열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type="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출력 양식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var="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변수 설정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integerOnly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정수만 파싱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pattern="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scope="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/&gt;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8C1D412-5D64-4F77-8B2E-1D15E72A4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44475"/>
              </p:ext>
            </p:extLst>
          </p:nvPr>
        </p:nvGraphicFramePr>
        <p:xfrm>
          <a:off x="1012597" y="2430399"/>
          <a:ext cx="7819703" cy="1950720"/>
        </p:xfrm>
        <a:graphic>
          <a:graphicData uri="http://schemas.openxmlformats.org/drawingml/2006/table">
            <a:tbl>
              <a:tblPr firstRow="1" bandRow="1"/>
              <a:tblGrid>
                <a:gridCol w="1282928">
                  <a:extLst>
                    <a:ext uri="{9D8B030D-6E8A-4147-A177-3AD203B41FA5}">
                      <a16:colId xmlns:a16="http://schemas.microsoft.com/office/drawing/2014/main" val="3223967723"/>
                    </a:ext>
                  </a:extLst>
                </a:gridCol>
                <a:gridCol w="6536775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속성명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value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변환할 문자열을 설정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문자열의 타입을 설정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기본값은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number(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73724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var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출력할 값을 변수에 저장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24892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pattern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문자열의 양식을 패턴으로 지정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867057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scope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변수를 저장할 영역을 지정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40195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integerOnly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정수 부분만 표시할지 여부를 결정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기본값은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62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598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11.4 </a:t>
            </a:r>
            <a:r>
              <a:rPr lang="ko-KR" altLang="en-US" b="1" dirty="0"/>
              <a:t>국제화</a:t>
            </a:r>
            <a:r>
              <a:rPr lang="en-US" altLang="ko-KR" b="1" dirty="0"/>
              <a:t>(Formatting) </a:t>
            </a:r>
            <a:r>
              <a:rPr lang="ko-KR" altLang="en-US" b="1" dirty="0"/>
              <a:t>태그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11-17] </a:t>
            </a:r>
            <a:r>
              <a:rPr lang="ko-KR" altLang="en-US" dirty="0"/>
              <a:t>숫자 포맷팅 및 파싱 태그 사용하기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숫자를 값으로 갖는 변수를 선언</a:t>
            </a:r>
            <a:br>
              <a:rPr lang="en-US" altLang="ko-KR" dirty="0"/>
            </a:br>
            <a:r>
              <a:rPr lang="en-US" altLang="ko-KR" dirty="0"/>
              <a:t>② &lt;</a:t>
            </a:r>
            <a:r>
              <a:rPr lang="en-US" altLang="ko-KR" dirty="0" err="1"/>
              <a:t>fmt:formatNumber</a:t>
            </a:r>
            <a:r>
              <a:rPr lang="en-US" altLang="ko-KR" dirty="0"/>
              <a:t>&gt; </a:t>
            </a:r>
            <a:r>
              <a:rPr lang="ko-KR" altLang="en-US" dirty="0"/>
              <a:t>태그를 사용하면 기본적으로 큰 수는 세 자리마다 콤마를 출력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en-US" altLang="ko-KR" dirty="0" err="1"/>
              <a:t>groupingUsed</a:t>
            </a:r>
            <a:r>
              <a:rPr lang="en-US" altLang="ko-KR" dirty="0"/>
              <a:t>=“false”</a:t>
            </a:r>
            <a:r>
              <a:rPr lang="ko-KR" altLang="en-US" dirty="0"/>
              <a:t>로 설정하면 콤마로 구분하지 않고 출력</a:t>
            </a:r>
            <a:br>
              <a:rPr lang="en-US" altLang="ko-KR" dirty="0"/>
            </a:br>
            <a:r>
              <a:rPr lang="en-US" altLang="ko-KR" dirty="0"/>
              <a:t>    type </a:t>
            </a:r>
            <a:r>
              <a:rPr lang="ko-KR" altLang="en-US" dirty="0"/>
              <a:t>속성으로 </a:t>
            </a:r>
            <a:r>
              <a:rPr lang="en-US" altLang="ko-KR" dirty="0"/>
              <a:t>④ </a:t>
            </a:r>
            <a:r>
              <a:rPr lang="ko-KR" altLang="en-US" dirty="0"/>
              <a:t>통화기호를 추가 또는 </a:t>
            </a:r>
            <a:r>
              <a:rPr lang="en-US" altLang="ko-KR" dirty="0"/>
              <a:t>⑥ </a:t>
            </a:r>
            <a:r>
              <a:rPr lang="ko-KR" altLang="en-US" dirty="0"/>
              <a:t>백분율</a:t>
            </a:r>
            <a:r>
              <a:rPr lang="en-US" altLang="ko-KR" dirty="0"/>
              <a:t>(%)</a:t>
            </a:r>
            <a:r>
              <a:rPr lang="ko-KR" altLang="en-US" dirty="0"/>
              <a:t>로 표현</a:t>
            </a:r>
            <a:br>
              <a:rPr lang="en-US" altLang="ko-KR" dirty="0"/>
            </a:br>
            <a:r>
              <a:rPr lang="en-US" altLang="ko-KR" dirty="0"/>
              <a:t>    var </a:t>
            </a:r>
            <a:r>
              <a:rPr lang="ko-KR" altLang="en-US" dirty="0"/>
              <a:t>속성을 사용하였으므로 즉시 출력하지 않고 지정한 위치</a:t>
            </a:r>
            <a:r>
              <a:rPr lang="en-US" altLang="ko-KR" dirty="0"/>
              <a:t>(⑤</a:t>
            </a:r>
            <a:r>
              <a:rPr lang="ko-KR" altLang="en-US" dirty="0"/>
              <a:t>와 </a:t>
            </a:r>
            <a:r>
              <a:rPr lang="en-US" altLang="ko-KR" dirty="0"/>
              <a:t>⑦)</a:t>
            </a:r>
            <a:r>
              <a:rPr lang="ko-KR" altLang="en-US" dirty="0"/>
              <a:t>에 출력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문자열을 숫자로 파싱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콤마와 점이 포함된 문자열을 준비</a:t>
            </a:r>
            <a:br>
              <a:rPr lang="en-US" altLang="ko-KR" dirty="0"/>
            </a:br>
            <a:r>
              <a:rPr lang="en-US" altLang="ko-KR" dirty="0"/>
              <a:t>⑨ </a:t>
            </a:r>
            <a:r>
              <a:rPr lang="ko-KR" altLang="en-US" dirty="0"/>
              <a:t>이 문자열을 </a:t>
            </a:r>
            <a:r>
              <a:rPr lang="en-US" altLang="ko-KR" dirty="0"/>
              <a:t>pattern=“00,000.00”</a:t>
            </a:r>
            <a:r>
              <a:rPr lang="ko-KR" altLang="en-US" dirty="0"/>
              <a:t>로 출력</a:t>
            </a:r>
            <a:br>
              <a:rPr lang="en-US" altLang="ko-KR" dirty="0"/>
            </a:br>
            <a:r>
              <a:rPr lang="en-US" altLang="ko-KR" dirty="0"/>
              <a:t>⑩ </a:t>
            </a:r>
            <a:r>
              <a:rPr lang="en-US" altLang="ko-KR" dirty="0" err="1"/>
              <a:t>integerOnly</a:t>
            </a:r>
            <a:r>
              <a:rPr lang="en-US" altLang="ko-KR" dirty="0"/>
              <a:t>=“true”</a:t>
            </a:r>
            <a:r>
              <a:rPr lang="ko-KR" altLang="en-US" dirty="0"/>
              <a:t>로 설정해 정수부만 파싱하여 출력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4757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11.4 </a:t>
            </a:r>
            <a:r>
              <a:rPr lang="ko-KR" altLang="en-US" b="1" dirty="0"/>
              <a:t>국제화</a:t>
            </a:r>
            <a:r>
              <a:rPr lang="en-US" altLang="ko-KR" b="1" dirty="0"/>
              <a:t>(Formatting) </a:t>
            </a:r>
            <a:r>
              <a:rPr lang="ko-KR" altLang="en-US" b="1" dirty="0"/>
              <a:t>태그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11.4.2 </a:t>
            </a:r>
            <a:r>
              <a:rPr lang="ko-KR" altLang="en-US" b="1" dirty="0"/>
              <a:t>날짜 포맷 및 타임존</a:t>
            </a:r>
            <a:endParaRPr lang="en-US" altLang="ko-KR" b="1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&gt;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11-12] &lt;</a:t>
            </a:r>
            <a:r>
              <a:rPr lang="en-US" altLang="ko-KR" dirty="0" err="1"/>
              <a:t>fmt:formatDate</a:t>
            </a:r>
            <a:r>
              <a:rPr lang="en-US" altLang="ko-KR" dirty="0"/>
              <a:t>&gt; </a:t>
            </a:r>
            <a:r>
              <a:rPr lang="ko-KR" altLang="en-US" dirty="0"/>
              <a:t>태그의 속성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43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56BC35-0BFC-4FFD-91D4-38F117D25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2785"/>
              </p:ext>
            </p:extLst>
          </p:nvPr>
        </p:nvGraphicFramePr>
        <p:xfrm>
          <a:off x="1295399" y="1692022"/>
          <a:ext cx="67056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fmt:formatDate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value="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출력할 날짜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type="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출력 양식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var="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변수 설정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dateStyle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날짜 스타일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timeStyle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시간 스타일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pattern="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날짜 패턴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scope="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DEA83D-E6F6-4261-812A-F89DEB829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93378"/>
              </p:ext>
            </p:extLst>
          </p:nvPr>
        </p:nvGraphicFramePr>
        <p:xfrm>
          <a:off x="1012597" y="2666764"/>
          <a:ext cx="7819703" cy="2065020"/>
        </p:xfrm>
        <a:graphic>
          <a:graphicData uri="http://schemas.openxmlformats.org/drawingml/2006/table">
            <a:tbl>
              <a:tblPr firstRow="1" bandRow="1"/>
              <a:tblGrid>
                <a:gridCol w="1282928">
                  <a:extLst>
                    <a:ext uri="{9D8B030D-6E8A-4147-A177-3AD203B41FA5}">
                      <a16:colId xmlns:a16="http://schemas.microsoft.com/office/drawing/2014/main" val="3223967723"/>
                    </a:ext>
                  </a:extLst>
                </a:gridCol>
                <a:gridCol w="6536775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속성명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value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출력할 값을 설정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출력 시 날짜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(date),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(time),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날짜 및 시간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(both)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세 가지 중 선택 가능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73724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var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출력할 숫자를 변수에 저장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24892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>
                          <a:latin typeface="+mn-ea"/>
                          <a:ea typeface="+mn-ea"/>
                        </a:rPr>
                        <a:t>dateStyle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날짜 스타일을 지정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. default, short, medium, long, full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 선택 가능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867057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>
                          <a:latin typeface="+mn-ea"/>
                          <a:ea typeface="+mn-ea"/>
                        </a:rPr>
                        <a:t>timeStyle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시간 스타일을 지정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. default, short, medium, long, full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 선택 가능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40195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pattern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출력할 날짜 및 시간의 양식을 패턴으로 직접 지정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622553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scope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변수를 저장할 영역을 지정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170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878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11.4 </a:t>
            </a:r>
            <a:r>
              <a:rPr lang="ko-KR" altLang="en-US" b="1" dirty="0"/>
              <a:t>국제화</a:t>
            </a:r>
            <a:r>
              <a:rPr lang="en-US" altLang="ko-KR" b="1" dirty="0"/>
              <a:t>(Formatting) </a:t>
            </a:r>
            <a:r>
              <a:rPr lang="ko-KR" altLang="en-US" b="1" dirty="0"/>
              <a:t>태그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fmt:timeZone</a:t>
            </a:r>
            <a:r>
              <a:rPr lang="en-US" altLang="ko-KR" dirty="0"/>
              <a:t>&gt; </a:t>
            </a:r>
            <a:r>
              <a:rPr lang="ko-KR" altLang="en-US" dirty="0"/>
              <a:t>태그는 출력할 시간의 시간대</a:t>
            </a:r>
            <a:r>
              <a:rPr lang="en-US" altLang="ko-KR" dirty="0"/>
              <a:t>(time zone)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&gt; </a:t>
            </a:r>
            <a:r>
              <a:rPr lang="ko-KR" altLang="en-US" dirty="0"/>
              <a:t>태그를 </a:t>
            </a:r>
            <a:r>
              <a:rPr lang="en-US" altLang="ko-KR" dirty="0"/>
              <a:t>&lt;</a:t>
            </a:r>
            <a:r>
              <a:rPr lang="en-US" altLang="ko-KR" dirty="0" err="1"/>
              <a:t>fmt:timeZone</a:t>
            </a:r>
            <a:r>
              <a:rPr lang="en-US" altLang="ko-KR" dirty="0"/>
              <a:t>&gt; </a:t>
            </a:r>
            <a:r>
              <a:rPr lang="ko-KR" altLang="en-US" dirty="0"/>
              <a:t>태그의 하위에 사용하면</a:t>
            </a:r>
            <a:r>
              <a:rPr lang="en-US" altLang="ko-KR" dirty="0"/>
              <a:t>, </a:t>
            </a:r>
            <a:r>
              <a:rPr lang="ko-KR" altLang="en-US" dirty="0"/>
              <a:t>설정한 시간대에 따라 </a:t>
            </a:r>
            <a:br>
              <a:rPr lang="en-US" altLang="ko-KR" dirty="0"/>
            </a:br>
            <a:r>
              <a:rPr lang="ko-KR" altLang="en-US" dirty="0"/>
              <a:t>다른 시간을 출력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11-18] </a:t>
            </a:r>
            <a:r>
              <a:rPr lang="ko-KR" altLang="en-US" dirty="0"/>
              <a:t>날짜 포맷 및 타임존 태그 사용하기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/>
              <a:t>Date </a:t>
            </a:r>
            <a:r>
              <a:rPr lang="ko-KR" altLang="en-US" dirty="0"/>
              <a:t>클래스의 객체를 변수로 설정</a:t>
            </a:r>
            <a:br>
              <a:rPr lang="en-US" altLang="ko-KR" dirty="0"/>
            </a:br>
            <a:r>
              <a:rPr lang="en-US" altLang="ko-KR" dirty="0"/>
              <a:t>    - Date</a:t>
            </a:r>
            <a:r>
              <a:rPr lang="ko-KR" altLang="en-US" dirty="0"/>
              <a:t>를 기본 생성자로 만들면 생성한 날짜와 시간을 값으로 갖는 객체가 생성됨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날짜 포맷을 </a:t>
            </a:r>
            <a:r>
              <a:rPr lang="en-US" altLang="ko-KR" dirty="0"/>
              <a:t>type=“date”</a:t>
            </a:r>
            <a:r>
              <a:rPr lang="ko-KR" altLang="en-US" dirty="0"/>
              <a:t>로 설정</a:t>
            </a:r>
            <a:r>
              <a:rPr lang="en-US" altLang="ko-KR" dirty="0"/>
              <a:t>. </a:t>
            </a:r>
            <a:r>
              <a:rPr lang="ko-KR" altLang="en-US" dirty="0"/>
              <a:t>날짜 스타일은 </a:t>
            </a:r>
            <a:r>
              <a:rPr lang="en-US" altLang="ko-KR" dirty="0" err="1"/>
              <a:t>dateStyle</a:t>
            </a:r>
            <a:r>
              <a:rPr lang="en-US" altLang="ko-KR" dirty="0"/>
              <a:t> </a:t>
            </a:r>
            <a:r>
              <a:rPr lang="ko-KR" altLang="en-US" dirty="0"/>
              <a:t>속성에 각각 지정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시간 포맷을 </a:t>
            </a:r>
            <a:r>
              <a:rPr lang="en-US" altLang="ko-KR" dirty="0"/>
              <a:t>type=“time”</a:t>
            </a:r>
            <a:r>
              <a:rPr lang="ko-KR" altLang="en-US" dirty="0"/>
              <a:t>으로 설정</a:t>
            </a:r>
            <a:r>
              <a:rPr lang="en-US" altLang="ko-KR" dirty="0"/>
              <a:t>. </a:t>
            </a:r>
            <a:r>
              <a:rPr lang="ko-KR" altLang="en-US" dirty="0"/>
              <a:t>시간 스타일은 </a:t>
            </a:r>
            <a:r>
              <a:rPr lang="en-US" altLang="ko-KR" dirty="0" err="1"/>
              <a:t>timeStyle</a:t>
            </a:r>
            <a:r>
              <a:rPr lang="en-US" altLang="ko-KR" dirty="0"/>
              <a:t> </a:t>
            </a:r>
            <a:r>
              <a:rPr lang="ko-KR" altLang="en-US" dirty="0"/>
              <a:t>속성에 각각 지정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날짜와 시간을 동시에 출력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스타일 대신 </a:t>
            </a:r>
            <a:r>
              <a:rPr lang="en-US" altLang="ko-KR" dirty="0"/>
              <a:t>pattern </a:t>
            </a:r>
            <a:r>
              <a:rPr lang="ko-KR" altLang="en-US" dirty="0"/>
              <a:t>속성을 직접 지정할 수도 있음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시간대를 세계협정시</a:t>
            </a:r>
            <a:r>
              <a:rPr lang="en-US" altLang="ko-KR" dirty="0"/>
              <a:t>(GMT, </a:t>
            </a:r>
            <a:r>
              <a:rPr lang="ko-KR" altLang="en-US" dirty="0"/>
              <a:t>대한민국보다 </a:t>
            </a:r>
            <a:r>
              <a:rPr lang="en-US" altLang="ko-KR" dirty="0"/>
              <a:t>9</a:t>
            </a:r>
            <a:r>
              <a:rPr lang="ko-KR" altLang="en-US" dirty="0"/>
              <a:t>시간 빠름</a:t>
            </a:r>
            <a:r>
              <a:rPr lang="en-US" altLang="ko-KR" dirty="0"/>
              <a:t>)</a:t>
            </a:r>
            <a:r>
              <a:rPr lang="ko-KR" altLang="en-US" dirty="0"/>
              <a:t>로 변경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특정 지역명으로 설정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55017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11.4 </a:t>
            </a:r>
            <a:r>
              <a:rPr lang="ko-KR" altLang="en-US" b="1" dirty="0"/>
              <a:t>국제화</a:t>
            </a:r>
            <a:r>
              <a:rPr lang="en-US" altLang="ko-KR" b="1" dirty="0"/>
              <a:t>(Formatting) </a:t>
            </a:r>
            <a:r>
              <a:rPr lang="ko-KR" altLang="en-US" b="1" dirty="0"/>
              <a:t>태그</a:t>
            </a:r>
            <a:r>
              <a:rPr lang="en-US" altLang="ko-KR" b="1" dirty="0"/>
              <a:t>(7)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11.4.3 </a:t>
            </a:r>
            <a:r>
              <a:rPr lang="ko-KR" altLang="en-US" b="1" dirty="0"/>
              <a:t>로케일 설정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11-19] </a:t>
            </a:r>
            <a:r>
              <a:rPr lang="ko-KR" altLang="en-US" dirty="0"/>
              <a:t>로케일 태그 사용하기</a:t>
            </a:r>
            <a:br>
              <a:rPr lang="en-US" altLang="ko-KR" dirty="0"/>
            </a:br>
            <a:r>
              <a:rPr lang="en-US" altLang="ko-KR" dirty="0"/>
              <a:t>① Date </a:t>
            </a:r>
            <a:r>
              <a:rPr lang="ko-KR" altLang="en-US" dirty="0"/>
              <a:t>타입의 변수를 준비한 다음</a:t>
            </a:r>
            <a:r>
              <a:rPr lang="en-US" altLang="ko-KR" dirty="0"/>
              <a:t>, </a:t>
            </a:r>
            <a:r>
              <a:rPr lang="ko-KR" altLang="en-US" dirty="0"/>
              <a:t>로케일을 </a:t>
            </a:r>
            <a:r>
              <a:rPr lang="en-US" altLang="ko-KR" dirty="0"/>
              <a:t>② </a:t>
            </a:r>
            <a:r>
              <a:rPr lang="ko-KR" altLang="en-US" dirty="0"/>
              <a:t>한글</a:t>
            </a:r>
            <a:r>
              <a:rPr lang="en-US" altLang="ko-KR" dirty="0"/>
              <a:t>, ③ </a:t>
            </a:r>
            <a:r>
              <a:rPr lang="ko-KR" altLang="en-US" dirty="0"/>
              <a:t>일어</a:t>
            </a:r>
            <a:r>
              <a:rPr lang="en-US" altLang="ko-KR" dirty="0"/>
              <a:t>, ④ </a:t>
            </a:r>
            <a:r>
              <a:rPr lang="ko-KR" altLang="en-US" dirty="0"/>
              <a:t>영어로 각각 설정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45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EA17E-C241-45F1-8026-5BE4A817F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087" y="1985963"/>
            <a:ext cx="3109913" cy="133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788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11.5 XML </a:t>
            </a:r>
            <a:r>
              <a:rPr lang="ko-KR" altLang="en-US" b="1" dirty="0"/>
              <a:t>태그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xml </a:t>
            </a:r>
            <a:r>
              <a:rPr lang="ko-KR" altLang="en-US" dirty="0"/>
              <a:t>태그는 </a:t>
            </a:r>
            <a:r>
              <a:rPr lang="en-US" altLang="ko-KR" dirty="0"/>
              <a:t>XML </a:t>
            </a:r>
            <a:r>
              <a:rPr lang="ko-KR" altLang="en-US" dirty="0"/>
              <a:t>문서를 처리하기 위한 것으로</a:t>
            </a:r>
            <a:r>
              <a:rPr lang="en-US" altLang="ko-KR" dirty="0"/>
              <a:t>, XML </a:t>
            </a:r>
            <a:r>
              <a:rPr lang="ko-KR" altLang="en-US" dirty="0"/>
              <a:t>파싱 및 출력</a:t>
            </a:r>
            <a:r>
              <a:rPr lang="en-US" altLang="ko-KR" dirty="0"/>
              <a:t>, </a:t>
            </a:r>
            <a:r>
              <a:rPr lang="ko-KR" altLang="en-US" dirty="0"/>
              <a:t>흐름 제어 등의 기능</a:t>
            </a:r>
            <a:endParaRPr lang="en-US" altLang="ko-KR" dirty="0"/>
          </a:p>
          <a:p>
            <a:pPr lvl="2"/>
            <a:r>
              <a:rPr lang="en-US" altLang="ko-KR" dirty="0"/>
              <a:t>XML </a:t>
            </a:r>
            <a:r>
              <a:rPr lang="ko-KR" altLang="en-US" dirty="0"/>
              <a:t>태그를 사용하려면 다음의 지시어가 선언되어야 함</a:t>
            </a:r>
            <a:r>
              <a:rPr lang="en-US" altLang="ko-KR" dirty="0"/>
              <a:t>. </a:t>
            </a:r>
            <a:r>
              <a:rPr lang="ko-KR" altLang="en-US" dirty="0"/>
              <a:t>접두어는 “</a:t>
            </a:r>
            <a:r>
              <a:rPr lang="en-US" altLang="ko-KR" dirty="0"/>
              <a:t>x”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11-13] xml </a:t>
            </a:r>
            <a:r>
              <a:rPr lang="ko-KR" altLang="en-US" dirty="0"/>
              <a:t>태그의 종류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46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070125-6FA7-40BA-A0D8-A01A750EE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04920"/>
              </p:ext>
            </p:extLst>
          </p:nvPr>
        </p:nvGraphicFramePr>
        <p:xfrm>
          <a:off x="1295400" y="1615822"/>
          <a:ext cx="539115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15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it-IT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&lt;%@ taglib prefix="x" uri="http://java.sun.com/jsp/jstl/xml"%&gt;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E91BA2-6636-431C-9D24-7A7ED0427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181353"/>
              </p:ext>
            </p:extLst>
          </p:nvPr>
        </p:nvGraphicFramePr>
        <p:xfrm>
          <a:off x="1012598" y="2384621"/>
          <a:ext cx="7302728" cy="1859280"/>
        </p:xfrm>
        <a:graphic>
          <a:graphicData uri="http://schemas.openxmlformats.org/drawingml/2006/table">
            <a:tbl>
              <a:tblPr firstRow="1" bandRow="1"/>
              <a:tblGrid>
                <a:gridCol w="1198111">
                  <a:extLst>
                    <a:ext uri="{9D8B030D-6E8A-4147-A177-3AD203B41FA5}">
                      <a16:colId xmlns:a16="http://schemas.microsoft.com/office/drawing/2014/main" val="3223967723"/>
                    </a:ext>
                  </a:extLst>
                </a:gridCol>
                <a:gridCol w="6104617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태그명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out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select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속성에 지정한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XPath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표현식의 결과를 출력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parse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XML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을 파싱할 때 사용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73724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forEach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select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속성에 지정한 반복되는 노드를 파싱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24892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if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select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속성에 지정한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XPath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표현식의 값을 하나의 조건으로 결정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867057"/>
                  </a:ext>
                </a:extLst>
              </a:tr>
              <a:tr h="193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choose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select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속성에 지정한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XPath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표현식의 값을 다중 조건으로 결정</a:t>
                      </a:r>
                      <a:br>
                        <a:rPr lang="en-US" altLang="ko-KR" sz="1200" dirty="0">
                          <a:latin typeface="+mn-ea"/>
                          <a:ea typeface="+mn-ea"/>
                        </a:rPr>
                      </a:b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하위에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when, otherwise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태그를 사용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40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4800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11.5 XML </a:t>
            </a:r>
            <a:r>
              <a:rPr lang="ko-KR" altLang="en-US" b="1" dirty="0"/>
              <a:t>태그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XML </a:t>
            </a:r>
            <a:r>
              <a:rPr lang="ko-KR" altLang="en-US" dirty="0"/>
              <a:t>태그는 </a:t>
            </a:r>
            <a:r>
              <a:rPr lang="en-US" altLang="ko-KR" dirty="0"/>
              <a:t>XML </a:t>
            </a:r>
            <a:r>
              <a:rPr lang="ko-KR" altLang="en-US" dirty="0"/>
              <a:t>문서의 요소</a:t>
            </a:r>
            <a:r>
              <a:rPr lang="en-US" altLang="ko-KR" dirty="0"/>
              <a:t>(element)</a:t>
            </a:r>
            <a:r>
              <a:rPr lang="ko-KR" altLang="en-US" dirty="0"/>
              <a:t>에 접근하기 위해 </a:t>
            </a:r>
            <a:r>
              <a:rPr lang="en-US" altLang="ko-KR" dirty="0"/>
              <a:t>XPath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2"/>
            <a:r>
              <a:rPr lang="en-US" altLang="ko-KR" dirty="0"/>
              <a:t>XPath</a:t>
            </a:r>
            <a:r>
              <a:rPr lang="ko-KR" altLang="en-US" dirty="0"/>
              <a:t>는 </a:t>
            </a:r>
            <a:r>
              <a:rPr lang="en-US" altLang="ko-KR" dirty="0"/>
              <a:t>XML </a:t>
            </a:r>
            <a:r>
              <a:rPr lang="ko-KR" altLang="en-US" dirty="0"/>
              <a:t>문서의 노드를 식별하고 탐색하는 역할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11-20] </a:t>
            </a:r>
            <a:r>
              <a:rPr lang="ko-KR" altLang="en-US" dirty="0"/>
              <a:t>분석 대상이 될 </a:t>
            </a:r>
            <a:r>
              <a:rPr lang="en-US" altLang="ko-KR" dirty="0"/>
              <a:t>XML </a:t>
            </a:r>
            <a:r>
              <a:rPr lang="ko-KR" altLang="en-US" dirty="0"/>
              <a:t>문서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책 두 권에 관한 정보를 담은 간단한 형태의 </a:t>
            </a:r>
            <a:r>
              <a:rPr lang="en-US" altLang="ko-KR" dirty="0"/>
              <a:t>XML </a:t>
            </a:r>
            <a:r>
              <a:rPr lang="ko-KR" altLang="en-US" dirty="0"/>
              <a:t>파일이 파일을 다음 예제에서 총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형태로 파싱한 후 내용을 출력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85279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11.5 XML </a:t>
            </a:r>
            <a:r>
              <a:rPr lang="ko-KR" altLang="en-US" b="1" dirty="0"/>
              <a:t>태그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11-21] XML </a:t>
            </a:r>
            <a:r>
              <a:rPr lang="ko-KR" altLang="en-US" dirty="0"/>
              <a:t>태그 사용하기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외부의 </a:t>
            </a:r>
            <a:r>
              <a:rPr lang="en-US" altLang="ko-KR" dirty="0"/>
              <a:t>XML </a:t>
            </a:r>
            <a:r>
              <a:rPr lang="ko-KR" altLang="en-US" dirty="0"/>
              <a:t>문서는 </a:t>
            </a:r>
            <a:r>
              <a:rPr lang="en-US" altLang="ko-KR" dirty="0"/>
              <a:t>&lt;</a:t>
            </a:r>
            <a:r>
              <a:rPr lang="en-US" altLang="ko-KR" dirty="0" err="1"/>
              <a:t>c:import</a:t>
            </a:r>
            <a:r>
              <a:rPr lang="en-US" altLang="ko-KR" dirty="0"/>
              <a:t>&gt; </a:t>
            </a:r>
            <a:r>
              <a:rPr lang="ko-KR" altLang="en-US" dirty="0"/>
              <a:t>태그를 통해 가져올 수 있음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변수에 담긴 문자열 데이터를 파싱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방금 선언한 변수를 파싱해줄 </a:t>
            </a:r>
            <a:r>
              <a:rPr lang="en-US" altLang="ko-KR" dirty="0"/>
              <a:t>&lt;</a:t>
            </a:r>
            <a:r>
              <a:rPr lang="en-US" altLang="ko-KR" dirty="0" err="1"/>
              <a:t>x:parse</a:t>
            </a:r>
            <a:r>
              <a:rPr lang="en-US" altLang="ko-KR" dirty="0"/>
              <a:t>&gt; </a:t>
            </a:r>
            <a:r>
              <a:rPr lang="ko-KR" altLang="en-US" dirty="0"/>
              <a:t>태그를 선언</a:t>
            </a:r>
            <a:br>
              <a:rPr lang="en-US" altLang="ko-KR" dirty="0"/>
            </a:br>
            <a:r>
              <a:rPr lang="en-US" altLang="ko-KR" dirty="0"/>
              <a:t>④ &lt;</a:t>
            </a:r>
            <a:r>
              <a:rPr lang="en-US" altLang="ko-KR" dirty="0" err="1"/>
              <a:t>x:out</a:t>
            </a:r>
            <a:r>
              <a:rPr lang="en-US" altLang="ko-KR" dirty="0"/>
              <a:t>&gt; </a:t>
            </a:r>
            <a:r>
              <a:rPr lang="ko-KR" altLang="en-US" dirty="0"/>
              <a:t>태그를 이용해 파싱된 내용을 출력 </a:t>
            </a:r>
            <a:r>
              <a:rPr lang="en-US" altLang="ko-KR" dirty="0"/>
              <a:t>- select </a:t>
            </a:r>
            <a:r>
              <a:rPr lang="ko-KR" altLang="en-US" dirty="0"/>
              <a:t>속성의 값이 바로 </a:t>
            </a:r>
            <a:r>
              <a:rPr lang="en-US" altLang="ko-KR" dirty="0"/>
              <a:t>XPath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반복되는 노드가 있을 때는 </a:t>
            </a:r>
            <a:r>
              <a:rPr lang="en-US" altLang="ko-KR" dirty="0"/>
              <a:t>&lt;</a:t>
            </a:r>
            <a:r>
              <a:rPr lang="en-US" altLang="ko-KR" dirty="0" err="1"/>
              <a:t>x:forEach</a:t>
            </a:r>
            <a:r>
              <a:rPr lang="en-US" altLang="ko-KR" dirty="0"/>
              <a:t>&gt; </a:t>
            </a:r>
            <a:r>
              <a:rPr lang="ko-KR" altLang="en-US" dirty="0"/>
              <a:t>태그를 사용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선택된 요소는 </a:t>
            </a:r>
            <a:r>
              <a:rPr lang="en-US" altLang="ko-KR" dirty="0"/>
              <a:t>var </a:t>
            </a:r>
            <a:r>
              <a:rPr lang="ko-KR" altLang="en-US" dirty="0"/>
              <a:t>속성에 지정한 </a:t>
            </a:r>
            <a:r>
              <a:rPr lang="en-US" altLang="ko-KR" dirty="0"/>
              <a:t>item</a:t>
            </a:r>
            <a:r>
              <a:rPr lang="ko-KR" altLang="en-US" dirty="0"/>
              <a:t>을 사용해 출력</a:t>
            </a:r>
            <a:br>
              <a:rPr lang="en-US" altLang="ko-KR" dirty="0"/>
            </a:br>
            <a:r>
              <a:rPr lang="en-US" altLang="ko-KR" dirty="0"/>
              <a:t>⑦ &lt;</a:t>
            </a:r>
            <a:r>
              <a:rPr lang="en-US" altLang="ko-KR" dirty="0" err="1"/>
              <a:t>x:choose</a:t>
            </a:r>
            <a:r>
              <a:rPr lang="en-US" altLang="ko-KR" dirty="0"/>
              <a:t>&gt; </a:t>
            </a:r>
            <a:r>
              <a:rPr lang="ko-KR" altLang="en-US" dirty="0"/>
              <a:t>태그를 이용해 가격이 </a:t>
            </a:r>
            <a:r>
              <a:rPr lang="en-US" altLang="ko-KR" dirty="0"/>
              <a:t>20,000</a:t>
            </a:r>
            <a:r>
              <a:rPr lang="ko-KR" altLang="en-US" dirty="0"/>
              <a:t>원 이상인지 판단</a:t>
            </a:r>
            <a:br>
              <a:rPr lang="en-US" altLang="ko-KR" dirty="0"/>
            </a:br>
            <a:r>
              <a:rPr lang="en-US" altLang="ko-KR" dirty="0"/>
              <a:t>⑧ &lt;book&gt;</a:t>
            </a:r>
            <a:r>
              <a:rPr lang="ko-KR" altLang="en-US" dirty="0"/>
              <a:t>의 개수만큼 반복하여 출력</a:t>
            </a:r>
            <a:br>
              <a:rPr lang="en-US" altLang="ko-KR" dirty="0"/>
            </a:br>
            <a:r>
              <a:rPr lang="en-US" altLang="ko-KR" dirty="0"/>
              <a:t>⑨ &lt;</a:t>
            </a:r>
            <a:r>
              <a:rPr lang="en-US" altLang="ko-KR" dirty="0" err="1"/>
              <a:t>x:if</a:t>
            </a:r>
            <a:r>
              <a:rPr lang="en-US" altLang="ko-KR" dirty="0"/>
              <a:t>&gt; </a:t>
            </a:r>
            <a:r>
              <a:rPr lang="ko-KR" altLang="en-US" dirty="0"/>
              <a:t>태그를 사용하여 문자열을 비교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이때 </a:t>
            </a:r>
            <a:r>
              <a:rPr lang="en-US" altLang="ko-KR" dirty="0"/>
              <a:t>XML </a:t>
            </a:r>
            <a:r>
              <a:rPr lang="ko-KR" altLang="en-US" dirty="0"/>
              <a:t>태그에서는 비교 연산자로 </a:t>
            </a:r>
            <a:r>
              <a:rPr lang="en-US" altLang="ko-KR" dirty="0"/>
              <a:t>== </a:t>
            </a:r>
            <a:r>
              <a:rPr lang="ko-KR" altLang="en-US" dirty="0"/>
              <a:t>대신 </a:t>
            </a:r>
            <a:r>
              <a:rPr lang="en-US" altLang="ko-KR" dirty="0"/>
              <a:t>=</a:t>
            </a:r>
            <a:r>
              <a:rPr lang="ko-KR" altLang="en-US" dirty="0"/>
              <a:t>을 사용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23536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11.5 XML </a:t>
            </a:r>
            <a:r>
              <a:rPr lang="ko-KR" altLang="en-US" b="1" dirty="0"/>
              <a:t>태그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XML </a:t>
            </a:r>
            <a:r>
              <a:rPr lang="ko-KR" altLang="en-US" dirty="0"/>
              <a:t>데이터를 내부에서 처리할 때는 변수로 선언하여 파싱하면 되지만</a:t>
            </a:r>
            <a:r>
              <a:rPr lang="en-US" altLang="ko-KR" dirty="0"/>
              <a:t>, </a:t>
            </a:r>
            <a:r>
              <a:rPr lang="ko-KR" altLang="en-US" dirty="0"/>
              <a:t>외부 파일을 </a:t>
            </a:r>
            <a:br>
              <a:rPr lang="en-US" altLang="ko-KR" dirty="0"/>
            </a:br>
            <a:r>
              <a:rPr lang="ko-KR" altLang="en-US" dirty="0"/>
              <a:t>가져올 때는 한글 깨짐 현상 때문에 </a:t>
            </a:r>
            <a:r>
              <a:rPr lang="en-US" altLang="ko-KR" dirty="0" err="1"/>
              <a:t>charEncoding</a:t>
            </a:r>
            <a:r>
              <a:rPr lang="en-US" altLang="ko-KR" dirty="0"/>
              <a:t> </a:t>
            </a:r>
            <a:r>
              <a:rPr lang="ko-KR" altLang="en-US" dirty="0"/>
              <a:t>속성을 사용</a:t>
            </a:r>
            <a:endParaRPr lang="en-US" altLang="ko-KR" dirty="0"/>
          </a:p>
          <a:p>
            <a:pPr lvl="2"/>
            <a:r>
              <a:rPr lang="en-US" altLang="ko-KR" dirty="0"/>
              <a:t>XPath</a:t>
            </a:r>
            <a:r>
              <a:rPr lang="ko-KR" altLang="en-US" dirty="0"/>
              <a:t>는 </a:t>
            </a:r>
            <a:r>
              <a:rPr lang="en-US" altLang="ko-KR" dirty="0"/>
              <a:t>EL</a:t>
            </a:r>
            <a:r>
              <a:rPr lang="ko-KR" altLang="en-US" dirty="0"/>
              <a:t>과 달리 </a:t>
            </a:r>
            <a:r>
              <a:rPr lang="en-US" altLang="ko-KR" dirty="0"/>
              <a:t>{ }(</a:t>
            </a:r>
            <a:r>
              <a:rPr lang="ko-KR" altLang="en-US" dirty="0"/>
              <a:t>중괄호</a:t>
            </a:r>
            <a:r>
              <a:rPr lang="en-US" altLang="ko-KR" dirty="0"/>
              <a:t>)</a:t>
            </a:r>
            <a:r>
              <a:rPr lang="ko-KR" altLang="en-US" dirty="0"/>
              <a:t>를 사용하지 않고</a:t>
            </a:r>
            <a:r>
              <a:rPr lang="en-US" altLang="ko-KR" dirty="0"/>
              <a:t>, </a:t>
            </a:r>
            <a:r>
              <a:rPr lang="ko-KR" altLang="en-US" dirty="0"/>
              <a:t>마치 경로 표시처럼 </a:t>
            </a:r>
            <a:r>
              <a:rPr lang="en-US" altLang="ko-KR" dirty="0"/>
              <a:t>/(</a:t>
            </a:r>
            <a:r>
              <a:rPr lang="ko-KR" altLang="en-US" dirty="0"/>
              <a:t>슬래시</a:t>
            </a:r>
            <a:r>
              <a:rPr lang="en-US" altLang="ko-KR" dirty="0"/>
              <a:t>)</a:t>
            </a:r>
            <a:r>
              <a:rPr lang="ko-KR" altLang="en-US" dirty="0"/>
              <a:t>로 노드를 </a:t>
            </a:r>
            <a:br>
              <a:rPr lang="en-US" altLang="ko-KR" dirty="0"/>
            </a:br>
            <a:r>
              <a:rPr lang="ko-KR" altLang="en-US" dirty="0"/>
              <a:t>찾아 들어가는 형태로 작성</a:t>
            </a:r>
            <a:endParaRPr lang="en-US" altLang="ko-KR" dirty="0"/>
          </a:p>
          <a:p>
            <a:pPr lvl="2"/>
            <a:r>
              <a:rPr lang="en-US" altLang="ko-KR" dirty="0"/>
              <a:t>core </a:t>
            </a:r>
            <a:r>
              <a:rPr lang="ko-KR" altLang="en-US" dirty="0"/>
              <a:t>태그와 마찬가지로 </a:t>
            </a:r>
            <a:r>
              <a:rPr lang="en-US" altLang="ko-KR" dirty="0"/>
              <a:t>&lt;</a:t>
            </a:r>
            <a:r>
              <a:rPr lang="en-US" altLang="ko-KR" dirty="0" err="1"/>
              <a:t>x:if</a:t>
            </a:r>
            <a:r>
              <a:rPr lang="en-US" altLang="ko-KR" dirty="0"/>
              <a:t>&gt;, &lt;</a:t>
            </a:r>
            <a:r>
              <a:rPr lang="en-US" altLang="ko-KR" dirty="0" err="1"/>
              <a:t>x:choose</a:t>
            </a:r>
            <a:r>
              <a:rPr lang="en-US" altLang="ko-KR" dirty="0"/>
              <a:t>&gt;, &lt;</a:t>
            </a:r>
            <a:r>
              <a:rPr lang="en-US" altLang="ko-KR" dirty="0" err="1"/>
              <a:t>x:forEach</a:t>
            </a:r>
            <a:r>
              <a:rPr lang="en-US" altLang="ko-KR" dirty="0"/>
              <a:t>&gt; </a:t>
            </a:r>
            <a:r>
              <a:rPr lang="ko-KR" altLang="en-US" dirty="0"/>
              <a:t>태그가 있어</a:t>
            </a:r>
            <a:r>
              <a:rPr lang="en-US" altLang="ko-KR" dirty="0"/>
              <a:t>, XML </a:t>
            </a:r>
            <a:r>
              <a:rPr lang="ko-KR" altLang="en-US" dirty="0"/>
              <a:t>파싱에 </a:t>
            </a:r>
            <a:br>
              <a:rPr lang="en-US" altLang="ko-KR" dirty="0"/>
            </a:br>
            <a:r>
              <a:rPr lang="ko-KR" altLang="en-US" dirty="0"/>
              <a:t>조건문이나 반복문을 사용할 수 있음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2784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활용 사례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JSP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의 표준 태그 라이브러리인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JSTL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사용하면 스크립틀릿을 사용하지 않고도 제어문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반복문 등을 사용할 수 있음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JSTL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이 제공하는 다양한 태그의 사용법 학습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JSTL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은 모델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방식의 웹 애플리케이션을 개발할 때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EL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과 함께 주로 사용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C010B-01B6-4D34-A2AD-3C2EA407A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651" y="1275793"/>
            <a:ext cx="5300575" cy="25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996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b="1" dirty="0"/>
              <a:t>핵심 요약</a:t>
            </a:r>
            <a:endParaRPr lang="en-US" altLang="ko-KR" sz="1800" b="1" i="0" u="none" strike="noStrike" baseline="0" dirty="0"/>
          </a:p>
          <a:p>
            <a:pPr lvl="1"/>
            <a:r>
              <a:rPr lang="en-US" altLang="ko-KR" dirty="0"/>
              <a:t>Core 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프로그래밍 언어에서 가장 기본이 되는 변수 선언</a:t>
            </a:r>
            <a:r>
              <a:rPr lang="en-US" altLang="ko-KR" dirty="0"/>
              <a:t>, </a:t>
            </a:r>
            <a:r>
              <a:rPr lang="ko-KR" altLang="en-US" dirty="0"/>
              <a:t>조건문</a:t>
            </a:r>
            <a:r>
              <a:rPr lang="en-US" altLang="ko-KR" dirty="0"/>
              <a:t>, </a:t>
            </a:r>
            <a:r>
              <a:rPr lang="ko-KR" altLang="en-US" dirty="0"/>
              <a:t>반복문 등을 대체하는 태그를 제공</a:t>
            </a:r>
            <a:endParaRPr lang="en-US" altLang="ko-KR" dirty="0"/>
          </a:p>
          <a:p>
            <a:pPr lvl="1"/>
            <a:r>
              <a:rPr lang="en-US" altLang="ko-KR" dirty="0"/>
              <a:t>Formatting 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국가별로 다양한 언어</a:t>
            </a:r>
            <a:r>
              <a:rPr lang="en-US" altLang="ko-KR" dirty="0"/>
              <a:t>, </a:t>
            </a:r>
            <a:r>
              <a:rPr lang="ko-KR" altLang="en-US" dirty="0"/>
              <a:t>날짜와 시간</a:t>
            </a:r>
            <a:r>
              <a:rPr lang="en-US" altLang="ko-KR" dirty="0"/>
              <a:t>, </a:t>
            </a:r>
            <a:r>
              <a:rPr lang="ko-KR" altLang="en-US" dirty="0"/>
              <a:t>숫자 형식을 설정할 때 사용</a:t>
            </a:r>
            <a:endParaRPr lang="en-US" altLang="ko-KR" dirty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태그 </a:t>
            </a:r>
            <a:r>
              <a:rPr lang="en-US" altLang="ko-KR" dirty="0"/>
              <a:t>: XML </a:t>
            </a:r>
            <a:r>
              <a:rPr lang="ko-KR" altLang="en-US" dirty="0"/>
              <a:t>문서를 처리하기 위한 태그들로 </a:t>
            </a:r>
            <a:r>
              <a:rPr lang="en-US" altLang="ko-KR" dirty="0"/>
              <a:t>XML </a:t>
            </a:r>
            <a:r>
              <a:rPr lang="ko-KR" altLang="en-US" dirty="0"/>
              <a:t>파싱</a:t>
            </a:r>
            <a:r>
              <a:rPr lang="en-US" altLang="ko-KR" dirty="0"/>
              <a:t>, 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흐름 제어 등의 기능을 제공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2672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11.1 JSTL</a:t>
            </a:r>
            <a:r>
              <a:rPr lang="ko-KR" altLang="en-US" b="1" dirty="0"/>
              <a:t>이란</a:t>
            </a:r>
            <a:r>
              <a:rPr lang="en-US" altLang="ko-KR" b="1" dirty="0"/>
              <a:t>?(1)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JSTL(Java Standard Tag Library)</a:t>
            </a:r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에서 빈번하게 사용되는 조건문</a:t>
            </a:r>
            <a:r>
              <a:rPr lang="en-US" altLang="ko-KR" dirty="0"/>
              <a:t>, </a:t>
            </a:r>
            <a:r>
              <a:rPr lang="ko-KR" altLang="en-US" dirty="0"/>
              <a:t>반복문 등을 처리해주는 태그를 모아 표준으로 만들어 놓은 라이브러리</a:t>
            </a:r>
            <a:endParaRPr lang="en-US" altLang="ko-KR" dirty="0"/>
          </a:p>
          <a:p>
            <a:pPr lvl="2"/>
            <a:r>
              <a:rPr lang="ko-KR" altLang="en-US" dirty="0"/>
              <a:t>스크립틀릿 없이 태그만으로 작성할 수 있기 때문에 코드가 간결해지고 읽기 편해짐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DBBBD6-5549-4B03-94F8-62BDF9BFC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760538"/>
              </p:ext>
            </p:extLst>
          </p:nvPr>
        </p:nvGraphicFramePr>
        <p:xfrm>
          <a:off x="1000125" y="2213326"/>
          <a:ext cx="7296150" cy="2473960"/>
        </p:xfrm>
        <a:graphic>
          <a:graphicData uri="http://schemas.openxmlformats.org/drawingml/2006/table">
            <a:tbl>
              <a:tblPr firstRow="1" bandRow="1"/>
              <a:tblGrid>
                <a:gridCol w="3648075">
                  <a:extLst>
                    <a:ext uri="{9D8B030D-6E8A-4147-A177-3AD203B41FA5}">
                      <a16:colId xmlns:a16="http://schemas.microsoft.com/office/drawing/2014/main" val="1513413475"/>
                    </a:ext>
                  </a:extLst>
                </a:gridCol>
                <a:gridCol w="3648075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JSP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로 구현한 구구단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JSTL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로 구현한 구구단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s-E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&lt;table </a:t>
                      </a:r>
                      <a:r>
                        <a:rPr lang="es-ES" altLang="ko-KR" sz="12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border</a:t>
                      </a:r>
                      <a:r>
                        <a:rPr lang="es-E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="1"&gt;</a:t>
                      </a:r>
                    </a:p>
                    <a:p>
                      <a:pPr latinLnBrk="1"/>
                      <a:r>
                        <a:rPr lang="es-E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s-ES" altLang="ko-KR" sz="1200" dirty="0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</a:t>
                      </a:r>
                      <a:r>
                        <a:rPr lang="es-ES" altLang="ko-KR" sz="1200" dirty="0" err="1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for</a:t>
                      </a:r>
                      <a:r>
                        <a:rPr lang="es-ES" altLang="ko-KR" sz="1200" dirty="0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(</a:t>
                      </a:r>
                      <a:r>
                        <a:rPr lang="es-ES" altLang="ko-KR" sz="1200" dirty="0" err="1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int</a:t>
                      </a:r>
                      <a:r>
                        <a:rPr lang="es-ES" altLang="ko-KR" sz="1200" dirty="0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dan = 2; dan &lt;= 9; dan++) {%&gt;</a:t>
                      </a:r>
                    </a:p>
                    <a:p>
                      <a:pPr latinLnBrk="1"/>
                      <a:r>
                        <a:rPr lang="es-E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</a:t>
                      </a:r>
                      <a:r>
                        <a:rPr lang="es-ES" altLang="ko-KR" sz="12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tr</a:t>
                      </a:r>
                      <a:r>
                        <a:rPr lang="es-E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s-E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s-ES" altLang="ko-KR" sz="1200" dirty="0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</a:t>
                      </a:r>
                      <a:r>
                        <a:rPr lang="es-ES" altLang="ko-KR" sz="1200" dirty="0" err="1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for</a:t>
                      </a:r>
                      <a:r>
                        <a:rPr lang="es-ES" altLang="ko-KR" sz="1200" dirty="0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(</a:t>
                      </a:r>
                      <a:r>
                        <a:rPr lang="es-ES" altLang="ko-KR" sz="1200" dirty="0" err="1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int</a:t>
                      </a:r>
                      <a:r>
                        <a:rPr lang="es-ES" altLang="ko-KR" sz="1200" dirty="0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su = 1; su &lt;= 9; su++) {%&gt;</a:t>
                      </a:r>
                    </a:p>
                    <a:p>
                      <a:pPr latinLnBrk="1"/>
                      <a:r>
                        <a:rPr lang="es-E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</a:t>
                      </a:r>
                      <a:r>
                        <a:rPr lang="es-ES" altLang="ko-KR" sz="12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td</a:t>
                      </a:r>
                      <a:r>
                        <a:rPr lang="es-E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s-E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</a:t>
                      </a:r>
                      <a:r>
                        <a:rPr lang="es-ES" altLang="ko-KR" sz="1200" dirty="0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&lt;%=dan%&gt; * &lt;%=su%&gt; = &lt;%=dan * su%&gt;</a:t>
                      </a:r>
                    </a:p>
                    <a:p>
                      <a:pPr latinLnBrk="1"/>
                      <a:r>
                        <a:rPr lang="es-E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&lt;/</a:t>
                      </a:r>
                      <a:r>
                        <a:rPr lang="es-ES" altLang="ko-KR" sz="12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td</a:t>
                      </a:r>
                      <a:r>
                        <a:rPr lang="es-E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s-E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s-ES" altLang="ko-KR" sz="1200" dirty="0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&lt;%}%&gt;</a:t>
                      </a:r>
                    </a:p>
                    <a:p>
                      <a:pPr latinLnBrk="1"/>
                      <a:r>
                        <a:rPr lang="es-E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&lt;/</a:t>
                      </a:r>
                      <a:r>
                        <a:rPr lang="es-ES" altLang="ko-KR" sz="12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tr</a:t>
                      </a:r>
                      <a:r>
                        <a:rPr lang="es-E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s-E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s-ES" altLang="ko-KR" sz="1200" dirty="0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&lt;%}%&gt;</a:t>
                      </a:r>
                    </a:p>
                    <a:p>
                      <a:pPr latinLnBrk="1"/>
                      <a:r>
                        <a:rPr lang="es-E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&lt;/table&gt;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&lt;table border="1"&gt;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sz="1200" dirty="0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dirty="0" err="1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c:forEach</a:t>
                      </a:r>
                      <a:r>
                        <a:rPr lang="en-US" altLang="ko-KR" sz="1200" dirty="0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begin="2" end="9" var="dan"&gt;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&lt;tr&gt;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200" dirty="0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dirty="0" err="1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c:forEach</a:t>
                      </a:r>
                      <a:r>
                        <a:rPr lang="en-US" altLang="ko-KR" sz="1200" dirty="0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begin="1" end="9" var="</a:t>
                      </a:r>
                      <a:r>
                        <a:rPr lang="en-US" altLang="ko-KR" sz="1200" dirty="0" err="1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su</a:t>
                      </a:r>
                      <a:r>
                        <a:rPr lang="en-US" altLang="ko-KR" sz="1200" dirty="0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"&gt;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&lt;td&gt;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</a:t>
                      </a:r>
                      <a:r>
                        <a:rPr lang="en-US" altLang="ko-KR" sz="1200" dirty="0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${dan} * ${</a:t>
                      </a:r>
                      <a:r>
                        <a:rPr lang="en-US" altLang="ko-KR" sz="1200" dirty="0" err="1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su</a:t>
                      </a:r>
                      <a:r>
                        <a:rPr lang="en-US" altLang="ko-KR" sz="1200" dirty="0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 = ${dan * </a:t>
                      </a:r>
                      <a:r>
                        <a:rPr lang="en-US" altLang="ko-KR" sz="1200" dirty="0" err="1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su</a:t>
                      </a:r>
                      <a:r>
                        <a:rPr lang="en-US" altLang="ko-KR" sz="1200" dirty="0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&lt;/td&gt;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200" dirty="0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</a:t>
                      </a:r>
                      <a:r>
                        <a:rPr lang="en-US" altLang="ko-KR" sz="1200" dirty="0" err="1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c:forEach</a:t>
                      </a:r>
                      <a:r>
                        <a:rPr lang="en-US" altLang="ko-KR" sz="1200" dirty="0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&lt;/tr&gt;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sz="1200" dirty="0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</a:t>
                      </a:r>
                      <a:r>
                        <a:rPr lang="en-US" altLang="ko-KR" sz="1200" dirty="0" err="1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c:forEach</a:t>
                      </a:r>
                      <a:r>
                        <a:rPr lang="en-US" altLang="ko-KR" sz="1200" dirty="0"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&lt;/table&gt;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56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11.1 JSTL</a:t>
            </a:r>
            <a:r>
              <a:rPr lang="ko-KR" altLang="en-US" b="1" dirty="0"/>
              <a:t>이란</a:t>
            </a:r>
            <a:r>
              <a:rPr lang="en-US" altLang="ko-KR" b="1" dirty="0"/>
              <a:t>?(2)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11-1] JSTL</a:t>
            </a:r>
            <a:r>
              <a:rPr lang="ko-KR" altLang="en-US" dirty="0"/>
              <a:t>에서 제공하는 태그 종류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DBBBD6-5549-4B03-94F8-62BDF9BFC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37506"/>
              </p:ext>
            </p:extLst>
          </p:nvPr>
        </p:nvGraphicFramePr>
        <p:xfrm>
          <a:off x="1000125" y="1561263"/>
          <a:ext cx="7549986" cy="2311400"/>
        </p:xfrm>
        <a:graphic>
          <a:graphicData uri="http://schemas.openxmlformats.org/drawingml/2006/table">
            <a:tbl>
              <a:tblPr firstRow="1" bandRow="1"/>
              <a:tblGrid>
                <a:gridCol w="1364753">
                  <a:extLst>
                    <a:ext uri="{9D8B030D-6E8A-4147-A177-3AD203B41FA5}">
                      <a16:colId xmlns:a16="http://schemas.microsoft.com/office/drawing/2014/main" val="3223967723"/>
                    </a:ext>
                  </a:extLst>
                </a:gridCol>
                <a:gridCol w="2410240">
                  <a:extLst>
                    <a:ext uri="{9D8B030D-6E8A-4147-A177-3AD203B41FA5}">
                      <a16:colId xmlns:a16="http://schemas.microsoft.com/office/drawing/2014/main" val="3221317517"/>
                    </a:ext>
                  </a:extLst>
                </a:gridCol>
                <a:gridCol w="838096">
                  <a:extLst>
                    <a:ext uri="{9D8B030D-6E8A-4147-A177-3AD203B41FA5}">
                      <a16:colId xmlns:a16="http://schemas.microsoft.com/office/drawing/2014/main" val="1513413475"/>
                    </a:ext>
                  </a:extLst>
                </a:gridCol>
                <a:gridCol w="2936897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접두어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URI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Core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태그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변수 선언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조건문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반복문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URL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처리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http://java.sun.com/jsp/jstl/core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Formatting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태그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시간 포맷 지정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fmt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http://java.sun.com/jsp/jstl/fmt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7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태그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파싱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http://java.sun.com/jsp/jstl/xml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6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Function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태그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컬렉션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문자열 처리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fn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http://java.sun.com/jsp/jstl/functions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80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태그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데이터베이스 연결 및 쿼리 실행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sql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http://java.sun.com/jsp/jstl/sql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87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19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11.1 JSTL</a:t>
            </a:r>
            <a:r>
              <a:rPr lang="ko-KR" altLang="en-US" b="1" dirty="0"/>
              <a:t>이란</a:t>
            </a:r>
            <a:r>
              <a:rPr lang="en-US" altLang="ko-KR" b="1" dirty="0"/>
              <a:t>?(3)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JSTL</a:t>
            </a:r>
            <a:r>
              <a:rPr lang="ko-KR" altLang="en-US" dirty="0"/>
              <a:t>을 사용하려는 </a:t>
            </a:r>
            <a:r>
              <a:rPr lang="en-US" altLang="ko-KR" dirty="0"/>
              <a:t>JSP </a:t>
            </a:r>
            <a:r>
              <a:rPr lang="ko-KR" altLang="en-US" dirty="0"/>
              <a:t>파일에서는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/>
              <a:t>지시어를 추가해야 함</a:t>
            </a:r>
            <a:endParaRPr lang="en-US" altLang="ko-KR" dirty="0"/>
          </a:p>
          <a:p>
            <a:pPr lvl="2"/>
            <a:r>
              <a:rPr lang="ko-KR" altLang="en-US" dirty="0"/>
              <a:t>이때 접두어와 </a:t>
            </a:r>
            <a:r>
              <a:rPr lang="en-US" altLang="ko-KR" dirty="0"/>
              <a:t>URI</a:t>
            </a:r>
            <a:r>
              <a:rPr lang="ko-KR" altLang="en-US" dirty="0"/>
              <a:t>가 사용됨</a:t>
            </a:r>
            <a:endParaRPr lang="en-US" altLang="ko-KR" dirty="0"/>
          </a:p>
          <a:p>
            <a:pPr lvl="2"/>
            <a:r>
              <a:rPr lang="en-US" altLang="ko-KR" dirty="0"/>
              <a:t>Core </a:t>
            </a:r>
            <a:r>
              <a:rPr lang="ko-KR" altLang="en-US" dirty="0"/>
              <a:t>태그를 사용하기 위한 지시어 예시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74269F-5968-4718-A78D-D83F4A25E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267020"/>
              </p:ext>
            </p:extLst>
          </p:nvPr>
        </p:nvGraphicFramePr>
        <p:xfrm>
          <a:off x="1295400" y="2795668"/>
          <a:ext cx="5184709" cy="46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70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464475">
                <a:tc>
                  <a:txBody>
                    <a:bodyPr/>
                    <a:lstStyle/>
                    <a:p>
                      <a:pPr latinLnBrk="1"/>
                      <a:r>
                        <a:rPr lang="it-IT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&lt;%@ taglib prefix="c" uri="http://java.sun.com/jsp/jstl/core"%&gt;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827F25D-AC77-4BB7-9759-656C4929BCDE}"/>
              </a:ext>
            </a:extLst>
          </p:cNvPr>
          <p:cNvSpPr txBox="1"/>
          <p:nvPr/>
        </p:nvSpPr>
        <p:spPr>
          <a:xfrm>
            <a:off x="1788734" y="2146140"/>
            <a:ext cx="3304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JSTL 사용 시 태그 앞에 붙일 접두어</a:t>
            </a:r>
            <a:endParaRPr lang="en-US" altLang="ko-KR" dirty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&lt;c:태그명 /&gt; 형태로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EBF43-1CA1-4D39-9F2B-6D51226D6FA1}"/>
              </a:ext>
            </a:extLst>
          </p:cNvPr>
          <p:cNvSpPr txBox="1"/>
          <p:nvPr/>
        </p:nvSpPr>
        <p:spPr>
          <a:xfrm>
            <a:off x="3568045" y="3375935"/>
            <a:ext cx="26536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태그 라이브러리 </a:t>
            </a: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URI </a:t>
            </a: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식별자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9F8C13-E3BC-495E-A29F-4D544E6814AF}"/>
              </a:ext>
            </a:extLst>
          </p:cNvPr>
          <p:cNvCxnSpPr/>
          <p:nvPr/>
        </p:nvCxnSpPr>
        <p:spPr>
          <a:xfrm>
            <a:off x="2347274" y="2875175"/>
            <a:ext cx="810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19CC8E-3E0E-4069-B43F-5C344792EE2B}"/>
              </a:ext>
            </a:extLst>
          </p:cNvPr>
          <p:cNvCxnSpPr/>
          <p:nvPr/>
        </p:nvCxnSpPr>
        <p:spPr>
          <a:xfrm flipV="1">
            <a:off x="2752626" y="2701325"/>
            <a:ext cx="0" cy="17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322B20-4422-4E24-9A03-101F440CE64E}"/>
              </a:ext>
            </a:extLst>
          </p:cNvPr>
          <p:cNvCxnSpPr/>
          <p:nvPr/>
        </p:nvCxnSpPr>
        <p:spPr>
          <a:xfrm>
            <a:off x="3223967" y="3148553"/>
            <a:ext cx="2903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B00CCD-8C56-4CE8-BE36-3C465821B27B}"/>
              </a:ext>
            </a:extLst>
          </p:cNvPr>
          <p:cNvCxnSpPr/>
          <p:nvPr/>
        </p:nvCxnSpPr>
        <p:spPr>
          <a:xfrm>
            <a:off x="4779390" y="3148553"/>
            <a:ext cx="0" cy="205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0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11.2 JSTL </a:t>
            </a:r>
            <a:r>
              <a:rPr lang="ko-KR" altLang="en-US" b="1" dirty="0"/>
              <a:t>사용 설정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JSTL</a:t>
            </a:r>
            <a:r>
              <a:rPr lang="ko-KR" altLang="en-US" dirty="0"/>
              <a:t>은 </a:t>
            </a:r>
            <a:r>
              <a:rPr lang="en-US" altLang="ko-KR" dirty="0"/>
              <a:t>JSP</a:t>
            </a:r>
            <a:r>
              <a:rPr lang="ko-KR" altLang="en-US" dirty="0"/>
              <a:t>의 기본 태그가 아닌 확장 태그이므로 사용을 위해 별도의 라이브러리가 필요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다음 </a:t>
            </a:r>
            <a:r>
              <a:rPr lang="en-US" altLang="ko-KR" dirty="0"/>
              <a:t>URL</a:t>
            </a:r>
            <a:r>
              <a:rPr lang="ko-KR" altLang="en-US" dirty="0"/>
              <a:t>에 접속</a:t>
            </a:r>
            <a:br>
              <a:rPr lang="en-US" altLang="ko-KR" dirty="0"/>
            </a:br>
            <a:r>
              <a:rPr lang="en-US" altLang="ko-KR" dirty="0"/>
              <a:t>    https://mvnrepository.com/artifact/javax.servlet/jstl/1.2</a:t>
            </a:r>
          </a:p>
          <a:p>
            <a:pPr marL="627063" lvl="2" indent="0">
              <a:buNone/>
            </a:pPr>
            <a:r>
              <a:rPr lang="en-US" altLang="ko-KR" dirty="0"/>
              <a:t>02 [jar] </a:t>
            </a:r>
            <a:r>
              <a:rPr lang="ko-KR" altLang="en-US" dirty="0"/>
              <a:t>링크를 클릭해 </a:t>
            </a:r>
            <a:r>
              <a:rPr lang="en-US" altLang="ko-KR" dirty="0"/>
              <a:t>jstl-1.2.jar </a:t>
            </a:r>
            <a:r>
              <a:rPr lang="ko-KR" altLang="en-US" dirty="0"/>
              <a:t>파일 다운로드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받은 </a:t>
            </a:r>
            <a:r>
              <a:rPr lang="en-US" altLang="ko-KR" dirty="0"/>
              <a:t>jar </a:t>
            </a:r>
            <a:r>
              <a:rPr lang="ko-KR" altLang="en-US" dirty="0"/>
              <a:t>파일을 </a:t>
            </a:r>
            <a:r>
              <a:rPr lang="en-US" altLang="ko-KR" dirty="0" err="1"/>
              <a:t>MustHaveJSP</a:t>
            </a:r>
            <a:r>
              <a:rPr lang="en-US" altLang="ko-KR" dirty="0"/>
              <a:t>/</a:t>
            </a:r>
            <a:r>
              <a:rPr lang="en-US" altLang="ko-KR" dirty="0" err="1"/>
              <a:t>WebContent</a:t>
            </a:r>
            <a:r>
              <a:rPr lang="en-US" altLang="ko-KR" dirty="0"/>
              <a:t>/WEB-INF/lib </a:t>
            </a:r>
            <a:r>
              <a:rPr lang="ko-KR" altLang="en-US" dirty="0"/>
              <a:t>폴더로 이동</a:t>
            </a:r>
            <a:endParaRPr lang="en-US" altLang="ko-KR" dirty="0"/>
          </a:p>
          <a:p>
            <a:pPr marL="627063" lvl="2" indent="0">
              <a:buNone/>
            </a:pP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360911-AC18-4015-9C3C-5AC114165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656" y="2435751"/>
            <a:ext cx="5740040" cy="140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525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34293</TotalTime>
  <Words>5283</Words>
  <Application>Microsoft Office PowerPoint</Application>
  <PresentationFormat>화면 슬라이드 쇼(16:9)</PresentationFormat>
  <Paragraphs>570</Paragraphs>
  <Slides>50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맑은 고딕</vt:lpstr>
      <vt:lpstr>Arial</vt:lpstr>
      <vt:lpstr>나눔고딕코딩</vt:lpstr>
      <vt:lpstr>Batang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11.1 JSTL이란?(1)</vt:lpstr>
      <vt:lpstr>11.1 JSTL이란?(2)</vt:lpstr>
      <vt:lpstr>11.1 JSTL이란?(3)</vt:lpstr>
      <vt:lpstr>11.2 JSTL 사용 설정</vt:lpstr>
      <vt:lpstr>11.3 코어(Core) 태그(1)</vt:lpstr>
      <vt:lpstr>11.3 코어(Core) 태그(2)</vt:lpstr>
      <vt:lpstr>11.3 코어(Core) 태그(3)</vt:lpstr>
      <vt:lpstr>11.3 코어(Core) 태그(4)</vt:lpstr>
      <vt:lpstr>11.3 코어(Core) 태그(5)</vt:lpstr>
      <vt:lpstr>11.3 코어(Core) 태그(6)</vt:lpstr>
      <vt:lpstr>11.3 코어(Core) 태그(7)</vt:lpstr>
      <vt:lpstr>11.3 코어(Core) 태그(8)</vt:lpstr>
      <vt:lpstr>11.3 코어(Core) 태그(9)</vt:lpstr>
      <vt:lpstr>11.3 코어(Core) 태그(10)</vt:lpstr>
      <vt:lpstr>11.3 코어(Core) 태그(11)</vt:lpstr>
      <vt:lpstr>11.3 코어(Core) 태그(12)</vt:lpstr>
      <vt:lpstr>11.3 코어(Core) 태그(13)</vt:lpstr>
      <vt:lpstr>11.3 코어(Core) 태그(14)</vt:lpstr>
      <vt:lpstr>11.3 코어(Core) 태그(15)</vt:lpstr>
      <vt:lpstr>11.3 코어(Core) 태그(16)</vt:lpstr>
      <vt:lpstr>11.3 코어(Core) 태그(17)</vt:lpstr>
      <vt:lpstr>11.3 코어(Core) 태그(18)</vt:lpstr>
      <vt:lpstr>11.3 코어(Core) 태그(19)</vt:lpstr>
      <vt:lpstr>11.3 코어(Core) 태그(20)</vt:lpstr>
      <vt:lpstr>11.3 코어(Core) 태그(21)</vt:lpstr>
      <vt:lpstr>11.3 코어(Core) 태그(22)</vt:lpstr>
      <vt:lpstr>11.3 코어(Core) 태그(23)</vt:lpstr>
      <vt:lpstr>11.3 코어(Core) 태그(24)</vt:lpstr>
      <vt:lpstr>11.3 코어(Core) 태그(25)</vt:lpstr>
      <vt:lpstr>11.3 코어(Core) 태그(26)</vt:lpstr>
      <vt:lpstr>11.3 코어(Core) 태그(27)</vt:lpstr>
      <vt:lpstr>11.3 코어(Core) 태그(28)</vt:lpstr>
      <vt:lpstr>11.3 코어(Core) 태그(29)</vt:lpstr>
      <vt:lpstr>11.4 국제화(Formatting) 태그(1)</vt:lpstr>
      <vt:lpstr>11.4 국제화(Formatting) 태그(2)</vt:lpstr>
      <vt:lpstr>11.4 국제화(Formatting) 태그(3)</vt:lpstr>
      <vt:lpstr>11.4 국제화(Formatting) 태그(4)</vt:lpstr>
      <vt:lpstr>11.4 국제화(Formatting) 태그(5)</vt:lpstr>
      <vt:lpstr>11.4 국제화(Formatting) 태그(6)</vt:lpstr>
      <vt:lpstr>11.4 국제화(Formatting) 태그(7)</vt:lpstr>
      <vt:lpstr>11.5 XML 태그(1)</vt:lpstr>
      <vt:lpstr>11.5 XML 태그(2)</vt:lpstr>
      <vt:lpstr>11.5 XML 태그(3)</vt:lpstr>
      <vt:lpstr>11.5 XML 태그(4)</vt:lpstr>
      <vt:lpstr>학습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이 복연</cp:lastModifiedBy>
  <cp:revision>82</cp:revision>
  <dcterms:modified xsi:type="dcterms:W3CDTF">2022-03-31T06:55:26Z</dcterms:modified>
</cp:coreProperties>
</file>