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0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84" r:id="rId28"/>
  </p:sldIdLst>
  <p:sldSz cx="9144000" cy="5143500" type="screen16x9"/>
  <p:notesSz cx="6858000" cy="9144000"/>
  <p:embeddedFontLst>
    <p:embeddedFont>
      <p:font typeface="나눔고딕코딩" panose="020B0600000101010101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217" d="100"/>
          <a:sy n="217" d="100"/>
        </p:scale>
        <p:origin x="174" y="354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67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39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63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91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71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96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78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90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07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83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21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895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629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239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288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502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171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02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80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0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12-1] </a:t>
            </a:r>
            <a:r>
              <a:rPr lang="ko-KR" altLang="en-US" dirty="0"/>
              <a:t>업로드용 폼 화면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작성폼의 입력값을 검증하기 위한 자바스크립트 함수 </a:t>
            </a:r>
            <a:r>
              <a:rPr lang="en-US" altLang="ko-KR" dirty="0"/>
              <a:t>- </a:t>
            </a:r>
            <a:r>
              <a:rPr lang="ko-KR" altLang="en-US" dirty="0"/>
              <a:t>작성자 이름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첨부파일이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입력되었는지 확인하여</a:t>
            </a:r>
            <a:r>
              <a:rPr lang="en-US" altLang="ko-KR" dirty="0"/>
              <a:t>, </a:t>
            </a:r>
            <a:r>
              <a:rPr lang="ko-KR" altLang="en-US" dirty="0"/>
              <a:t>만약 입력되지 않았다면 경고창을 띄우고 해당 입력란으로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포커스를 이동시키고 전송을 취소하기 위해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② &lt;form&gt; </a:t>
            </a:r>
            <a:r>
              <a:rPr lang="ko-KR" altLang="en-US" dirty="0"/>
              <a:t>태그는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dirty="0"/>
              <a:t>post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enctype</a:t>
            </a:r>
            <a:r>
              <a:rPr lang="ko-KR" altLang="en-US" dirty="0"/>
              <a:t>은 </a:t>
            </a:r>
            <a:r>
              <a:rPr lang="en-US" altLang="ko-KR" dirty="0"/>
              <a:t>multipart/</a:t>
            </a:r>
            <a:r>
              <a:rPr lang="en-US" altLang="ko-KR" dirty="0" err="1"/>
              <a:t>formdata</a:t>
            </a:r>
            <a:r>
              <a:rPr lang="ko-KR" altLang="en-US" dirty="0"/>
              <a:t>로 설정 </a:t>
            </a:r>
            <a:r>
              <a:rPr lang="en-US" altLang="ko-KR" dirty="0"/>
              <a:t>-</a:t>
            </a:r>
            <a:r>
              <a:rPr lang="ko-KR" altLang="en-US" dirty="0"/>
              <a:t> 입력값 검증을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위해 </a:t>
            </a:r>
            <a:r>
              <a:rPr lang="en-US" altLang="ko-KR" dirty="0" err="1"/>
              <a:t>onsubmit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핸들러에서</a:t>
            </a:r>
            <a:r>
              <a:rPr lang="ko-KR" altLang="en-US" dirty="0"/>
              <a:t> </a:t>
            </a:r>
            <a:r>
              <a:rPr lang="en-US" altLang="ko-KR" dirty="0"/>
              <a:t>①</a:t>
            </a:r>
            <a:r>
              <a:rPr lang="ko-KR" altLang="en-US" dirty="0"/>
              <a:t>의 함수를 호출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작성자와 제목을 입력하기 위한 </a:t>
            </a:r>
            <a:r>
              <a:rPr lang="en-US" altLang="ko-KR" dirty="0"/>
              <a:t>input </a:t>
            </a:r>
            <a:r>
              <a:rPr lang="ko-KR" altLang="en-US" dirty="0"/>
              <a:t>상자</a:t>
            </a:r>
            <a:r>
              <a:rPr lang="en-US" altLang="ko-KR" dirty="0"/>
              <a:t> - </a:t>
            </a:r>
            <a:r>
              <a:rPr lang="ko-KR" altLang="en-US" dirty="0"/>
              <a:t>필수 입력 사항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카테고리를 선택하기 위한 </a:t>
            </a:r>
            <a:r>
              <a:rPr lang="en-US" altLang="ko-KR" dirty="0"/>
              <a:t>input </a:t>
            </a:r>
            <a:r>
              <a:rPr lang="ko-KR" altLang="en-US" dirty="0"/>
              <a:t>상자 </a:t>
            </a:r>
            <a:r>
              <a:rPr lang="en-US" altLang="ko-KR" dirty="0"/>
              <a:t>- type</a:t>
            </a:r>
            <a:r>
              <a:rPr lang="ko-KR" altLang="en-US" dirty="0"/>
              <a:t>은 </a:t>
            </a:r>
            <a:r>
              <a:rPr lang="en-US" altLang="ko-KR" dirty="0"/>
              <a:t>checkbox</a:t>
            </a:r>
            <a:r>
              <a:rPr lang="ko-KR" altLang="en-US" dirty="0"/>
              <a:t>로 지정하여 여러 개의 값을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동시에 전송</a:t>
            </a:r>
            <a:r>
              <a:rPr lang="en-US" altLang="ko-KR" dirty="0"/>
              <a:t>,  </a:t>
            </a:r>
            <a:r>
              <a:rPr lang="ko-KR" altLang="en-US" dirty="0"/>
              <a:t>카테고리는 선택사항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첨부파일을 선택하기 위한 </a:t>
            </a:r>
            <a:r>
              <a:rPr lang="en-US" altLang="ko-KR" dirty="0"/>
              <a:t>input </a:t>
            </a:r>
            <a:r>
              <a:rPr lang="ko-KR" altLang="en-US" dirty="0"/>
              <a:t>상자 </a:t>
            </a:r>
            <a:r>
              <a:rPr lang="en-US" altLang="ko-KR" dirty="0"/>
              <a:t>- type</a:t>
            </a:r>
            <a:r>
              <a:rPr lang="ko-KR" altLang="en-US" dirty="0"/>
              <a:t>을 </a:t>
            </a:r>
            <a:r>
              <a:rPr lang="en-US" altLang="ko-KR" dirty="0"/>
              <a:t>file</a:t>
            </a:r>
            <a:r>
              <a:rPr lang="ko-KR" altLang="en-US" dirty="0"/>
              <a:t>로 지정하여 버튼을 누르면 파일을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선택할 수 있는 창을 띄움</a:t>
            </a:r>
            <a:br>
              <a:rPr lang="en-US" altLang="ko-KR" dirty="0"/>
            </a:br>
            <a:r>
              <a:rPr lang="en-US" altLang="ko-KR" dirty="0"/>
              <a:t>⑥ type</a:t>
            </a:r>
            <a:r>
              <a:rPr lang="ko-KR" altLang="en-US" dirty="0"/>
              <a:t>이 </a:t>
            </a:r>
            <a:r>
              <a:rPr lang="en-US" altLang="ko-KR" dirty="0"/>
              <a:t>submit</a:t>
            </a:r>
            <a:r>
              <a:rPr lang="ko-KR" altLang="en-US" dirty="0"/>
              <a:t>이므로 클릭하면 폼값을 전송해주는 버튼을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1576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12.2.2 </a:t>
            </a:r>
            <a:r>
              <a:rPr lang="ko-KR" altLang="en-US" b="1" dirty="0"/>
              <a:t>데이터베이스에 테이블 생성</a:t>
            </a:r>
            <a:endParaRPr lang="en-US" altLang="ko-KR" b="1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12-2] </a:t>
            </a:r>
            <a:r>
              <a:rPr lang="en-US" altLang="ko-KR" dirty="0" err="1"/>
              <a:t>myfile</a:t>
            </a:r>
            <a:r>
              <a:rPr lang="en-US" altLang="ko-KR" dirty="0"/>
              <a:t> </a:t>
            </a:r>
            <a:r>
              <a:rPr lang="ko-KR" altLang="en-US" dirty="0"/>
              <a:t>테이블 정의서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727E16-D28A-4DA1-BE0F-C6746AE1D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48312"/>
              </p:ext>
            </p:extLst>
          </p:nvPr>
        </p:nvGraphicFramePr>
        <p:xfrm>
          <a:off x="1123946" y="1726964"/>
          <a:ext cx="7348512" cy="2966720"/>
        </p:xfrm>
        <a:graphic>
          <a:graphicData uri="http://schemas.openxmlformats.org/drawingml/2006/table">
            <a:tbl>
              <a:tblPr firstRow="1" bandRow="1"/>
              <a:tblGrid>
                <a:gridCol w="876304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9165447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424777665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69742302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647989182"/>
                    </a:ext>
                  </a:extLst>
                </a:gridCol>
                <a:gridCol w="2605058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idx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cate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7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ofile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varchar2(100)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원본 파일명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(original filename)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sfile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저장된 파일명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(saved filename)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1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postdate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등록한 날짜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9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테이블 생성을 위해 오라클에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[Windows]+ [R] </a:t>
            </a:r>
            <a:r>
              <a:rPr lang="ko-KR" altLang="en-US" dirty="0"/>
              <a:t>을 눌러 실행창이 뜨면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입력해 명령 프롬프트를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명령으로 오라클 데이터베이스에 접속</a:t>
            </a:r>
            <a:endParaRPr lang="en-US" altLang="ko-KR" dirty="0"/>
          </a:p>
          <a:p>
            <a:pPr lvl="3"/>
            <a:r>
              <a:rPr lang="ko-KR" altLang="en-US" dirty="0"/>
              <a:t>사용자 이름 </a:t>
            </a:r>
            <a:r>
              <a:rPr lang="en-US" altLang="ko-KR" dirty="0"/>
              <a:t>: </a:t>
            </a:r>
            <a:r>
              <a:rPr lang="en-US" altLang="ko-KR" dirty="0" err="1"/>
              <a:t>musthave</a:t>
            </a:r>
            <a:endParaRPr lang="en-US" altLang="ko-KR" dirty="0"/>
          </a:p>
          <a:p>
            <a:pPr lvl="3"/>
            <a:r>
              <a:rPr lang="ko-KR" altLang="en-US" dirty="0"/>
              <a:t>비밀번호 </a:t>
            </a:r>
            <a:r>
              <a:rPr lang="en-US" altLang="ko-KR" dirty="0"/>
              <a:t>: 1234</a:t>
            </a:r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명령 프롬프트에서 쿼리문을 입력해 테이블을 생성 </a:t>
            </a:r>
            <a:br>
              <a:rPr lang="en-US" altLang="ko-KR" dirty="0"/>
            </a:br>
            <a:r>
              <a:rPr lang="en-US" altLang="ko-KR" dirty="0"/>
              <a:t>     - [</a:t>
            </a:r>
            <a:r>
              <a:rPr lang="ko-KR" altLang="en-US" dirty="0"/>
              <a:t>표 </a:t>
            </a:r>
            <a:r>
              <a:rPr lang="en-US" altLang="ko-KR" dirty="0"/>
              <a:t>11-2]</a:t>
            </a:r>
            <a:r>
              <a:rPr lang="ko-KR" altLang="en-US" dirty="0"/>
              <a:t>의 테이블 정의서를 쿼리문으로 옮긴 것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desc </a:t>
            </a:r>
            <a:r>
              <a:rPr lang="ko-KR" altLang="en-US" dirty="0"/>
              <a:t>명령으로 테이블이 정상적으로 생성되었는지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799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12.2.3 DTO </a:t>
            </a:r>
            <a:r>
              <a:rPr lang="ko-KR" altLang="en-US" b="1" dirty="0"/>
              <a:t>및 </a:t>
            </a:r>
            <a:r>
              <a:rPr lang="en-US" altLang="ko-KR" b="1" dirty="0"/>
              <a:t>DAO </a:t>
            </a:r>
            <a:r>
              <a:rPr lang="ko-KR" altLang="en-US" b="1" dirty="0"/>
              <a:t>클래스 생성</a:t>
            </a:r>
            <a:endParaRPr lang="en-US" altLang="ko-KR" b="1" dirty="0"/>
          </a:p>
          <a:p>
            <a:pPr lvl="2"/>
            <a:r>
              <a:rPr lang="en-US" altLang="ko-KR" dirty="0" err="1"/>
              <a:t>myfile</a:t>
            </a:r>
            <a:r>
              <a:rPr lang="en-US" altLang="ko-KR" dirty="0"/>
              <a:t> </a:t>
            </a:r>
            <a:r>
              <a:rPr lang="ko-KR" altLang="en-US" dirty="0"/>
              <a:t>테이블에 해당하는 </a:t>
            </a:r>
            <a:r>
              <a:rPr lang="en-US" altLang="ko-KR" dirty="0"/>
              <a:t>DTO </a:t>
            </a:r>
            <a:r>
              <a:rPr lang="ko-KR" altLang="en-US" dirty="0"/>
              <a:t>클래스 생성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프로젝트 루트</a:t>
            </a:r>
            <a:r>
              <a:rPr lang="en-US" altLang="ko-KR" dirty="0"/>
              <a:t>}/Java Resources/</a:t>
            </a:r>
            <a:r>
              <a:rPr lang="en-US" altLang="ko-KR" dirty="0" err="1"/>
              <a:t>src</a:t>
            </a:r>
            <a:r>
              <a:rPr lang="ko-KR" altLang="en-US" dirty="0"/>
              <a:t>에 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패키지를 생성한 후 그 안에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12-2] </a:t>
            </a:r>
            <a:r>
              <a:rPr lang="en-US" altLang="ko-KR" dirty="0" err="1"/>
              <a:t>myfile</a:t>
            </a:r>
            <a:r>
              <a:rPr lang="en-US" altLang="ko-KR" dirty="0"/>
              <a:t> </a:t>
            </a:r>
            <a:r>
              <a:rPr lang="ko-KR" altLang="en-US" dirty="0"/>
              <a:t>테이블용 </a:t>
            </a:r>
            <a:r>
              <a:rPr lang="en-US" altLang="ko-KR" dirty="0"/>
              <a:t>DTO 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myfile</a:t>
            </a:r>
            <a:r>
              <a:rPr lang="en-US" altLang="ko-KR" dirty="0"/>
              <a:t> </a:t>
            </a:r>
            <a:r>
              <a:rPr lang="ko-KR" altLang="en-US" dirty="0"/>
              <a:t>테이블에 생성된 컬럼과 동일하게 멤버 변수를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특별한 이유가 없다면 타입은 </a:t>
            </a:r>
            <a:r>
              <a:rPr lang="en-US" altLang="ko-KR" dirty="0"/>
              <a:t>String</a:t>
            </a:r>
            <a:r>
              <a:rPr lang="ko-KR" altLang="en-US" dirty="0"/>
              <a:t>으로 설정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각 멤버 변수에 값을 설정 및 반환하는 게터</a:t>
            </a:r>
            <a:r>
              <a:rPr lang="en-US" altLang="ko-KR" dirty="0"/>
              <a:t>/</a:t>
            </a:r>
            <a:r>
              <a:rPr lang="ko-KR" altLang="en-US" dirty="0"/>
              <a:t>세터를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이클립스의 </a:t>
            </a:r>
            <a:r>
              <a:rPr lang="en-US" altLang="ko-KR" dirty="0"/>
              <a:t>[Source] → [Generate Getters and Setters] </a:t>
            </a:r>
            <a:r>
              <a:rPr lang="ko-KR" altLang="en-US" dirty="0"/>
              <a:t>메뉴를 이용해 자동 생성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4013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DAO </a:t>
            </a:r>
            <a:r>
              <a:rPr lang="ko-KR" altLang="en-US" dirty="0"/>
              <a:t>클래스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12-3] </a:t>
            </a:r>
            <a:r>
              <a:rPr lang="ko-KR" altLang="en-US" dirty="0"/>
              <a:t>파일 업로드용 </a:t>
            </a:r>
            <a:r>
              <a:rPr lang="en-US" altLang="ko-KR" dirty="0"/>
              <a:t>DAO 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커넥션 풀을 사용하기 위해 </a:t>
            </a:r>
            <a:r>
              <a:rPr lang="en-US" altLang="ko-KR" dirty="0" err="1"/>
              <a:t>DBConnPool</a:t>
            </a:r>
            <a:r>
              <a:rPr lang="ko-KR" altLang="en-US" dirty="0"/>
              <a:t>을 상속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새로운 게시물을 입력하기 위한 메서드</a:t>
            </a:r>
            <a:r>
              <a:rPr lang="en-US" altLang="ko-KR" dirty="0"/>
              <a:t>. </a:t>
            </a:r>
            <a:r>
              <a:rPr lang="ko-KR" altLang="en-US" dirty="0"/>
              <a:t>매개변수로 </a:t>
            </a:r>
            <a:r>
              <a:rPr lang="en-US" altLang="ko-KR" dirty="0"/>
              <a:t>DTO </a:t>
            </a:r>
            <a:r>
              <a:rPr lang="ko-KR" altLang="en-US" dirty="0"/>
              <a:t>객체를 받음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작성폼을 통해 전송된 값이 </a:t>
            </a:r>
            <a:r>
              <a:rPr lang="en-US" altLang="ko-KR" dirty="0"/>
              <a:t>DTO </a:t>
            </a:r>
            <a:r>
              <a:rPr lang="ko-KR" altLang="en-US" dirty="0"/>
              <a:t>객체에 저장한 후 이 </a:t>
            </a:r>
            <a:r>
              <a:rPr lang="en-US" altLang="ko-KR" dirty="0" err="1"/>
              <a:t>insertFile</a:t>
            </a:r>
            <a:r>
              <a:rPr lang="en-US" altLang="ko-KR" dirty="0"/>
              <a:t>( ) </a:t>
            </a:r>
            <a:r>
              <a:rPr lang="ko-KR" altLang="en-US" dirty="0"/>
              <a:t>메서드의 인수로 전달</a:t>
            </a:r>
            <a:br>
              <a:rPr lang="en-US" altLang="ko-KR" dirty="0"/>
            </a:br>
            <a:r>
              <a:rPr lang="en-US" altLang="ko-KR" dirty="0"/>
              <a:t>③ INSERT </a:t>
            </a:r>
            <a:r>
              <a:rPr lang="ko-KR" altLang="en-US" dirty="0"/>
              <a:t>쿼리문을 실행한 후 적용된 행의 개수를 저장하기 위한 변수를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 변수의 값은 </a:t>
            </a:r>
            <a:r>
              <a:rPr lang="en-US" altLang="ko-KR" dirty="0"/>
              <a:t>⑦</a:t>
            </a:r>
            <a:r>
              <a:rPr lang="ko-KR" altLang="en-US" dirty="0"/>
              <a:t>에서 할당</a:t>
            </a:r>
            <a:br>
              <a:rPr lang="en-US" altLang="ko-KR" dirty="0"/>
            </a:br>
            <a:r>
              <a:rPr lang="en-US" altLang="ko-KR" dirty="0"/>
              <a:t>④ INSERT </a:t>
            </a:r>
            <a:r>
              <a:rPr lang="ko-KR" altLang="en-US" dirty="0"/>
              <a:t>쿼리문을 작성 </a:t>
            </a:r>
            <a:r>
              <a:rPr lang="en-US" altLang="ko-KR" dirty="0"/>
              <a:t>- </a:t>
            </a:r>
            <a:r>
              <a:rPr lang="ko-KR" altLang="en-US" dirty="0"/>
              <a:t>시퀀스는 </a:t>
            </a:r>
            <a:r>
              <a:rPr lang="en-US" altLang="ko-KR" dirty="0"/>
              <a:t>5</a:t>
            </a:r>
            <a:r>
              <a:rPr lang="ko-KR" altLang="en-US" dirty="0"/>
              <a:t>장에서 생성한 </a:t>
            </a:r>
            <a:r>
              <a:rPr lang="en-US" altLang="ko-KR" dirty="0" err="1"/>
              <a:t>seq_board_num</a:t>
            </a:r>
            <a:r>
              <a:rPr lang="ko-KR" altLang="en-US" dirty="0"/>
              <a:t>을 그대로 사용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⑥ ?</a:t>
            </a:r>
            <a:r>
              <a:rPr lang="ko-KR" altLang="en-US" dirty="0"/>
              <a:t>로 지정된 인파라미터를 설정 </a:t>
            </a:r>
            <a:r>
              <a:rPr lang="en-US" altLang="ko-KR" dirty="0"/>
              <a:t>- DTO </a:t>
            </a:r>
            <a:r>
              <a:rPr lang="ko-KR" altLang="en-US" dirty="0"/>
              <a:t>객체의 게터 메서드를 사용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쿼리문을 실행하면 적용된 행의 개수가 정수로 반환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반환값이 </a:t>
            </a:r>
            <a:r>
              <a:rPr lang="en-US" altLang="ko-KR" dirty="0"/>
              <a:t>1</a:t>
            </a:r>
            <a:r>
              <a:rPr lang="ko-KR" altLang="en-US" dirty="0"/>
              <a:t>이라면 성공</a:t>
            </a:r>
            <a:r>
              <a:rPr lang="en-US" altLang="ko-KR" dirty="0"/>
              <a:t>, 0</a:t>
            </a:r>
            <a:r>
              <a:rPr lang="ko-KR" altLang="en-US" dirty="0"/>
              <a:t>이라면 실패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8909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12.2.4 </a:t>
            </a:r>
            <a:r>
              <a:rPr lang="ko-KR" altLang="en-US" b="1" dirty="0"/>
              <a:t>파일 업로드 및 폼값 처리</a:t>
            </a:r>
            <a:endParaRPr lang="en-US" altLang="ko-KR" b="1" dirty="0"/>
          </a:p>
          <a:p>
            <a:pPr lvl="2"/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생성자 </a:t>
            </a:r>
            <a:r>
              <a:rPr lang="en-US" altLang="ko-KR" dirty="0"/>
              <a:t>(</a:t>
            </a:r>
            <a:r>
              <a:rPr lang="ko-KR" altLang="en-US" dirty="0"/>
              <a:t>학습에서 사용할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 네 가지 값을 넣어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객체를 생성하면 파일이 업로드되어 서버에 저장됨</a:t>
            </a:r>
            <a:endParaRPr lang="en-US" altLang="ko-KR" dirty="0"/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생성과 동시에 파일이 업로드되며</a:t>
            </a:r>
            <a:r>
              <a:rPr lang="en-US" altLang="ko-KR" dirty="0"/>
              <a:t>, </a:t>
            </a:r>
            <a:r>
              <a:rPr lang="ko-KR" altLang="en-US" dirty="0"/>
              <a:t>객체 생성에 실패하면 파일은 업로드되지 않음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CECF6-23C1-4224-A59D-86FC253FF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03964"/>
              </p:ext>
            </p:extLst>
          </p:nvPr>
        </p:nvGraphicFramePr>
        <p:xfrm>
          <a:off x="1295400" y="2196783"/>
          <a:ext cx="70008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8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MultipartRequest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request,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request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내장 객체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       String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saveDirectory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파일이 저장될 디렉터리의 물리적 경로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       int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maxPostSize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업로드할 파일의 최대 용량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       String encoding)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인코딩 방식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0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파일이 저장될 폴더를 프로젝트에 생성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프로젝트의 </a:t>
            </a:r>
            <a:r>
              <a:rPr lang="en-US" altLang="ko-KR" dirty="0" err="1"/>
              <a:t>WebContent</a:t>
            </a:r>
            <a:r>
              <a:rPr lang="en-US" altLang="ko-KR" dirty="0"/>
              <a:t> </a:t>
            </a:r>
            <a:r>
              <a:rPr lang="ko-KR" altLang="en-US" dirty="0"/>
              <a:t>하위에 </a:t>
            </a:r>
            <a:r>
              <a:rPr lang="en-US" altLang="ko-KR" dirty="0"/>
              <a:t>Uploads</a:t>
            </a:r>
            <a:r>
              <a:rPr lang="ko-KR" altLang="en-US" dirty="0"/>
              <a:t>라는 폴더를 생성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Uploads </a:t>
            </a:r>
            <a:r>
              <a:rPr lang="ko-KR" altLang="en-US" dirty="0"/>
              <a:t>폴더에서 마우스 우클릭 → </a:t>
            </a:r>
            <a:r>
              <a:rPr lang="en-US" altLang="ko-KR" dirty="0"/>
              <a:t>[New] → [File] </a:t>
            </a:r>
            <a:r>
              <a:rPr lang="ko-KR" altLang="en-US" dirty="0"/>
              <a:t>메뉴를 선택해 “업로드폴더”라는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빈 파일을 하나 생성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파일 업로드를 처리하는 </a:t>
            </a:r>
            <a:r>
              <a:rPr lang="en-US" altLang="ko-KR" dirty="0"/>
              <a:t>JSP </a:t>
            </a:r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/>
              <a:t>처리 흐름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새로운 파일명 생성</a:t>
            </a:r>
            <a:r>
              <a:rPr lang="en-US" altLang="ko-KR" dirty="0"/>
              <a:t>(“</a:t>
            </a:r>
            <a:r>
              <a:rPr lang="ko-KR" altLang="en-US" dirty="0"/>
              <a:t>업로드일시</a:t>
            </a:r>
            <a:r>
              <a:rPr lang="en-US" altLang="ko-KR" dirty="0"/>
              <a:t>.</a:t>
            </a:r>
            <a:r>
              <a:rPr lang="ko-KR" altLang="en-US" dirty="0"/>
              <a:t>확장자”</a:t>
            </a:r>
            <a:r>
              <a:rPr lang="en-US" altLang="ko-KR" dirty="0"/>
              <a:t>)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파일명 변경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다른 폼값 처리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DTO </a:t>
            </a:r>
            <a:r>
              <a:rPr lang="ko-KR" altLang="en-US" dirty="0"/>
              <a:t>생성</a:t>
            </a:r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DAO</a:t>
            </a:r>
            <a:r>
              <a:rPr lang="ko-KR" altLang="en-US" dirty="0"/>
              <a:t>를 통해 데이터베이스에 반영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파일 목록 </a:t>
            </a:r>
            <a:r>
              <a:rPr lang="en-US" altLang="ko-KR" dirty="0"/>
              <a:t>JSP</a:t>
            </a:r>
            <a:r>
              <a:rPr lang="ko-KR" altLang="en-US" dirty="0"/>
              <a:t>로 리다이렉션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167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12-4] </a:t>
            </a:r>
            <a:r>
              <a:rPr lang="ko-KR" altLang="en-US" dirty="0"/>
              <a:t>파일 업로드 처리 </a:t>
            </a:r>
            <a:r>
              <a:rPr lang="en-US" altLang="ko-KR" dirty="0"/>
              <a:t>JSP</a:t>
            </a:r>
            <a:br>
              <a:rPr lang="en-US" altLang="ko-KR" dirty="0"/>
            </a:br>
            <a:r>
              <a:rPr lang="en-US" altLang="ko-KR" dirty="0"/>
              <a:t>① application </a:t>
            </a:r>
            <a:r>
              <a:rPr lang="ko-KR" altLang="en-US" dirty="0"/>
              <a:t>내장 객체의 </a:t>
            </a:r>
            <a:r>
              <a:rPr lang="en-US" altLang="ko-KR" dirty="0" err="1"/>
              <a:t>getRealPath</a:t>
            </a:r>
            <a:r>
              <a:rPr lang="en-US" altLang="ko-KR" dirty="0"/>
              <a:t>( ) </a:t>
            </a:r>
            <a:r>
              <a:rPr lang="ko-KR" altLang="en-US" dirty="0"/>
              <a:t>메서드로 </a:t>
            </a:r>
            <a:r>
              <a:rPr lang="en-US" altLang="ko-KR" dirty="0"/>
              <a:t>Uploads </a:t>
            </a:r>
            <a:r>
              <a:rPr lang="ko-KR" altLang="en-US" dirty="0"/>
              <a:t>폴더의 ‘물리적 경로’를 획득 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업로드 최대 용량은 </a:t>
            </a:r>
            <a:r>
              <a:rPr lang="en-US" altLang="ko-KR" dirty="0"/>
              <a:t>1MB(</a:t>
            </a:r>
            <a:r>
              <a:rPr lang="ko-KR" altLang="en-US" dirty="0"/>
              <a:t>메가바이트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인코딩 방식은 </a:t>
            </a:r>
            <a:r>
              <a:rPr lang="en-US" altLang="ko-KR" dirty="0"/>
              <a:t>UTF-8</a:t>
            </a:r>
            <a:r>
              <a:rPr lang="ko-KR" altLang="en-US" dirty="0"/>
              <a:t>로 설정</a:t>
            </a:r>
            <a:br>
              <a:rPr lang="en-US" altLang="ko-KR" dirty="0"/>
            </a:br>
            <a:r>
              <a:rPr lang="en-US" altLang="ko-KR" dirty="0"/>
              <a:t>② ①</a:t>
            </a:r>
            <a:r>
              <a:rPr lang="ko-KR" altLang="en-US" dirty="0"/>
              <a:t>에서 준비한 값을 건네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객체가 정상적으로 생성되면 파일은 업로드가 완료되고</a:t>
            </a:r>
            <a:r>
              <a:rPr lang="en-US" altLang="ko-KR" dirty="0"/>
              <a:t>,</a:t>
            </a:r>
            <a:r>
              <a:rPr lang="ko-KR" altLang="en-US" dirty="0"/>
              <a:t> 파일은 원본 파일명 그대로 저장됨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클래스에서 서버에 저장된 파일명을 얻어온 후 확장자를 분리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현재 날짜와 시간을 구한 후 확장자와 결합하여 새로운 파일명을 생성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이미 저장된 파일명과 새롭게 생성한 파일명으로 </a:t>
            </a:r>
            <a:r>
              <a:rPr lang="en-US" altLang="ko-KR" dirty="0"/>
              <a:t>File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중간에 사용된 </a:t>
            </a:r>
            <a:r>
              <a:rPr lang="en-US" altLang="ko-KR" dirty="0" err="1"/>
              <a:t>File.separator</a:t>
            </a:r>
            <a:r>
              <a:rPr lang="ko-KR" altLang="en-US" dirty="0"/>
              <a:t>는 경로를 구분하는 특수 기호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파일의 이름을 변경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파일 이외의 나머지 폼값을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 ) </a:t>
            </a:r>
            <a:r>
              <a:rPr lang="ko-KR" altLang="en-US" dirty="0"/>
              <a:t>메서드를 통해 받음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카테고리는 필수가 아니므로 체크한 값이 없다면 “선택 없음”을 저장하고</a:t>
            </a:r>
            <a:r>
              <a:rPr lang="en-US" altLang="ko-KR" dirty="0"/>
              <a:t>, </a:t>
            </a:r>
            <a:r>
              <a:rPr lang="ko-KR" altLang="en-US" dirty="0"/>
              <a:t>여러 개를 선택했다면 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쉼표</a:t>
            </a:r>
            <a:r>
              <a:rPr lang="en-US" altLang="ko-KR" dirty="0"/>
              <a:t>(,)</a:t>
            </a:r>
            <a:r>
              <a:rPr lang="ko-KR" altLang="en-US" dirty="0"/>
              <a:t>로 구분된 하나의 문자열로 만들어 저장</a:t>
            </a:r>
            <a:br>
              <a:rPr lang="en-US" altLang="ko-KR" dirty="0"/>
            </a:br>
            <a:r>
              <a:rPr lang="en-US" altLang="ko-KR" dirty="0"/>
              <a:t>⑨ DTO </a:t>
            </a:r>
            <a:r>
              <a:rPr lang="ko-KR" altLang="en-US" dirty="0"/>
              <a:t>객체를 생성하여 전송된 폼값을 담아둠</a:t>
            </a:r>
            <a:br>
              <a:rPr lang="en-US" altLang="ko-KR" dirty="0"/>
            </a:br>
            <a:r>
              <a:rPr lang="en-US" altLang="ko-KR" dirty="0"/>
              <a:t>⑩ DAO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앞서 만든 </a:t>
            </a:r>
            <a:r>
              <a:rPr lang="en-US" altLang="ko-KR" dirty="0" err="1"/>
              <a:t>insertFile</a:t>
            </a:r>
            <a:r>
              <a:rPr lang="en-US" altLang="ko-KR" dirty="0"/>
              <a:t>( ) </a:t>
            </a:r>
            <a:r>
              <a:rPr lang="ko-KR" altLang="en-US" dirty="0"/>
              <a:t>메서드를 호출해 데이터베이스에 데이터를 저장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저장에 성공했다면 </a:t>
            </a:r>
            <a:r>
              <a:rPr lang="en-US" altLang="ko-KR" dirty="0" err="1"/>
              <a:t>FileList.jsp</a:t>
            </a:r>
            <a:r>
              <a:rPr lang="ko-KR" altLang="en-US" dirty="0"/>
              <a:t>로 이동</a:t>
            </a:r>
            <a:br>
              <a:rPr lang="en-US" altLang="ko-KR" dirty="0"/>
            </a:br>
            <a:r>
              <a:rPr lang="en-US" altLang="ko-KR" dirty="0"/>
              <a:t>⑫ </a:t>
            </a:r>
            <a:r>
              <a:rPr lang="ko-KR" altLang="en-US" dirty="0"/>
              <a:t>업로드에 실패하여 예외가 발생하면 </a:t>
            </a:r>
            <a:r>
              <a:rPr lang="en-US" altLang="ko-KR" dirty="0"/>
              <a:t>request </a:t>
            </a:r>
            <a:r>
              <a:rPr lang="ko-KR" altLang="en-US" dirty="0"/>
              <a:t>영역에 메시지를 저장한 후</a:t>
            </a:r>
            <a:r>
              <a:rPr lang="en-US" altLang="ko-KR" dirty="0"/>
              <a:t>, </a:t>
            </a:r>
            <a:r>
              <a:rPr lang="en-US" altLang="ko-KR" dirty="0" err="1"/>
              <a:t>FileUploadMain.jsp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623C2-27BB-4319-84C7-5DF6DA76591D}"/>
              </a:ext>
            </a:extLst>
          </p:cNvPr>
          <p:cNvSpPr txBox="1"/>
          <p:nvPr/>
        </p:nvSpPr>
        <p:spPr>
          <a:xfrm>
            <a:off x="1198688" y="4430375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25294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 lnSpcReduction="100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12-4] </a:t>
            </a:r>
            <a:r>
              <a:rPr lang="ko-KR" altLang="en-US" dirty="0"/>
              <a:t>코드의 보충 설명</a:t>
            </a:r>
            <a:endParaRPr lang="en-US" altLang="ko-KR" dirty="0"/>
          </a:p>
          <a:p>
            <a:pPr lvl="3"/>
            <a:r>
              <a:rPr lang="ko-KR" altLang="en-US" dirty="0"/>
              <a:t>파일을 저장하기 위해 </a:t>
            </a:r>
            <a:r>
              <a:rPr lang="en-US" altLang="ko-KR" dirty="0"/>
              <a:t>Uploads </a:t>
            </a:r>
            <a:r>
              <a:rPr lang="ko-KR" altLang="en-US" dirty="0"/>
              <a:t>폴더를 만들었는데 </a:t>
            </a:r>
            <a:r>
              <a:rPr lang="en-US" altLang="ko-KR" dirty="0"/>
              <a:t>①</a:t>
            </a:r>
            <a:r>
              <a:rPr lang="ko-KR" altLang="en-US" dirty="0"/>
              <a:t>에서 물리적 경로는 왜 필요한 것일까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그 이유는 운영체제에 따라 드라이브나 경로를 표현하는 방법이 다르기 때문임</a:t>
            </a:r>
            <a:endParaRPr lang="en-US" altLang="ko-KR" dirty="0"/>
          </a:p>
          <a:p>
            <a:pPr lvl="3"/>
            <a:r>
              <a:rPr lang="ko-KR" altLang="en-US" dirty="0"/>
              <a:t>파일의 확장자를 구하기 위해 </a:t>
            </a:r>
            <a:r>
              <a:rPr lang="en-US" altLang="ko-KR" dirty="0" err="1"/>
              <a:t>lastIndexOf</a:t>
            </a:r>
            <a:r>
              <a:rPr lang="en-US" altLang="ko-KR" dirty="0"/>
              <a:t>( ) </a:t>
            </a:r>
            <a:r>
              <a:rPr lang="ko-KR" altLang="en-US" dirty="0"/>
              <a:t>메서드를 사용한 이유는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다음과 같이 파일명에 점</a:t>
            </a:r>
            <a:r>
              <a:rPr lang="en-US" altLang="ko-KR" dirty="0"/>
              <a:t>(.)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이상 포함될 수 있기 때문임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점이 여러 개더라도 가장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마지막 점부터 끝까지를 잘라내면 해당 파일의 확장자를 구할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파일 업로드 시 파일명을 변경하는 이유는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업로드한 파일명이 “김치찌게</a:t>
            </a:r>
            <a:r>
              <a:rPr lang="en-US" altLang="ko-KR" dirty="0"/>
              <a:t>.jpg”</a:t>
            </a:r>
            <a:r>
              <a:rPr lang="ko-KR" altLang="en-US" dirty="0"/>
              <a:t>라고 가정하면</a:t>
            </a:r>
            <a:r>
              <a:rPr lang="en-US" altLang="ko-KR" dirty="0"/>
              <a:t>, </a:t>
            </a:r>
            <a:r>
              <a:rPr lang="ko-KR" altLang="en-US" dirty="0"/>
              <a:t>이를 웹 브라우저에 표시하기 위해 </a:t>
            </a:r>
            <a:br>
              <a:rPr lang="en-US" altLang="ko-KR" dirty="0"/>
            </a:br>
            <a:r>
              <a:rPr lang="en-US" altLang="ko-KR" dirty="0"/>
              <a:t>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=‘</a:t>
            </a:r>
            <a:r>
              <a:rPr lang="ko-KR" altLang="en-US" dirty="0"/>
              <a:t>김치찌게</a:t>
            </a:r>
            <a:r>
              <a:rPr lang="en-US" altLang="ko-KR" dirty="0"/>
              <a:t>.jpg’&gt;</a:t>
            </a:r>
            <a:r>
              <a:rPr lang="ko-KR" altLang="en-US" dirty="0"/>
              <a:t>와 같이 쓰면 웹 서버의 인코딩 방식에 따라 한글이 깨지는 경우가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발생</a:t>
            </a:r>
            <a:r>
              <a:rPr lang="en-US" altLang="ko-KR" dirty="0"/>
              <a:t>. </a:t>
            </a:r>
            <a:r>
              <a:rPr lang="ko-KR" altLang="en-US" dirty="0"/>
              <a:t>인코딩 방식에 상관없이 제대로 표시하려면 영문과 파일명을 숫자의 조합으로 해주는 게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가장 안전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7AC241-2EF2-4D99-A8F6-A06042268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5607"/>
              </p:ext>
            </p:extLst>
          </p:nvPr>
        </p:nvGraphicFramePr>
        <p:xfrm>
          <a:off x="1853873" y="2714625"/>
          <a:ext cx="244190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9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가을하늘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.jpg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C663AEF-6C43-4A67-8361-5687B05C81B5}"/>
              </a:ext>
            </a:extLst>
          </p:cNvPr>
          <p:cNvSpPr txBox="1"/>
          <p:nvPr/>
        </p:nvSpPr>
        <p:spPr>
          <a:xfrm>
            <a:off x="1853873" y="2366008"/>
            <a:ext cx="221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파일명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 err="1">
                <a:solidFill>
                  <a:srgbClr val="0070C0"/>
                </a:solidFill>
              </a:rPr>
              <a:t>indexOf</a:t>
            </a:r>
            <a:r>
              <a:rPr lang="en-US" altLang="ko-KR" sz="1200" dirty="0">
                <a:solidFill>
                  <a:srgbClr val="0070C0"/>
                </a:solidFill>
              </a:rPr>
              <a:t>(".")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7B1D9-E3C5-4FB7-AC29-341DAB674602}"/>
              </a:ext>
            </a:extLst>
          </p:cNvPr>
          <p:cNvSpPr txBox="1"/>
          <p:nvPr/>
        </p:nvSpPr>
        <p:spPr>
          <a:xfrm>
            <a:off x="2600325" y="3067411"/>
            <a:ext cx="2237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파일명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 err="1">
                <a:solidFill>
                  <a:srgbClr val="0070C0"/>
                </a:solidFill>
              </a:rPr>
              <a:t>lastIndexOf</a:t>
            </a:r>
            <a:r>
              <a:rPr lang="en-US" altLang="ko-KR" sz="1200" dirty="0">
                <a:solidFill>
                  <a:srgbClr val="0070C0"/>
                </a:solidFill>
              </a:rPr>
              <a:t>(".")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30FD8E-E5E6-4FD3-9A4E-E3A18BEC6C27}"/>
              </a:ext>
            </a:extLst>
          </p:cNvPr>
          <p:cNvCxnSpPr>
            <a:cxnSpLocks/>
          </p:cNvCxnSpPr>
          <p:nvPr/>
        </p:nvCxnSpPr>
        <p:spPr>
          <a:xfrm flipV="1">
            <a:off x="2638425" y="2643007"/>
            <a:ext cx="0" cy="22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B445D7-C2B1-4B54-AD7E-2FA986357AC6}"/>
              </a:ext>
            </a:extLst>
          </p:cNvPr>
          <p:cNvCxnSpPr>
            <a:cxnSpLocks/>
          </p:cNvCxnSpPr>
          <p:nvPr/>
        </p:nvCxnSpPr>
        <p:spPr>
          <a:xfrm flipV="1">
            <a:off x="3448050" y="2985907"/>
            <a:ext cx="0" cy="14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4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12.3.5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FileUploadMain.jsp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‘제목’과 ‘카테고리’를 입력하고 </a:t>
            </a:r>
            <a:r>
              <a:rPr lang="en-US" altLang="ko-KR" dirty="0"/>
              <a:t>[</a:t>
            </a:r>
            <a:r>
              <a:rPr lang="ko-KR" altLang="en-US" dirty="0"/>
              <a:t>파일 선택</a:t>
            </a:r>
            <a:r>
              <a:rPr lang="en-US" altLang="ko-KR" dirty="0"/>
              <a:t>] </a:t>
            </a:r>
            <a:r>
              <a:rPr lang="ko-KR" altLang="en-US" dirty="0"/>
              <a:t>버튼을 클릭해 업로드할 파일도 선택</a:t>
            </a:r>
            <a:endParaRPr lang="en-US" altLang="ko-KR" dirty="0"/>
          </a:p>
          <a:p>
            <a:pPr lvl="3"/>
            <a:r>
              <a:rPr lang="ko-KR" altLang="en-US" dirty="0"/>
              <a:t>파일의 용량이 </a:t>
            </a:r>
            <a:r>
              <a:rPr lang="en-US" altLang="ko-KR" dirty="0"/>
              <a:t>1MB </a:t>
            </a:r>
            <a:r>
              <a:rPr lang="ko-KR" altLang="en-US" dirty="0"/>
              <a:t>미만인지 확인</a:t>
            </a:r>
            <a:endParaRPr lang="en-US" altLang="ko-KR" dirty="0"/>
          </a:p>
          <a:p>
            <a:pPr lvl="3"/>
            <a:r>
              <a:rPr lang="ko-KR" altLang="en-US" dirty="0"/>
              <a:t>파일명은 한글로 수정한 후 테스트하길 권장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전송하기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정상적으로 입력했더라도 </a:t>
            </a:r>
            <a:r>
              <a:rPr lang="en-US" altLang="ko-KR" dirty="0"/>
              <a:t>404 </a:t>
            </a:r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ko-KR" altLang="en-US" dirty="0"/>
              <a:t>파일을 찾을 수 없음</a:t>
            </a:r>
            <a:r>
              <a:rPr lang="en-US" altLang="ko-KR" dirty="0"/>
              <a:t>)</a:t>
            </a:r>
            <a:r>
              <a:rPr lang="ko-KR" altLang="en-US" dirty="0"/>
              <a:t>가 발생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아직 </a:t>
            </a:r>
            <a:r>
              <a:rPr lang="en-US" altLang="ko-KR" dirty="0" err="1"/>
              <a:t>FileList.jsp</a:t>
            </a:r>
            <a:r>
              <a:rPr lang="ko-KR" altLang="en-US" dirty="0"/>
              <a:t>를 만들지 않았기 때문임</a:t>
            </a:r>
            <a:r>
              <a:rPr lang="en-US" altLang="ko-KR" dirty="0"/>
              <a:t>. </a:t>
            </a:r>
            <a:r>
              <a:rPr lang="ko-KR" altLang="en-US" dirty="0"/>
              <a:t>이 파일은 바로 다음 절에서 작성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이클립스에서 </a:t>
            </a:r>
            <a:r>
              <a:rPr lang="en-US" altLang="ko-KR" dirty="0"/>
              <a:t>Uploads </a:t>
            </a:r>
            <a:r>
              <a:rPr lang="ko-KR" altLang="en-US" dirty="0"/>
              <a:t>폴터에 파일이 저장되어 있는지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처음 상태 그대로인 이유는 이클립스의 독특한 동작 방식 때문임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이클립스에서 작성된 파일은 별도의 공간에서 컴파일되고 실행되는데</a:t>
            </a:r>
            <a:r>
              <a:rPr lang="en-US" altLang="ko-KR" dirty="0"/>
              <a:t>, </a:t>
            </a:r>
            <a:r>
              <a:rPr lang="ko-KR" altLang="en-US" dirty="0"/>
              <a:t>업로드된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파일도 마찬가지임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17CCD-C3C2-4B5B-AC7E-42C3E88FF03B}"/>
              </a:ext>
            </a:extLst>
          </p:cNvPr>
          <p:cNvSpPr txBox="1"/>
          <p:nvPr/>
        </p:nvSpPr>
        <p:spPr>
          <a:xfrm>
            <a:off x="970088" y="411589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330808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05  [Windows]+ [E]</a:t>
            </a:r>
            <a:r>
              <a:rPr lang="ko-KR" altLang="en-US" dirty="0"/>
              <a:t>를 눌러 윈도우 탐색기를 실행한 후 아래 경로로 이동</a:t>
            </a:r>
            <a:br>
              <a:rPr lang="en-US" altLang="ko-KR" dirty="0"/>
            </a:br>
            <a:r>
              <a:rPr lang="en-US" altLang="ko-KR" dirty="0"/>
              <a:t>     C:\02Workspaces\eclipse-workspace\.metadata\.plugins\org.eclipse.wst.</a:t>
            </a:r>
          </a:p>
          <a:p>
            <a:pPr marL="627063" lvl="2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server.core</a:t>
            </a:r>
            <a:r>
              <a:rPr lang="en-US" altLang="ko-KR" dirty="0"/>
              <a:t>\tmp0\</a:t>
            </a:r>
            <a:r>
              <a:rPr lang="en-US" altLang="ko-KR" dirty="0" err="1">
                <a:solidFill>
                  <a:srgbClr val="0070C0"/>
                </a:solidFill>
              </a:rPr>
              <a:t>wtpwebapps</a:t>
            </a:r>
            <a:r>
              <a:rPr lang="en-US" altLang="ko-KR" dirty="0">
                <a:solidFill>
                  <a:srgbClr val="0070C0"/>
                </a:solidFill>
              </a:rPr>
              <a:t>\</a:t>
            </a:r>
            <a:r>
              <a:rPr lang="en-US" altLang="ko-KR" dirty="0" err="1">
                <a:solidFill>
                  <a:srgbClr val="0070C0"/>
                </a:solidFill>
              </a:rPr>
              <a:t>MustHaveJSP</a:t>
            </a:r>
            <a:r>
              <a:rPr lang="en-US" altLang="ko-KR" dirty="0">
                <a:solidFill>
                  <a:srgbClr val="0070C0"/>
                </a:solidFill>
              </a:rPr>
              <a:t>\Uploads</a:t>
            </a:r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용량이 </a:t>
            </a:r>
            <a:r>
              <a:rPr lang="en-US" altLang="ko-KR" dirty="0"/>
              <a:t>1MB</a:t>
            </a:r>
            <a:r>
              <a:rPr lang="ko-KR" altLang="en-US" dirty="0"/>
              <a:t>를 ‘초과’하는 파일을 업로드 시도</a:t>
            </a:r>
            <a:endParaRPr lang="en-US" altLang="ko-KR" dirty="0"/>
          </a:p>
          <a:p>
            <a:pPr lvl="3"/>
            <a:r>
              <a:rPr lang="ko-KR" altLang="en-US" dirty="0"/>
              <a:t>업로드 용량을 초과하여 오류가 발생하면 </a:t>
            </a:r>
            <a:r>
              <a:rPr lang="en-US" altLang="ko-KR" dirty="0" err="1"/>
              <a:t>FileUploadMain.jsp</a:t>
            </a:r>
            <a:r>
              <a:rPr lang="ko-KR" altLang="en-US" dirty="0"/>
              <a:t>로 포워드됨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주소표시줄에는 </a:t>
            </a:r>
            <a:r>
              <a:rPr lang="en-US" altLang="ko-KR" dirty="0" err="1"/>
              <a:t>UploadProcess.jsp</a:t>
            </a:r>
            <a:r>
              <a:rPr lang="ko-KR" altLang="en-US" dirty="0"/>
              <a:t>가 표시되지만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FileUploadMain.jsp</a:t>
            </a:r>
            <a:r>
              <a:rPr lang="ko-KR" altLang="en-US" dirty="0"/>
              <a:t>의 내용이 표시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③ request </a:t>
            </a:r>
            <a:r>
              <a:rPr lang="ko-KR" altLang="en-US" dirty="0"/>
              <a:t>영역은 포워드된 페이지까지는 공유되므로 “파일 업로드 오류” 메시지가 보임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이클립스의 콘솔을 확인</a:t>
            </a:r>
            <a:endParaRPr lang="en-US" altLang="ko-KR" dirty="0"/>
          </a:p>
          <a:p>
            <a:pPr lvl="3"/>
            <a:r>
              <a:rPr lang="ko-KR" altLang="en-US" dirty="0"/>
              <a:t>업로드 제한 용량이 </a:t>
            </a:r>
            <a:r>
              <a:rPr lang="en-US" altLang="ko-KR" dirty="0"/>
              <a:t>1024000(1MB)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파일 용량이 </a:t>
            </a:r>
            <a:r>
              <a:rPr lang="en-US" altLang="ko-KR" dirty="0"/>
              <a:t>1138254(1.13MB)</a:t>
            </a:r>
            <a:r>
              <a:rPr lang="ko-KR" altLang="en-US" dirty="0"/>
              <a:t>라 예외가 발생</a:t>
            </a:r>
          </a:p>
          <a:p>
            <a:pPr lvl="3"/>
            <a:r>
              <a:rPr lang="ko-KR" altLang="en-US" dirty="0"/>
              <a:t>예외 처리를 할 때는 </a:t>
            </a:r>
            <a:r>
              <a:rPr lang="en-US" altLang="ko-KR" dirty="0" err="1"/>
              <a:t>printStackTrace</a:t>
            </a:r>
            <a:r>
              <a:rPr lang="en-US" altLang="ko-KR" dirty="0"/>
              <a:t>( ) </a:t>
            </a:r>
            <a:r>
              <a:rPr lang="ko-KR" altLang="en-US" dirty="0"/>
              <a:t>메서드를 이용해서 어떤 예외가 발생하였는지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</a:t>
            </a:r>
            <a:r>
              <a:rPr lang="en-US" altLang="ko-KR" dirty="0" err="1"/>
              <a:t>sqlplus</a:t>
            </a:r>
            <a:r>
              <a:rPr lang="ko-KR" altLang="en-US" dirty="0"/>
              <a:t>에서 다음 쿼리를 실행해 테이블에도 잘 입력되었는지 확인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A5293B-78C8-4987-A121-2EB312D6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0554"/>
              </p:ext>
            </p:extLst>
          </p:nvPr>
        </p:nvGraphicFramePr>
        <p:xfrm>
          <a:off x="1282539" y="3963490"/>
          <a:ext cx="328946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4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SQL&gt; select * from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myfile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3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12.3 </a:t>
            </a:r>
            <a:r>
              <a:rPr lang="ko-KR" altLang="en-US" b="1" dirty="0"/>
              <a:t>파일 목록 보기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DAO</a:t>
            </a:r>
            <a:r>
              <a:rPr lang="ko-KR" altLang="en-US" dirty="0"/>
              <a:t>에 목록을 가져오기 위한 메서드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앞에서 작성했던 </a:t>
            </a:r>
            <a:r>
              <a:rPr lang="en-US" altLang="ko-KR" dirty="0"/>
              <a:t>MyfileDAO.java</a:t>
            </a:r>
            <a:r>
              <a:rPr lang="ko-KR" altLang="en-US" dirty="0"/>
              <a:t>에 메서드를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12-5] DAO</a:t>
            </a:r>
            <a:r>
              <a:rPr lang="ko-KR" altLang="en-US" dirty="0"/>
              <a:t>에 목록 반환 메서드 추가</a:t>
            </a:r>
            <a:br>
              <a:rPr lang="en-US" altLang="ko-KR" dirty="0"/>
            </a:br>
            <a:r>
              <a:rPr lang="en-US" altLang="ko-KR" dirty="0"/>
              <a:t>① List </a:t>
            </a:r>
            <a:r>
              <a:rPr lang="ko-KR" altLang="en-US" dirty="0"/>
              <a:t>컬렉션을 생성 </a:t>
            </a:r>
            <a:r>
              <a:rPr lang="en-US" altLang="ko-KR" dirty="0"/>
              <a:t>- List </a:t>
            </a:r>
            <a:r>
              <a:rPr lang="ko-KR" altLang="en-US" dirty="0"/>
              <a:t>컬렉션인 </a:t>
            </a:r>
            <a:r>
              <a:rPr lang="en-US" altLang="ko-KR" dirty="0" err="1"/>
              <a:t>ArrayList</a:t>
            </a:r>
            <a:r>
              <a:rPr lang="en-US" altLang="ko-KR" dirty="0"/>
              <a:t>, LinkedList, Vector </a:t>
            </a:r>
            <a:r>
              <a:rPr lang="ko-KR" altLang="en-US" dirty="0"/>
              <a:t>등의 사용법은 모두 같음</a:t>
            </a:r>
            <a:br>
              <a:rPr lang="en-US" altLang="ko-KR" dirty="0"/>
            </a:br>
            <a:r>
              <a:rPr lang="en-US" altLang="ko-KR" dirty="0"/>
              <a:t>② SELECT </a:t>
            </a:r>
            <a:r>
              <a:rPr lang="ko-KR" altLang="en-US" dirty="0"/>
              <a:t>쿼리문을 작성 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일련번호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r>
              <a:rPr lang="ko-KR" altLang="en-US" dirty="0"/>
              <a:t>를 내림차순</a:t>
            </a:r>
            <a:r>
              <a:rPr lang="en-US" altLang="ko-KR" dirty="0"/>
              <a:t>(DESC)</a:t>
            </a:r>
            <a:r>
              <a:rPr lang="ko-KR" altLang="en-US" dirty="0"/>
              <a:t>으로 정렬하여 최신 게시물이 먼저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정적 쿼리문을 실행할 것이므로 </a:t>
            </a:r>
            <a:r>
              <a:rPr lang="en-US" altLang="ko-KR" dirty="0"/>
              <a:t>Statement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쿼리문을 실행 </a:t>
            </a:r>
            <a:r>
              <a:rPr lang="en-US" altLang="ko-KR" dirty="0"/>
              <a:t>- </a:t>
            </a:r>
            <a:r>
              <a:rPr lang="ko-KR" altLang="en-US" dirty="0"/>
              <a:t>이때 반환 타입은 </a:t>
            </a:r>
            <a:r>
              <a:rPr lang="en-US" altLang="ko-KR" dirty="0" err="1"/>
              <a:t>ResultSet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ResultSet</a:t>
            </a:r>
            <a:r>
              <a:rPr lang="ko-KR" altLang="en-US" dirty="0"/>
              <a:t>에 포함된 레코드 수만큼 반복</a:t>
            </a:r>
            <a:br>
              <a:rPr lang="en-US" altLang="ko-KR" dirty="0"/>
            </a:br>
            <a:r>
              <a:rPr lang="en-US" altLang="ko-KR" dirty="0"/>
              <a:t>    - next( ) </a:t>
            </a:r>
            <a:r>
              <a:rPr lang="ko-KR" altLang="en-US" dirty="0"/>
              <a:t>메서드는 출력할 레코드가 있는지 확인하여 커서를 이동시킴</a:t>
            </a:r>
            <a:br>
              <a:rPr lang="en-US" altLang="ko-KR" dirty="0"/>
            </a:br>
            <a:r>
              <a:rPr lang="en-US" altLang="ko-KR" dirty="0"/>
              <a:t>⑥ DTO </a:t>
            </a:r>
            <a:r>
              <a:rPr lang="ko-KR" altLang="en-US" dirty="0"/>
              <a:t>객체를 생성하고 각 컬럼의 값을 추출하여 저장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컬럼의 순서대로 인덱스를 이용하여 추출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레코드의 내용이 담긴 </a:t>
            </a:r>
            <a:r>
              <a:rPr lang="en-US" altLang="ko-KR" dirty="0"/>
              <a:t>DTO </a:t>
            </a:r>
            <a:r>
              <a:rPr lang="ko-KR" altLang="en-US" dirty="0"/>
              <a:t>객체를 </a:t>
            </a:r>
            <a:r>
              <a:rPr lang="en-US" altLang="ko-KR" dirty="0"/>
              <a:t>List </a:t>
            </a:r>
            <a:r>
              <a:rPr lang="ko-KR" altLang="en-US" dirty="0"/>
              <a:t>컬렉션에 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결과 레코드를 모두 저장한 </a:t>
            </a:r>
            <a:r>
              <a:rPr lang="en-US" altLang="ko-KR" dirty="0"/>
              <a:t>List </a:t>
            </a:r>
            <a:r>
              <a:rPr lang="ko-KR" altLang="en-US" dirty="0"/>
              <a:t>객체를 반환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345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12.3 </a:t>
            </a:r>
            <a:r>
              <a:rPr lang="ko-KR" altLang="en-US" b="1" dirty="0"/>
              <a:t>파일 목록 보기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목록 페이지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12-6] </a:t>
            </a:r>
            <a:r>
              <a:rPr lang="ko-KR" altLang="en-US" dirty="0"/>
              <a:t>파일 목록 출력 </a:t>
            </a:r>
            <a:r>
              <a:rPr lang="en-US" altLang="ko-KR" dirty="0"/>
              <a:t>JSP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작성폼</a:t>
            </a:r>
            <a:r>
              <a:rPr lang="en-US" altLang="ko-KR" dirty="0"/>
              <a:t>(</a:t>
            </a:r>
            <a:r>
              <a:rPr lang="en-US" altLang="ko-KR" dirty="0" err="1"/>
              <a:t>FileUploadMain.jsp</a:t>
            </a:r>
            <a:r>
              <a:rPr lang="en-US" altLang="ko-KR" dirty="0"/>
              <a:t>)</a:t>
            </a:r>
            <a:r>
              <a:rPr lang="ko-KR" altLang="en-US" dirty="0"/>
              <a:t>으로 바로가기 위한 링크</a:t>
            </a:r>
            <a:br>
              <a:rPr lang="en-US" altLang="ko-KR" dirty="0"/>
            </a:br>
            <a:r>
              <a:rPr lang="en-US" altLang="ko-KR" dirty="0"/>
              <a:t>② DAO </a:t>
            </a:r>
            <a:r>
              <a:rPr lang="ko-KR" altLang="en-US" dirty="0"/>
              <a:t>객체를 생성해 </a:t>
            </a:r>
            <a:r>
              <a:rPr lang="en-US" altLang="ko-KR" dirty="0"/>
              <a:t>③ </a:t>
            </a:r>
            <a:r>
              <a:rPr lang="ko-KR" altLang="en-US" dirty="0"/>
              <a:t>파일 목록을 얻어옴</a:t>
            </a:r>
            <a:br>
              <a:rPr lang="en-US" altLang="ko-KR" dirty="0"/>
            </a:br>
            <a:r>
              <a:rPr lang="en-US" altLang="ko-KR" dirty="0"/>
              <a:t>④ ③</a:t>
            </a:r>
            <a:r>
              <a:rPr lang="ko-KR" altLang="en-US" dirty="0"/>
              <a:t>에서 반환받은 값을 이용해서 목록을 반복 출력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DTO </a:t>
            </a:r>
            <a:r>
              <a:rPr lang="ko-KR" altLang="en-US" dirty="0"/>
              <a:t>객체의 게터를 사용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파일을 다운로드하기 위한 링크 </a:t>
            </a:r>
            <a:r>
              <a:rPr lang="en-US" altLang="ko-KR" dirty="0"/>
              <a:t>- </a:t>
            </a:r>
            <a:r>
              <a:rPr lang="ko-KR" altLang="en-US" dirty="0"/>
              <a:t>원본 파일명과 저장된 파일명을 </a:t>
            </a:r>
            <a:r>
              <a:rPr lang="en-US" altLang="ko-KR" dirty="0" err="1"/>
              <a:t>Download.jsp</a:t>
            </a:r>
            <a:r>
              <a:rPr lang="ko-KR" altLang="en-US" dirty="0"/>
              <a:t>에 전달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URLEncoder</a:t>
            </a:r>
            <a:r>
              <a:rPr lang="ko-KR" altLang="en-US" dirty="0"/>
              <a:t>를 이용해 원본 파일명을 “</a:t>
            </a:r>
            <a:r>
              <a:rPr lang="en-US" altLang="ko-KR" dirty="0"/>
              <a:t>UTF-8”</a:t>
            </a:r>
            <a:r>
              <a:rPr lang="ko-KR" altLang="en-US" dirty="0"/>
              <a:t>로 인코딩해 전달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파일을 업로드할 때와 마찬가지로 한글을 깨지지 않게 처리하기 위함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9280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12.4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12-7] </a:t>
            </a:r>
            <a:r>
              <a:rPr lang="ko-KR" altLang="en-US" dirty="0"/>
              <a:t>파일 내려받기</a:t>
            </a:r>
            <a:br>
              <a:rPr lang="en-US" altLang="ko-KR" dirty="0"/>
            </a:br>
            <a:r>
              <a:rPr lang="en-US" altLang="ko-KR" dirty="0"/>
              <a:t>① Uploads </a:t>
            </a:r>
            <a:r>
              <a:rPr lang="ko-KR" altLang="en-US" dirty="0"/>
              <a:t>폴더의 물리적 경로를 얻음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저장된 파일명과 원본 파일명을 매개변수로 받아 변수에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해당 파일을 찾아 입력 스트림을 만들어 둠</a:t>
            </a:r>
            <a:br>
              <a:rPr lang="en-US" altLang="ko-KR" dirty="0"/>
            </a:br>
            <a:r>
              <a:rPr lang="en-US" altLang="ko-KR" dirty="0"/>
              <a:t>④ request </a:t>
            </a:r>
            <a:r>
              <a:rPr lang="ko-KR" altLang="en-US" dirty="0"/>
              <a:t>내장 객체를 통해 요청 헤더 중 </a:t>
            </a:r>
            <a:r>
              <a:rPr lang="en-US" altLang="ko-KR" dirty="0"/>
              <a:t>User-Agent</a:t>
            </a:r>
            <a:r>
              <a:rPr lang="ko-KR" altLang="en-US" dirty="0"/>
              <a:t>를 읽음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 값으로 요청을 보낸 웹 브라우저의 종류를 식별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파일명이 한글인 경우 깨짐 방지를 위한 처리</a:t>
            </a:r>
            <a:endParaRPr lang="en-US" altLang="ko-KR" dirty="0"/>
          </a:p>
          <a:p>
            <a:pPr lvl="3" indent="-85725"/>
            <a:r>
              <a:rPr lang="ko-KR" altLang="en-US" dirty="0"/>
              <a:t> 인터넷 익스플로러 아닌 브라우저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getBytes</a:t>
            </a:r>
            <a:r>
              <a:rPr lang="en-US" altLang="ko-KR" dirty="0"/>
              <a:t>(“UTF-8”)</a:t>
            </a:r>
            <a:r>
              <a:rPr lang="ko-KR" altLang="en-US" dirty="0"/>
              <a:t>로 원본 파일명을 바이트 배열로 변환 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ISO-8859-1 </a:t>
            </a:r>
            <a:r>
              <a:rPr lang="ko-KR" altLang="en-US" dirty="0"/>
              <a:t>캐릭터셋의 문자열로 재생성</a:t>
            </a:r>
            <a:endParaRPr lang="en-US" altLang="ko-KR" dirty="0"/>
          </a:p>
          <a:p>
            <a:pPr lvl="3" indent="-85725"/>
            <a:r>
              <a:rPr lang="ko-KR" altLang="en-US" dirty="0"/>
              <a:t> 인터넷 익스플로러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getBytes</a:t>
            </a:r>
            <a:r>
              <a:rPr lang="en-US" altLang="ko-KR" dirty="0"/>
              <a:t>(“KSC5601”)</a:t>
            </a:r>
            <a:r>
              <a:rPr lang="ko-KR" altLang="en-US" dirty="0"/>
              <a:t>을 이용하여 바이트 배열로 변환 후</a:t>
            </a:r>
            <a:r>
              <a:rPr lang="en-US" altLang="ko-KR" dirty="0"/>
              <a:t>, </a:t>
            </a:r>
            <a:r>
              <a:rPr lang="ko-KR" altLang="en-US" dirty="0"/>
              <a:t>문자열을 재생성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90D7-B6BD-46D4-BBF2-F208EFEC13AF}"/>
              </a:ext>
            </a:extLst>
          </p:cNvPr>
          <p:cNvSpPr txBox="1"/>
          <p:nvPr/>
        </p:nvSpPr>
        <p:spPr>
          <a:xfrm>
            <a:off x="1179638" y="364440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99911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12.4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12-7] </a:t>
            </a:r>
            <a:r>
              <a:rPr lang="ko-KR" altLang="en-US" dirty="0"/>
              <a:t>파일 내려받기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응답 헤더를 초기화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파일 다운로드 창을 띄우기 위한 콘텐츠 타입을 지정</a:t>
            </a:r>
            <a:br>
              <a:rPr lang="en-US" altLang="ko-KR" dirty="0"/>
            </a:br>
            <a:r>
              <a:rPr lang="ko-KR" altLang="en-US" dirty="0"/>
              <a:t>  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octet-stream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단위의 바이너리 데이터를 의미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웹 브라우저에서 파일 다운로드 창이 뜰 때 원본 파일명이 기본으로 입력되어 있도록 설정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새로운 출력 스트림을 생성하기 위해 초기화</a:t>
            </a:r>
            <a:br>
              <a:rPr lang="en-US" altLang="ko-KR" dirty="0"/>
            </a:br>
            <a:r>
              <a:rPr lang="en-US" altLang="ko-KR" dirty="0"/>
              <a:t>    - JSP</a:t>
            </a:r>
            <a:r>
              <a:rPr lang="ko-KR" altLang="en-US" dirty="0"/>
              <a:t>가 열린 상태에서 다운로드를 위해 또 다른 </a:t>
            </a:r>
            <a:r>
              <a:rPr lang="en-US" altLang="ko-KR" dirty="0"/>
              <a:t>JSP</a:t>
            </a:r>
            <a:r>
              <a:rPr lang="ko-KR" altLang="en-US" dirty="0"/>
              <a:t>를 열면 출력 스트림이 중복으로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생성되기 때문에 이 부분이 없으면 예외가 발생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새로운 출력 스트림을 생성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읽어온 내용을 파일로 출력</a:t>
            </a:r>
            <a:br>
              <a:rPr lang="en-US" altLang="ko-KR" dirty="0"/>
            </a:br>
            <a:r>
              <a:rPr lang="en-US" altLang="ko-KR" dirty="0"/>
              <a:t>⑫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스트림을 닫아줌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08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12.4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User-Agent</a:t>
            </a:r>
            <a:r>
              <a:rPr lang="ko-KR" altLang="en-US" dirty="0"/>
              <a:t>로 웹 브라우저 종류 알아내기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12-8] User-Agent</a:t>
            </a:r>
            <a:r>
              <a:rPr lang="ko-KR" altLang="en-US" dirty="0"/>
              <a:t>로 웹 브라우저 종류 알아내기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EE4186-A547-49C9-B3AD-33265B670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50845"/>
              </p:ext>
            </p:extLst>
          </p:nvPr>
        </p:nvGraphicFramePr>
        <p:xfrm>
          <a:off x="1295400" y="1683068"/>
          <a:ext cx="530542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&lt;title&gt;User-Agent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확인하기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client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 </a:t>
                      </a:r>
                      <a:r>
                        <a:rPr lang="en-US" altLang="ko-KR" sz="1200" b="0" dirty="0" err="1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request.getHeader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("User-Agent");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(client);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489A6E-BFC9-4224-B6FC-382228A73014}"/>
              </a:ext>
            </a:extLst>
          </p:cNvPr>
          <p:cNvSpPr txBox="1"/>
          <p:nvPr/>
        </p:nvSpPr>
        <p:spPr>
          <a:xfrm>
            <a:off x="5528438" y="3438526"/>
            <a:ext cx="3096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request </a:t>
            </a:r>
            <a:r>
              <a:rPr lang="ko-KR" altLang="en-US" sz="1200" dirty="0">
                <a:solidFill>
                  <a:srgbClr val="0070C0"/>
                </a:solidFill>
              </a:rPr>
              <a:t>내장 객체를 통해 요청 헤더 중 </a:t>
            </a:r>
            <a:br>
              <a:rPr lang="en-US" altLang="ko-KR" sz="1200" dirty="0">
                <a:solidFill>
                  <a:srgbClr val="0070C0"/>
                </a:solidFill>
              </a:rPr>
            </a:br>
            <a:r>
              <a:rPr lang="en-US" altLang="ko-KR" sz="1200" dirty="0">
                <a:solidFill>
                  <a:srgbClr val="0070C0"/>
                </a:solidFill>
              </a:rPr>
              <a:t>User-Agent</a:t>
            </a:r>
            <a:r>
              <a:rPr lang="ko-KR" altLang="en-US" sz="1200" dirty="0">
                <a:solidFill>
                  <a:srgbClr val="0070C0"/>
                </a:solidFill>
              </a:rPr>
              <a:t>를 출력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35B8BF-7FB0-4AF0-BE26-D4F155AFD8DF}"/>
              </a:ext>
            </a:extLst>
          </p:cNvPr>
          <p:cNvCxnSpPr>
            <a:endCxn id="9" idx="1"/>
          </p:cNvCxnSpPr>
          <p:nvPr/>
        </p:nvCxnSpPr>
        <p:spPr>
          <a:xfrm>
            <a:off x="5305425" y="3669358"/>
            <a:ext cx="223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80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12.4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파일 다운로드 테스트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FileList.jsp</a:t>
            </a:r>
            <a:r>
              <a:rPr lang="ko-KR" altLang="en-US" dirty="0"/>
              <a:t>를 실행하여 오른쪽의 </a:t>
            </a:r>
            <a:r>
              <a:rPr lang="en-US" altLang="ko-KR" dirty="0"/>
              <a:t>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3"/>
            <a:r>
              <a:rPr lang="ko-KR" altLang="en-US" dirty="0"/>
              <a:t>서버에 저장된 파일명은 “</a:t>
            </a:r>
            <a:r>
              <a:rPr lang="en-US" altLang="ko-KR" dirty="0"/>
              <a:t>20210416_14332937.png”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다운로드 시에는 원본 파일명으로 변경되어 저장</a:t>
            </a:r>
            <a:endParaRPr lang="en-US" altLang="ko-KR" dirty="0"/>
          </a:p>
          <a:p>
            <a:pPr lvl="3"/>
            <a:r>
              <a:rPr lang="ko-KR" altLang="en-US" dirty="0"/>
              <a:t>서버 측에서도 인코딩 문제가 사라지고</a:t>
            </a:r>
            <a:r>
              <a:rPr lang="en-US" altLang="ko-KR" dirty="0"/>
              <a:t>, </a:t>
            </a:r>
            <a:r>
              <a:rPr lang="ko-KR" altLang="en-US" dirty="0"/>
              <a:t>로컬에서도 원본 파일명을 유지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61E17-27B6-4C71-A449-11FD2612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6" y="2365726"/>
            <a:ext cx="5762624" cy="20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0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파일 업로드를 위해 확장 라이브러리인 </a:t>
            </a:r>
            <a:r>
              <a:rPr lang="en-US" altLang="ko-KR" dirty="0"/>
              <a:t>cos.jar</a:t>
            </a:r>
            <a:r>
              <a:rPr lang="ko-KR" altLang="en-US" dirty="0"/>
              <a:t>를 프로젝트에 추가</a:t>
            </a:r>
            <a:endParaRPr lang="en-US" altLang="ko-KR" dirty="0"/>
          </a:p>
          <a:p>
            <a:pPr lvl="1"/>
            <a:r>
              <a:rPr lang="ko-KR" altLang="en-US" dirty="0"/>
              <a:t>내용 입력을 위한 </a:t>
            </a:r>
            <a:r>
              <a:rPr lang="en-US" altLang="ko-KR" dirty="0"/>
              <a:t>&lt;form&gt; </a:t>
            </a:r>
            <a:r>
              <a:rPr lang="ko-KR" altLang="en-US" dirty="0"/>
              <a:t>태그를 작성할 때에는 반드시 다음 </a:t>
            </a:r>
            <a:r>
              <a:rPr lang="en-US" altLang="ko-KR" dirty="0"/>
              <a:t>2</a:t>
            </a:r>
            <a:r>
              <a:rPr lang="ko-KR" altLang="en-US" dirty="0"/>
              <a:t>가지 속성을 지정해야 함</a:t>
            </a:r>
            <a:endParaRPr lang="en-US" altLang="ko-KR" dirty="0"/>
          </a:p>
          <a:p>
            <a:pPr lvl="2"/>
            <a:r>
              <a:rPr lang="en-US" altLang="ko-KR" dirty="0"/>
              <a:t>method=“post”</a:t>
            </a:r>
          </a:p>
          <a:p>
            <a:pPr lvl="2"/>
            <a:r>
              <a:rPr lang="en-US" altLang="ko-KR" dirty="0" err="1"/>
              <a:t>enctype</a:t>
            </a:r>
            <a:r>
              <a:rPr lang="en-US" altLang="ko-KR" dirty="0"/>
              <a:t>=“multipart/form-data”</a:t>
            </a:r>
          </a:p>
          <a:p>
            <a:pPr lvl="1"/>
            <a:r>
              <a:rPr lang="ko-KR" altLang="en-US" dirty="0"/>
              <a:t>폼값을 받을 때는 확장 라이브러리에서 제공하는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클래스를 사용</a:t>
            </a:r>
            <a:endParaRPr lang="en-US" altLang="ko-KR" dirty="0"/>
          </a:p>
          <a:p>
            <a:pPr lvl="1"/>
            <a:r>
              <a:rPr lang="ko-KR" altLang="en-US" dirty="0"/>
              <a:t>파일명이 한글인 경우 웹 브라우저에 출력할 때 문제가 될 수 있으므로 파일명은 영문과 숫자의 조합으로 변경하는 것이 좋음</a:t>
            </a:r>
            <a:endParaRPr lang="en-US" altLang="ko-KR" dirty="0"/>
          </a:p>
          <a:p>
            <a:pPr lvl="1"/>
            <a:r>
              <a:rPr lang="ko-KR" altLang="en-US" dirty="0"/>
              <a:t>파일 다운로드 시에는 응답 헤더 설정을 통해 원본 파일명으로 변경한 후 저장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이때 </a:t>
            </a:r>
            <a:r>
              <a:rPr lang="en-US" altLang="ko-KR" dirty="0"/>
              <a:t>DB</a:t>
            </a:r>
            <a:r>
              <a:rPr lang="ko-KR" altLang="en-US" dirty="0"/>
              <a:t>에 저장된 원본 파일명을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12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파일 업로드 및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다운로드</a:t>
            </a:r>
            <a:endParaRPr lang="en-US" sz="32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첨부할 수 있는 자료실형 게시판을 만들기 위해 파일을 업로드하고 다운로드하는 기능을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업로드를 위한 확장 라이브러리 설치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&lt;form&gt;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태그를 통한 전송 방식 및 인코딩 방식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파일이 저장될 폴더의 물리적 경로 설정 등을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다운로드를 위한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I/O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및 응답 헤더 설정 등도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각종 커뮤니티 사이트에서 이미지나 워드 파일 등을 첨부하는 게시판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웹 애플리케이션에서 광범위하게 사용되는 파일 업로드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쇼핑몰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각종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대표적인 예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9F773-8F09-4238-9F5D-FB7A415A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61" y="1947164"/>
            <a:ext cx="5782958" cy="11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12.1 </a:t>
            </a:r>
            <a:r>
              <a:rPr lang="ko-KR" altLang="en-US" b="1" dirty="0"/>
              <a:t>라이브러리 추가하기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파일 업로드를 위해서 먼저 </a:t>
            </a:r>
            <a:r>
              <a:rPr lang="en-US" altLang="ko-KR" dirty="0"/>
              <a:t>cos </a:t>
            </a:r>
            <a:r>
              <a:rPr lang="ko-KR" altLang="en-US" dirty="0"/>
              <a:t>라이브러리를 추가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다음의 배포 사이트에 접속 </a:t>
            </a:r>
            <a:r>
              <a:rPr lang="en-US" altLang="ko-KR" dirty="0"/>
              <a:t>- http://servlets.com/cos/</a:t>
            </a:r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접속 후 아래로 스크롤하여 다운로드 링크를</a:t>
            </a:r>
            <a:r>
              <a:rPr lang="en-US" altLang="ko-KR" dirty="0"/>
              <a:t> </a:t>
            </a:r>
            <a:r>
              <a:rPr lang="ko-KR" altLang="en-US" dirty="0"/>
              <a:t>클릭해서 다운로드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다운로드한 파일의 압축을 풀고 </a:t>
            </a:r>
            <a:r>
              <a:rPr lang="en-US" altLang="ko-KR" dirty="0"/>
              <a:t>lib </a:t>
            </a:r>
            <a:r>
              <a:rPr lang="ko-KR" altLang="en-US" dirty="0"/>
              <a:t>폴더에서 </a:t>
            </a:r>
            <a:r>
              <a:rPr lang="en-US" altLang="ko-KR" dirty="0"/>
              <a:t>cos.jar </a:t>
            </a:r>
            <a:r>
              <a:rPr lang="ko-KR" altLang="en-US" dirty="0"/>
              <a:t>파일을 확인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이클립스의 </a:t>
            </a:r>
            <a:r>
              <a:rPr lang="en-US" altLang="ko-KR" dirty="0"/>
              <a:t>{</a:t>
            </a:r>
            <a:r>
              <a:rPr lang="ko-KR" altLang="en-US" dirty="0"/>
              <a:t>프로젝트 루트</a:t>
            </a:r>
            <a:r>
              <a:rPr lang="en-US" altLang="ko-KR" dirty="0"/>
              <a:t>}/</a:t>
            </a:r>
            <a:r>
              <a:rPr lang="en-US" altLang="ko-KR" dirty="0" err="1"/>
              <a:t>WebContent</a:t>
            </a:r>
            <a:r>
              <a:rPr lang="en-US" altLang="ko-KR" dirty="0"/>
              <a:t>/WEB-INF/lib </a:t>
            </a:r>
            <a:r>
              <a:rPr lang="ko-KR" altLang="en-US" dirty="0"/>
              <a:t>폴더로 드래그 앤 드롭해서 복사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E987B-8AF3-4F8C-BD93-0D864BDE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150543"/>
            <a:ext cx="5619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학습 순서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폼</a:t>
            </a:r>
            <a:r>
              <a:rPr lang="en-US" altLang="ko-KR" dirty="0"/>
              <a:t>) </a:t>
            </a:r>
            <a:r>
              <a:rPr lang="ko-KR" altLang="en-US" dirty="0"/>
              <a:t>작성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데이터베이스 테이블 준비</a:t>
            </a:r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DTO</a:t>
            </a:r>
            <a:r>
              <a:rPr lang="ko-KR" altLang="en-US" dirty="0"/>
              <a:t>와 </a:t>
            </a:r>
            <a:r>
              <a:rPr lang="en-US" altLang="ko-KR" dirty="0"/>
              <a:t>DAO </a:t>
            </a:r>
            <a:r>
              <a:rPr lang="ko-KR" altLang="en-US" dirty="0"/>
              <a:t>작성</a:t>
            </a:r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모두를 연동해 파일 업로드 완성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155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12.2.1 </a:t>
            </a:r>
            <a:r>
              <a:rPr lang="ko-KR" altLang="en-US" b="1" dirty="0"/>
              <a:t>작성폼</a:t>
            </a:r>
            <a:endParaRPr lang="en-US" altLang="ko-KR" b="1" dirty="0"/>
          </a:p>
          <a:p>
            <a:pPr lvl="2"/>
            <a:r>
              <a:rPr lang="ko-KR" altLang="en-US" dirty="0"/>
              <a:t>파일 업로드용 작성폼 설정</a:t>
            </a:r>
            <a:endParaRPr lang="en-US" altLang="ko-KR" dirty="0"/>
          </a:p>
          <a:p>
            <a:pPr lvl="3"/>
            <a:r>
              <a:rPr lang="en-US" altLang="ko-KR" dirty="0"/>
              <a:t>method </a:t>
            </a:r>
            <a:r>
              <a:rPr lang="ko-KR" altLang="en-US" dirty="0"/>
              <a:t>속성은 반드시 </a:t>
            </a:r>
            <a:r>
              <a:rPr lang="en-US" altLang="ko-KR" dirty="0"/>
              <a:t>post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multipart/form-data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3"/>
            <a:r>
              <a:rPr lang="en-US" altLang="ko-KR" dirty="0" err="1"/>
              <a:t>enctype</a:t>
            </a:r>
            <a:r>
              <a:rPr lang="ko-KR" altLang="en-US" dirty="0"/>
              <a:t>은 폼값을 서버로 전송할 때의 인코딩 방식을 지정하는 속성</a:t>
            </a:r>
            <a:endParaRPr lang="en-US" altLang="ko-KR" dirty="0"/>
          </a:p>
          <a:p>
            <a:pPr lvl="3"/>
            <a:r>
              <a:rPr lang="en-US" altLang="ko-KR" dirty="0"/>
              <a:t>&lt;input&gt;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속성을 </a:t>
            </a:r>
            <a:r>
              <a:rPr lang="en-US" altLang="ko-KR" dirty="0"/>
              <a:t>file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FE6F39-E6EE-4969-8CE0-762F872F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42177"/>
              </p:ext>
            </p:extLst>
          </p:nvPr>
        </p:nvGraphicFramePr>
        <p:xfrm>
          <a:off x="1260311" y="2478203"/>
          <a:ext cx="662337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3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&lt;form method="post"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enctype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="multipart/form-data" action="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업로드 처리 파일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&lt;input type="file" name="input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&lt;/form&gt;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3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12.2 </a:t>
            </a:r>
            <a:r>
              <a:rPr lang="ko-KR" altLang="en-US" b="1" dirty="0"/>
              <a:t>파일 업로드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12-1] &lt;form&gt; </a:t>
            </a:r>
            <a:r>
              <a:rPr lang="ko-KR" altLang="en-US" dirty="0"/>
              <a:t>태그의 </a:t>
            </a:r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AD0790-0EAC-4CFB-85AA-9B9ADE7DC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16229"/>
              </p:ext>
            </p:extLst>
          </p:nvPr>
        </p:nvGraphicFramePr>
        <p:xfrm>
          <a:off x="1123949" y="1437438"/>
          <a:ext cx="7348509" cy="1656080"/>
        </p:xfrm>
        <a:graphic>
          <a:graphicData uri="http://schemas.openxmlformats.org/drawingml/2006/table">
            <a:tbl>
              <a:tblPr firstRow="1" bandRow="1"/>
              <a:tblGrid>
                <a:gridCol w="2045667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302842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application/x-www-form-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urlencoded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모든 문자를 서버로 전송하기 전에 인코딩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enctype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의 기본값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multipart/form-data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모든 문자를 인코딩하지 않음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&lt;form&gt;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태그를 통해 파일을 서버로 전송할 때 주로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text/plain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공백 문자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(space)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 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+”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기호로 변환하고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나머지 문자는 인코딩하지 않음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3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35671</TotalTime>
  <Words>2575</Words>
  <Application>Microsoft Office PowerPoint</Application>
  <PresentationFormat>화면 슬라이드 쇼(16:9)</PresentationFormat>
  <Paragraphs>274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나눔고딕코딩</vt:lpstr>
      <vt:lpstr>Batang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12.1 라이브러리 추가하기</vt:lpstr>
      <vt:lpstr>12.2 파일 업로드(1)</vt:lpstr>
      <vt:lpstr>12.2 파일 업로드(2)</vt:lpstr>
      <vt:lpstr>12.2 파일 업로드(3)</vt:lpstr>
      <vt:lpstr>12.2 파일 업로드(4)</vt:lpstr>
      <vt:lpstr>12.2 파일 업로드(5)</vt:lpstr>
      <vt:lpstr>12.2 파일 업로드(6)</vt:lpstr>
      <vt:lpstr>12.2 파일 업로드(7)</vt:lpstr>
      <vt:lpstr>12.2 파일 업로드(8)</vt:lpstr>
      <vt:lpstr>12.2 파일 업로드(9)</vt:lpstr>
      <vt:lpstr>12.2 파일 업로드(10)</vt:lpstr>
      <vt:lpstr>12.2 파일 업로드(11)</vt:lpstr>
      <vt:lpstr>12.2 파일 업로드(12)</vt:lpstr>
      <vt:lpstr>12.2 파일 업로드(13)</vt:lpstr>
      <vt:lpstr>12.2 파일 업로드(14)</vt:lpstr>
      <vt:lpstr>12.3 파일 목록 보기(1)</vt:lpstr>
      <vt:lpstr>12.3 파일 목록 보기(2)</vt:lpstr>
      <vt:lpstr>12.4 파일 다운로드(1)</vt:lpstr>
      <vt:lpstr>12.4 파일 다운로드(2)</vt:lpstr>
      <vt:lpstr>12.4 파일 다운로드(3)</vt:lpstr>
      <vt:lpstr>12.4 파일 다운로드(4)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86</cp:revision>
  <dcterms:modified xsi:type="dcterms:W3CDTF">2022-03-31T06:57:53Z</dcterms:modified>
</cp:coreProperties>
</file>