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284" r:id="rId40"/>
  </p:sldIdLst>
  <p:sldSz cx="9144000" cy="5143500" type="screen16x9"/>
  <p:notesSz cx="6858000" cy="9144000"/>
  <p:embeddedFontLst>
    <p:embeddedFont>
      <p:font typeface="나눔고딕코딩" panose="020D0009000000000000" pitchFamily="49" charset="-127"/>
      <p:regular r:id="rId42"/>
      <p:bold r:id="rId43"/>
    </p:embeddedFont>
    <p:embeddedFont>
      <p:font typeface="Batang" panose="02030600000101010101" pitchFamily="18" charset="-127"/>
      <p:regular r:id="rId44"/>
    </p:embeddedFont>
    <p:embeddedFont>
      <p:font typeface="맑은 고딕" panose="020B0503020000020004" pitchFamily="34" charset="-127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175" d="100"/>
          <a:sy n="175" d="100"/>
        </p:scale>
        <p:origin x="384" y="16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92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71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86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32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25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31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234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48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802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8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285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731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702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03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971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66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283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188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813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04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362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120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36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154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936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938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988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206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555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83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89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6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13.3 </a:t>
            </a:r>
            <a:r>
              <a:rPr lang="ko-KR" altLang="en-US" b="1" dirty="0"/>
              <a:t>서블릿의 동작 방식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서블릿은 </a:t>
            </a:r>
            <a:r>
              <a:rPr lang="en-US" altLang="ko-KR" dirty="0"/>
              <a:t>MVC </a:t>
            </a:r>
            <a:r>
              <a:rPr lang="ko-KR" altLang="en-US" dirty="0"/>
              <a:t>패턴에서 컨트롤러</a:t>
            </a:r>
            <a:r>
              <a:rPr lang="en-US" altLang="ko-KR" dirty="0"/>
              <a:t>(Controller)</a:t>
            </a:r>
            <a:r>
              <a:rPr lang="ko-KR" altLang="en-US" dirty="0"/>
              <a:t> 역할</a:t>
            </a:r>
            <a:endParaRPr lang="en-US" altLang="ko-KR" dirty="0"/>
          </a:p>
          <a:p>
            <a:pPr marL="1238250" lvl="3" indent="-342900">
              <a:buFont typeface="+mj-ea"/>
              <a:buAutoNum type="circleNumDbPlain"/>
            </a:pPr>
            <a:r>
              <a:rPr lang="ko-KR" altLang="en-US" dirty="0"/>
              <a:t>클라이언트의 요청을 받음</a:t>
            </a:r>
            <a:endParaRPr lang="en-US" altLang="ko-KR" dirty="0"/>
          </a:p>
          <a:p>
            <a:pPr marL="1238250" lvl="3" indent="-342900">
              <a:buFont typeface="+mj-ea"/>
              <a:buAutoNum type="circleNumDbPlain"/>
            </a:pPr>
            <a:r>
              <a:rPr lang="ko-KR" altLang="en-US" dirty="0"/>
              <a:t>분석 후 요청을 처리할 서블릿을 탐색</a:t>
            </a:r>
            <a:endParaRPr lang="en-US" altLang="ko-KR" dirty="0"/>
          </a:p>
          <a:p>
            <a:pPr marL="1238250" lvl="3" indent="-342900">
              <a:buFont typeface="+mj-ea"/>
              <a:buAutoNum type="circleNumDbPlain"/>
            </a:pPr>
            <a:r>
              <a:rPr lang="ko-KR" altLang="en-US" dirty="0"/>
              <a:t>서블릿을 통해</a:t>
            </a:r>
            <a:r>
              <a:rPr lang="en-US" altLang="ko-KR" dirty="0"/>
              <a:t> </a:t>
            </a:r>
            <a:r>
              <a:rPr lang="ko-KR" altLang="en-US" dirty="0"/>
              <a:t>비즈니스 서비스 로직을 호출</a:t>
            </a:r>
            <a:endParaRPr lang="en-US" altLang="ko-KR" dirty="0"/>
          </a:p>
          <a:p>
            <a:pPr marL="1238250" lvl="3" indent="-342900">
              <a:buFont typeface="+mj-ea"/>
              <a:buAutoNum type="circleNumDbPlain"/>
            </a:pPr>
            <a:r>
              <a:rPr lang="ko-KR" altLang="en-US" dirty="0"/>
              <a:t>모델</a:t>
            </a:r>
            <a:r>
              <a:rPr lang="en-US" altLang="ko-KR" dirty="0"/>
              <a:t>(Model)</a:t>
            </a:r>
            <a:r>
              <a:rPr lang="ko-KR" altLang="en-US" dirty="0"/>
              <a:t>로부터 그 결괏값을 받아음</a:t>
            </a:r>
            <a:endParaRPr lang="en-US" altLang="ko-KR" dirty="0"/>
          </a:p>
          <a:p>
            <a:pPr marL="1238250" lvl="3" indent="-342900">
              <a:buFont typeface="+mj-ea"/>
              <a:buAutoNum type="circleNumDbPlain"/>
            </a:pPr>
            <a:r>
              <a:rPr lang="en-US" altLang="ko-KR" dirty="0"/>
              <a:t>request</a:t>
            </a:r>
            <a:r>
              <a:rPr lang="ko-KR" altLang="en-US" dirty="0"/>
              <a:t>나 </a:t>
            </a:r>
            <a:r>
              <a:rPr lang="en-US" altLang="ko-KR" dirty="0"/>
              <a:t>session </a:t>
            </a:r>
            <a:r>
              <a:rPr lang="ko-KR" altLang="en-US" dirty="0"/>
              <a:t>영역에 저장한 후 결괏값을 출력할 적절한 뷰</a:t>
            </a:r>
            <a:r>
              <a:rPr lang="en-US" altLang="ko-KR" dirty="0"/>
              <a:t>(View)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</a:p>
          <a:p>
            <a:pPr marL="1238250" lvl="3" indent="-342900">
              <a:buFont typeface="+mj-ea"/>
              <a:buAutoNum type="circleNumDbPlain"/>
            </a:pPr>
            <a:r>
              <a:rPr lang="ko-KR" altLang="en-US" dirty="0"/>
              <a:t>최종적으로 선택된</a:t>
            </a:r>
            <a:r>
              <a:rPr lang="en-US" altLang="ko-KR" dirty="0"/>
              <a:t> </a:t>
            </a:r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r>
              <a:rPr lang="ko-KR" altLang="en-US" dirty="0"/>
              <a:t>에 결괏값을 출력한 후 요청한 클라이언트에 응답</a:t>
            </a:r>
            <a:endParaRPr lang="en-US" altLang="ko-KR" dirty="0"/>
          </a:p>
          <a:p>
            <a:pPr marL="1238250" lvl="3" indent="-342900">
              <a:buFont typeface="+mj-ea"/>
              <a:buAutoNum type="circleNumDbPlain"/>
            </a:pPr>
            <a:endParaRPr lang="en-US" altLang="ko-KR" dirty="0"/>
          </a:p>
          <a:p>
            <a:pPr marL="973138" lvl="2" indent="-342900"/>
            <a:r>
              <a:rPr lang="ko-KR" altLang="en-US" dirty="0"/>
              <a:t>모델</a:t>
            </a:r>
            <a:r>
              <a:rPr lang="en-US" altLang="ko-KR" dirty="0"/>
              <a:t>2 </a:t>
            </a:r>
            <a:r>
              <a:rPr lang="ko-KR" altLang="en-US" dirty="0"/>
              <a:t>방식</a:t>
            </a:r>
            <a:r>
              <a:rPr lang="en-US" altLang="ko-KR" dirty="0"/>
              <a:t>: MVC </a:t>
            </a:r>
            <a:r>
              <a:rPr lang="ko-KR" altLang="en-US" dirty="0"/>
              <a:t>패턴을 따라 웹 애플리케이션을 개발하는 방법</a:t>
            </a:r>
            <a:endParaRPr lang="en-US" altLang="ko-KR" dirty="0"/>
          </a:p>
          <a:p>
            <a:pPr marL="973138" lvl="2" indent="-342900"/>
            <a:r>
              <a:rPr lang="ko-KR" altLang="en-US" dirty="0"/>
              <a:t>서비스 객체는 컨트롤러가 요청을 분석한 후 호출되어 실제 비즈니스 로직을 처리하는 역할</a:t>
            </a:r>
          </a:p>
          <a:p>
            <a:pPr marL="1238250" lvl="3" indent="-342900"/>
            <a:r>
              <a:rPr lang="ko-KR" altLang="en-US" dirty="0"/>
              <a:t>프로그램으로 구현하면 코드가 너무 어려워짐으로 여기서는 서블릿이 컨트롤러와 서비스 객체의 역할을 동시에 할 수 있도록 구현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111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13.4 </a:t>
            </a:r>
            <a:r>
              <a:rPr lang="ko-KR" altLang="en-US" b="1" dirty="0"/>
              <a:t>서블릿 작성 규칙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기본적으로 </a:t>
            </a:r>
            <a:r>
              <a:rPr lang="en-US" altLang="ko-KR" dirty="0" err="1"/>
              <a:t>javax.servlet</a:t>
            </a:r>
            <a:r>
              <a:rPr lang="en-US" altLang="ko-KR" dirty="0"/>
              <a:t>, </a:t>
            </a:r>
            <a:r>
              <a:rPr lang="en-US" altLang="ko-KR" dirty="0" err="1"/>
              <a:t>javax.servlet.http</a:t>
            </a:r>
            <a:r>
              <a:rPr lang="en-US" altLang="ko-KR" dirty="0"/>
              <a:t>, java.io </a:t>
            </a:r>
            <a:r>
              <a:rPr lang="ko-KR" altLang="en-US" dirty="0"/>
              <a:t>패키지를 임포트</a:t>
            </a:r>
            <a:endParaRPr lang="en-US" altLang="ko-KR" dirty="0"/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서블릿 클래스는 반드시 </a:t>
            </a:r>
            <a:r>
              <a:rPr lang="en-US" altLang="ko-KR" dirty="0"/>
              <a:t>public</a:t>
            </a:r>
            <a:r>
              <a:rPr lang="ko-KR" altLang="en-US" dirty="0"/>
              <a:t>으로 선언해야 하고</a:t>
            </a:r>
            <a:r>
              <a:rPr lang="en-US" altLang="ko-KR" dirty="0"/>
              <a:t>, </a:t>
            </a:r>
            <a:r>
              <a:rPr lang="en-US" altLang="ko-KR" dirty="0" err="1"/>
              <a:t>HttpServlet</a:t>
            </a:r>
            <a:r>
              <a:rPr lang="ko-KR" altLang="en-US" dirty="0"/>
              <a:t>을 상속받아야 함</a:t>
            </a:r>
            <a:endParaRPr lang="en-US" altLang="ko-KR" dirty="0"/>
          </a:p>
          <a:p>
            <a:pPr marL="969963" lvl="2" indent="-342900">
              <a:buFont typeface="+mj-lt"/>
              <a:buAutoNum type="arabicPeriod"/>
            </a:pPr>
            <a:r>
              <a:rPr lang="ko-KR" altLang="en-US" dirty="0"/>
              <a:t>사용자의 요청을 처리하기 위해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메서드나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반드시 오버라이딩</a:t>
            </a:r>
          </a:p>
          <a:p>
            <a:pPr marL="969963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또는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 err="1"/>
              <a:t>ServletException</a:t>
            </a:r>
            <a:r>
              <a:rPr lang="ko-KR" altLang="en-US" dirty="0"/>
              <a:t>과 </a:t>
            </a:r>
            <a:r>
              <a:rPr lang="en-US" altLang="ko-KR" dirty="0" err="1"/>
              <a:t>IOException</a:t>
            </a:r>
            <a:r>
              <a:rPr lang="en-US" altLang="ko-KR" dirty="0"/>
              <a:t> </a:t>
            </a:r>
            <a:r>
              <a:rPr lang="ko-KR" altLang="en-US" dirty="0"/>
              <a:t>예외를 던지도록 </a:t>
            </a:r>
            <a:r>
              <a:rPr lang="en-US" altLang="ko-KR" dirty="0"/>
              <a:t>(throws)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969963" lvl="2" indent="-342900">
              <a:buFont typeface="+mj-lt"/>
              <a:buAutoNum type="arabicPeriod"/>
            </a:pP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또는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호출할 때의 매개변수는 </a:t>
            </a:r>
            <a:r>
              <a:rPr lang="en-US" altLang="ko-KR" dirty="0" err="1"/>
              <a:t>HttpServletRequest</a:t>
            </a:r>
            <a:r>
              <a:rPr lang="ko-KR" altLang="en-US" dirty="0"/>
              <a:t>와 </a:t>
            </a:r>
            <a:r>
              <a:rPr lang="en-US" altLang="ko-KR" dirty="0" err="1"/>
              <a:t>HttpServletResponse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7619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13.4 </a:t>
            </a:r>
            <a:r>
              <a:rPr lang="ko-KR" altLang="en-US" b="1" dirty="0"/>
              <a:t>서블릿 작성 규칙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서블릿 클래스의 예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3CD09D-860A-42F8-9126-8F24D02A7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8536"/>
              </p:ext>
            </p:extLst>
          </p:nvPr>
        </p:nvGraphicFramePr>
        <p:xfrm>
          <a:off x="1295400" y="1408748"/>
          <a:ext cx="587033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3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package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패키지명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java.io.IOException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javax.servlet.ServletException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javax.servlet.http.HttpServlet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javax.servlet.http.HttpServletRequest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javax.servlet.http.HttpServletResponse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서블릿클래스명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extends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{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en-US" altLang="ko-KR" sz="1200" b="0" dirty="0" err="1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상속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@Override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en-US" altLang="ko-KR" sz="1200" b="0" dirty="0" err="1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doGet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오버라이딩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protected void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HttpServletRequest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req,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HttpServletResponse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resp)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throws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ServletException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IOException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메서드의 실행부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9DCBD80-29EF-418F-BD2E-9174FF545D20}"/>
              </a:ext>
            </a:extLst>
          </p:cNvPr>
          <p:cNvSpPr txBox="1"/>
          <p:nvPr/>
        </p:nvSpPr>
        <p:spPr>
          <a:xfrm>
            <a:off x="5328137" y="1983721"/>
            <a:ext cx="1811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필요한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200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D38D9386-5D52-4DB3-A01E-540A3D0CE734}"/>
              </a:ext>
            </a:extLst>
          </p:cNvPr>
          <p:cNvSpPr/>
          <p:nvPr/>
        </p:nvSpPr>
        <p:spPr>
          <a:xfrm>
            <a:off x="5081954" y="1723292"/>
            <a:ext cx="219804" cy="91989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3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JSP</a:t>
            </a:r>
            <a:r>
              <a:rPr lang="ko-KR" altLang="en-US" dirty="0"/>
              <a:t>에서는 클라이언트의 요청을 </a:t>
            </a:r>
            <a:r>
              <a:rPr lang="en-US" altLang="ko-KR" dirty="0"/>
              <a:t>JSP</a:t>
            </a:r>
            <a:r>
              <a:rPr lang="ko-KR" altLang="en-US" dirty="0"/>
              <a:t>가 직접 받아 처리하지만</a:t>
            </a:r>
            <a:r>
              <a:rPr lang="en-US" altLang="ko-KR" dirty="0"/>
              <a:t>, </a:t>
            </a:r>
            <a:r>
              <a:rPr lang="ko-KR" altLang="en-US" dirty="0"/>
              <a:t>서블릿은 요청명을 기준으로 이를 처리할 서블릿을 선택</a:t>
            </a:r>
            <a:endParaRPr lang="en-US" altLang="ko-KR" dirty="0"/>
          </a:p>
          <a:p>
            <a:pPr lvl="2"/>
            <a:r>
              <a:rPr lang="ko-KR" altLang="en-US" dirty="0"/>
              <a:t>매핑</a:t>
            </a:r>
            <a:r>
              <a:rPr lang="en-US" altLang="ko-KR" dirty="0"/>
              <a:t>(mapping): </a:t>
            </a:r>
            <a:r>
              <a:rPr lang="ko-KR" altLang="en-US" dirty="0"/>
              <a:t>요청명과 서블릿을 연결해주는 작업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web.xml</a:t>
            </a:r>
            <a:r>
              <a:rPr lang="ko-KR" altLang="en-US" dirty="0"/>
              <a:t>에 기술하는 방법</a:t>
            </a:r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@WebServlet </a:t>
            </a:r>
            <a:r>
              <a:rPr lang="ko-KR" altLang="en-US" dirty="0"/>
              <a:t>애너테이션을 사용하여 코드에 직접 명시하는 방법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332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13.5.1 web.xml</a:t>
            </a:r>
            <a:r>
              <a:rPr lang="ko-KR" altLang="en-US" b="1" dirty="0"/>
              <a:t>에서 매핑</a:t>
            </a:r>
            <a:endParaRPr lang="en-US" altLang="ko-KR" b="1" dirty="0"/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을 사용하여 요청명으로 서블릿을 선택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8ADDF-D9B7-4380-A0AF-728C9AF2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6225"/>
              </p:ext>
            </p:extLst>
          </p:nvPr>
        </p:nvGraphicFramePr>
        <p:xfrm>
          <a:off x="1295400" y="1721331"/>
          <a:ext cx="538675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7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&lt;servlet&gt;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&lt;!--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등록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&lt;servlet-name&gt;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&lt;servlet-class&gt;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패키지를 포함한 서블릿 클래스명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&lt;/servlet-class&gt;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&lt;servlet-mapping&gt;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&lt;!--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서블릿과 요청명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URL)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매핑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&lt;servlet-name&gt;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클라이언트 요청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&lt;/servlet-mapping&gt;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9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서블릿을 등록한 후</a:t>
            </a:r>
            <a:r>
              <a:rPr lang="en-US" altLang="ko-KR" dirty="0"/>
              <a:t>, </a:t>
            </a:r>
            <a:r>
              <a:rPr lang="ko-KR" altLang="en-US" dirty="0"/>
              <a:t>등록한 서블릿과 요청 </a:t>
            </a:r>
            <a:r>
              <a:rPr lang="en-US" altLang="ko-KR" dirty="0"/>
              <a:t>URL</a:t>
            </a:r>
            <a:r>
              <a:rPr lang="ko-KR" altLang="en-US" dirty="0"/>
              <a:t>을 매핑</a:t>
            </a:r>
            <a:endParaRPr lang="en-US" altLang="ko-KR" dirty="0"/>
          </a:p>
          <a:p>
            <a:pPr lvl="3"/>
            <a:r>
              <a:rPr lang="en-US" altLang="ko-KR" dirty="0"/>
              <a:t>&lt;servlet&gt; : </a:t>
            </a:r>
            <a:r>
              <a:rPr lang="ko-KR" altLang="en-US" dirty="0"/>
              <a:t>서블릿 클래스를 등록</a:t>
            </a:r>
            <a:endParaRPr lang="en-US" altLang="ko-KR" dirty="0"/>
          </a:p>
          <a:p>
            <a:pPr lvl="4"/>
            <a:r>
              <a:rPr lang="en-US" altLang="ko-KR" dirty="0">
                <a:latin typeface="+mn-ea"/>
                <a:ea typeface="+mn-ea"/>
              </a:rPr>
              <a:t>&lt;servlet-name&gt; : </a:t>
            </a:r>
            <a:r>
              <a:rPr lang="ko-KR" altLang="en-US" dirty="0">
                <a:latin typeface="+mn-ea"/>
                <a:ea typeface="+mn-ea"/>
              </a:rPr>
              <a:t>서블릿을 참조할 때 사용할 이름을 입력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en-US" altLang="ko-KR" dirty="0">
                <a:latin typeface="+mn-ea"/>
                <a:ea typeface="+mn-ea"/>
              </a:rPr>
              <a:t>&lt;servlet-class&gt; : </a:t>
            </a:r>
            <a:r>
              <a:rPr lang="ko-KR" altLang="en-US" dirty="0">
                <a:latin typeface="+mn-ea"/>
                <a:ea typeface="+mn-ea"/>
              </a:rPr>
              <a:t>패키지를 포함한 서블릿 클래스명을 입력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en-US" altLang="ko-KR" dirty="0"/>
              <a:t>&lt;servlet-mapping&gt; : </a:t>
            </a:r>
            <a:r>
              <a:rPr lang="ko-KR" altLang="en-US" dirty="0"/>
              <a:t>매핑 정보를 등록</a:t>
            </a:r>
            <a:endParaRPr lang="en-US" altLang="ko-KR" dirty="0"/>
          </a:p>
          <a:p>
            <a:pPr lvl="4"/>
            <a:r>
              <a:rPr lang="en-US" altLang="ko-KR" dirty="0">
                <a:latin typeface="+mn-ea"/>
                <a:ea typeface="+mn-ea"/>
              </a:rPr>
              <a:t>&lt;servlet-name&gt; : &lt;servlet&gt;</a:t>
            </a:r>
            <a:r>
              <a:rPr lang="ko-KR" altLang="en-US" dirty="0">
                <a:latin typeface="+mn-ea"/>
                <a:ea typeface="+mn-ea"/>
              </a:rPr>
              <a:t>에서 사용한 </a:t>
            </a:r>
            <a:r>
              <a:rPr lang="en-US" altLang="ko-KR" dirty="0">
                <a:latin typeface="+mn-ea"/>
                <a:ea typeface="+mn-ea"/>
              </a:rPr>
              <a:t>&lt;servlet-name&gt;</a:t>
            </a:r>
            <a:r>
              <a:rPr lang="ko-KR" altLang="en-US" dirty="0">
                <a:latin typeface="+mn-ea"/>
                <a:ea typeface="+mn-ea"/>
              </a:rPr>
              <a:t>과 동일한 이름을 입력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en-US" altLang="ko-KR" dirty="0" err="1">
                <a:latin typeface="+mn-ea"/>
                <a:ea typeface="+mn-ea"/>
              </a:rPr>
              <a:t>url</a:t>
            </a:r>
            <a:r>
              <a:rPr lang="en-US" altLang="ko-KR" dirty="0">
                <a:latin typeface="+mn-ea"/>
                <a:ea typeface="+mn-ea"/>
              </a:rPr>
              <a:t>-pattern&gt; : </a:t>
            </a:r>
            <a:r>
              <a:rPr lang="ko-KR" altLang="en-US" dirty="0">
                <a:latin typeface="+mn-ea"/>
                <a:ea typeface="+mn-ea"/>
              </a:rPr>
              <a:t>요청명으로 사용할 경로를 입력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컨텍스트 루트를 제외한</a:t>
            </a:r>
            <a:r>
              <a:rPr lang="en-US" altLang="ko-KR" dirty="0">
                <a:latin typeface="+mn-ea"/>
                <a:ea typeface="+mn-ea"/>
              </a:rPr>
              <a:t>, ‘/’</a:t>
            </a:r>
            <a:r>
              <a:rPr lang="ko-KR" altLang="en-US" dirty="0">
                <a:latin typeface="+mn-ea"/>
                <a:ea typeface="+mn-ea"/>
              </a:rPr>
              <a:t>로 시작하는 경로를 사용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05B2D-CC7F-44ED-8AD0-5EC01756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23" y="3081378"/>
            <a:ext cx="6226091" cy="14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7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WebContent</a:t>
            </a:r>
            <a:r>
              <a:rPr lang="en-US" altLang="ko-KR" dirty="0"/>
              <a:t> </a:t>
            </a:r>
            <a:r>
              <a:rPr lang="ko-KR" altLang="en-US" dirty="0"/>
              <a:t>하위에 </a:t>
            </a:r>
            <a:r>
              <a:rPr lang="en-US" altLang="ko-KR" dirty="0"/>
              <a:t>13Servlet </a:t>
            </a:r>
            <a:r>
              <a:rPr lang="ko-KR" altLang="en-US" dirty="0"/>
              <a:t>폴더를 생성한 후 예제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13-1] web.xml</a:t>
            </a:r>
            <a:r>
              <a:rPr lang="ko-KR" altLang="en-US" dirty="0"/>
              <a:t>을 이용한 매핑</a:t>
            </a:r>
            <a:br>
              <a:rPr lang="en-US" altLang="ko-KR" dirty="0"/>
            </a:br>
            <a:r>
              <a:rPr lang="en-US" altLang="ko-KR" dirty="0"/>
              <a:t>① request </a:t>
            </a:r>
            <a:r>
              <a:rPr lang="ko-KR" altLang="en-US" dirty="0"/>
              <a:t>영역에 저장된 </a:t>
            </a:r>
            <a:r>
              <a:rPr lang="en-US" altLang="ko-KR" dirty="0"/>
              <a:t>message </a:t>
            </a:r>
            <a:r>
              <a:rPr lang="ko-KR" altLang="en-US" dirty="0"/>
              <a:t>속성을 출력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 속성의 값은 뒤에서 작성할 서블릿에서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바로가기 링크로</a:t>
            </a:r>
            <a:r>
              <a:rPr lang="en-US" altLang="ko-KR" dirty="0"/>
              <a:t>, </a:t>
            </a:r>
            <a:r>
              <a:rPr lang="ko-KR" altLang="en-US" dirty="0"/>
              <a:t>목표 </a:t>
            </a:r>
            <a:r>
              <a:rPr lang="en-US" altLang="ko-KR" dirty="0"/>
              <a:t>URL</a:t>
            </a:r>
            <a:r>
              <a:rPr lang="ko-KR" altLang="en-US" dirty="0"/>
              <a:t>을 서블릿 요청명으로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에서 요청명을 서블릿으로 매핑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13-2] web.xml</a:t>
            </a:r>
            <a:r>
              <a:rPr lang="ko-KR" altLang="en-US" dirty="0"/>
              <a:t>에 매칭 정보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서블릿을 매핑하기 위한 서블릿명을 작성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해당 요청을 처리할 서블릿을 패키지를 포함하여 명시</a:t>
            </a:r>
            <a:br>
              <a:rPr lang="en-US" altLang="ko-KR" dirty="0"/>
            </a:br>
            <a:r>
              <a:rPr lang="en-US" altLang="ko-KR" dirty="0"/>
              <a:t>③ ① </a:t>
            </a:r>
            <a:r>
              <a:rPr lang="ko-KR" altLang="en-US" dirty="0"/>
              <a:t>과 동일한 서블릿명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컨택스트 루트를 제외한 요청명을 기입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요청명은 보통 </a:t>
            </a:r>
            <a:r>
              <a:rPr lang="en-US" altLang="ko-KR" dirty="0"/>
              <a:t>.do</a:t>
            </a:r>
            <a:r>
              <a:rPr lang="ko-KR" altLang="en-US" dirty="0"/>
              <a:t>로 끝나는 형태를 사용하지만</a:t>
            </a:r>
            <a:r>
              <a:rPr lang="en-US" altLang="ko-KR" dirty="0"/>
              <a:t>, </a:t>
            </a:r>
            <a:r>
              <a:rPr lang="ko-KR" altLang="en-US" dirty="0"/>
              <a:t>다른 형태도 가능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8986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실제 요청을 처리할 서블릿 클래스를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13-3] </a:t>
            </a:r>
            <a:r>
              <a:rPr lang="ko-KR" altLang="en-US" dirty="0"/>
              <a:t>요청을 처리할 서블릿 클래스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HelloServlet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servlet </a:t>
            </a:r>
            <a:r>
              <a:rPr lang="ko-KR" altLang="en-US" dirty="0"/>
              <a:t>패키지에 생성한 후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 오버라이딩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이클립스의 자동완성 기능을 사용하면 필요한 모든 </a:t>
            </a:r>
            <a:r>
              <a:rPr lang="en-US" altLang="ko-KR" dirty="0"/>
              <a:t>import</a:t>
            </a:r>
            <a:r>
              <a:rPr lang="ko-KR" altLang="en-US" dirty="0"/>
              <a:t>가 자동으로 생성</a:t>
            </a:r>
            <a:br>
              <a:rPr lang="en-US" altLang="ko-KR" dirty="0"/>
            </a:br>
            <a:r>
              <a:rPr lang="en-US" altLang="ko-KR" dirty="0"/>
              <a:t>③ request </a:t>
            </a:r>
            <a:r>
              <a:rPr lang="ko-KR" altLang="en-US" dirty="0"/>
              <a:t>영역에 </a:t>
            </a:r>
            <a:r>
              <a:rPr lang="en-US" altLang="ko-KR" dirty="0"/>
              <a:t>message</a:t>
            </a:r>
            <a:r>
              <a:rPr lang="ko-KR" altLang="en-US" dirty="0"/>
              <a:t>라는 속성으로 데이터를 저장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HelloServlet.jsp</a:t>
            </a:r>
            <a:r>
              <a:rPr lang="ko-KR" altLang="en-US" dirty="0"/>
              <a:t>로 포워드</a:t>
            </a:r>
            <a:br>
              <a:rPr lang="en-US" altLang="ko-KR" dirty="0"/>
            </a:br>
            <a:r>
              <a:rPr lang="en-US" altLang="ko-KR" dirty="0"/>
              <a:t>    - req</a:t>
            </a:r>
            <a:r>
              <a:rPr lang="ko-KR" altLang="en-US" dirty="0"/>
              <a:t>는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메서드의 매개변수로 전달받은 </a:t>
            </a:r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br>
              <a:rPr lang="en-US" altLang="ko-KR" dirty="0"/>
            </a:br>
            <a:r>
              <a:rPr lang="en-US" altLang="ko-KR" dirty="0"/>
              <a:t>    - request </a:t>
            </a:r>
            <a:r>
              <a:rPr lang="ko-KR" altLang="en-US" dirty="0"/>
              <a:t>영역에 저장된 데이터는 포워드된 페이지까지 공유되므로 해당 속성 출력 가능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5033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HelloServlet.jsp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3"/>
            <a:r>
              <a:rPr lang="ko-KR" altLang="en-US" dirty="0"/>
              <a:t>서블릿은 클래스이므로 새롭게 작성하거나 수정을 했다면 반드시 서버를 재시작해야 함</a:t>
            </a:r>
            <a:endParaRPr lang="en-US" altLang="ko-KR" dirty="0"/>
          </a:p>
          <a:p>
            <a:pPr lvl="3"/>
            <a:r>
              <a:rPr lang="en-US" altLang="ko-KR" dirty="0"/>
              <a:t>request </a:t>
            </a:r>
            <a:r>
              <a:rPr lang="ko-KR" altLang="en-US" dirty="0"/>
              <a:t>영역에 저장된 데이터가 </a:t>
            </a:r>
            <a:r>
              <a:rPr lang="en-US" altLang="ko-KR" dirty="0"/>
              <a:t>null</a:t>
            </a:r>
            <a:r>
              <a:rPr lang="ko-KR" altLang="en-US" dirty="0"/>
              <a:t>이라고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단순히 </a:t>
            </a:r>
            <a:r>
              <a:rPr lang="en-US" altLang="ko-KR" dirty="0"/>
              <a:t>JSP</a:t>
            </a:r>
            <a:r>
              <a:rPr lang="ko-KR" altLang="en-US" dirty="0"/>
              <a:t>만 실행했으므로 </a:t>
            </a:r>
            <a:r>
              <a:rPr lang="en-US" altLang="ko-KR" dirty="0"/>
              <a:t>request </a:t>
            </a:r>
            <a:r>
              <a:rPr lang="ko-KR" altLang="en-US" dirty="0"/>
              <a:t>영역에는 아직 아무런 데이터도 저장되지 않았기 때문임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3"/>
            <a:r>
              <a:rPr lang="ko-KR" altLang="en-US" dirty="0"/>
              <a:t>주소표시줄을 보면 </a:t>
            </a:r>
            <a:r>
              <a:rPr lang="en-US" altLang="ko-KR" dirty="0"/>
              <a:t>web.xml</a:t>
            </a:r>
            <a:r>
              <a:rPr lang="ko-KR" altLang="en-US" dirty="0"/>
              <a:t>에서 매핑한 요청명으로 변경된 것을 알 수 있고</a:t>
            </a:r>
            <a:r>
              <a:rPr lang="en-US" altLang="ko-KR" dirty="0"/>
              <a:t>, “Hello Servlet..!!”</a:t>
            </a:r>
            <a:r>
              <a:rPr lang="ko-KR" altLang="en-US" dirty="0"/>
              <a:t>이라는 문자열이 출력</a:t>
            </a:r>
            <a:endParaRPr lang="en-US" altLang="ko-KR" dirty="0"/>
          </a:p>
          <a:p>
            <a:pPr lvl="3"/>
            <a:r>
              <a:rPr lang="ko-KR" altLang="en-US" dirty="0"/>
              <a:t>이와 같이 서블릿은 요청명을 통해 서블릿이 직접 요청을 처리한 후 → 데이터를 영역에 저장하고 → 결과를 출력할 </a:t>
            </a:r>
            <a:r>
              <a:rPr lang="en-US" altLang="ko-KR" dirty="0"/>
              <a:t>JSP</a:t>
            </a:r>
            <a:r>
              <a:rPr lang="ko-KR" altLang="en-US" dirty="0"/>
              <a:t>를 선택하여 → 영역을 통해 공유된 데이터를 출력하는 형식으로 클라이언트에게 응답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60765-6428-4D13-A375-01977FAED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471863"/>
            <a:ext cx="3421517" cy="1097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1B424-FB89-4B19-9DA2-6BE1279CB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875" y="3471863"/>
            <a:ext cx="3559302" cy="10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1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13.5.2 @WebServlet </a:t>
            </a:r>
            <a:r>
              <a:rPr lang="ko-KR" altLang="en-US" b="1" dirty="0"/>
              <a:t>애너테이션으로 매핑</a:t>
            </a:r>
            <a:endParaRPr lang="en-US" altLang="ko-KR" b="1" dirty="0"/>
          </a:p>
          <a:p>
            <a:pPr lvl="2"/>
            <a:r>
              <a:rPr lang="en-US" altLang="ko-KR" dirty="0"/>
              <a:t>@WebServlet </a:t>
            </a:r>
            <a:r>
              <a:rPr lang="ko-KR" altLang="en-US" dirty="0"/>
              <a:t>애너테이션을 사용하여 요청명으로 서블릿을 선택</a:t>
            </a:r>
            <a:endParaRPr lang="en-US" altLang="ko-KR" dirty="0"/>
          </a:p>
          <a:p>
            <a:pPr lvl="2"/>
            <a:r>
              <a:rPr lang="ko-KR" altLang="en-US" dirty="0"/>
              <a:t>요청명을 통한 바로가기 링크가 있는 </a:t>
            </a:r>
            <a:r>
              <a:rPr lang="en-US" altLang="ko-KR" dirty="0"/>
              <a:t>JSP</a:t>
            </a:r>
            <a:r>
              <a:rPr lang="ko-KR" altLang="en-US" dirty="0"/>
              <a:t>를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13-4] </a:t>
            </a:r>
            <a:r>
              <a:rPr lang="ko-KR" altLang="en-US" dirty="0"/>
              <a:t>애너테이션을 이용한 매핑</a:t>
            </a:r>
            <a:br>
              <a:rPr lang="en-US" altLang="ko-KR" dirty="0"/>
            </a:br>
            <a:r>
              <a:rPr lang="en-US" altLang="ko-KR" dirty="0"/>
              <a:t>① EL</a:t>
            </a:r>
            <a:r>
              <a:rPr lang="ko-KR" altLang="en-US" dirty="0"/>
              <a:t>을 이용해 </a:t>
            </a:r>
            <a:r>
              <a:rPr lang="en-US" altLang="ko-KR" dirty="0"/>
              <a:t>request </a:t>
            </a:r>
            <a:r>
              <a:rPr lang="ko-KR" altLang="en-US" dirty="0"/>
              <a:t>영역에 저장된 데이터를 출력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request.getContextPath</a:t>
            </a:r>
            <a:r>
              <a:rPr lang="en-US" altLang="ko-KR" dirty="0"/>
              <a:t>( )</a:t>
            </a:r>
            <a:r>
              <a:rPr lang="ko-KR" altLang="en-US" dirty="0"/>
              <a:t>는 컨텍스트 루트 경로를 반환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프로젝트명인 “</a:t>
            </a:r>
            <a:r>
              <a:rPr lang="en-US" altLang="ko-KR" dirty="0"/>
              <a:t>/</a:t>
            </a:r>
            <a:r>
              <a:rPr lang="en-US" altLang="ko-KR" dirty="0" err="1"/>
              <a:t>MustHaveJSP</a:t>
            </a:r>
            <a:r>
              <a:rPr lang="en-US" altLang="ko-KR" dirty="0"/>
              <a:t>”</a:t>
            </a:r>
            <a:r>
              <a:rPr lang="ko-KR" altLang="en-US" dirty="0"/>
              <a:t>가 반환되며</a:t>
            </a:r>
            <a:r>
              <a:rPr lang="en-US" altLang="ko-KR" dirty="0"/>
              <a:t>, </a:t>
            </a:r>
            <a:r>
              <a:rPr lang="ko-KR" altLang="en-US" dirty="0"/>
              <a:t>여기에 요청명을 합쳐 바로가기 링크 완성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9A6FC-2723-4F74-BBB7-761AE893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606" y="3097909"/>
            <a:ext cx="4391025" cy="12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서블릿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13-5] </a:t>
            </a:r>
            <a:r>
              <a:rPr lang="ko-KR" altLang="en-US" dirty="0"/>
              <a:t>요청을 처리할 서블릿 클래스</a:t>
            </a:r>
            <a:br>
              <a:rPr lang="en-US" altLang="ko-KR" dirty="0"/>
            </a:br>
            <a:r>
              <a:rPr lang="en-US" altLang="ko-KR" dirty="0"/>
              <a:t>① @WebServlet </a:t>
            </a:r>
            <a:r>
              <a:rPr lang="ko-KR" altLang="en-US" dirty="0"/>
              <a:t>애너테이션을 이용해 이 서블릿이 요청명 “</a:t>
            </a:r>
            <a:r>
              <a:rPr lang="en-US" altLang="ko-KR" dirty="0"/>
              <a:t>/13Servlet/AnnoMapping.do”</a:t>
            </a:r>
            <a:r>
              <a:rPr lang="ko-KR" altLang="en-US" dirty="0"/>
              <a:t>를 </a:t>
            </a:r>
            <a:r>
              <a:rPr lang="en-US" altLang="ko-KR" dirty="0"/>
              <a:t>|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처리할 것임을 선언 </a:t>
            </a:r>
            <a:r>
              <a:rPr lang="en-US" altLang="ko-KR" dirty="0"/>
              <a:t>- </a:t>
            </a:r>
            <a:r>
              <a:rPr lang="ko-KR" altLang="en-US" dirty="0"/>
              <a:t>요청명은 </a:t>
            </a:r>
            <a:r>
              <a:rPr lang="en-US" altLang="ko-KR" dirty="0"/>
              <a:t>web.xml</a:t>
            </a:r>
            <a:r>
              <a:rPr lang="ko-KR" altLang="en-US" dirty="0"/>
              <a:t>에서 </a:t>
            </a:r>
            <a:r>
              <a:rPr lang="en-US" altLang="ko-KR" dirty="0"/>
              <a:t>&lt;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  <a:r>
              <a:rPr lang="ko-KR" altLang="en-US" dirty="0"/>
              <a:t>에 입력한 값과 똑같이</a:t>
            </a:r>
            <a:r>
              <a:rPr lang="en-US" altLang="ko-KR" dirty="0"/>
              <a:t>, 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컨텍스트 루트를 제외한 경로를 입력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 클래스는 서블릿이므로 </a:t>
            </a:r>
            <a:r>
              <a:rPr lang="en-US" altLang="ko-KR" dirty="0" err="1"/>
              <a:t>HttpServlet</a:t>
            </a:r>
            <a:r>
              <a:rPr lang="ko-KR" altLang="en-US" dirty="0"/>
              <a:t>을 상속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 오버라이딩</a:t>
            </a:r>
            <a:br>
              <a:rPr lang="en-US" altLang="ko-KR" dirty="0"/>
            </a:br>
            <a:r>
              <a:rPr lang="en-US" altLang="ko-KR" dirty="0"/>
              <a:t>④ request </a:t>
            </a:r>
            <a:r>
              <a:rPr lang="ko-KR" altLang="en-US" dirty="0"/>
              <a:t>영역에 데이터를 저장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AnnoMapping.jsp</a:t>
            </a:r>
            <a:r>
              <a:rPr lang="ko-KR" altLang="en-US" dirty="0"/>
              <a:t>로 포워드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79147-F640-455B-99EF-6F2E761C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9" y="3440215"/>
            <a:ext cx="3950310" cy="1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@WebServlet </a:t>
            </a:r>
            <a:r>
              <a:rPr lang="ko-KR" altLang="en-US" dirty="0"/>
              <a:t>애너테이션을 통한 매핑의 단점</a:t>
            </a:r>
            <a:endParaRPr lang="en-US" altLang="ko-KR" dirty="0"/>
          </a:p>
          <a:p>
            <a:pPr lvl="3"/>
            <a:r>
              <a:rPr lang="ko-KR" altLang="en-US" dirty="0"/>
              <a:t>요청명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-pattern)</a:t>
            </a:r>
            <a:r>
              <a:rPr lang="ko-KR" altLang="en-US" dirty="0"/>
              <a:t>이 변경된다면 해당 서블릿 클래스를 수정한 후 다시 컴파일해야 함</a:t>
            </a:r>
            <a:endParaRPr lang="en-US" altLang="ko-KR" dirty="0"/>
          </a:p>
          <a:p>
            <a:pPr lvl="3"/>
            <a:r>
              <a:rPr lang="ko-KR" altLang="en-US" dirty="0"/>
              <a:t>서블릿 개수가 많아지면 특정 요청명을 처리하는 클래스를 찾기가 어려움</a:t>
            </a:r>
            <a:br>
              <a:rPr lang="en-US" altLang="ko-KR" dirty="0"/>
            </a:br>
            <a:r>
              <a:rPr lang="en-US" altLang="ko-KR" dirty="0"/>
              <a:t>- web.xml</a:t>
            </a:r>
            <a:r>
              <a:rPr lang="ko-KR" altLang="en-US" dirty="0"/>
              <a:t>을 사용하면 요청명만으로 클래스를 쉽게 찾을 수 있지만</a:t>
            </a:r>
            <a:r>
              <a:rPr lang="en-US" altLang="ko-KR" dirty="0"/>
              <a:t>, @WebServlet </a:t>
            </a:r>
            <a:r>
              <a:rPr lang="ko-KR" altLang="en-US" dirty="0"/>
              <a:t>방식에서는 검색할 방법이 마땅히 없음</a:t>
            </a:r>
            <a:endParaRPr lang="en-US" altLang="ko-KR" dirty="0"/>
          </a:p>
          <a:p>
            <a:pPr lvl="3"/>
            <a:r>
              <a:rPr lang="en-US" altLang="ko-KR" dirty="0"/>
              <a:t>@WebServlet</a:t>
            </a:r>
            <a:r>
              <a:rPr lang="ko-KR" altLang="en-US" dirty="0"/>
              <a:t>을 사용할 때는 요청명만으로 서블릿 클래스명을 바로 알 수 있도록 둘 사이에 명확한 이름 규칙</a:t>
            </a:r>
            <a:r>
              <a:rPr lang="en-US" altLang="ko-KR" dirty="0"/>
              <a:t>(name rule)</a:t>
            </a:r>
            <a:r>
              <a:rPr lang="ko-KR" altLang="en-US" dirty="0"/>
              <a:t>을 정해두는 것이 바람직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6419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13.5.3 JSP </a:t>
            </a:r>
            <a:r>
              <a:rPr lang="ko-KR" altLang="en-US" b="1" dirty="0"/>
              <a:t>없이 서블릿에서 바로 응답 출력</a:t>
            </a:r>
            <a:endParaRPr lang="en-US" altLang="ko-KR" b="1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를 사용하지 않고 서블릿에서 내용을 즉시 출력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13-6] </a:t>
            </a:r>
            <a:r>
              <a:rPr lang="ko-KR" altLang="en-US" dirty="0"/>
              <a:t>서블릿에서 직접 응답 출력하기</a:t>
            </a:r>
            <a:br>
              <a:rPr lang="en-US" altLang="ko-KR" dirty="0"/>
            </a:br>
            <a:r>
              <a:rPr lang="en-US" altLang="ko-KR" dirty="0"/>
              <a:t>① post </a:t>
            </a:r>
            <a:r>
              <a:rPr lang="ko-KR" altLang="en-US" dirty="0"/>
              <a:t>방식으로 전송하기 위해 </a:t>
            </a:r>
            <a:r>
              <a:rPr lang="en-US" altLang="ko-KR" dirty="0"/>
              <a:t>&lt;form&gt; </a:t>
            </a:r>
            <a:r>
              <a:rPr lang="ko-KR" altLang="en-US" dirty="0"/>
              <a:t>태그를 사용</a:t>
            </a:r>
            <a:r>
              <a:rPr lang="en-US" altLang="ko-KR" dirty="0"/>
              <a:t> - </a:t>
            </a:r>
            <a:r>
              <a:rPr lang="ko-KR" altLang="en-US" dirty="0"/>
              <a:t>요청명은 </a:t>
            </a:r>
            <a:r>
              <a:rPr lang="en-US" altLang="ko-KR" dirty="0"/>
              <a:t>action </a:t>
            </a:r>
            <a:r>
              <a:rPr lang="ko-KR" altLang="en-US" dirty="0"/>
              <a:t>속성에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에 요청명과 서블릿을 매핑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13-7] </a:t>
            </a:r>
            <a:r>
              <a:rPr lang="ko-KR" altLang="en-US" dirty="0"/>
              <a:t>요청명과 서블릿 매핑하기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요청을 담당할 서블릿은 </a:t>
            </a:r>
            <a:r>
              <a:rPr lang="en-US" altLang="ko-KR" dirty="0"/>
              <a:t>servlet </a:t>
            </a:r>
            <a:r>
              <a:rPr lang="ko-KR" altLang="en-US" dirty="0"/>
              <a:t>패키지의 </a:t>
            </a:r>
            <a:r>
              <a:rPr lang="en-US" altLang="ko-KR" dirty="0" err="1"/>
              <a:t>DirectServletPrint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요청명은 “</a:t>
            </a:r>
            <a:r>
              <a:rPr lang="en-US" altLang="ko-KR" dirty="0"/>
              <a:t>/13Servlet/DirectServletPrint.do”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매핑한 정보에서 기술한 서블릿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13-8] </a:t>
            </a:r>
            <a:r>
              <a:rPr lang="ko-KR" altLang="en-US" dirty="0"/>
              <a:t>응답을 직접 출력하는 서블릿</a:t>
            </a:r>
            <a:br>
              <a:rPr lang="en-US" altLang="ko-KR" dirty="0"/>
            </a:br>
            <a:r>
              <a:rPr lang="en-US" altLang="ko-KR" dirty="0"/>
              <a:t>① post </a:t>
            </a:r>
            <a:r>
              <a:rPr lang="ko-KR" altLang="en-US" dirty="0"/>
              <a:t>방식의 요청이므로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오버라이딩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클라이언트에 응답하기 위해 </a:t>
            </a:r>
            <a:r>
              <a:rPr lang="en-US" altLang="ko-KR" dirty="0"/>
              <a:t>response </a:t>
            </a:r>
            <a:r>
              <a:rPr lang="ko-KR" altLang="en-US" dirty="0"/>
              <a:t>내장 객체에 응답 콘텐츠 타입을 지정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콘텐츠 타입은 “</a:t>
            </a:r>
            <a:r>
              <a:rPr lang="en-US" altLang="ko-KR" dirty="0"/>
              <a:t>text/html”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캐릭터셋은 “</a:t>
            </a:r>
            <a:r>
              <a:rPr lang="en-US" altLang="ko-KR" dirty="0"/>
              <a:t>UTF-8”</a:t>
            </a:r>
            <a:r>
              <a:rPr lang="ko-KR" altLang="en-US" dirty="0"/>
              <a:t>로 지정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웹 브라우저에 전송할 응답 결과를 쓰기 위해 </a:t>
            </a:r>
            <a:r>
              <a:rPr lang="en-US" altLang="ko-KR" dirty="0"/>
              <a:t>response </a:t>
            </a:r>
            <a:r>
              <a:rPr lang="ko-KR" altLang="en-US" dirty="0"/>
              <a:t>내장 객체에서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    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얻어옴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PrintWriter</a:t>
            </a:r>
            <a:r>
              <a:rPr lang="ko-KR" altLang="en-US" dirty="0"/>
              <a:t>는 </a:t>
            </a:r>
            <a:r>
              <a:rPr lang="en-US" altLang="ko-KR" dirty="0" err="1"/>
              <a:t>println</a:t>
            </a:r>
            <a:r>
              <a:rPr lang="en-US" altLang="ko-KR" dirty="0"/>
              <a:t>( ) </a:t>
            </a:r>
            <a:r>
              <a:rPr lang="ko-KR" altLang="en-US" dirty="0"/>
              <a:t>메서드를 제공 </a:t>
            </a:r>
            <a:r>
              <a:rPr lang="en-US" altLang="ko-KR" dirty="0"/>
              <a:t>- </a:t>
            </a:r>
            <a:r>
              <a:rPr lang="ko-KR" altLang="en-US" dirty="0"/>
              <a:t>이 메서드를 이용해 응답 내용을 출력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출력 내용은 간단한 태그들로 구성된 기본적인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닫아줌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0733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13-6]</a:t>
            </a:r>
            <a:r>
              <a:rPr lang="ko-KR" altLang="en-US" dirty="0"/>
              <a:t>의 </a:t>
            </a:r>
            <a:r>
              <a:rPr lang="en-US" altLang="ko-KR" dirty="0" err="1"/>
              <a:t>DirectServletPrint.jsp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없이 서블릿에서 응답을 직접 출력하면 코드가 굉장히 지저분해지기 쉬움</a:t>
            </a:r>
            <a:endParaRPr lang="en-US" altLang="ko-KR" dirty="0"/>
          </a:p>
          <a:p>
            <a:pPr lvl="2"/>
            <a:r>
              <a:rPr lang="ko-KR" altLang="en-US" dirty="0"/>
              <a:t>대부분의 경우에는 </a:t>
            </a:r>
            <a:r>
              <a:rPr lang="en-US" altLang="ko-KR" dirty="0"/>
              <a:t>JSP</a:t>
            </a:r>
            <a:r>
              <a:rPr lang="ko-KR" altLang="en-US" dirty="0"/>
              <a:t>를 통해 출력하는 쪽이 편리</a:t>
            </a:r>
            <a:endParaRPr lang="en-US" altLang="ko-KR" dirty="0"/>
          </a:p>
          <a:p>
            <a:pPr lvl="2"/>
            <a:r>
              <a:rPr lang="ko-KR" altLang="en-US" dirty="0">
                <a:highlight>
                  <a:srgbClr val="FFFF00"/>
                </a:highlight>
              </a:rPr>
              <a:t>비동기 방식으로 통신할 때 </a:t>
            </a:r>
            <a:r>
              <a:rPr lang="en-US" altLang="ko-KR" dirty="0">
                <a:highlight>
                  <a:srgbClr val="FFFF00"/>
                </a:highlight>
              </a:rPr>
              <a:t>XML</a:t>
            </a:r>
            <a:r>
              <a:rPr lang="ko-KR" altLang="en-US" dirty="0">
                <a:highlight>
                  <a:srgbClr val="FFFF00"/>
                </a:highlight>
              </a:rPr>
              <a:t>이나 </a:t>
            </a:r>
            <a:r>
              <a:rPr lang="en-US" altLang="ko-KR" dirty="0">
                <a:highlight>
                  <a:srgbClr val="FFFF00"/>
                </a:highlight>
              </a:rPr>
              <a:t>JSON</a:t>
            </a:r>
            <a:r>
              <a:rPr lang="ko-KR" altLang="en-US" dirty="0">
                <a:highlight>
                  <a:srgbClr val="FFFF00"/>
                </a:highlight>
              </a:rPr>
              <a:t>을 사용하는 경우가 있으며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이와 같이 순수 데이터만 출력해야 하는 경우에는 서블릿에서 직접 출력하는 게 편리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AE942-F027-4544-8E88-13BA0D5AC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54" y="1450467"/>
            <a:ext cx="5232156" cy="11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13.5.4 </a:t>
            </a:r>
            <a:r>
              <a:rPr lang="ko-KR" altLang="en-US" b="1" dirty="0"/>
              <a:t>한 번의 매핑으로 여러 가지 요청 처리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13-9] </a:t>
            </a:r>
            <a:r>
              <a:rPr lang="ko-KR" altLang="en-US" dirty="0"/>
              <a:t>한 번의 매핑으로 여러 가지 요청 처리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서블릿에서 </a:t>
            </a:r>
            <a:r>
              <a:rPr lang="en-US" altLang="ko-KR" dirty="0"/>
              <a:t>request </a:t>
            </a:r>
            <a:r>
              <a:rPr lang="ko-KR" altLang="en-US" dirty="0"/>
              <a:t>영역에 저장할 결괏값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클라이언트가 요청한 전체 경로를 표시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전체 경로에서 마지막의 </a:t>
            </a:r>
            <a:r>
              <a:rPr lang="en-US" altLang="ko-KR" dirty="0"/>
              <a:t>xxx.one </a:t>
            </a:r>
            <a:r>
              <a:rPr lang="ko-KR" altLang="en-US" dirty="0"/>
              <a:t>부분을 추출한 문자열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각 페이지로의 바로가기 링크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9586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13-10] </a:t>
            </a:r>
            <a:r>
              <a:rPr lang="ko-KR" altLang="en-US" dirty="0"/>
              <a:t>여러 가지 요청을 처리하는 서블릿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와일드카드</a:t>
            </a:r>
            <a:r>
              <a:rPr lang="en-US" altLang="ko-KR" dirty="0"/>
              <a:t>(*)</a:t>
            </a:r>
            <a:r>
              <a:rPr lang="ko-KR" altLang="en-US" dirty="0"/>
              <a:t>를 사용하여 </a:t>
            </a:r>
            <a:r>
              <a:rPr lang="en-US" altLang="ko-KR" dirty="0"/>
              <a:t>URL </a:t>
            </a:r>
            <a:r>
              <a:rPr lang="ko-KR" altLang="en-US" dirty="0"/>
              <a:t>패턴이 “*</a:t>
            </a:r>
            <a:r>
              <a:rPr lang="en-US" altLang="ko-KR" dirty="0"/>
              <a:t>.one”</a:t>
            </a:r>
            <a:r>
              <a:rPr lang="ko-KR" altLang="en-US" dirty="0"/>
              <a:t>에 해당하는 요청을 모두 이 서블릿과 매핑</a:t>
            </a:r>
            <a:br>
              <a:rPr lang="en-US" altLang="ko-KR" dirty="0"/>
            </a:br>
            <a:r>
              <a:rPr lang="en-US" altLang="ko-KR" dirty="0"/>
              <a:t>    -</a:t>
            </a:r>
            <a:r>
              <a:rPr lang="ko-KR" altLang="en-US" dirty="0"/>
              <a:t> “</a:t>
            </a:r>
            <a:r>
              <a:rPr lang="en-US" altLang="ko-KR" dirty="0"/>
              <a:t>.one”</a:t>
            </a:r>
            <a:r>
              <a:rPr lang="ko-KR" altLang="en-US" dirty="0"/>
              <a:t>으로 끝나는 모든 요청명이 매핑</a:t>
            </a:r>
            <a:br>
              <a:rPr lang="en-US" altLang="ko-KR" dirty="0"/>
            </a:br>
            <a:r>
              <a:rPr lang="en-US" altLang="ko-KR" dirty="0"/>
              <a:t>② request </a:t>
            </a:r>
            <a:r>
              <a:rPr lang="ko-KR" altLang="en-US" dirty="0"/>
              <a:t>내장 객체로부터 현재 경로에서 호스트명을 제외한 나머지 부분을 알아냄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마지막 슬래시</a:t>
            </a:r>
            <a:r>
              <a:rPr lang="en-US" altLang="ko-KR" dirty="0"/>
              <a:t>(/)</a:t>
            </a:r>
            <a:r>
              <a:rPr lang="ko-KR" altLang="en-US" dirty="0"/>
              <a:t>의 인덱스를 구함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이 인덱스로 경로의 마지막 부분의 문자열을 얻어옴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이 문자열을 통해 페이지를 구분하여</a:t>
            </a:r>
            <a:r>
              <a:rPr lang="en-US" altLang="ko-KR" dirty="0"/>
              <a:t>, </a:t>
            </a:r>
            <a:r>
              <a:rPr lang="ko-KR" altLang="en-US" dirty="0"/>
              <a:t>각 페이지를 처리할 수 있는 메서드를 호출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en-US" altLang="ko-KR" dirty="0" err="1"/>
              <a:t>uri</a:t>
            </a:r>
            <a:r>
              <a:rPr lang="ko-KR" altLang="en-US" dirty="0"/>
              <a:t>와 페이지 구분을 위한 문자열</a:t>
            </a:r>
            <a:r>
              <a:rPr lang="en-US" altLang="ko-KR" dirty="0"/>
              <a:t>(</a:t>
            </a:r>
            <a:r>
              <a:rPr lang="en-US" altLang="ko-KR" dirty="0" err="1"/>
              <a:t>commandStr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en-US" altLang="ko-KR" dirty="0" err="1"/>
              <a:t>FrontController.jsp</a:t>
            </a:r>
            <a:r>
              <a:rPr lang="ko-KR" altLang="en-US" dirty="0"/>
              <a:t>로 포워드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각 페이지를 처리할 수 있는 메서드 </a:t>
            </a:r>
            <a:r>
              <a:rPr lang="en-US" altLang="ko-KR" dirty="0"/>
              <a:t>- </a:t>
            </a:r>
            <a:r>
              <a:rPr lang="ko-KR" altLang="en-US" dirty="0"/>
              <a:t>각 페이지에 출력할 데이터를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36031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FrontController.jsp</a:t>
            </a:r>
            <a:r>
              <a:rPr lang="ko-KR" altLang="en-US" dirty="0"/>
              <a:t>를 실행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회원가입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</a:t>
            </a:r>
            <a:r>
              <a:rPr lang="ko-KR" altLang="en-US" dirty="0"/>
              <a:t>자유게시판</a:t>
            </a:r>
            <a:r>
              <a:rPr lang="en-US" altLang="ko-KR" dirty="0"/>
              <a:t>] </a:t>
            </a:r>
            <a:r>
              <a:rPr lang="ko-KR" altLang="en-US" dirty="0"/>
              <a:t>링크 확인</a:t>
            </a:r>
            <a:endParaRPr lang="en-US" altLang="ko-KR" dirty="0"/>
          </a:p>
          <a:p>
            <a:pPr lvl="3"/>
            <a:r>
              <a:rPr lang="ko-KR" altLang="en-US" dirty="0"/>
              <a:t>서블릿을 요청명 “*</a:t>
            </a:r>
            <a:r>
              <a:rPr lang="en-US" altLang="ko-KR" dirty="0"/>
              <a:t>.one”</a:t>
            </a:r>
            <a:r>
              <a:rPr lang="ko-KR" altLang="en-US" dirty="0"/>
              <a:t>와 매핑한 후</a:t>
            </a:r>
            <a:r>
              <a:rPr lang="en-US" altLang="ko-KR" dirty="0"/>
              <a:t>, </a:t>
            </a:r>
            <a:r>
              <a:rPr lang="ko-KR" altLang="en-US" dirty="0"/>
              <a:t>마지막 슬래시로 경로명을 구분하여 담당 메서드를 호출</a:t>
            </a:r>
          </a:p>
          <a:p>
            <a:pPr lvl="3"/>
            <a:r>
              <a:rPr lang="ko-KR" altLang="en-US" dirty="0"/>
              <a:t>요청명마다 매번 서블릿을 하나씩 만들지 않아도 되어서 편리함</a:t>
            </a:r>
          </a:p>
          <a:p>
            <a:pPr lvl="3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서블릿 클래스의 내용이 방대해질 수 있으므로 카테고리별로 구분하여 작성하는 것이 좋음</a:t>
            </a:r>
          </a:p>
          <a:p>
            <a:pPr lvl="3"/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8C889-55CF-4639-BA1F-4FE9A585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468326"/>
            <a:ext cx="3580424" cy="1851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C6147-5AC0-423E-A0A0-9E6AFBF4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213" y="2468326"/>
            <a:ext cx="3674152" cy="18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8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13.5.5 </a:t>
            </a:r>
            <a:r>
              <a:rPr lang="ko-KR" altLang="en-US" b="1" dirty="0"/>
              <a:t>서블릿의 수명주기 메서드</a:t>
            </a:r>
            <a:endParaRPr lang="en-US" altLang="ko-KR" b="1" dirty="0"/>
          </a:p>
          <a:p>
            <a:pPr lvl="2"/>
            <a:r>
              <a:rPr lang="ko-KR" altLang="en-US" dirty="0"/>
              <a:t>서블릿의 수명주기</a:t>
            </a:r>
          </a:p>
          <a:p>
            <a:pPr lvl="3"/>
            <a:r>
              <a:rPr lang="ko-KR" altLang="en-US" dirty="0"/>
              <a:t>클라이언트의 요청 → 서블릿 객체를 생성 →</a:t>
            </a:r>
            <a:r>
              <a:rPr lang="en-US" altLang="ko-KR" dirty="0"/>
              <a:t> </a:t>
            </a:r>
            <a:r>
              <a:rPr lang="ko-KR" altLang="en-US" dirty="0"/>
              <a:t>서블릿을 초기화 →</a:t>
            </a:r>
            <a:r>
              <a:rPr lang="en-US" altLang="ko-KR" dirty="0"/>
              <a:t> </a:t>
            </a:r>
            <a:r>
              <a:rPr lang="ko-KR" altLang="en-US" dirty="0"/>
              <a:t>요청을 처리 </a:t>
            </a:r>
            <a:br>
              <a:rPr lang="en-US" altLang="ko-KR" dirty="0"/>
            </a:br>
            <a:r>
              <a:rPr lang="ko-KR" altLang="en-US" dirty="0"/>
              <a:t>→ 서버를 종료할 때 서블릿 객체를 소멸</a:t>
            </a:r>
            <a:endParaRPr lang="en-US" altLang="ko-KR" dirty="0"/>
          </a:p>
          <a:p>
            <a:pPr lvl="3"/>
            <a:r>
              <a:rPr lang="ko-KR" altLang="en-US" dirty="0"/>
              <a:t>서블릿 컨테이너는 서블릿 객체를 생성하고 각 단계마다 자동으로 특정 메서드를 호출하여 </a:t>
            </a:r>
            <a:br>
              <a:rPr lang="en-US" altLang="ko-KR" dirty="0"/>
            </a:br>
            <a:r>
              <a:rPr lang="ko-KR" altLang="en-US" dirty="0"/>
              <a:t>해당 단계에 필요한 기능을 수행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199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서블릿 수명주기 메서드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D8C1F-C5E3-437D-8824-5855201F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22" y="1423301"/>
            <a:ext cx="7264703" cy="27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altLang="ko-KR" dirty="0"/>
              <a:t>@PostConstruct</a:t>
            </a:r>
          </a:p>
          <a:p>
            <a:pPr lvl="3"/>
            <a:r>
              <a:rPr lang="ko-KR" altLang="en-US" dirty="0"/>
              <a:t>객체 생성 직후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( ) </a:t>
            </a:r>
            <a:r>
              <a:rPr lang="ko-KR" altLang="en-US" dirty="0"/>
              <a:t>메서드를 호출하기 전에 호출</a:t>
            </a:r>
            <a:endParaRPr lang="en-US" altLang="ko-KR" dirty="0"/>
          </a:p>
          <a:p>
            <a:pPr lvl="3"/>
            <a:r>
              <a:rPr lang="ko-KR" altLang="en-US" dirty="0"/>
              <a:t>애너테이션을 사용하므로 메서드명은 개발자가 정하면 됨</a:t>
            </a:r>
            <a:endParaRPr lang="en-US" altLang="ko-KR" dirty="0"/>
          </a:p>
          <a:p>
            <a:pPr lvl="2"/>
            <a:r>
              <a:rPr lang="en-US" altLang="ko-KR" dirty="0" err="1"/>
              <a:t>init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서블릿의 초기화 작업을 수행하기 위해 호출</a:t>
            </a:r>
            <a:endParaRPr lang="en-US" altLang="ko-KR" dirty="0"/>
          </a:p>
          <a:p>
            <a:pPr lvl="3"/>
            <a:r>
              <a:rPr lang="ko-KR" altLang="en-US" dirty="0"/>
              <a:t>최초 요청 시 딱 한 번만 호출</a:t>
            </a:r>
            <a:endParaRPr lang="en-US" altLang="ko-KR" dirty="0"/>
          </a:p>
          <a:p>
            <a:pPr lvl="2"/>
            <a:r>
              <a:rPr lang="en-US" altLang="ko-KR" dirty="0"/>
              <a:t>service()</a:t>
            </a:r>
          </a:p>
          <a:p>
            <a:pPr lvl="3"/>
            <a:r>
              <a:rPr lang="ko-KR" altLang="en-US" dirty="0"/>
              <a:t>클라이언트의 요청을 처리하기 위해 호출</a:t>
            </a:r>
            <a:endParaRPr lang="en-US" altLang="ko-KR" dirty="0"/>
          </a:p>
          <a:p>
            <a:pPr lvl="3"/>
            <a:r>
              <a:rPr lang="ko-KR" altLang="en-US" dirty="0"/>
              <a:t>전송 방식이 </a:t>
            </a:r>
            <a:r>
              <a:rPr lang="en-US" altLang="ko-KR" dirty="0"/>
              <a:t>get</a:t>
            </a:r>
            <a:r>
              <a:rPr lang="ko-KR" altLang="en-US" dirty="0"/>
              <a:t>이면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</a:t>
            </a:r>
            <a:r>
              <a:rPr lang="en-US" altLang="ko-KR" dirty="0"/>
              <a:t>, post</a:t>
            </a:r>
            <a:r>
              <a:rPr lang="ko-KR" altLang="en-US" dirty="0"/>
              <a:t>면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호출</a:t>
            </a:r>
            <a:endParaRPr lang="en-US" altLang="ko-KR" dirty="0"/>
          </a:p>
          <a:p>
            <a:pPr lvl="3"/>
            <a:r>
              <a:rPr lang="ko-KR" altLang="en-US" dirty="0"/>
              <a:t>따라서 </a:t>
            </a:r>
            <a:r>
              <a:rPr lang="en-US" altLang="ko-KR" dirty="0"/>
              <a:t>service( ) </a:t>
            </a:r>
            <a:r>
              <a:rPr lang="ko-KR" altLang="en-US" dirty="0"/>
              <a:t>메서드는 두 가지 전송 방식 모두를 처리할 수 있음</a:t>
            </a:r>
            <a:endParaRPr lang="en-US" altLang="ko-KR" dirty="0"/>
          </a:p>
          <a:p>
            <a:pPr lvl="2"/>
            <a:r>
              <a:rPr lang="en-US" altLang="ko-KR" dirty="0"/>
              <a:t>destroy()</a:t>
            </a:r>
          </a:p>
          <a:p>
            <a:pPr lvl="3"/>
            <a:r>
              <a:rPr lang="ko-KR" altLang="en-US" dirty="0"/>
              <a:t>서블릿이 새롭게 컴파일되거나</a:t>
            </a:r>
            <a:r>
              <a:rPr lang="en-US" altLang="ko-KR" dirty="0"/>
              <a:t>, </a:t>
            </a:r>
            <a:r>
              <a:rPr lang="ko-KR" altLang="en-US" dirty="0"/>
              <a:t>서버가 종료될 때 호출</a:t>
            </a:r>
            <a:endParaRPr lang="en-US" altLang="ko-KR" dirty="0"/>
          </a:p>
          <a:p>
            <a:pPr lvl="2"/>
            <a:r>
              <a:rPr lang="en-US" altLang="ko-KR" dirty="0"/>
              <a:t>@PreDestroy</a:t>
            </a:r>
          </a:p>
          <a:p>
            <a:pPr lvl="3"/>
            <a:r>
              <a:rPr lang="en-US" altLang="ko-KR" dirty="0"/>
              <a:t>destroy( ) </a:t>
            </a:r>
            <a:r>
              <a:rPr lang="ko-KR" altLang="en-US" dirty="0"/>
              <a:t>메서드가 실행되고 난 후</a:t>
            </a:r>
            <a:r>
              <a:rPr lang="en-US" altLang="ko-KR" dirty="0"/>
              <a:t>, </a:t>
            </a:r>
            <a:r>
              <a:rPr lang="ko-KR" altLang="en-US" dirty="0"/>
              <a:t>컨테이너가 이 서블릿 객체를 제거하는 과정에서 호출</a:t>
            </a:r>
            <a:endParaRPr lang="en-US" altLang="ko-KR" dirty="0"/>
          </a:p>
          <a:p>
            <a:pPr lvl="3"/>
            <a:r>
              <a:rPr lang="en-US" altLang="ko-KR" dirty="0"/>
              <a:t>@PostConstruct</a:t>
            </a:r>
            <a:r>
              <a:rPr lang="ko-KR" altLang="en-US" dirty="0"/>
              <a:t>와 동일하게 메서드명은 개발자가 정하면 됨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0479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(19)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13-11] </a:t>
            </a:r>
            <a:r>
              <a:rPr lang="ko-KR" altLang="en-US" dirty="0"/>
              <a:t>수명주기 메서드 동작 확인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폼값을 전송해주는 자바스크립트 코드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첫 번째 인수는 </a:t>
            </a:r>
            <a:r>
              <a:rPr lang="en-US" altLang="ko-KR" dirty="0"/>
              <a:t>&lt;form&gt; </a:t>
            </a:r>
            <a:r>
              <a:rPr lang="ko-KR" altLang="en-US" dirty="0"/>
              <a:t>태그의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두 번째 인수는 전송 방식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두 번째 인수를 보고 전송 방식을 결정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폼값을 전송</a:t>
            </a:r>
            <a:br>
              <a:rPr lang="en-US" altLang="ko-KR" dirty="0"/>
            </a:br>
            <a:r>
              <a:rPr lang="en-US" altLang="ko-KR" dirty="0"/>
              <a:t>④ &lt;form&gt; </a:t>
            </a:r>
            <a:r>
              <a:rPr lang="ko-KR" altLang="en-US" dirty="0"/>
              <a:t>태그를 정의</a:t>
            </a:r>
            <a:br>
              <a:rPr lang="en-US" altLang="ko-KR" dirty="0"/>
            </a:br>
            <a:r>
              <a:rPr lang="en-US" altLang="ko-KR" dirty="0"/>
              <a:t>    - action </a:t>
            </a:r>
            <a:r>
              <a:rPr lang="ko-KR" altLang="en-US" dirty="0"/>
              <a:t>속성을 제외한 나머지는 클릭 시 자바스크립트에서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8967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</a:t>
            </a:r>
            <a:r>
              <a:rPr lang="en-US" altLang="ko-KR" dirty="0"/>
              <a:t>20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13-12] </a:t>
            </a:r>
            <a:r>
              <a:rPr lang="ko-KR" altLang="en-US" dirty="0"/>
              <a:t>수명주기 메서드 동작 확인용 서블릿</a:t>
            </a:r>
            <a:endParaRPr lang="en-US" altLang="ko-KR" dirty="0"/>
          </a:p>
          <a:p>
            <a:pPr lvl="3"/>
            <a:r>
              <a:rPr lang="ko-KR" altLang="en-US" dirty="0"/>
              <a:t>전송 방식을 확인해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doPost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3"/>
            <a:r>
              <a:rPr lang="en-US" altLang="ko-KR" dirty="0"/>
              <a:t>[Get </a:t>
            </a:r>
            <a:r>
              <a:rPr lang="ko-KR" altLang="en-US" dirty="0"/>
              <a:t>방식 요청하기</a:t>
            </a:r>
            <a:r>
              <a:rPr lang="en-US" altLang="ko-KR" dirty="0"/>
              <a:t>]</a:t>
            </a:r>
            <a:r>
              <a:rPr lang="ko-KR" altLang="en-US" dirty="0"/>
              <a:t>를 눌렀을 때는 </a:t>
            </a:r>
            <a:r>
              <a:rPr lang="en-US" altLang="ko-KR" dirty="0" err="1"/>
              <a:t>myPostConstruct</a:t>
            </a:r>
            <a:r>
              <a:rPr lang="en-US" altLang="ko-KR" dirty="0"/>
              <a:t>( ) → </a:t>
            </a:r>
            <a:r>
              <a:rPr lang="en-US" altLang="ko-KR" dirty="0" err="1"/>
              <a:t>init</a:t>
            </a:r>
            <a:r>
              <a:rPr lang="en-US" altLang="ko-KR" dirty="0"/>
              <a:t>( ) → service( ) </a:t>
            </a:r>
            <a:r>
              <a:rPr lang="ko-KR" altLang="en-US" dirty="0"/>
              <a:t>순서로 호출</a:t>
            </a:r>
            <a:endParaRPr lang="en-US" altLang="ko-KR" dirty="0"/>
          </a:p>
          <a:p>
            <a:pPr lvl="3"/>
            <a:r>
              <a:rPr lang="en-US" altLang="ko-KR" dirty="0"/>
              <a:t>[Post </a:t>
            </a:r>
            <a:r>
              <a:rPr lang="ko-KR" altLang="en-US" dirty="0"/>
              <a:t>방식 요청하기</a:t>
            </a:r>
            <a:r>
              <a:rPr lang="en-US" altLang="ko-KR" dirty="0"/>
              <a:t>]</a:t>
            </a:r>
            <a:r>
              <a:rPr lang="ko-KR" altLang="en-US" dirty="0"/>
              <a:t>를 누르면 앞의 두 메서드는 호출되지 않고 곧바로 </a:t>
            </a:r>
            <a:r>
              <a:rPr lang="en-US" altLang="ko-KR" dirty="0"/>
              <a:t>service( )</a:t>
            </a:r>
            <a:r>
              <a:rPr lang="ko-KR" altLang="en-US" dirty="0"/>
              <a:t>부터 호출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2CCFF-F525-41BA-AAC6-1E35678F3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53" y="2182281"/>
            <a:ext cx="5961917" cy="17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13.5 </a:t>
            </a:r>
            <a:r>
              <a:rPr lang="ko-KR" altLang="en-US" b="1" dirty="0"/>
              <a:t>서블릿 작성</a:t>
            </a:r>
            <a:r>
              <a:rPr lang="en-US" altLang="ko-KR" b="1" dirty="0"/>
              <a:t>(</a:t>
            </a:r>
            <a:r>
              <a:rPr lang="en-US" altLang="ko-KR" dirty="0"/>
              <a:t>21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[Servers] </a:t>
            </a:r>
            <a:r>
              <a:rPr lang="ko-KR" altLang="en-US" dirty="0"/>
              <a:t>뷰에서 </a:t>
            </a:r>
            <a:r>
              <a:rPr lang="en-US" altLang="ko-KR" dirty="0"/>
              <a:t>[Stop the server] </a:t>
            </a:r>
            <a:r>
              <a:rPr lang="ko-KR" altLang="en-US" dirty="0"/>
              <a:t>버튼을 클릭하여 톰캣을 종료하고</a:t>
            </a:r>
            <a:r>
              <a:rPr lang="en-US" altLang="ko-KR" dirty="0"/>
              <a:t>, [Console] </a:t>
            </a:r>
            <a:r>
              <a:rPr lang="ko-KR" altLang="en-US" dirty="0"/>
              <a:t>뷰에서 로그를 확인</a:t>
            </a:r>
            <a:endParaRPr lang="en-US" altLang="ko-KR" dirty="0"/>
          </a:p>
          <a:p>
            <a:pPr lvl="3"/>
            <a:r>
              <a:rPr lang="en-US" altLang="ko-KR" dirty="0"/>
              <a:t>destroy( ) </a:t>
            </a:r>
            <a:r>
              <a:rPr lang="ko-KR" altLang="en-US" dirty="0"/>
              <a:t>메서드와 </a:t>
            </a:r>
            <a:r>
              <a:rPr lang="en-US" altLang="ko-KR" dirty="0" err="1"/>
              <a:t>myPreDestroy</a:t>
            </a:r>
            <a:r>
              <a:rPr lang="en-US" altLang="ko-KR" dirty="0"/>
              <a:t>( ) </a:t>
            </a:r>
            <a:r>
              <a:rPr lang="ko-KR" altLang="en-US" dirty="0"/>
              <a:t>메서드가 차례대로 실행된 것을 알 수 있음</a:t>
            </a:r>
            <a:endParaRPr lang="en-US" altLang="ko-KR" dirty="0"/>
          </a:p>
          <a:p>
            <a:pPr lvl="3"/>
            <a:r>
              <a:rPr lang="ko-KR" altLang="en-US" dirty="0"/>
              <a:t>서블릿 객체는 메모리에서 완전히 소멸됨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509F9-08CE-4335-8638-C3FC65DF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066415"/>
            <a:ext cx="6977429" cy="15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19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13.6 MVC </a:t>
            </a:r>
            <a:r>
              <a:rPr lang="ko-KR" altLang="en-US" b="1" dirty="0"/>
              <a:t>패턴을 적용한 회원인증 구현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MVC </a:t>
            </a:r>
            <a:r>
              <a:rPr lang="ko-KR" altLang="en-US" dirty="0"/>
              <a:t>패턴 회원인증 구성도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A019E-7615-493C-A4A4-589F60E2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46" y="1556291"/>
            <a:ext cx="7192108" cy="25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13.6 MVC </a:t>
            </a:r>
            <a:r>
              <a:rPr lang="ko-KR" altLang="en-US" b="1" dirty="0"/>
              <a:t>패턴을 적용한 회원인증 구현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13.6.1 </a:t>
            </a:r>
            <a:r>
              <a:rPr lang="ko-KR" altLang="en-US" b="1" dirty="0"/>
              <a:t>뷰</a:t>
            </a:r>
            <a:r>
              <a:rPr lang="en-US" altLang="ko-KR" b="1" dirty="0"/>
              <a:t>(JSP)</a:t>
            </a:r>
          </a:p>
          <a:p>
            <a:pPr lvl="2"/>
            <a:r>
              <a:rPr lang="ko-KR" altLang="en-US" dirty="0"/>
              <a:t>아이디와 패스워드를 받아 인증 요청을 할 </a:t>
            </a:r>
            <a:r>
              <a:rPr lang="en-US" altLang="ko-KR" dirty="0"/>
              <a:t>JSP</a:t>
            </a:r>
            <a:r>
              <a:rPr lang="ko-KR" altLang="en-US" dirty="0"/>
              <a:t> 작성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비회원의 세 가지 아이디로 인증 요청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13-13] MVC </a:t>
            </a:r>
            <a:r>
              <a:rPr lang="ko-KR" altLang="en-US" dirty="0"/>
              <a:t>패턴을 통한 회원인증용 메뉴 화면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서블릿에서 회원인증 처리 후 결과 메시지를 출력</a:t>
            </a:r>
            <a:br>
              <a:rPr lang="en-US" altLang="ko-KR" dirty="0"/>
            </a:br>
            <a:r>
              <a:rPr lang="en-US" altLang="ko-KR" dirty="0"/>
              <a:t>② ③ ④ </a:t>
            </a:r>
            <a:r>
              <a:rPr lang="ko-KR" altLang="en-US" dirty="0"/>
              <a:t>관리자 </a:t>
            </a:r>
            <a:r>
              <a:rPr lang="en-US" altLang="ko-KR" dirty="0"/>
              <a:t>ID, </a:t>
            </a:r>
            <a:r>
              <a:rPr lang="ko-KR" altLang="en-US" dirty="0"/>
              <a:t>회원 </a:t>
            </a:r>
            <a:r>
              <a:rPr lang="en-US" altLang="ko-KR" dirty="0"/>
              <a:t>ID, </a:t>
            </a:r>
            <a:r>
              <a:rPr lang="ko-KR" altLang="en-US" dirty="0"/>
              <a:t>비회원 </a:t>
            </a:r>
            <a:r>
              <a:rPr lang="en-US" altLang="ko-KR" dirty="0"/>
              <a:t>ID</a:t>
            </a:r>
            <a:r>
              <a:rPr lang="ko-KR" altLang="en-US" dirty="0"/>
              <a:t>로 인증을 요청하는 기능을 수행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 여부는 </a:t>
            </a:r>
            <a:r>
              <a:rPr lang="en-US" altLang="ko-KR" dirty="0"/>
              <a:t>member </a:t>
            </a:r>
            <a:r>
              <a:rPr lang="ko-KR" altLang="en-US" dirty="0"/>
              <a:t>테이블에 존재하는 아이디인지 여부로 판단하며</a:t>
            </a:r>
            <a:r>
              <a:rPr lang="en-US" altLang="ko-KR" dirty="0"/>
              <a:t>, </a:t>
            </a:r>
            <a:r>
              <a:rPr lang="ko-KR" altLang="en-US" dirty="0"/>
              <a:t>관리자 아이디는 </a:t>
            </a:r>
            <a:br>
              <a:rPr lang="en-US" altLang="ko-KR" dirty="0"/>
            </a:br>
            <a:r>
              <a:rPr lang="en-US" altLang="ko-KR" dirty="0"/>
              <a:t>   web.xml</a:t>
            </a:r>
            <a:r>
              <a:rPr lang="ko-KR" altLang="en-US" dirty="0"/>
              <a:t>에서 서블릿 초기화 매개변수로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52879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13.6 MVC </a:t>
            </a:r>
            <a:r>
              <a:rPr lang="ko-KR" altLang="en-US" b="1" dirty="0"/>
              <a:t>패턴을 적용한 회원인증 구현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4894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13.6.2 </a:t>
            </a:r>
            <a:r>
              <a:rPr lang="ko-KR" altLang="en-US" b="1" dirty="0"/>
              <a:t>컨트롤러</a:t>
            </a:r>
            <a:r>
              <a:rPr lang="en-US" altLang="ko-KR" b="1" dirty="0"/>
              <a:t>(</a:t>
            </a:r>
            <a:r>
              <a:rPr lang="ko-KR" altLang="en-US" b="1" dirty="0"/>
              <a:t>서블릿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에서 서블릿으로 매핑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13-13]</a:t>
            </a:r>
            <a:r>
              <a:rPr lang="ko-KR" altLang="en-US" dirty="0"/>
              <a:t>이 작성된 폴더명이 “</a:t>
            </a:r>
            <a:r>
              <a:rPr lang="en-US" altLang="ko-KR" dirty="0"/>
              <a:t>13Servlet”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회원인증 요청명은 “</a:t>
            </a:r>
            <a:r>
              <a:rPr lang="en-US" altLang="ko-KR" dirty="0"/>
              <a:t>/13Servlet/</a:t>
            </a:r>
            <a:r>
              <a:rPr lang="en-US" altLang="ko-KR" dirty="0" err="1"/>
              <a:t>MemberAuth.mvc</a:t>
            </a:r>
            <a:r>
              <a:rPr lang="en-US" altLang="ko-KR" dirty="0"/>
              <a:t>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13-14] </a:t>
            </a:r>
            <a:r>
              <a:rPr lang="ko-KR" altLang="en-US" dirty="0"/>
              <a:t>서블릿 매핑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서블릿명은 “</a:t>
            </a:r>
            <a:r>
              <a:rPr lang="en-US" altLang="ko-KR" dirty="0" err="1"/>
              <a:t>MemberAuth</a:t>
            </a:r>
            <a:r>
              <a:rPr lang="en-US" altLang="ko-KR" dirty="0"/>
              <a:t>”</a:t>
            </a:r>
            <a:r>
              <a:rPr lang="ko-KR" altLang="en-US" dirty="0"/>
              <a:t>로 지정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요청을 처리할 서블릿 클래스는 </a:t>
            </a:r>
            <a:r>
              <a:rPr lang="en-US" altLang="ko-KR" dirty="0"/>
              <a:t>servlet </a:t>
            </a:r>
            <a:r>
              <a:rPr lang="ko-KR" altLang="en-US" dirty="0"/>
              <a:t>패키지의 </a:t>
            </a:r>
            <a:r>
              <a:rPr lang="en-US" altLang="ko-KR" dirty="0" err="1"/>
              <a:t>MemberAuth</a:t>
            </a:r>
            <a:r>
              <a:rPr lang="en-US" altLang="ko-KR" dirty="0"/>
              <a:t> </a:t>
            </a:r>
            <a:r>
              <a:rPr lang="ko-KR" altLang="en-US" dirty="0"/>
              <a:t>클래스로 지정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서블릿에서 사용할 초기화 매개변수를 지정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관리자 아이디가 “</a:t>
            </a:r>
            <a:r>
              <a:rPr lang="en-US" altLang="ko-KR" dirty="0" err="1"/>
              <a:t>nakja</a:t>
            </a:r>
            <a:r>
              <a:rPr lang="en-US" altLang="ko-KR" dirty="0"/>
              <a:t>”</a:t>
            </a:r>
            <a:r>
              <a:rPr lang="ko-KR" altLang="en-US" dirty="0"/>
              <a:t>임을 전달한 것입니다</a:t>
            </a:r>
            <a:r>
              <a:rPr lang="en-US" altLang="ko-KR" dirty="0"/>
              <a:t>. </a:t>
            </a:r>
            <a:r>
              <a:rPr lang="ko-KR" altLang="en-US" dirty="0"/>
              <a:t>앞에서 선언한 </a:t>
            </a:r>
            <a:r>
              <a:rPr lang="en-US" altLang="ko-KR" dirty="0"/>
              <a:t>&lt;context-param&gt;</a:t>
            </a:r>
            <a:r>
              <a:rPr lang="ko-KR" altLang="en-US" dirty="0"/>
              <a:t>과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비슷한 설정값이지만 해당 서블릿에서만 쓸 수 있는 것이 차이점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요청명은 “</a:t>
            </a:r>
            <a:r>
              <a:rPr lang="en-US" altLang="ko-KR" dirty="0"/>
              <a:t>/13Servlet/</a:t>
            </a:r>
            <a:r>
              <a:rPr lang="en-US" altLang="ko-KR" dirty="0" err="1"/>
              <a:t>MemberAuth.mvc</a:t>
            </a:r>
            <a:r>
              <a:rPr lang="en-US" altLang="ko-KR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63349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13.6 MVC </a:t>
            </a:r>
            <a:r>
              <a:rPr lang="ko-KR" altLang="en-US" b="1" dirty="0"/>
              <a:t>패턴을 적용한 회원인증 구현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489400" cy="3541264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13-15] </a:t>
            </a:r>
            <a:r>
              <a:rPr lang="ko-KR" altLang="en-US" dirty="0"/>
              <a:t>회원인증 서블릿</a:t>
            </a:r>
            <a:br>
              <a:rPr lang="en-US" altLang="ko-KR" dirty="0"/>
            </a:br>
            <a:r>
              <a:rPr lang="en-US" altLang="ko-KR" dirty="0"/>
              <a:t>① JDBC </a:t>
            </a:r>
            <a:r>
              <a:rPr lang="ko-KR" altLang="en-US" dirty="0"/>
              <a:t>프로그래밍을 위해 </a:t>
            </a:r>
            <a:r>
              <a:rPr lang="en-US" altLang="ko-KR" dirty="0"/>
              <a:t>6</a:t>
            </a:r>
            <a:r>
              <a:rPr lang="ko-KR" altLang="en-US" dirty="0"/>
              <a:t>장에서 작성한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/>
              <a:t>DAO </a:t>
            </a:r>
            <a:r>
              <a:rPr lang="ko-KR" altLang="en-US" dirty="0"/>
              <a:t>객체를 멤버 변수로 선언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서블릿을 초기화해줄 </a:t>
            </a:r>
            <a:r>
              <a:rPr lang="en-US" altLang="ko-KR" dirty="0" err="1"/>
              <a:t>init</a:t>
            </a:r>
            <a:r>
              <a:rPr lang="en-US" altLang="ko-KR" dirty="0"/>
              <a:t>( ) </a:t>
            </a:r>
            <a:r>
              <a:rPr lang="ko-KR" altLang="en-US" dirty="0"/>
              <a:t>메서드를 정의</a:t>
            </a:r>
            <a:br>
              <a:rPr lang="en-US" altLang="ko-KR" dirty="0"/>
            </a:br>
            <a:r>
              <a:rPr lang="en-US" altLang="ko-KR" dirty="0" err="1"/>
              <a:t>init</a:t>
            </a:r>
            <a:r>
              <a:rPr lang="en-US" altLang="ko-KR" dirty="0"/>
              <a:t>( ) </a:t>
            </a:r>
            <a:r>
              <a:rPr lang="ko-KR" altLang="en-US" dirty="0"/>
              <a:t>메서드에서 </a:t>
            </a:r>
            <a:r>
              <a:rPr lang="en-US" altLang="ko-KR" dirty="0"/>
              <a:t>DB </a:t>
            </a:r>
            <a:r>
              <a:rPr lang="ko-KR" altLang="en-US" dirty="0"/>
              <a:t>연결을 위한 </a:t>
            </a:r>
            <a:r>
              <a:rPr lang="en-US" altLang="ko-KR" dirty="0"/>
              <a:t>DAO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③ application </a:t>
            </a:r>
            <a:r>
              <a:rPr lang="ko-KR" altLang="en-US" dirty="0"/>
              <a:t>내장 객체를 가져오기</a:t>
            </a:r>
            <a:br>
              <a:rPr lang="en-US" altLang="ko-KR" dirty="0"/>
            </a:br>
            <a:r>
              <a:rPr lang="en-US" altLang="ko-KR" dirty="0"/>
              <a:t>④ web.xml</a:t>
            </a:r>
            <a:r>
              <a:rPr lang="ko-KR" altLang="en-US" dirty="0"/>
              <a:t>에 등록한 컨텍스트 초기화 매개변수 중 </a:t>
            </a:r>
            <a:r>
              <a:rPr lang="en-US" altLang="ko-KR" dirty="0"/>
              <a:t>DB </a:t>
            </a:r>
            <a:r>
              <a:rPr lang="ko-KR" altLang="en-US" dirty="0"/>
              <a:t>연결 정보들을 읽어옴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이 정보를 인수로 건네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클라이언트의 요청을 처리할 </a:t>
            </a:r>
            <a:r>
              <a:rPr lang="en-US" altLang="ko-KR" dirty="0"/>
              <a:t>service( ) </a:t>
            </a:r>
            <a:r>
              <a:rPr lang="ko-KR" altLang="en-US" dirty="0"/>
              <a:t>메서드를 정의</a:t>
            </a:r>
            <a:br>
              <a:rPr lang="en-US" altLang="ko-KR" dirty="0"/>
            </a:br>
            <a:r>
              <a:rPr lang="en-US" altLang="ko-KR" dirty="0"/>
              <a:t>⑦ [</a:t>
            </a:r>
            <a:r>
              <a:rPr lang="ko-KR" altLang="en-US" dirty="0"/>
              <a:t>예제 </a:t>
            </a:r>
            <a:r>
              <a:rPr lang="en-US" altLang="ko-KR" dirty="0"/>
              <a:t>13-14]</a:t>
            </a:r>
            <a:r>
              <a:rPr lang="ko-KR" altLang="en-US" dirty="0"/>
              <a:t>에서 추가한 서블릿 초기화 매개변수를 얻어옴 </a:t>
            </a:r>
            <a:r>
              <a:rPr lang="en-US" altLang="ko-KR" dirty="0"/>
              <a:t>- </a:t>
            </a:r>
            <a:r>
              <a:rPr lang="ko-KR" altLang="en-US" dirty="0"/>
              <a:t>관리자 아이디로 설정한 값</a:t>
            </a:r>
            <a:br>
              <a:rPr lang="en-US" altLang="ko-KR" dirty="0"/>
            </a:br>
            <a:r>
              <a:rPr lang="en-US" altLang="ko-KR" dirty="0"/>
              <a:t>⑧ JSP</a:t>
            </a:r>
            <a:r>
              <a:rPr lang="ko-KR" altLang="en-US" dirty="0"/>
              <a:t>에서 매개변수로 전달한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</a:t>
            </a:r>
            <a:r>
              <a:rPr lang="ko-KR" altLang="en-US" dirty="0"/>
              <a:t>를 받음</a:t>
            </a:r>
            <a:br>
              <a:rPr lang="en-US" altLang="ko-KR" dirty="0"/>
            </a:br>
            <a:r>
              <a:rPr lang="en-US" altLang="ko-KR" dirty="0"/>
              <a:t>⑨ member </a:t>
            </a:r>
            <a:r>
              <a:rPr lang="ko-KR" altLang="en-US" dirty="0"/>
              <a:t>테이블에서 일치하는 회원</a:t>
            </a:r>
            <a:r>
              <a:rPr lang="en-US" altLang="ko-KR" dirty="0"/>
              <a:t>(</a:t>
            </a:r>
            <a:r>
              <a:rPr lang="ko-KR" altLang="en-US" dirty="0"/>
              <a:t>레코드</a:t>
            </a:r>
            <a:r>
              <a:rPr lang="en-US" altLang="ko-KR" dirty="0"/>
              <a:t>)</a:t>
            </a:r>
            <a:r>
              <a:rPr lang="ko-KR" altLang="en-US" dirty="0"/>
              <a:t>을 탐색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찾은 회원 정보를 기준으로 일치하는 정보가 없을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관리자 아이디와 일치할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⑫ </a:t>
            </a:r>
            <a:r>
              <a:rPr lang="ko-KR" altLang="en-US" dirty="0"/>
              <a:t>회원 정보와 일치할 때를 구분하여 반환할 메시지를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⑬ </a:t>
            </a:r>
            <a:r>
              <a:rPr lang="en-US" altLang="ko-KR" dirty="0" err="1"/>
              <a:t>MemberAuth.jsp</a:t>
            </a:r>
            <a:r>
              <a:rPr lang="ko-KR" altLang="en-US" dirty="0"/>
              <a:t>로 포워드</a:t>
            </a:r>
            <a:br>
              <a:rPr lang="en-US" altLang="ko-KR" dirty="0"/>
            </a:br>
            <a:r>
              <a:rPr lang="en-US" altLang="ko-KR" dirty="0"/>
              <a:t>⑭ </a:t>
            </a:r>
            <a:r>
              <a:rPr lang="ko-KR" altLang="en-US" dirty="0"/>
              <a:t>서블릿 객체 소멸 시 </a:t>
            </a:r>
            <a:r>
              <a:rPr lang="en-US" altLang="ko-KR" dirty="0"/>
              <a:t>DAO </a:t>
            </a:r>
            <a:r>
              <a:rPr lang="ko-KR" altLang="en-US" dirty="0"/>
              <a:t>객체의 </a:t>
            </a:r>
            <a:r>
              <a:rPr lang="en-US" altLang="ko-KR" dirty="0"/>
              <a:t>close( ) </a:t>
            </a:r>
            <a:r>
              <a:rPr lang="ko-KR" altLang="en-US" dirty="0"/>
              <a:t>메서드를 호출하여 </a:t>
            </a:r>
            <a:r>
              <a:rPr lang="en-US" altLang="ko-KR" dirty="0"/>
              <a:t>JDBC</a:t>
            </a:r>
            <a:r>
              <a:rPr lang="ko-KR" altLang="en-US" dirty="0"/>
              <a:t>에서 사용하던 객체를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메모리에서 소멸시킴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60100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13.6 MVC </a:t>
            </a:r>
            <a:r>
              <a:rPr lang="ko-KR" altLang="en-US" b="1" dirty="0"/>
              <a:t>패턴을 적용한 회원인증 구현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489400" cy="3541264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MemberAuth.jsp</a:t>
            </a:r>
            <a:r>
              <a:rPr lang="ko-KR" altLang="en-US" dirty="0"/>
              <a:t>를 실행해서 회원인증 링크들을 클릭하며 동작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3328D-189A-4E1A-8D89-3EC39613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62" y="1471894"/>
            <a:ext cx="7069015" cy="31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37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서블릿을 사용하면 </a:t>
            </a:r>
            <a:r>
              <a:rPr lang="en-US" altLang="ko-KR" dirty="0"/>
              <a:t>MVC </a:t>
            </a:r>
            <a:r>
              <a:rPr lang="ko-KR" altLang="en-US" dirty="0"/>
              <a:t>패턴을 적용한 모델</a:t>
            </a:r>
            <a:r>
              <a:rPr lang="en-US" altLang="ko-KR" dirty="0"/>
              <a:t>2 </a:t>
            </a:r>
            <a:r>
              <a:rPr lang="ko-KR" altLang="en-US" dirty="0"/>
              <a:t>방식으로 웹 애플리케이션 개발 가능</a:t>
            </a:r>
            <a:endParaRPr lang="en-US" altLang="ko-KR" dirty="0"/>
          </a:p>
          <a:p>
            <a:pPr lvl="1"/>
            <a:r>
              <a:rPr lang="ko-KR" altLang="en-US" dirty="0"/>
              <a:t>요청명</a:t>
            </a:r>
            <a:r>
              <a:rPr lang="en-US" altLang="ko-KR" dirty="0"/>
              <a:t>(</a:t>
            </a:r>
            <a:r>
              <a:rPr lang="ko-KR" altLang="en-US" dirty="0"/>
              <a:t>요청 </a:t>
            </a:r>
            <a:r>
              <a:rPr lang="en-US" altLang="ko-KR" dirty="0"/>
              <a:t>URL)</a:t>
            </a:r>
            <a:r>
              <a:rPr lang="ko-KR" altLang="en-US" dirty="0"/>
              <a:t>과 이를 처리할 파일</a:t>
            </a:r>
            <a:r>
              <a:rPr lang="en-US" altLang="ko-KR" dirty="0"/>
              <a:t>(</a:t>
            </a:r>
            <a:r>
              <a:rPr lang="ko-KR" altLang="en-US" dirty="0"/>
              <a:t>서블릿</a:t>
            </a:r>
            <a:r>
              <a:rPr lang="en-US" altLang="ko-KR" dirty="0"/>
              <a:t>)</a:t>
            </a:r>
            <a:r>
              <a:rPr lang="ko-KR" altLang="en-US" dirty="0"/>
              <a:t>이 분리되어 있어서 둘의 매핑이 필요</a:t>
            </a:r>
            <a:br>
              <a:rPr lang="en-US" altLang="ko-KR" dirty="0"/>
            </a:br>
            <a:r>
              <a:rPr lang="en-US" altLang="ko-KR" dirty="0"/>
              <a:t>(JSP</a:t>
            </a:r>
            <a:r>
              <a:rPr lang="ko-KR" altLang="en-US" dirty="0"/>
              <a:t>는 요청 </a:t>
            </a:r>
            <a:r>
              <a:rPr lang="en-US" altLang="ko-KR" dirty="0"/>
              <a:t>URL</a:t>
            </a:r>
            <a:r>
              <a:rPr lang="ko-KR" altLang="en-US" dirty="0"/>
              <a:t>이 곧 담당 </a:t>
            </a:r>
            <a:r>
              <a:rPr lang="en-US" altLang="ko-KR" dirty="0"/>
              <a:t>JSP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요청명과의 매핑은 </a:t>
            </a:r>
            <a:r>
              <a:rPr lang="en-US" altLang="ko-KR" dirty="0"/>
              <a:t>web.xml</a:t>
            </a:r>
            <a:r>
              <a:rPr lang="ko-KR" altLang="en-US" dirty="0"/>
              <a:t>을 이용하는 방식과 </a:t>
            </a:r>
            <a:r>
              <a:rPr lang="en-US" altLang="ko-KR" dirty="0"/>
              <a:t>@WebServlet </a:t>
            </a:r>
            <a:r>
              <a:rPr lang="ko-KR" altLang="en-US" dirty="0"/>
              <a:t>애너테이션을 이용하는 </a:t>
            </a:r>
            <a:br>
              <a:rPr lang="en-US" altLang="ko-KR" dirty="0"/>
            </a:br>
            <a:r>
              <a:rPr lang="ko-KR" altLang="en-US" dirty="0"/>
              <a:t>방식을 제공</a:t>
            </a:r>
            <a:endParaRPr lang="en-US" altLang="ko-KR" dirty="0"/>
          </a:p>
          <a:p>
            <a:pPr lvl="1"/>
            <a:r>
              <a:rPr lang="ko-KR" altLang="en-US" dirty="0"/>
              <a:t>서블릿은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상속받은 후 요청을 처리할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오버라이딩하여 제작</a:t>
            </a:r>
            <a:endParaRPr lang="en-US" altLang="ko-KR" dirty="0"/>
          </a:p>
          <a:p>
            <a:pPr lvl="1"/>
            <a:r>
              <a:rPr lang="ko-KR" altLang="en-US" dirty="0"/>
              <a:t>와일드카드</a:t>
            </a:r>
            <a:r>
              <a:rPr lang="en-US" altLang="ko-KR" dirty="0"/>
              <a:t>(*)</a:t>
            </a:r>
            <a:r>
              <a:rPr lang="ko-KR" altLang="en-US" dirty="0"/>
              <a:t>를 사용하여 여러 가지 요청을 하나의 서블릿에서 처리하도록 매핑 가능 </a:t>
            </a:r>
            <a:endParaRPr lang="en-US" altLang="ko-KR" dirty="0"/>
          </a:p>
          <a:p>
            <a:pPr lvl="1"/>
            <a:r>
              <a:rPr lang="ko-KR" altLang="en-US" dirty="0"/>
              <a:t>수명주기 메서드에서 확인했듯이 두 번째 요청부터는 첫 번째 요청 때 만들어둔 객체를 재사용하므로 처리 속도가 빨라짐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13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서블릿</a:t>
            </a:r>
            <a:r>
              <a:rPr lang="en-US" altLang="ko-KR" sz="4000" b="1" dirty="0">
                <a:solidFill>
                  <a:schemeClr val="lt1"/>
                </a:solidFill>
              </a:rPr>
              <a:t>(Servlet)</a:t>
            </a:r>
            <a:endParaRPr lang="en-US" sz="32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MVC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패턴을 적용한 모델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방식의 게시판을 제작하기 위해 필요한 기술인 서블릿을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서블릿의 개념과 동작 방식을 이해하고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작성 규칙에 따라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요청명과 서블릿 클래스를 매핑한 후 클라이언트의 요청을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서블릿은 모델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(MVC)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으로 웹 애플리케이션을 개발하는 데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MVC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패턴을 지원하는 프레임워크에서도 서블릿과 유사한 코드가 많이 사용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7EFC2-747C-4E6E-80A0-C3B603F9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92" y="1461524"/>
            <a:ext cx="5542350" cy="20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13.1 </a:t>
            </a:r>
            <a:r>
              <a:rPr lang="ko-KR" altLang="en-US" b="1" dirty="0"/>
              <a:t>서블릿이란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은 </a:t>
            </a:r>
            <a:r>
              <a:rPr lang="en-US" altLang="ko-KR" dirty="0"/>
              <a:t>JSP</a:t>
            </a:r>
            <a:r>
              <a:rPr lang="ko-KR" altLang="en-US" dirty="0"/>
              <a:t>가 나오기 전</a:t>
            </a:r>
            <a:r>
              <a:rPr lang="en-US" altLang="ko-KR" dirty="0"/>
              <a:t>, </a:t>
            </a:r>
            <a:r>
              <a:rPr lang="ko-KR" altLang="en-US" dirty="0"/>
              <a:t>자바로 웹 애플리케이션을 개발할 수 있도록 만든 기술</a:t>
            </a:r>
            <a:endParaRPr lang="en-US" altLang="ko-KR" dirty="0"/>
          </a:p>
          <a:p>
            <a:pPr lvl="1"/>
            <a:r>
              <a:rPr lang="ko-KR" altLang="en-US" dirty="0"/>
              <a:t>서블릿은 서버 단에서 클라이언트의 요청을 받아 처리한 후 응답하는 역할</a:t>
            </a:r>
            <a:endParaRPr lang="en-US" altLang="ko-KR" dirty="0"/>
          </a:p>
          <a:p>
            <a:pPr lvl="1"/>
            <a:r>
              <a:rPr lang="ko-KR" altLang="en-US" dirty="0"/>
              <a:t>서블릿 특징</a:t>
            </a:r>
            <a:endParaRPr lang="en-US" altLang="ko-KR" dirty="0"/>
          </a:p>
          <a:p>
            <a:pPr lvl="2"/>
            <a:r>
              <a:rPr lang="ko-KR" altLang="en-US" dirty="0"/>
              <a:t>클라이언트의 요청에 대해 동적으로 작동하는 웹 애플리케이션 컴포넌트</a:t>
            </a:r>
            <a:endParaRPr lang="en-US" altLang="ko-KR" dirty="0"/>
          </a:p>
          <a:p>
            <a:pPr lvl="2"/>
            <a:r>
              <a:rPr lang="en-US" altLang="ko-KR" dirty="0"/>
              <a:t>MVC </a:t>
            </a:r>
            <a:r>
              <a:rPr lang="ko-KR" altLang="en-US" dirty="0"/>
              <a:t>모델에서 컨트롤러</a:t>
            </a:r>
            <a:r>
              <a:rPr lang="en-US" altLang="ko-KR" dirty="0"/>
              <a:t>(Controller)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2"/>
            <a:r>
              <a:rPr lang="ko-KR" altLang="en-US" dirty="0"/>
              <a:t>모든 메서드는 스레드로 동작</a:t>
            </a:r>
            <a:endParaRPr lang="en-US" altLang="ko-KR" dirty="0"/>
          </a:p>
          <a:p>
            <a:pPr lvl="2"/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상속받음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13.2 </a:t>
            </a:r>
            <a:r>
              <a:rPr lang="ko-KR" altLang="en-US" b="1" dirty="0"/>
              <a:t>서블릿 컨테이너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서블릿과 서블릿 컨테이너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DC949-8B81-4D61-8124-54E43488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977" y="1518284"/>
            <a:ext cx="5672870" cy="28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13.2 </a:t>
            </a:r>
            <a:r>
              <a:rPr lang="ko-KR" altLang="en-US" b="1" dirty="0"/>
              <a:t>서블릿 컨테이너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서블릿 컨테이너로 톰캣</a:t>
            </a:r>
            <a:r>
              <a:rPr lang="en-US" altLang="ko-KR" dirty="0"/>
              <a:t>(Tomcat)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서블릿의 수명주기를 관리하고</a:t>
            </a:r>
            <a:r>
              <a:rPr lang="en-US" altLang="ko-KR" dirty="0"/>
              <a:t>, </a:t>
            </a:r>
            <a:r>
              <a:rPr lang="ko-KR" altLang="en-US" dirty="0"/>
              <a:t>요청이 오면 스레드를 생성해 처리</a:t>
            </a:r>
            <a:endParaRPr lang="en-US" altLang="ko-KR" dirty="0"/>
          </a:p>
          <a:p>
            <a:pPr lvl="2"/>
            <a:r>
              <a:rPr lang="ko-KR" altLang="en-US" dirty="0"/>
              <a:t>클라이언트의 요청을 받아서 응답을 보낼 수 있도록 통신을 지원</a:t>
            </a:r>
            <a:endParaRPr lang="en-US" altLang="ko-KR" dirty="0"/>
          </a:p>
          <a:p>
            <a:pPr lvl="2"/>
            <a:r>
              <a:rPr lang="ko-KR" altLang="en-US" dirty="0"/>
              <a:t>서블릿 컨테이너 역할</a:t>
            </a:r>
            <a:endParaRPr lang="en-US" altLang="ko-KR" dirty="0"/>
          </a:p>
          <a:p>
            <a:pPr lvl="3"/>
            <a:r>
              <a:rPr lang="ko-KR" altLang="en-US" dirty="0"/>
              <a:t>통신 지원 </a:t>
            </a:r>
            <a:r>
              <a:rPr lang="en-US" altLang="ko-KR" dirty="0"/>
              <a:t>: </a:t>
            </a:r>
            <a:r>
              <a:rPr lang="ko-KR" altLang="en-US" dirty="0"/>
              <a:t>클라이언트와 통신하려면 서버는 특정 포트</a:t>
            </a:r>
            <a:r>
              <a:rPr lang="en-US" altLang="ko-KR" dirty="0"/>
              <a:t>(port)</a:t>
            </a:r>
            <a:r>
              <a:rPr lang="ko-KR" altLang="en-US" dirty="0"/>
              <a:t>로 소켓</a:t>
            </a:r>
            <a:r>
              <a:rPr lang="en-US" altLang="ko-KR" dirty="0"/>
              <a:t>(Socket)</a:t>
            </a:r>
            <a:r>
              <a:rPr lang="ko-KR" altLang="en-US" dirty="0"/>
              <a:t>을 열고 </a:t>
            </a:r>
            <a:r>
              <a:rPr lang="en-US" altLang="ko-KR" dirty="0"/>
              <a:t>I/O </a:t>
            </a:r>
            <a:r>
              <a:rPr lang="ko-KR" altLang="en-US" dirty="0"/>
              <a:t>스트림을 생성하는 등 복잡한 과정이 필요 </a:t>
            </a:r>
            <a:r>
              <a:rPr lang="en-US" altLang="ko-KR" dirty="0"/>
              <a:t>- </a:t>
            </a:r>
            <a:r>
              <a:rPr lang="ko-KR" altLang="en-US" dirty="0"/>
              <a:t>서블릿 컨테이너는 이 과정을 간단히 해주는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3"/>
            <a:r>
              <a:rPr lang="ko-KR" altLang="en-US" dirty="0"/>
              <a:t>수명주기 관리 </a:t>
            </a:r>
            <a:r>
              <a:rPr lang="en-US" altLang="ko-KR" dirty="0"/>
              <a:t>: </a:t>
            </a:r>
            <a:r>
              <a:rPr lang="ko-KR" altLang="en-US" dirty="0"/>
              <a:t>서블릿을 인스턴스화한 후 초기화하고</a:t>
            </a:r>
            <a:r>
              <a:rPr lang="en-US" altLang="ko-KR" dirty="0"/>
              <a:t>, </a:t>
            </a:r>
            <a:r>
              <a:rPr lang="ko-KR" altLang="en-US" dirty="0"/>
              <a:t>요청에 맞는 적절한 메서드를 호출하고</a:t>
            </a:r>
            <a:r>
              <a:rPr lang="en-US" altLang="ko-KR" dirty="0"/>
              <a:t> </a:t>
            </a:r>
            <a:r>
              <a:rPr lang="ko-KR" altLang="en-US" dirty="0"/>
              <a:t>응답한 후에는 가비지 컬렉션을 통해 객체를 소멸</a:t>
            </a:r>
            <a:endParaRPr lang="en-US" altLang="ko-KR" dirty="0"/>
          </a:p>
          <a:p>
            <a:pPr lvl="3"/>
            <a:r>
              <a:rPr lang="ko-KR" altLang="en-US" dirty="0"/>
              <a:t>멀티스레딩 관리 </a:t>
            </a:r>
            <a:r>
              <a:rPr lang="en-US" altLang="ko-KR" dirty="0"/>
              <a:t>: </a:t>
            </a:r>
            <a:r>
              <a:rPr lang="ko-KR" altLang="en-US" dirty="0"/>
              <a:t>서블릿 요청들은 스레드를 생성해 처리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멀티스레드 방식으로 여러 요청을 동시에 처리</a:t>
            </a:r>
            <a:endParaRPr lang="en-US" altLang="ko-KR" dirty="0"/>
          </a:p>
          <a:p>
            <a:pPr lvl="3"/>
            <a:r>
              <a:rPr lang="ko-KR" altLang="en-US" dirty="0"/>
              <a:t>선언적인 보안 관리 및 </a:t>
            </a:r>
            <a:r>
              <a:rPr lang="en-US" altLang="ko-KR" dirty="0"/>
              <a:t>JSP </a:t>
            </a:r>
            <a:r>
              <a:rPr lang="ko-KR" altLang="en-US" dirty="0"/>
              <a:t>지원 </a:t>
            </a:r>
            <a:r>
              <a:rPr lang="en-US" altLang="ko-KR" dirty="0"/>
              <a:t>: </a:t>
            </a:r>
            <a:r>
              <a:rPr lang="ko-KR" altLang="en-US" dirty="0"/>
              <a:t>서블릿 컨테이너는 보안 기능을 지원하므로 별도로 구현하지 않아도 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5144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13.3 </a:t>
            </a:r>
            <a:r>
              <a:rPr lang="ko-KR" altLang="en-US" b="1" dirty="0"/>
              <a:t>서블릿의 동작 방식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서블릿 동작 방식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97B7A-24DA-49A3-8AEA-D49B1EA42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35" y="1422858"/>
            <a:ext cx="6550269" cy="27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451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43290</TotalTime>
  <Words>2897</Words>
  <Application>Microsoft Macintosh PowerPoint</Application>
  <PresentationFormat>화면 슬라이드 쇼(16:9)</PresentationFormat>
  <Paragraphs>284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Arial</vt:lpstr>
      <vt:lpstr>맑은 고딕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13.1 서블릿이란?</vt:lpstr>
      <vt:lpstr>13.2 서블릿 컨테이너(1)</vt:lpstr>
      <vt:lpstr>13.2 서블릿 컨테이너(2)</vt:lpstr>
      <vt:lpstr>13.3 서블릿의 동작 방식(1)</vt:lpstr>
      <vt:lpstr>13.3 서블릿의 동작 방식(2)</vt:lpstr>
      <vt:lpstr>13.4 서블릿 작성 규칙(1)</vt:lpstr>
      <vt:lpstr>13.4 서블릿 작성 규칙(2)</vt:lpstr>
      <vt:lpstr>13.5 서블릿 작성(1)</vt:lpstr>
      <vt:lpstr>13.5 서블릿 작성(2)</vt:lpstr>
      <vt:lpstr>13.5 서블릿 작성(3)</vt:lpstr>
      <vt:lpstr>13.5 서블릿 작성(4)</vt:lpstr>
      <vt:lpstr>13.5 서블릿 작성(5)</vt:lpstr>
      <vt:lpstr>13.5 서블릿 작성(6)</vt:lpstr>
      <vt:lpstr>13.5 서블릿 작성(7)</vt:lpstr>
      <vt:lpstr>13.5 서블릿 작성(8)</vt:lpstr>
      <vt:lpstr>13.5 서블릿 작성(9)</vt:lpstr>
      <vt:lpstr>13.5 서블릿 작성(10)</vt:lpstr>
      <vt:lpstr>13.5 서블릿 작성(11)</vt:lpstr>
      <vt:lpstr>13.5 서블릿 작성(12)</vt:lpstr>
      <vt:lpstr>13.5 서블릿 작성(13)</vt:lpstr>
      <vt:lpstr>13.5 서블릿 작성(14)</vt:lpstr>
      <vt:lpstr>13.5 서블릿 작성(15)</vt:lpstr>
      <vt:lpstr>13.5 서블릿 작성(16)</vt:lpstr>
      <vt:lpstr>13.5 서블릿 작성(17)</vt:lpstr>
      <vt:lpstr>13.5 서블릿 작성(18)</vt:lpstr>
      <vt:lpstr>13.5 서블릿 작성(19)</vt:lpstr>
      <vt:lpstr>13.5 서블릿 작성(20)</vt:lpstr>
      <vt:lpstr>13.5 서블릿 작성(21)</vt:lpstr>
      <vt:lpstr>13.6 MVC 패턴을 적용한 회원인증 구현(1)</vt:lpstr>
      <vt:lpstr>13.6 MVC 패턴을 적용한 회원인증 구현(2)</vt:lpstr>
      <vt:lpstr>13.6 MVC 패턴을 적용한 회원인증 구현(3)</vt:lpstr>
      <vt:lpstr>13.6 MVC 패턴을 적용한 회원인증 구현(4)</vt:lpstr>
      <vt:lpstr>13.6 MVC 패턴을 적용한 회원인증 구현(5)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Microsoft Office User</cp:lastModifiedBy>
  <cp:revision>89</cp:revision>
  <dcterms:modified xsi:type="dcterms:W3CDTF">2022-04-14T06:43:12Z</dcterms:modified>
</cp:coreProperties>
</file>