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64"/>
  </p:notesMasterIdLst>
  <p:sldIdLst>
    <p:sldId id="256" r:id="rId2"/>
    <p:sldId id="257" r:id="rId3"/>
    <p:sldId id="258" r:id="rId4"/>
    <p:sldId id="262" r:id="rId5"/>
    <p:sldId id="285" r:id="rId6"/>
    <p:sldId id="286" r:id="rId7"/>
    <p:sldId id="260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319" r:id="rId41"/>
    <p:sldId id="320" r:id="rId42"/>
    <p:sldId id="321" r:id="rId43"/>
    <p:sldId id="322" r:id="rId44"/>
    <p:sldId id="323" r:id="rId45"/>
    <p:sldId id="324" r:id="rId46"/>
    <p:sldId id="325" r:id="rId47"/>
    <p:sldId id="326" r:id="rId48"/>
    <p:sldId id="327" r:id="rId49"/>
    <p:sldId id="328" r:id="rId50"/>
    <p:sldId id="329" r:id="rId51"/>
    <p:sldId id="330" r:id="rId52"/>
    <p:sldId id="331" r:id="rId53"/>
    <p:sldId id="332" r:id="rId54"/>
    <p:sldId id="333" r:id="rId55"/>
    <p:sldId id="334" r:id="rId56"/>
    <p:sldId id="335" r:id="rId57"/>
    <p:sldId id="336" r:id="rId58"/>
    <p:sldId id="337" r:id="rId59"/>
    <p:sldId id="338" r:id="rId60"/>
    <p:sldId id="339" r:id="rId61"/>
    <p:sldId id="340" r:id="rId62"/>
    <p:sldId id="284" r:id="rId63"/>
  </p:sldIdLst>
  <p:sldSz cx="9144000" cy="5143500" type="screen16x9"/>
  <p:notesSz cx="6858000" cy="9144000"/>
  <p:embeddedFontLst>
    <p:embeddedFont>
      <p:font typeface="나눔고딕코딩" panose="020B0600000101010101" charset="-127"/>
      <p:regular r:id="rId65"/>
      <p:bold r:id="rId66"/>
    </p:embeddedFont>
    <p:embeddedFont>
      <p:font typeface="Calibri" panose="020F0502020204030204" pitchFamily="34" charset="0"/>
      <p:regular r:id="rId67"/>
      <p:bold r:id="rId68"/>
      <p:italic r:id="rId69"/>
      <p:boldItalic r:id="rId70"/>
    </p:embeddedFont>
    <p:embeddedFont>
      <p:font typeface="맑은 고딕" panose="020B0503020000020004" pitchFamily="50" charset="-127"/>
      <p:regular r:id="rId71"/>
      <p:bold r:id="rId7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65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28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8309B1-A0ED-4E6A-A961-69D7AD0C673F}">
  <a:tblStyle styleId="{9B8309B1-A0ED-4E6A-A961-69D7AD0C67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081" autoAdjust="0"/>
  </p:normalViewPr>
  <p:slideViewPr>
    <p:cSldViewPr snapToGrid="0">
      <p:cViewPr varScale="1">
        <p:scale>
          <a:sx n="200" d="100"/>
          <a:sy n="200" d="100"/>
        </p:scale>
        <p:origin x="162" y="318"/>
      </p:cViewPr>
      <p:guideLst>
        <p:guide orient="horz" pos="1665"/>
        <p:guide pos="2880"/>
        <p:guide pos="816"/>
        <p:guide orient="horz" pos="21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2.fntdata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6.fntdata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1.fntdata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479e62ca1_0_79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479e62ca1_0_79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3406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4473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1767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2218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42161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1641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41338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1542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56597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5717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479e62ca1_0_7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479e62ca1_0_7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02997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77052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12828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06768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33736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00836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22073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17448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1756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696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479e62ca1_0_79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479e62ca1_0_79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43289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31274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79086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0413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93432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11198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74562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29591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62744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0872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479e62ca1_0_79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479e62ca1_0_79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09665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257601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52805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7551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287152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180540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103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484018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351220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238193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7204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907715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482919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678908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678214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587948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916735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140095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583454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636661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081016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5038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979010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7837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0248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4952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4512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82;p18">
            <a:extLst>
              <a:ext uri="{FF2B5EF4-FFF2-40B4-BE49-F238E27FC236}">
                <a16:creationId xmlns:a16="http://schemas.microsoft.com/office/drawing/2014/main" id="{CC29C57E-426B-4BB3-A3F4-A0C382077CB5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 hasCustomPrompt="1"/>
          </p:nvPr>
        </p:nvSpPr>
        <p:spPr>
          <a:xfrm>
            <a:off x="311700" y="1027611"/>
            <a:ext cx="8520600" cy="3541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58775" lvl="0" indent="-244475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ea"/>
                <a:ea typeface="+mn-ea"/>
              </a:defRPr>
            </a:lvl1pPr>
            <a:lvl2pPr marL="627063" lvl="1" indent="-268288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ea"/>
                <a:ea typeface="+mn-ea"/>
              </a:defRPr>
            </a:lvl2pPr>
            <a:lvl3pPr marL="896938" lvl="2" indent="-269875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ea"/>
                <a:ea typeface="+mn-ea"/>
              </a:defRPr>
            </a:lvl3pPr>
            <a:lvl4pPr marL="1162050" lvl="3" indent="-266700">
              <a:spcBef>
                <a:spcPts val="0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+mn-ea"/>
                <a:ea typeface="+mn-ea"/>
              </a:defRPr>
            </a:lvl4pPr>
            <a:lvl5pPr marL="1436688" lvl="4" indent="-269875">
              <a:spcBef>
                <a:spcPts val="0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 dirty="0" err="1"/>
              <a:t>sdf</a:t>
            </a:r>
            <a:endParaRPr lang="en-US" dirty="0"/>
          </a:p>
          <a:p>
            <a:pPr lvl="1"/>
            <a:r>
              <a:rPr lang="en-US" dirty="0" err="1"/>
              <a:t>sdf</a:t>
            </a:r>
            <a:endParaRPr lang="en-US" dirty="0"/>
          </a:p>
          <a:p>
            <a:pPr lvl="2"/>
            <a:r>
              <a:rPr lang="en-US" dirty="0"/>
              <a:t>as</a:t>
            </a:r>
          </a:p>
          <a:p>
            <a:pPr lvl="3"/>
            <a:r>
              <a:rPr lang="en-US" dirty="0" err="1"/>
              <a:t>df</a:t>
            </a:r>
            <a:endParaRPr lang="en-US" dirty="0"/>
          </a:p>
          <a:p>
            <a:pPr lvl="4"/>
            <a:r>
              <a:rPr lang="en-US" dirty="0" err="1"/>
              <a:t>df</a:t>
            </a:r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7178D6-297E-4C84-A97B-59DCF205642C}"/>
              </a:ext>
            </a:extLst>
          </p:cNvPr>
          <p:cNvSpPr txBox="1"/>
          <p:nvPr userDrawn="1"/>
        </p:nvSpPr>
        <p:spPr>
          <a:xfrm>
            <a:off x="174217" y="4755625"/>
            <a:ext cx="2847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성낙현의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JSP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자바 웹 프로그래밍</a:t>
            </a:r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5113" y="374021"/>
            <a:ext cx="4633776" cy="132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3797" y="1602762"/>
            <a:ext cx="3976428" cy="2380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1825" y="3834153"/>
            <a:ext cx="1440350" cy="1440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AC8D2A-5E99-433E-95D5-A882F276AC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</a:t>
            </a:fld>
            <a:endParaRPr lang="ko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14.1 </a:t>
            </a:r>
            <a:r>
              <a:rPr lang="ko-KR" altLang="en-US" b="1" dirty="0"/>
              <a:t>프로젝트 구상</a:t>
            </a:r>
            <a:r>
              <a:rPr lang="en-US" altLang="ko-KR" b="1" dirty="0"/>
              <a:t>(3)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자료실형 게시판 프로세스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10</a:t>
            </a:fld>
            <a:endParaRPr lang="ko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5B72FB-E43D-4CAE-9933-1DAB81D9FF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1416959"/>
            <a:ext cx="4806806" cy="315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461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14.1 </a:t>
            </a:r>
            <a:r>
              <a:rPr lang="ko-KR" altLang="en-US" b="1" dirty="0"/>
              <a:t>프로젝트 구상</a:t>
            </a:r>
            <a:r>
              <a:rPr lang="en-US" altLang="ko-KR" b="1" dirty="0"/>
              <a:t>(4)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14.1.2 </a:t>
            </a:r>
            <a:r>
              <a:rPr lang="ko-KR" altLang="en-US" b="1" dirty="0"/>
              <a:t>기능별 요청명 정의</a:t>
            </a:r>
            <a:endParaRPr lang="en-US" altLang="ko-KR" b="1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표 </a:t>
            </a:r>
            <a:r>
              <a:rPr lang="en-US" altLang="ko-KR" dirty="0"/>
              <a:t>14-1] </a:t>
            </a:r>
            <a:r>
              <a:rPr lang="ko-KR" altLang="en-US" dirty="0"/>
              <a:t>게시판 기능별 요청명 패턴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11</a:t>
            </a:fld>
            <a:endParaRPr lang="ko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FB2417D-445E-4594-BFC9-4CA3981167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522977"/>
              </p:ext>
            </p:extLst>
          </p:nvPr>
        </p:nvGraphicFramePr>
        <p:xfrm>
          <a:off x="1295400" y="1736368"/>
          <a:ext cx="7296149" cy="2473146"/>
        </p:xfrm>
        <a:graphic>
          <a:graphicData uri="http://schemas.openxmlformats.org/drawingml/2006/table">
            <a:tbl>
              <a:tblPr firstRow="1" bandRow="1"/>
              <a:tblGrid>
                <a:gridCol w="1096108">
                  <a:extLst>
                    <a:ext uri="{9D8B030D-6E8A-4147-A177-3AD203B41FA5}">
                      <a16:colId xmlns:a16="http://schemas.microsoft.com/office/drawing/2014/main" val="1264806849"/>
                    </a:ext>
                  </a:extLst>
                </a:gridCol>
                <a:gridCol w="923192">
                  <a:extLst>
                    <a:ext uri="{9D8B030D-6E8A-4147-A177-3AD203B41FA5}">
                      <a16:colId xmlns:a16="http://schemas.microsoft.com/office/drawing/2014/main" val="2886179195"/>
                    </a:ext>
                  </a:extLst>
                </a:gridCol>
                <a:gridCol w="1776046">
                  <a:extLst>
                    <a:ext uri="{9D8B030D-6E8A-4147-A177-3AD203B41FA5}">
                      <a16:colId xmlns:a16="http://schemas.microsoft.com/office/drawing/2014/main" val="245068471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513413475"/>
                    </a:ext>
                  </a:extLst>
                </a:gridCol>
                <a:gridCol w="2014903">
                  <a:extLst>
                    <a:ext uri="{9D8B030D-6E8A-4147-A177-3AD203B41FA5}">
                      <a16:colId xmlns:a16="http://schemas.microsoft.com/office/drawing/2014/main" val="3432009723"/>
                    </a:ext>
                  </a:extLst>
                </a:gridCol>
              </a:tblGrid>
              <a:tr h="2323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매핑 방법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요청명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컨트롤러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서블릿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mpd="sng">
                      <a:solidFill>
                        <a:srgbClr val="4285F4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뷰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(JSP)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경로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285F4"/>
                      </a:solidFill>
                    </a:lnT>
                    <a:lnB w="12700" cmpd="sng">
                      <a:solidFill>
                        <a:srgbClr val="4285F4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414956"/>
                  </a:ext>
                </a:extLst>
              </a:tr>
              <a:tr h="31411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목록 보기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web.xml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/mvcboard/list.do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1100" dirty="0" err="1">
                          <a:latin typeface="+mn-ea"/>
                          <a:ea typeface="+mn-ea"/>
                        </a:rPr>
                        <a:t>ListController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mpd="sng">
                      <a:solidFill>
                        <a:srgbClr val="4285F4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/14MVCBoard/</a:t>
                      </a:r>
                      <a:r>
                        <a:rPr lang="en-US" altLang="ko-KR" sz="1100" dirty="0" err="1">
                          <a:latin typeface="+mn-ea"/>
                          <a:ea typeface="+mn-ea"/>
                        </a:rPr>
                        <a:t>List.jsp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285F4"/>
                      </a:solidFill>
                    </a:lnT>
                    <a:lnB w="12700" cmpd="sng">
                      <a:solidFill>
                        <a:srgbClr val="4285F4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393883"/>
                  </a:ext>
                </a:extLst>
              </a:tr>
              <a:tr h="31411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글쓰기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web.xml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/mvcboard/write.do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1100" dirty="0" err="1">
                          <a:latin typeface="+mn-ea"/>
                          <a:ea typeface="+mn-ea"/>
                        </a:rPr>
                        <a:t>WriteController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mpd="sng">
                      <a:solidFill>
                        <a:srgbClr val="4285F4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/14MVCBoard/</a:t>
                      </a:r>
                      <a:r>
                        <a:rPr lang="en-US" altLang="ko-KR" sz="1100" dirty="0" err="1">
                          <a:latin typeface="+mn-ea"/>
                          <a:ea typeface="+mn-ea"/>
                        </a:rPr>
                        <a:t>Write.jsp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285F4"/>
                      </a:solidFill>
                    </a:lnT>
                    <a:lnB w="12700" cmpd="sng">
                      <a:solidFill>
                        <a:srgbClr val="4285F4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350321"/>
                  </a:ext>
                </a:extLst>
              </a:tr>
              <a:tr h="31411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상세 보기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애너테이션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/mvcboard/view.do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1100" dirty="0" err="1">
                          <a:latin typeface="+mn-ea"/>
                          <a:ea typeface="+mn-ea"/>
                        </a:rPr>
                        <a:t>ViewController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/14MVCBoard/</a:t>
                      </a:r>
                      <a:r>
                        <a:rPr lang="en-US" altLang="ko-KR" sz="1100" dirty="0" err="1">
                          <a:latin typeface="+mn-ea"/>
                          <a:ea typeface="+mn-ea"/>
                        </a:rPr>
                        <a:t>View.jsp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620491"/>
                  </a:ext>
                </a:extLst>
              </a:tr>
              <a:tr h="31411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비밀번호 검증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애너테이션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/mvcboard/pass.do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1100" dirty="0" err="1">
                          <a:latin typeface="+mn-ea"/>
                          <a:ea typeface="+mn-ea"/>
                        </a:rPr>
                        <a:t>PassController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/14MVCBoard/</a:t>
                      </a:r>
                      <a:r>
                        <a:rPr lang="en-US" altLang="ko-KR" sz="1100" dirty="0" err="1">
                          <a:latin typeface="+mn-ea"/>
                          <a:ea typeface="+mn-ea"/>
                        </a:rPr>
                        <a:t>Pass.jsp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76268"/>
                  </a:ext>
                </a:extLst>
              </a:tr>
              <a:tr h="31411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수정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애너테이션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/mvcboard/edit.do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1100" dirty="0" err="1">
                          <a:latin typeface="+mn-ea"/>
                          <a:ea typeface="+mn-ea"/>
                        </a:rPr>
                        <a:t>EditController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/14MVCBoard/</a:t>
                      </a:r>
                      <a:r>
                        <a:rPr lang="en-US" altLang="ko-KR" sz="1100" dirty="0" err="1">
                          <a:latin typeface="+mn-ea"/>
                          <a:ea typeface="+mn-ea"/>
                        </a:rPr>
                        <a:t>Edit.jsp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020881"/>
                  </a:ext>
                </a:extLst>
              </a:tr>
              <a:tr h="3141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애너테이션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필요 없음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>
                          <a:latin typeface="+mn-ea"/>
                          <a:ea typeface="+mn-ea"/>
                        </a:rPr>
                        <a:t>PassController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필요 없음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068843"/>
                  </a:ext>
                </a:extLst>
              </a:tr>
              <a:tr h="3141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다운로드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285F4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애너테이션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285F4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/mvcboard/download.do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285F4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>
                          <a:latin typeface="+mn-ea"/>
                          <a:ea typeface="+mn-ea"/>
                        </a:rPr>
                        <a:t>DownloadController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mpd="sng">
                      <a:solidFill>
                        <a:srgbClr val="4285F4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필요 없음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285F4"/>
                      </a:solidFill>
                    </a:lnT>
                    <a:lnB w="12700" cmpd="sng">
                      <a:solidFill>
                        <a:srgbClr val="4285F4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305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523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14.1 </a:t>
            </a:r>
            <a:r>
              <a:rPr lang="ko-KR" altLang="en-US" b="1" dirty="0"/>
              <a:t>프로젝트 구상</a:t>
            </a:r>
            <a:r>
              <a:rPr lang="en-US" altLang="ko-KR" b="1" dirty="0"/>
              <a:t>(5)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ko-KR" altLang="en-US" dirty="0"/>
              <a:t>첫째</a:t>
            </a:r>
            <a:r>
              <a:rPr lang="en-US" altLang="ko-KR" dirty="0"/>
              <a:t>, </a:t>
            </a:r>
            <a:r>
              <a:rPr lang="ko-KR" altLang="en-US" dirty="0"/>
              <a:t>학습이 목적이므로 매핑은 </a:t>
            </a:r>
            <a:r>
              <a:rPr lang="en-US" altLang="ko-KR" dirty="0"/>
              <a:t>web.xml</a:t>
            </a:r>
            <a:r>
              <a:rPr lang="ko-KR" altLang="en-US" dirty="0"/>
              <a:t>과 애너테이션을 혼합해서 사용</a:t>
            </a:r>
            <a:endParaRPr lang="en-US" altLang="ko-KR" dirty="0"/>
          </a:p>
          <a:p>
            <a:pPr lvl="3"/>
            <a:r>
              <a:rPr lang="ko-KR" altLang="en-US" dirty="0"/>
              <a:t>실전에서는 보통 한 가지만 이용</a:t>
            </a:r>
            <a:endParaRPr lang="en-US" altLang="ko-KR" dirty="0"/>
          </a:p>
          <a:p>
            <a:pPr lvl="2"/>
            <a:r>
              <a:rPr lang="ko-KR" altLang="en-US" dirty="0"/>
              <a:t>둘째</a:t>
            </a:r>
            <a:r>
              <a:rPr lang="en-US" altLang="ko-KR" dirty="0"/>
              <a:t>, </a:t>
            </a:r>
            <a:r>
              <a:rPr lang="ko-KR" altLang="en-US" dirty="0"/>
              <a:t>대부분 기능의 패턴이 비슷하지만</a:t>
            </a:r>
            <a:r>
              <a:rPr lang="en-US" altLang="ko-KR" dirty="0"/>
              <a:t>, </a:t>
            </a:r>
            <a:r>
              <a:rPr lang="ko-KR" altLang="en-US" dirty="0"/>
              <a:t>삭제와 다운로드만 조금 차이남</a:t>
            </a:r>
            <a:endParaRPr lang="en-US" altLang="ko-KR" dirty="0"/>
          </a:p>
          <a:p>
            <a:pPr lvl="3"/>
            <a:r>
              <a:rPr lang="ko-KR" altLang="en-US" dirty="0"/>
              <a:t>삭제의 경우는 비밀번호가 일치하면 그 즉시 게시물을 삭제하면 되므로 요청명과 뷰가 필요 없음</a:t>
            </a:r>
            <a:endParaRPr lang="en-US" altLang="ko-KR" dirty="0"/>
          </a:p>
          <a:p>
            <a:pPr lvl="3"/>
            <a:r>
              <a:rPr lang="ko-KR" altLang="en-US" dirty="0"/>
              <a:t>다운로드의 경우에는 요청했을 때 파일이 즉시 다운로드되므로 역시 뷰가 필요 없음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12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681693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14.2 </a:t>
            </a:r>
            <a:r>
              <a:rPr lang="ko-KR" altLang="en-US" b="1" dirty="0"/>
              <a:t>목록 보기</a:t>
            </a:r>
            <a:r>
              <a:rPr lang="en-US" altLang="ko-KR" b="1" dirty="0"/>
              <a:t>(1)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 목록 보기 처리 프로세스와 담당 모듈</a:t>
            </a:r>
            <a:r>
              <a:rPr lang="en-US" altLang="ko-KR" dirty="0"/>
              <a:t>(</a:t>
            </a:r>
            <a:r>
              <a:rPr lang="ko-KR" altLang="en-US" dirty="0"/>
              <a:t>파일</a:t>
            </a:r>
            <a:r>
              <a:rPr lang="en-US" altLang="ko-KR" dirty="0"/>
              <a:t>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13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7E655E-8FC7-42B5-A9C9-FE082E0B3D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7075" y="1532793"/>
            <a:ext cx="7308179" cy="21596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608F5D-F29C-44F2-8B85-7FEFA72A691B}"/>
              </a:ext>
            </a:extLst>
          </p:cNvPr>
          <p:cNvSpPr txBox="1"/>
          <p:nvPr/>
        </p:nvSpPr>
        <p:spPr>
          <a:xfrm>
            <a:off x="2521408" y="3741148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ClrTx/>
              <a:buFont typeface="맑은 고딕" panose="020B0503020000020004" pitchFamily="50" charset="-127"/>
              <a:buChar char="▲"/>
            </a:pPr>
            <a:r>
              <a:rPr lang="ko-KR" altLang="en-US" sz="1200" dirty="0">
                <a:solidFill>
                  <a:srgbClr val="0070C0"/>
                </a:solidFill>
              </a:rPr>
              <a:t>데이터베이스 → 모델 → 컨트롤러 → 뷰 순서로 구현</a:t>
            </a:r>
          </a:p>
        </p:txBody>
      </p:sp>
    </p:spTree>
    <p:extLst>
      <p:ext uri="{BB962C8B-B14F-4D97-AF65-F5344CB8AC3E}">
        <p14:creationId xmlns:p14="http://schemas.microsoft.com/office/powerpoint/2010/main" val="594331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14.2 </a:t>
            </a:r>
            <a:r>
              <a:rPr lang="ko-KR" altLang="en-US" b="1" dirty="0"/>
              <a:t>목록 보기</a:t>
            </a:r>
            <a:r>
              <a:rPr lang="en-US" altLang="ko-KR" b="1" dirty="0"/>
              <a:t>(2)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14.2.1 </a:t>
            </a:r>
            <a:r>
              <a:rPr lang="ko-KR" altLang="en-US" b="1" dirty="0"/>
              <a:t>테이블 생성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표 </a:t>
            </a:r>
            <a:r>
              <a:rPr lang="en-US" altLang="ko-KR" dirty="0"/>
              <a:t>14-2] </a:t>
            </a:r>
            <a:r>
              <a:rPr lang="en-US" altLang="ko-KR" dirty="0" err="1"/>
              <a:t>mvcboard</a:t>
            </a:r>
            <a:r>
              <a:rPr lang="en-US" altLang="ko-KR" dirty="0"/>
              <a:t> </a:t>
            </a:r>
            <a:r>
              <a:rPr lang="ko-KR" altLang="en-US" dirty="0"/>
              <a:t>테이블 정의서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14</a:t>
            </a:fld>
            <a:endParaRPr lang="ko" alt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D6B060E-C918-4253-9939-7FBAA3C48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711415"/>
              </p:ext>
            </p:extLst>
          </p:nvPr>
        </p:nvGraphicFramePr>
        <p:xfrm>
          <a:off x="1295400" y="1736368"/>
          <a:ext cx="7296150" cy="2865120"/>
        </p:xfrm>
        <a:graphic>
          <a:graphicData uri="http://schemas.openxmlformats.org/drawingml/2006/table">
            <a:tbl>
              <a:tblPr firstRow="1" bandRow="1"/>
              <a:tblGrid>
                <a:gridCol w="910649">
                  <a:extLst>
                    <a:ext uri="{9D8B030D-6E8A-4147-A177-3AD203B41FA5}">
                      <a16:colId xmlns:a16="http://schemas.microsoft.com/office/drawing/2014/main" val="1264806849"/>
                    </a:ext>
                  </a:extLst>
                </a:gridCol>
                <a:gridCol w="1365826">
                  <a:extLst>
                    <a:ext uri="{9D8B030D-6E8A-4147-A177-3AD203B41FA5}">
                      <a16:colId xmlns:a16="http://schemas.microsoft.com/office/drawing/2014/main" val="2886179195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45068471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2292651388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1513413475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432009723"/>
                    </a:ext>
                  </a:extLst>
                </a:gridCol>
              </a:tblGrid>
              <a:tr h="20250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컬럼명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데이터 타입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허용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키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기본값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mpd="sng">
                      <a:solidFill>
                        <a:srgbClr val="4285F4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285F4"/>
                      </a:solidFill>
                    </a:lnT>
                    <a:lnB w="12700" cmpd="sng">
                      <a:solidFill>
                        <a:srgbClr val="4285F4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414956"/>
                  </a:ext>
                </a:extLst>
              </a:tr>
              <a:tr h="23188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1100" dirty="0" err="1">
                          <a:latin typeface="+mn-ea"/>
                          <a:ea typeface="+mn-ea"/>
                        </a:rPr>
                        <a:t>idx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number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N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기본키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mpd="sng">
                      <a:solidFill>
                        <a:srgbClr val="4285F4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일련번호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기본키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285F4"/>
                      </a:solidFill>
                    </a:lnT>
                    <a:lnB w="12700" cmpd="sng">
                      <a:solidFill>
                        <a:srgbClr val="4285F4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393883"/>
                  </a:ext>
                </a:extLst>
              </a:tr>
              <a:tr h="23188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name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varchar2(50)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N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mpd="sng">
                      <a:solidFill>
                        <a:srgbClr val="4285F4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작성자 이름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285F4"/>
                      </a:solidFill>
                    </a:lnT>
                    <a:lnB w="12700" cmpd="sng">
                      <a:solidFill>
                        <a:srgbClr val="4285F4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350321"/>
                  </a:ext>
                </a:extLst>
              </a:tr>
              <a:tr h="23188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title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varchar2(200)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N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620491"/>
                  </a:ext>
                </a:extLst>
              </a:tr>
              <a:tr h="23188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content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varchar2(2000)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N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76268"/>
                  </a:ext>
                </a:extLst>
              </a:tr>
              <a:tr h="23188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postdate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date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N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1100" dirty="0" err="1">
                          <a:latin typeface="+mn-ea"/>
                          <a:ea typeface="+mn-ea"/>
                        </a:rPr>
                        <a:t>sysdate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020881"/>
                  </a:ext>
                </a:extLst>
              </a:tr>
              <a:tr h="2318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>
                          <a:latin typeface="+mn-ea"/>
                          <a:ea typeface="+mn-ea"/>
                        </a:rPr>
                        <a:t>ofile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varchar2(200)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원본 파일명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068843"/>
                  </a:ext>
                </a:extLst>
              </a:tr>
              <a:tr h="2318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>
                          <a:latin typeface="+mn-ea"/>
                          <a:ea typeface="+mn-ea"/>
                        </a:rPr>
                        <a:t>sfile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varchar2(30)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저장된 파일명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305372"/>
                  </a:ext>
                </a:extLst>
              </a:tr>
              <a:tr h="2318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>
                          <a:latin typeface="+mn-ea"/>
                          <a:ea typeface="+mn-ea"/>
                        </a:rPr>
                        <a:t>downcount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number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N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다운로드 횟수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841515"/>
                  </a:ext>
                </a:extLst>
              </a:tr>
              <a:tr h="2318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+mn-ea"/>
                          <a:ea typeface="+mn-ea"/>
                        </a:rPr>
                        <a:t>pass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varchar2(50)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N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비밀번호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575504"/>
                  </a:ext>
                </a:extLst>
              </a:tr>
              <a:tr h="2318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+mn-ea"/>
                          <a:ea typeface="+mn-ea"/>
                        </a:rPr>
                        <a:t>visitcount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285F4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number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285F4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N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285F4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285F4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mpd="sng">
                      <a:solidFill>
                        <a:srgbClr val="4285F4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조회수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285F4"/>
                      </a:solidFill>
                    </a:lnT>
                    <a:lnB w="12700" cmpd="sng">
                      <a:solidFill>
                        <a:srgbClr val="4285F4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310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9007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14.2 </a:t>
            </a:r>
            <a:r>
              <a:rPr lang="ko-KR" altLang="en-US" b="1" dirty="0"/>
              <a:t>목록 보기</a:t>
            </a:r>
            <a:r>
              <a:rPr lang="en-US" altLang="ko-KR" b="1" dirty="0"/>
              <a:t>(3)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ko-KR" altLang="en-US" dirty="0"/>
              <a:t>데이터베이스에 테이블을 생성하고 테스트용 데이터를 추가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01 </a:t>
            </a:r>
            <a:r>
              <a:rPr lang="ko-KR" altLang="en-US" dirty="0"/>
              <a:t>명령 프롬프트</a:t>
            </a:r>
            <a:r>
              <a:rPr lang="en-US" altLang="ko-KR" dirty="0"/>
              <a:t>(</a:t>
            </a:r>
            <a:r>
              <a:rPr lang="en-US" altLang="ko-KR" dirty="0" err="1"/>
              <a:t>cmd</a:t>
            </a:r>
            <a:r>
              <a:rPr lang="en-US" altLang="ko-KR" dirty="0"/>
              <a:t>)</a:t>
            </a:r>
            <a:r>
              <a:rPr lang="ko-KR" altLang="en-US" dirty="0"/>
              <a:t>를 실행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02 </a:t>
            </a:r>
            <a:r>
              <a:rPr lang="en-US" altLang="ko-KR" dirty="0" err="1"/>
              <a:t>sqlplus</a:t>
            </a:r>
            <a:r>
              <a:rPr lang="en-US" altLang="ko-KR" dirty="0"/>
              <a:t> </a:t>
            </a:r>
            <a:r>
              <a:rPr lang="ko-KR" altLang="en-US" dirty="0"/>
              <a:t>명령으로 오라클 데이터베이스에 연결</a:t>
            </a:r>
            <a:endParaRPr lang="en-US" altLang="ko-KR" dirty="0"/>
          </a:p>
          <a:p>
            <a:pPr lvl="3"/>
            <a:r>
              <a:rPr lang="ko-KR" altLang="en-US" dirty="0"/>
              <a:t>사용자 이름 </a:t>
            </a:r>
            <a:r>
              <a:rPr lang="en-US" altLang="ko-KR" dirty="0"/>
              <a:t>: </a:t>
            </a:r>
            <a:r>
              <a:rPr lang="en-US" altLang="ko-KR" dirty="0" err="1"/>
              <a:t>musthave</a:t>
            </a:r>
            <a:endParaRPr lang="en-US" altLang="ko-KR" dirty="0"/>
          </a:p>
          <a:p>
            <a:pPr lvl="3"/>
            <a:r>
              <a:rPr lang="ko-KR" altLang="en-US" dirty="0"/>
              <a:t>비밀번호 </a:t>
            </a:r>
            <a:r>
              <a:rPr lang="en-US" altLang="ko-KR" dirty="0"/>
              <a:t>: 1234</a:t>
            </a:r>
          </a:p>
          <a:p>
            <a:pPr marL="627063" lvl="2" indent="0">
              <a:buNone/>
            </a:pPr>
            <a:r>
              <a:rPr lang="en-US" altLang="ko-KR" dirty="0"/>
              <a:t>03 </a:t>
            </a:r>
            <a:r>
              <a:rPr lang="ko-KR" altLang="en-US" dirty="0"/>
              <a:t>테이블 생성 쿼리문을 입력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04 desc </a:t>
            </a:r>
            <a:r>
              <a:rPr lang="ko-KR" altLang="en-US" dirty="0"/>
              <a:t>명령으로 테이블이 잘 생성되었는지 확인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05 </a:t>
            </a:r>
            <a:r>
              <a:rPr lang="ko-KR" altLang="en-US" dirty="0"/>
              <a:t>게시판에서 처음으로 작성할 부분은 목록</a:t>
            </a:r>
            <a:br>
              <a:rPr lang="en-US" altLang="ko-KR" dirty="0"/>
            </a:br>
            <a:r>
              <a:rPr lang="en-US" altLang="ko-KR" dirty="0"/>
              <a:t>    - </a:t>
            </a:r>
            <a:r>
              <a:rPr lang="ko-KR" altLang="en-US" dirty="0"/>
              <a:t>목록에 레코드가 문제없이 출력되는지 확인을 위해 </a:t>
            </a:r>
            <a:r>
              <a:rPr lang="en-US" altLang="ko-KR" dirty="0"/>
              <a:t>5</a:t>
            </a:r>
            <a:r>
              <a:rPr lang="ko-KR" altLang="en-US" dirty="0"/>
              <a:t>개의 더미 데이터를 입력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06 commit</a:t>
            </a:r>
            <a:r>
              <a:rPr lang="ko-KR" altLang="en-US" dirty="0"/>
              <a:t>을 실행해 변경사항을 데이터베이스에 반영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15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A15356-853E-4144-9B6A-676DA5E0D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3583535"/>
            <a:ext cx="4905375" cy="111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587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14.2 </a:t>
            </a:r>
            <a:r>
              <a:rPr lang="ko-KR" altLang="en-US" b="1" dirty="0"/>
              <a:t>목록 보기</a:t>
            </a:r>
            <a:r>
              <a:rPr lang="en-US" altLang="ko-KR" b="1" dirty="0"/>
              <a:t>(4)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14.2.2 DTO </a:t>
            </a:r>
            <a:r>
              <a:rPr lang="ko-KR" altLang="en-US" b="1" dirty="0"/>
              <a:t>및 </a:t>
            </a:r>
            <a:r>
              <a:rPr lang="en-US" altLang="ko-KR" b="1" dirty="0"/>
              <a:t>DAO </a:t>
            </a:r>
            <a:r>
              <a:rPr lang="ko-KR" altLang="en-US" b="1" dirty="0"/>
              <a:t>클래스 생성</a:t>
            </a:r>
            <a:endParaRPr lang="en-US" altLang="ko-KR" b="1" dirty="0"/>
          </a:p>
          <a:p>
            <a:pPr lvl="2"/>
            <a:r>
              <a:rPr lang="en-US" altLang="ko-KR" dirty="0" err="1"/>
              <a:t>mvcboard</a:t>
            </a:r>
            <a:r>
              <a:rPr lang="en-US" altLang="ko-KR" dirty="0"/>
              <a:t> </a:t>
            </a:r>
            <a:r>
              <a:rPr lang="ko-KR" altLang="en-US" dirty="0"/>
              <a:t>테이블에 해당하는 </a:t>
            </a:r>
            <a:r>
              <a:rPr lang="en-US" altLang="ko-KR" dirty="0"/>
              <a:t>DTO </a:t>
            </a:r>
            <a:r>
              <a:rPr lang="ko-KR" altLang="en-US" dirty="0"/>
              <a:t>클래스와 </a:t>
            </a:r>
            <a:r>
              <a:rPr lang="en-US" altLang="ko-KR" dirty="0"/>
              <a:t>DAO </a:t>
            </a:r>
            <a:r>
              <a:rPr lang="ko-KR" altLang="en-US" dirty="0"/>
              <a:t>클래스 작성</a:t>
            </a:r>
            <a:endParaRPr lang="en-US" altLang="ko-KR" dirty="0"/>
          </a:p>
          <a:p>
            <a:pPr lvl="2"/>
            <a:r>
              <a:rPr lang="ko-KR" altLang="en-US" dirty="0"/>
              <a:t>클래스는 </a:t>
            </a:r>
            <a:r>
              <a:rPr lang="en-US" altLang="ko-KR" dirty="0"/>
              <a:t>{</a:t>
            </a:r>
            <a:r>
              <a:rPr lang="ko-KR" altLang="en-US" dirty="0"/>
              <a:t>프로젝트 루트</a:t>
            </a:r>
            <a:r>
              <a:rPr lang="en-US" altLang="ko-KR" dirty="0"/>
              <a:t>}/Java Resources/</a:t>
            </a:r>
            <a:r>
              <a:rPr lang="en-US" altLang="ko-KR" dirty="0" err="1"/>
              <a:t>src</a:t>
            </a:r>
            <a:r>
              <a:rPr lang="ko-KR" altLang="en-US" dirty="0"/>
              <a:t>에 </a:t>
            </a:r>
            <a:r>
              <a:rPr lang="en-US" altLang="ko-KR" dirty="0"/>
              <a:t>model2.mvcboard </a:t>
            </a:r>
            <a:r>
              <a:rPr lang="ko-KR" altLang="en-US" dirty="0"/>
              <a:t>패키지를 생성한 후 작성</a:t>
            </a:r>
            <a:endParaRPr lang="en-US" altLang="ko-KR" dirty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14-1] </a:t>
            </a:r>
            <a:r>
              <a:rPr lang="ko-KR" altLang="en-US" dirty="0"/>
              <a:t>게시판용 </a:t>
            </a:r>
            <a:r>
              <a:rPr lang="en-US" altLang="ko-KR" dirty="0"/>
              <a:t>DTO</a:t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ko-KR" altLang="en-US" dirty="0"/>
              <a:t>멤버 변수는 컬럼명과 동일하게 정의</a:t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ko-KR" altLang="en-US" dirty="0"/>
              <a:t>각 멤버 변수에 해당하는 게터</a:t>
            </a:r>
            <a:r>
              <a:rPr lang="en-US" altLang="ko-KR" dirty="0"/>
              <a:t>/</a:t>
            </a:r>
            <a:r>
              <a:rPr lang="ko-KR" altLang="en-US" dirty="0"/>
              <a:t>세터 메서드를 정의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16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251897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14.2 </a:t>
            </a:r>
            <a:r>
              <a:rPr lang="ko-KR" altLang="en-US" b="1" dirty="0"/>
              <a:t>목록 보기</a:t>
            </a:r>
            <a:r>
              <a:rPr lang="en-US" altLang="ko-KR" b="1" dirty="0"/>
              <a:t>(5)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14-2] </a:t>
            </a:r>
            <a:r>
              <a:rPr lang="ko-KR" altLang="en-US" dirty="0"/>
              <a:t>게시판용 </a:t>
            </a:r>
            <a:r>
              <a:rPr lang="en-US" altLang="ko-KR" dirty="0"/>
              <a:t>DAO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커넥션 풀 상속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검색 조건에 맞는 게시물의 개수를 반환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쿼리문 준비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검색 조건이 있다면 </a:t>
            </a:r>
            <a:r>
              <a:rPr lang="en-US" altLang="ko-KR" dirty="0"/>
              <a:t>WHERE</a:t>
            </a:r>
            <a:r>
              <a:rPr lang="ko-KR" altLang="en-US" dirty="0"/>
              <a:t>절로 추가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쿼리문 생성 및 실행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검색된 게시물 개수 저장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게시물 개수를 서블릿으로 반환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검색 조건에 맞는 게시물 목록을 반환</a:t>
            </a:r>
            <a:r>
              <a:rPr lang="en-US" altLang="ko-KR" dirty="0"/>
              <a:t>(</a:t>
            </a:r>
            <a:r>
              <a:rPr lang="ko-KR" altLang="en-US" dirty="0"/>
              <a:t>페이징 기능 지원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검색 조건이 있다면 </a:t>
            </a:r>
            <a:r>
              <a:rPr lang="en-US" altLang="ko-KR" dirty="0"/>
              <a:t>WHERE</a:t>
            </a:r>
            <a:r>
              <a:rPr lang="ko-KR" altLang="en-US" dirty="0"/>
              <a:t>절로 추가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게시물 구간은 인파라미터로</a:t>
            </a:r>
            <a:r>
              <a:rPr lang="en-US" altLang="ko-KR" dirty="0"/>
              <a:t>..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동적 쿼리문 생성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인파라미터 설정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쿼리문 실행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반환된 게시물 목록을 </a:t>
            </a:r>
            <a:r>
              <a:rPr lang="en-US" altLang="ko-KR" dirty="0"/>
              <a:t>List </a:t>
            </a:r>
            <a:r>
              <a:rPr lang="ko-KR" altLang="en-US" dirty="0"/>
              <a:t>컬렉션에 추가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목록 반환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17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445618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14.2 </a:t>
            </a:r>
            <a:r>
              <a:rPr lang="ko-KR" altLang="en-US" b="1" dirty="0"/>
              <a:t>목록 보기</a:t>
            </a:r>
            <a:r>
              <a:rPr lang="en-US" altLang="ko-KR" b="1" dirty="0"/>
              <a:t>(6)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14.2.3 </a:t>
            </a:r>
            <a:r>
              <a:rPr lang="ko-KR" altLang="en-US" b="1" dirty="0"/>
              <a:t>진입 화면 작성</a:t>
            </a:r>
            <a:endParaRPr lang="en-US" altLang="ko-KR" b="1" dirty="0"/>
          </a:p>
          <a:p>
            <a:pPr lvl="2"/>
            <a:r>
              <a:rPr lang="ko-KR" altLang="en-US" dirty="0"/>
              <a:t>서블릿은 </a:t>
            </a:r>
            <a:r>
              <a:rPr lang="en-US" altLang="ko-KR" dirty="0"/>
              <a:t>JSP</a:t>
            </a:r>
            <a:r>
              <a:rPr lang="ko-KR" altLang="en-US" dirty="0"/>
              <a:t>와 달리 이클립스에서 바로 실행할 수 없으므로</a:t>
            </a:r>
            <a:r>
              <a:rPr lang="en-US" altLang="ko-KR" dirty="0"/>
              <a:t>, </a:t>
            </a:r>
            <a:r>
              <a:rPr lang="ko-KR" altLang="en-US" dirty="0"/>
              <a:t>편의를 위해 게시판 목록 바로가기 링크를 포함하는 진입 페이지를 만들어 사용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14-3] </a:t>
            </a:r>
            <a:r>
              <a:rPr lang="ko-KR" altLang="en-US" dirty="0"/>
              <a:t>게시판 목록 바로가기 페이지</a:t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ko-KR" altLang="en-US" dirty="0"/>
              <a:t>서블릿 게시판 목록으로 바로가기 링크</a:t>
            </a:r>
            <a:r>
              <a:rPr lang="en-US" altLang="ko-KR" dirty="0"/>
              <a:t>. </a:t>
            </a:r>
            <a:r>
              <a:rPr lang="ko-KR" altLang="en-US" dirty="0"/>
              <a:t>앞으로 게시판을 실행할 때 이 파일을 거쳐 진입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18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6D6CF5-455E-4127-A8FC-C02A66BAE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2571750"/>
            <a:ext cx="6072187" cy="86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266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14.2 </a:t>
            </a:r>
            <a:r>
              <a:rPr lang="ko-KR" altLang="en-US" b="1" dirty="0"/>
              <a:t>목록 보기</a:t>
            </a:r>
            <a:r>
              <a:rPr lang="en-US" altLang="ko-KR" b="1" dirty="0"/>
              <a:t>(7)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ko-KR" altLang="en-US" dirty="0"/>
              <a:t>목록에 대한 매핑 작성 </a:t>
            </a:r>
            <a:r>
              <a:rPr lang="en-US" altLang="ko-KR" dirty="0"/>
              <a:t>- [</a:t>
            </a:r>
            <a:r>
              <a:rPr lang="ko-KR" altLang="en-US" dirty="0"/>
              <a:t>표 </a:t>
            </a:r>
            <a:r>
              <a:rPr lang="en-US" altLang="ko-KR" dirty="0"/>
              <a:t>14-1]</a:t>
            </a:r>
            <a:r>
              <a:rPr lang="ko-KR" altLang="en-US" dirty="0"/>
              <a:t>의 게시판 기능별 요청명과 서블릿 클래스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14-4] </a:t>
            </a:r>
            <a:r>
              <a:rPr lang="ko-KR" altLang="en-US" dirty="0"/>
              <a:t>요청명과 서블릿 매핑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19</a:t>
            </a:fld>
            <a:endParaRPr lang="ko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BDD9EAD-894B-4894-ADAD-2D92178A6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776556"/>
              </p:ext>
            </p:extLst>
          </p:nvPr>
        </p:nvGraphicFramePr>
        <p:xfrm>
          <a:off x="1295400" y="1734520"/>
          <a:ext cx="668655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655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&lt;?xml version="1.0" encoding="UTF-8"?&gt;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&lt;web-app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xmlns:xsi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=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... 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생략 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...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... 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생략 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...</a:t>
                      </a:r>
                    </a:p>
                    <a:p>
                      <a:pPr latinLnBrk="1"/>
                      <a:endParaRPr lang="en-US" altLang="ko-KR" sz="1200" b="0" dirty="0">
                        <a:solidFill>
                          <a:srgbClr val="0070C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&lt;servlet&gt;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&lt;servlet-name&gt;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MVCBoardList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&lt;/servlet-name&gt; 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← 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서블릿 이름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&lt;servlet-class&gt;model2.mvcboard.ListController&lt;/servlet-class&gt;  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← 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서블릿 클래스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&lt;/servlet&gt;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&lt;servlet-mapping&gt;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&lt;servlet-name&gt;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MVCBoardList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&lt;/servlet-name&gt; 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← 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서블릿 이름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&lt;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url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-pattern&gt;/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mvcboard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/list.do&lt;/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url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-pattern&gt; 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← 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요청명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&lt;/servlet-mapping&gt;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&lt;/web-app&gt;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&lt;/&gt;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753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855C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/>
        </p:nvSpPr>
        <p:spPr>
          <a:xfrm>
            <a:off x="5740458" y="1049550"/>
            <a:ext cx="3014400" cy="15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500" dirty="0">
                <a:solidFill>
                  <a:schemeClr val="lt1"/>
                </a:solidFill>
                <a:latin typeface="Batang" panose="02030600000101010101" pitchFamily="18" charset="-127"/>
                <a:ea typeface="Batang" panose="02030600000101010101" pitchFamily="18" charset="-127"/>
                <a:cs typeface="NanumMyeongjo"/>
                <a:sym typeface="Nanum Myeongjo"/>
              </a:rPr>
              <a:t>우리는</a:t>
            </a:r>
            <a:endParaRPr sz="2500" dirty="0">
              <a:solidFill>
                <a:schemeClr val="lt1"/>
              </a:solidFill>
              <a:latin typeface="Batang" panose="02030600000101010101" pitchFamily="18" charset="-127"/>
              <a:ea typeface="Batang" panose="02030600000101010101" pitchFamily="18" charset="-127"/>
              <a:cs typeface="NanumMyeongjo"/>
              <a:sym typeface="Nanum Myeongj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dirty="0">
                <a:solidFill>
                  <a:schemeClr val="lt1"/>
                </a:solidFill>
                <a:latin typeface="Batang" panose="02030600000101010101" pitchFamily="18" charset="-127"/>
                <a:ea typeface="Batang" panose="02030600000101010101" pitchFamily="18" charset="-127"/>
                <a:cs typeface="NanumMyeongjo"/>
                <a:sym typeface="Nanum Myeongjo"/>
              </a:rPr>
              <a:t>가치가 성장하는</a:t>
            </a:r>
            <a:endParaRPr sz="2500" dirty="0">
              <a:solidFill>
                <a:schemeClr val="lt1"/>
              </a:solidFill>
              <a:latin typeface="Batang" panose="02030600000101010101" pitchFamily="18" charset="-127"/>
              <a:ea typeface="Batang" panose="02030600000101010101" pitchFamily="18" charset="-127"/>
              <a:cs typeface="NanumMyeongjo"/>
              <a:sym typeface="Nanum Myeongj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dirty="0">
                <a:solidFill>
                  <a:schemeClr val="lt1"/>
                </a:solidFill>
                <a:latin typeface="Batang" panose="02030600000101010101" pitchFamily="18" charset="-127"/>
                <a:ea typeface="Batang" panose="02030600000101010101" pitchFamily="18" charset="-127"/>
                <a:cs typeface="NanumMyeongjo"/>
                <a:sym typeface="Nanum Myeongjo"/>
              </a:rPr>
              <a:t>시간을</a:t>
            </a:r>
            <a:endParaRPr sz="2500" dirty="0">
              <a:solidFill>
                <a:schemeClr val="lt1"/>
              </a:solidFill>
              <a:latin typeface="Batang" panose="02030600000101010101" pitchFamily="18" charset="-127"/>
              <a:ea typeface="Batang" panose="02030600000101010101" pitchFamily="18" charset="-127"/>
              <a:cs typeface="NanumMyeongjo"/>
              <a:sym typeface="Nanum Myeongj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dirty="0">
                <a:solidFill>
                  <a:schemeClr val="lt1"/>
                </a:solidFill>
                <a:latin typeface="Batang" panose="02030600000101010101" pitchFamily="18" charset="-127"/>
                <a:ea typeface="Batang" panose="02030600000101010101" pitchFamily="18" charset="-127"/>
                <a:cs typeface="NanumMyeongjo"/>
                <a:sym typeface="Nanum Myeongjo"/>
              </a:rPr>
              <a:t>만듭니다.</a:t>
            </a:r>
            <a:endParaRPr sz="2500" dirty="0">
              <a:solidFill>
                <a:schemeClr val="lt1"/>
              </a:solidFill>
              <a:latin typeface="Batang" panose="02030600000101010101" pitchFamily="18" charset="-127"/>
              <a:ea typeface="Batang" panose="02030600000101010101" pitchFamily="18" charset="-127"/>
              <a:cs typeface="NanumMyeongjo"/>
              <a:sym typeface="Nanum Myeongjo"/>
            </a:endParaRPr>
          </a:p>
        </p:txBody>
      </p:sp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0458" y="3488253"/>
            <a:ext cx="1655626" cy="16556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D5511D-26EC-45F8-9BCF-CC6F5517EA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</a:t>
            </a:fld>
            <a:endParaRPr lang="ko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14.2 </a:t>
            </a:r>
            <a:r>
              <a:rPr lang="ko-KR" altLang="en-US" b="1" dirty="0"/>
              <a:t>목록 보기</a:t>
            </a:r>
            <a:r>
              <a:rPr lang="en-US" altLang="ko-KR" b="1" dirty="0"/>
              <a:t>(8)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114300" indent="0">
              <a:buNone/>
            </a:pPr>
            <a:r>
              <a:rPr lang="en-US" altLang="ko-KR" b="1" dirty="0"/>
              <a:t>14.2.4 </a:t>
            </a:r>
            <a:r>
              <a:rPr lang="ko-KR" altLang="en-US" b="1" dirty="0"/>
              <a:t>컨트롤러</a:t>
            </a:r>
            <a:r>
              <a:rPr lang="en-US" altLang="ko-KR" b="1" dirty="0"/>
              <a:t>(</a:t>
            </a:r>
            <a:r>
              <a:rPr lang="ko-KR" altLang="en-US" b="1" dirty="0"/>
              <a:t>서블릿</a:t>
            </a:r>
            <a:r>
              <a:rPr lang="en-US" altLang="ko-KR" b="1" dirty="0"/>
              <a:t>) </a:t>
            </a:r>
            <a:r>
              <a:rPr lang="ko-KR" altLang="en-US" b="1" dirty="0"/>
              <a:t>작성</a:t>
            </a:r>
            <a:endParaRPr lang="en-US" altLang="ko-KR" b="1" dirty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14-5] </a:t>
            </a:r>
            <a:r>
              <a:rPr lang="ko-KR" altLang="en-US" dirty="0"/>
              <a:t>서블릿 클래스</a:t>
            </a:r>
            <a:r>
              <a:rPr lang="en-US" altLang="ko-KR" dirty="0"/>
              <a:t>( </a:t>
            </a:r>
            <a:r>
              <a:rPr lang="ko-KR" altLang="en-US" dirty="0"/>
              <a:t>컨트롤러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en-US" altLang="ko-KR" dirty="0" err="1"/>
              <a:t>HttpServlet</a:t>
            </a:r>
            <a:r>
              <a:rPr lang="ko-KR" altLang="en-US" dirty="0"/>
              <a:t>을 상속하고 </a:t>
            </a:r>
            <a:r>
              <a:rPr lang="en-US" altLang="ko-KR" dirty="0"/>
              <a:t>② </a:t>
            </a:r>
            <a:r>
              <a:rPr lang="en-US" altLang="ko-KR" dirty="0" err="1"/>
              <a:t>doGet</a:t>
            </a:r>
            <a:r>
              <a:rPr lang="en-US" altLang="ko-KR" dirty="0"/>
              <a:t>( ) </a:t>
            </a:r>
            <a:r>
              <a:rPr lang="ko-KR" altLang="en-US" dirty="0"/>
              <a:t>메서드를 오버라이드</a:t>
            </a:r>
            <a:br>
              <a:rPr lang="en-US" altLang="ko-KR" dirty="0"/>
            </a:br>
            <a:r>
              <a:rPr lang="en-US" altLang="ko-KR" dirty="0"/>
              <a:t>③ DAO </a:t>
            </a:r>
            <a:r>
              <a:rPr lang="ko-KR" altLang="en-US" dirty="0"/>
              <a:t>객체를 생성</a:t>
            </a:r>
            <a:br>
              <a:rPr lang="en-US" altLang="ko-KR" dirty="0"/>
            </a:br>
            <a:r>
              <a:rPr lang="en-US" altLang="ko-KR" dirty="0"/>
              <a:t>④ </a:t>
            </a:r>
            <a:r>
              <a:rPr lang="ko-KR" altLang="en-US" dirty="0"/>
              <a:t>모델로 전달할 검색 매개변수 및 뷰로 전달할 페이징 관련 값 저장을 위한 </a:t>
            </a:r>
            <a:r>
              <a:rPr lang="en-US" altLang="ko-KR" dirty="0"/>
              <a:t>Map </a:t>
            </a:r>
            <a:r>
              <a:rPr lang="ko-KR" altLang="en-US" dirty="0"/>
              <a:t>컬렉션을 생성</a:t>
            </a:r>
            <a:br>
              <a:rPr lang="en-US" altLang="ko-KR" dirty="0"/>
            </a:br>
            <a:r>
              <a:rPr lang="en-US" altLang="ko-KR" dirty="0"/>
              <a:t>⑤ </a:t>
            </a:r>
            <a:r>
              <a:rPr lang="ko-KR" altLang="en-US" dirty="0"/>
              <a:t>매개변수로 전달된 검색어가 있다면 </a:t>
            </a:r>
            <a:r>
              <a:rPr lang="en-US" altLang="ko-KR" dirty="0"/>
              <a:t>Map </a:t>
            </a:r>
            <a:r>
              <a:rPr lang="ko-KR" altLang="en-US" dirty="0"/>
              <a:t>컬렉션에 저장</a:t>
            </a:r>
            <a:br>
              <a:rPr lang="en-US" altLang="ko-KR" dirty="0"/>
            </a:br>
            <a:r>
              <a:rPr lang="en-US" altLang="ko-KR" dirty="0"/>
              <a:t>⑥ </a:t>
            </a:r>
            <a:r>
              <a:rPr lang="ko-KR" altLang="en-US" dirty="0"/>
              <a:t>데이터베이스로부터 게시물의 개수를 가져오기</a:t>
            </a:r>
            <a:br>
              <a:rPr lang="en-US" altLang="ko-KR" dirty="0"/>
            </a:br>
            <a:r>
              <a:rPr lang="en-US" altLang="ko-KR" dirty="0"/>
              <a:t>⑦ </a:t>
            </a:r>
            <a:r>
              <a:rPr lang="ko-KR" altLang="en-US" dirty="0"/>
              <a:t>페이징 설정값 상수를 가져와 페이지당 게시물 수와 블록당 페이지 수를 계산</a:t>
            </a:r>
            <a:br>
              <a:rPr lang="en-US" altLang="ko-KR" dirty="0"/>
            </a:br>
            <a:r>
              <a:rPr lang="en-US" altLang="ko-KR" dirty="0"/>
              <a:t>⑧ </a:t>
            </a:r>
            <a:r>
              <a:rPr lang="ko-KR" altLang="en-US" dirty="0"/>
              <a:t>현재 페이지를 확인</a:t>
            </a:r>
            <a:br>
              <a:rPr lang="en-US" altLang="ko-KR" dirty="0"/>
            </a:br>
            <a:r>
              <a:rPr lang="en-US" altLang="ko-KR" dirty="0"/>
              <a:t>⑨ </a:t>
            </a:r>
            <a:r>
              <a:rPr lang="ko-KR" altLang="en-US" dirty="0"/>
              <a:t>목록에 출력할 게시물 범위를 계산해 매개변수 컬렉션</a:t>
            </a:r>
            <a:r>
              <a:rPr lang="en-US" altLang="ko-KR" dirty="0"/>
              <a:t>(map)</a:t>
            </a:r>
            <a:r>
              <a:rPr lang="ko-KR" altLang="en-US" dirty="0"/>
              <a:t>에 추가</a:t>
            </a:r>
            <a:br>
              <a:rPr lang="en-US" altLang="ko-KR" dirty="0"/>
            </a:br>
            <a:r>
              <a:rPr lang="en-US" altLang="ko-KR" dirty="0"/>
              <a:t>⑩ </a:t>
            </a:r>
            <a:r>
              <a:rPr lang="ko-KR" altLang="en-US" dirty="0"/>
              <a:t>검색어와 게시물 범위를 담은 </a:t>
            </a:r>
            <a:r>
              <a:rPr lang="en-US" altLang="ko-KR" dirty="0"/>
              <a:t>map</a:t>
            </a:r>
            <a:r>
              <a:rPr lang="ko-KR" altLang="en-US" dirty="0"/>
              <a:t>을 건네 게시물 목록 받기</a:t>
            </a:r>
            <a:br>
              <a:rPr lang="en-US" altLang="ko-KR" dirty="0"/>
            </a:br>
            <a:r>
              <a:rPr lang="en-US" altLang="ko-KR" dirty="0"/>
              <a:t>⑪ </a:t>
            </a:r>
            <a:r>
              <a:rPr lang="ko-KR" altLang="en-US" dirty="0"/>
              <a:t>뷰로 전달할 매개변수를 </a:t>
            </a:r>
            <a:r>
              <a:rPr lang="en-US" altLang="ko-KR" dirty="0"/>
              <a:t>Map </a:t>
            </a:r>
            <a:r>
              <a:rPr lang="ko-KR" altLang="en-US" dirty="0"/>
              <a:t>컬렉션에 추가</a:t>
            </a:r>
            <a:br>
              <a:rPr lang="en-US" altLang="ko-KR" dirty="0"/>
            </a:br>
            <a:r>
              <a:rPr lang="en-US" altLang="ko-KR" dirty="0"/>
              <a:t>⑫ </a:t>
            </a:r>
            <a:r>
              <a:rPr lang="ko-KR" altLang="en-US" dirty="0"/>
              <a:t>뷰로 전달할 데이터를 </a:t>
            </a:r>
            <a:r>
              <a:rPr lang="en-US" altLang="ko-KR" dirty="0"/>
              <a:t>request </a:t>
            </a:r>
            <a:r>
              <a:rPr lang="ko-KR" altLang="en-US" dirty="0"/>
              <a:t>영역에 저장한 후 </a:t>
            </a:r>
            <a:r>
              <a:rPr lang="en-US" altLang="ko-KR" dirty="0" err="1"/>
              <a:t>List.jsp</a:t>
            </a:r>
            <a:r>
              <a:rPr lang="ko-KR" altLang="en-US" dirty="0"/>
              <a:t>로 포워드</a:t>
            </a:r>
            <a:br>
              <a:rPr lang="en-US" altLang="ko-KR" dirty="0"/>
            </a:br>
            <a:r>
              <a:rPr lang="en-US" altLang="ko-KR" dirty="0"/>
              <a:t>⑬ </a:t>
            </a:r>
            <a:r>
              <a:rPr lang="en-US" altLang="ko-KR" dirty="0" err="1"/>
              <a:t>boardLists</a:t>
            </a:r>
            <a:r>
              <a:rPr lang="ko-KR" altLang="en-US" dirty="0"/>
              <a:t>는 </a:t>
            </a:r>
            <a:r>
              <a:rPr lang="en-US" altLang="ko-KR" dirty="0"/>
              <a:t>⑩</a:t>
            </a:r>
            <a:r>
              <a:rPr lang="ko-KR" altLang="en-US" dirty="0"/>
              <a:t>에서 가져온 게시물 목록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20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879179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14.2 </a:t>
            </a:r>
            <a:r>
              <a:rPr lang="ko-KR" altLang="en-US" b="1" dirty="0"/>
              <a:t>목록 보기</a:t>
            </a:r>
            <a:r>
              <a:rPr lang="en-US" altLang="ko-KR" b="1" dirty="0"/>
              <a:t>(9)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14.2.5 </a:t>
            </a:r>
            <a:r>
              <a:rPr lang="ko-KR" altLang="en-US" b="1" dirty="0"/>
              <a:t>뷰</a:t>
            </a:r>
            <a:r>
              <a:rPr lang="en-US" altLang="ko-KR" b="1" dirty="0"/>
              <a:t>(JSP) </a:t>
            </a:r>
            <a:r>
              <a:rPr lang="ko-KR" altLang="en-US" b="1" dirty="0"/>
              <a:t>만들기</a:t>
            </a:r>
            <a:endParaRPr lang="en-US" altLang="ko-KR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21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E581D8-137B-4C3E-844C-A5B360EFD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1559425"/>
            <a:ext cx="6477000" cy="248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714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14.2 </a:t>
            </a:r>
            <a:r>
              <a:rPr lang="ko-KR" altLang="en-US" b="1" dirty="0"/>
              <a:t>목록 보기</a:t>
            </a:r>
            <a:r>
              <a:rPr lang="en-US" altLang="ko-KR" b="1" dirty="0"/>
              <a:t>(10)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14-6] </a:t>
            </a:r>
            <a:r>
              <a:rPr lang="ko-KR" altLang="en-US" dirty="0"/>
              <a:t>뷰</a:t>
            </a:r>
            <a:r>
              <a:rPr lang="en-US" altLang="ko-KR" dirty="0"/>
              <a:t>( JSP) </a:t>
            </a:r>
            <a:r>
              <a:rPr lang="ko-KR" altLang="en-US" dirty="0"/>
              <a:t>코드</a:t>
            </a:r>
            <a:br>
              <a:rPr lang="en-US" altLang="ko-KR" dirty="0"/>
            </a:br>
            <a:r>
              <a:rPr lang="en-US" altLang="ko-KR" dirty="0"/>
              <a:t>① &lt;a&gt; </a:t>
            </a:r>
            <a:r>
              <a:rPr lang="ko-KR" altLang="en-US" dirty="0"/>
              <a:t>태그를 사용하면 기본적으로 생기는 밑줄을 제거</a:t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ko-KR" altLang="en-US" dirty="0"/>
              <a:t>검색폼을 정의</a:t>
            </a:r>
            <a:br>
              <a:rPr lang="en-US" altLang="ko-KR" dirty="0"/>
            </a:br>
            <a:r>
              <a:rPr lang="en-US" altLang="ko-KR" dirty="0"/>
              <a:t>    - </a:t>
            </a:r>
            <a:r>
              <a:rPr lang="ko-KR" altLang="en-US" dirty="0"/>
              <a:t>여기서 입력된 검색어는 </a:t>
            </a: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14-5] </a:t>
            </a:r>
            <a:r>
              <a:rPr lang="en-US" altLang="ko-KR" dirty="0" err="1"/>
              <a:t>ListController</a:t>
            </a:r>
            <a:r>
              <a:rPr lang="en-US" altLang="ko-KR" dirty="0"/>
              <a:t> </a:t>
            </a:r>
            <a:r>
              <a:rPr lang="ko-KR" altLang="en-US" dirty="0"/>
              <a:t>서블릿으로 전송된 후</a:t>
            </a:r>
            <a:r>
              <a:rPr lang="en-US" altLang="ko-KR" dirty="0"/>
              <a:t>, [</a:t>
            </a:r>
            <a:r>
              <a:rPr lang="ko-KR" altLang="en-US" dirty="0"/>
              <a:t>예제 </a:t>
            </a:r>
            <a:r>
              <a:rPr lang="en-US" altLang="ko-KR" dirty="0"/>
              <a:t>14-2] </a:t>
            </a:r>
            <a:br>
              <a:rPr lang="en-US" altLang="ko-KR" dirty="0"/>
            </a:br>
            <a:r>
              <a:rPr lang="en-US" altLang="ko-KR" dirty="0"/>
              <a:t>      </a:t>
            </a:r>
            <a:r>
              <a:rPr lang="en-US" altLang="ko-KR" dirty="0" err="1"/>
              <a:t>MVCBoardDAO</a:t>
            </a:r>
            <a:r>
              <a:rPr lang="en-US" altLang="ko-KR" dirty="0"/>
              <a:t> </a:t>
            </a:r>
            <a:r>
              <a:rPr lang="ko-KR" altLang="en-US" dirty="0"/>
              <a:t>클래스의 </a:t>
            </a:r>
            <a:r>
              <a:rPr lang="en-US" altLang="ko-KR" dirty="0" err="1"/>
              <a:t>selectCount</a:t>
            </a:r>
            <a:r>
              <a:rPr lang="en-US" altLang="ko-KR" dirty="0"/>
              <a:t>( )</a:t>
            </a:r>
            <a:r>
              <a:rPr lang="ko-KR" altLang="en-US" dirty="0"/>
              <a:t>와 </a:t>
            </a:r>
            <a:r>
              <a:rPr lang="en-US" altLang="ko-KR" dirty="0" err="1"/>
              <a:t>selectListPage</a:t>
            </a:r>
            <a:r>
              <a:rPr lang="en-US" altLang="ko-KR" dirty="0"/>
              <a:t>( ) </a:t>
            </a:r>
            <a:r>
              <a:rPr lang="ko-KR" altLang="en-US" dirty="0"/>
              <a:t>메서드의 인수로 전달</a:t>
            </a:r>
            <a:br>
              <a:rPr lang="en-US" altLang="ko-KR" dirty="0"/>
            </a:br>
            <a:r>
              <a:rPr lang="en-US" altLang="ko-KR" dirty="0"/>
              <a:t>③ EL</a:t>
            </a:r>
            <a:r>
              <a:rPr lang="ko-KR" altLang="en-US" dirty="0"/>
              <a:t>의 </a:t>
            </a:r>
            <a:r>
              <a:rPr lang="en-US" altLang="ko-KR" dirty="0"/>
              <a:t>empty </a:t>
            </a:r>
            <a:r>
              <a:rPr lang="ko-KR" altLang="en-US" dirty="0"/>
              <a:t>연산자로 출력할 게시물이 없는지 확인</a:t>
            </a:r>
            <a:br>
              <a:rPr lang="en-US" altLang="ko-KR" dirty="0"/>
            </a:br>
            <a:r>
              <a:rPr lang="en-US" altLang="ko-KR" dirty="0"/>
              <a:t>   - </a:t>
            </a:r>
            <a:r>
              <a:rPr lang="en-US" altLang="ko-KR" dirty="0" err="1"/>
              <a:t>boardLists</a:t>
            </a:r>
            <a:r>
              <a:rPr lang="ko-KR" altLang="en-US" dirty="0"/>
              <a:t>는 </a:t>
            </a:r>
            <a:r>
              <a:rPr lang="en-US" altLang="ko-KR" dirty="0" err="1"/>
              <a:t>ListController</a:t>
            </a:r>
            <a:r>
              <a:rPr lang="ko-KR" altLang="en-US" dirty="0"/>
              <a:t>에서 </a:t>
            </a:r>
            <a:r>
              <a:rPr lang="en-US" altLang="ko-KR" dirty="0"/>
              <a:t>request </a:t>
            </a:r>
            <a:r>
              <a:rPr lang="ko-KR" altLang="en-US" dirty="0"/>
              <a:t>영역에 저장한 값</a:t>
            </a:r>
            <a:r>
              <a:rPr lang="en-US" altLang="ko-KR" dirty="0"/>
              <a:t>([</a:t>
            </a:r>
            <a:r>
              <a:rPr lang="ko-KR" altLang="en-US" dirty="0"/>
              <a:t>예제 </a:t>
            </a:r>
            <a:r>
              <a:rPr lang="en-US" altLang="ko-KR" dirty="0"/>
              <a:t>14-5]</a:t>
            </a:r>
            <a:r>
              <a:rPr lang="ko-KR" altLang="en-US" dirty="0"/>
              <a:t>의 </a:t>
            </a:r>
            <a:r>
              <a:rPr lang="en-US" altLang="ko-KR" dirty="0"/>
              <a:t>⑬)</a:t>
            </a:r>
            <a:br>
              <a:rPr lang="en-US" altLang="ko-KR" dirty="0"/>
            </a:br>
            <a:r>
              <a:rPr lang="en-US" altLang="ko-KR" dirty="0"/>
              <a:t>④ </a:t>
            </a:r>
            <a:r>
              <a:rPr lang="ko-KR" altLang="en-US" dirty="0"/>
              <a:t>출력할 게시물이 있다면 </a:t>
            </a:r>
            <a:r>
              <a:rPr lang="en-US" altLang="ko-KR" dirty="0"/>
              <a:t>&lt;</a:t>
            </a:r>
            <a:r>
              <a:rPr lang="en-US" altLang="ko-KR" dirty="0" err="1"/>
              <a:t>c:forEach</a:t>
            </a:r>
            <a:r>
              <a:rPr lang="en-US" altLang="ko-KR" dirty="0"/>
              <a:t>&gt; </a:t>
            </a:r>
            <a:r>
              <a:rPr lang="ko-KR" altLang="en-US" dirty="0"/>
              <a:t>태그를 통해 반복 출력</a:t>
            </a:r>
            <a:br>
              <a:rPr lang="en-US" altLang="ko-KR" dirty="0"/>
            </a:br>
            <a:r>
              <a:rPr lang="en-US" altLang="ko-KR" dirty="0"/>
              <a:t>⑤ &lt;</a:t>
            </a:r>
            <a:r>
              <a:rPr lang="en-US" altLang="ko-KR" dirty="0" err="1"/>
              <a:t>c:forEach</a:t>
            </a:r>
            <a:r>
              <a:rPr lang="en-US" altLang="ko-KR" dirty="0"/>
              <a:t>&gt; </a:t>
            </a:r>
            <a:r>
              <a:rPr lang="ko-KR" altLang="en-US" dirty="0"/>
              <a:t>태그의 </a:t>
            </a:r>
            <a:r>
              <a:rPr lang="en-US" altLang="ko-KR" dirty="0" err="1"/>
              <a:t>varStatus</a:t>
            </a:r>
            <a:r>
              <a:rPr lang="en-US" altLang="ko-KR" dirty="0"/>
              <a:t> </a:t>
            </a:r>
            <a:r>
              <a:rPr lang="ko-KR" altLang="en-US" dirty="0"/>
              <a:t>속성을 이용해서 목록에 출력할 가상번호를 계산</a:t>
            </a:r>
            <a:endParaRPr lang="en-US" altLang="ko-KR" dirty="0"/>
          </a:p>
          <a:p>
            <a:pPr marL="895350" lvl="3" indent="0">
              <a:buNone/>
            </a:pPr>
            <a:br>
              <a:rPr lang="en-US" altLang="ko-KR" dirty="0"/>
            </a:b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22</a:t>
            </a:fld>
            <a:endParaRPr lang="ko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58470A-138E-45DA-9207-3FC73A32E50E}"/>
              </a:ext>
            </a:extLst>
          </p:cNvPr>
          <p:cNvSpPr txBox="1"/>
          <p:nvPr/>
        </p:nvSpPr>
        <p:spPr>
          <a:xfrm>
            <a:off x="6532688" y="4430375"/>
            <a:ext cx="1735586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</a:rPr>
              <a:t>▶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</a:rPr>
              <a:t>다음 쪽에 이어짐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AE18133-D764-476A-BB36-B2D6B2EAA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139685"/>
              </p:ext>
            </p:extLst>
          </p:nvPr>
        </p:nvGraphicFramePr>
        <p:xfrm>
          <a:off x="1508124" y="3334703"/>
          <a:ext cx="6964333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4333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${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전체 게시물 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- (((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현재 페이지 번호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- 1) *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페이지 사이즈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 +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varStatus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index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값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 }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A809FB7-A1ED-4E9E-827A-D5403A245DCB}"/>
              </a:ext>
            </a:extLst>
          </p:cNvPr>
          <p:cNvSpPr txBox="1"/>
          <p:nvPr/>
        </p:nvSpPr>
        <p:spPr>
          <a:xfrm>
            <a:off x="2286000" y="3695109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첫 번째 게시물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5 - (((1-1) * 10) + 0) = 5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번째 게시물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5 - (((1-1) * 10) + 1) = 4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11275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14.2 </a:t>
            </a:r>
            <a:r>
              <a:rPr lang="ko-KR" altLang="en-US" b="1" dirty="0"/>
              <a:t>목록 보기</a:t>
            </a:r>
            <a:r>
              <a:rPr lang="en-US" altLang="ko-KR" b="1" dirty="0"/>
              <a:t>(11)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14-6] </a:t>
            </a:r>
            <a:r>
              <a:rPr lang="ko-KR" altLang="en-US" dirty="0"/>
              <a:t>뷰</a:t>
            </a:r>
            <a:r>
              <a:rPr lang="en-US" altLang="ko-KR" dirty="0"/>
              <a:t>( JSP) </a:t>
            </a:r>
            <a:r>
              <a:rPr lang="ko-KR" altLang="en-US" dirty="0"/>
              <a:t>코드</a:t>
            </a:r>
            <a:br>
              <a:rPr lang="en-US" altLang="ko-KR" dirty="0"/>
            </a:br>
            <a:r>
              <a:rPr lang="en-US" altLang="ko-KR" dirty="0"/>
              <a:t>⑥ </a:t>
            </a:r>
            <a:r>
              <a:rPr lang="ko-KR" altLang="en-US" dirty="0"/>
              <a:t>상세보기 페이지로 바로가기 링크</a:t>
            </a:r>
            <a:r>
              <a:rPr lang="en-US" altLang="ko-KR" dirty="0"/>
              <a:t>. </a:t>
            </a:r>
            <a:r>
              <a:rPr lang="ko-KR" altLang="en-US" dirty="0"/>
              <a:t>게시물의 일련번호를 매개변수로 사용</a:t>
            </a:r>
            <a:br>
              <a:rPr lang="en-US" altLang="ko-KR" dirty="0"/>
            </a:br>
            <a:r>
              <a:rPr lang="en-US" altLang="ko-KR" dirty="0"/>
              <a:t>⑦ </a:t>
            </a:r>
            <a:r>
              <a:rPr lang="ko-KR" altLang="en-US" dirty="0"/>
              <a:t>첨부된 파일을 다운로드하기 위한 링크</a:t>
            </a:r>
            <a:r>
              <a:rPr lang="en-US" altLang="ko-KR" dirty="0"/>
              <a:t>. </a:t>
            </a:r>
            <a:r>
              <a:rPr lang="ko-KR" altLang="en-US" dirty="0"/>
              <a:t>원본 파일명과 저장된 파일명 및 일련번호를 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매개변수로 사용 </a:t>
            </a:r>
            <a:r>
              <a:rPr lang="en-US" altLang="ko-KR" dirty="0"/>
              <a:t>(</a:t>
            </a:r>
            <a:r>
              <a:rPr lang="ko-KR" altLang="en-US" dirty="0"/>
              <a:t>파일 다운로드는 </a:t>
            </a:r>
            <a:r>
              <a:rPr lang="en-US" altLang="ko-KR" dirty="0"/>
              <a:t>14.5</a:t>
            </a:r>
            <a:r>
              <a:rPr lang="ko-KR" altLang="en-US" dirty="0"/>
              <a:t>절에서 학습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⑧ </a:t>
            </a:r>
            <a:r>
              <a:rPr lang="ko-KR" altLang="en-US" dirty="0"/>
              <a:t>페이지 번호 바로가기 링크</a:t>
            </a:r>
            <a:br>
              <a:rPr lang="en-US" altLang="ko-KR" dirty="0"/>
            </a:br>
            <a:r>
              <a:rPr lang="en-US" altLang="ko-KR" dirty="0"/>
              <a:t>⑨ [</a:t>
            </a:r>
            <a:r>
              <a:rPr lang="ko-KR" altLang="en-US" dirty="0"/>
              <a:t>글쓰기</a:t>
            </a:r>
            <a:r>
              <a:rPr lang="en-US" altLang="ko-KR" dirty="0"/>
              <a:t>] </a:t>
            </a:r>
            <a:r>
              <a:rPr lang="ko-KR" altLang="en-US" dirty="0"/>
              <a:t>버튼</a:t>
            </a:r>
            <a:r>
              <a:rPr lang="en-US" altLang="ko-KR" dirty="0"/>
              <a:t> (</a:t>
            </a:r>
            <a:r>
              <a:rPr lang="ko-KR" altLang="en-US" dirty="0"/>
              <a:t>글쓰기는 </a:t>
            </a:r>
            <a:r>
              <a:rPr lang="en-US" altLang="ko-KR" dirty="0"/>
              <a:t>14.3</a:t>
            </a:r>
            <a:r>
              <a:rPr lang="ko-KR" altLang="en-US" dirty="0"/>
              <a:t>절에서 학습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목록 보기 기능을 확인을 위해 진입 화면인 </a:t>
            </a:r>
            <a:r>
              <a:rPr lang="en-US" altLang="ko-KR" dirty="0" err="1"/>
              <a:t>Default.jsp</a:t>
            </a:r>
            <a:r>
              <a:rPr lang="ko-KR" altLang="en-US" dirty="0"/>
              <a:t>를 실행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List.jsp</a:t>
            </a:r>
            <a:r>
              <a:rPr lang="ko-KR" altLang="en-US" dirty="0"/>
              <a:t>가 아닌 </a:t>
            </a:r>
            <a:r>
              <a:rPr lang="en-US" altLang="ko-KR" dirty="0" err="1"/>
              <a:t>Default.jsp</a:t>
            </a:r>
            <a:r>
              <a:rPr lang="ko-KR" altLang="en-US" dirty="0"/>
              <a:t>를 실행한 후 </a:t>
            </a:r>
            <a:r>
              <a:rPr lang="en-US" altLang="ko-KR" dirty="0"/>
              <a:t>[</a:t>
            </a:r>
            <a:r>
              <a:rPr lang="ko-KR" altLang="en-US" dirty="0"/>
              <a:t>게시판 목록 바로가기</a:t>
            </a:r>
            <a:r>
              <a:rPr lang="en-US" altLang="ko-KR" dirty="0"/>
              <a:t>] </a:t>
            </a:r>
            <a:r>
              <a:rPr lang="ko-KR" altLang="en-US" dirty="0"/>
              <a:t>링크를 클릭</a:t>
            </a:r>
            <a:endParaRPr lang="en-US" altLang="ko-KR" dirty="0"/>
          </a:p>
          <a:p>
            <a:pPr lvl="2"/>
            <a:r>
              <a:rPr lang="ko-KR" altLang="en-US" dirty="0"/>
              <a:t>검색 기능이 동작하는지 확인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23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0164704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14.3 </a:t>
            </a:r>
            <a:r>
              <a:rPr lang="ko-KR" altLang="en-US" b="1" dirty="0"/>
              <a:t>글쓰기</a:t>
            </a:r>
            <a:r>
              <a:rPr lang="en-US" altLang="ko-KR" b="1" dirty="0"/>
              <a:t>(1)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글쓰기 처리 프로세스와 담당 모듈</a:t>
            </a:r>
            <a:r>
              <a:rPr lang="en-US" altLang="ko-KR" dirty="0"/>
              <a:t>(</a:t>
            </a:r>
            <a:r>
              <a:rPr lang="ko-KR" altLang="en-US" dirty="0"/>
              <a:t>파일</a:t>
            </a:r>
            <a:r>
              <a:rPr lang="en-US" altLang="ko-KR" dirty="0"/>
              <a:t>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24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E52AFA-9CEE-4CC1-9A53-0F5A08598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1472487"/>
            <a:ext cx="7086152" cy="208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188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14.3 </a:t>
            </a:r>
            <a:r>
              <a:rPr lang="ko-KR" altLang="en-US" b="1" dirty="0"/>
              <a:t>글쓰기</a:t>
            </a:r>
            <a:r>
              <a:rPr lang="en-US" altLang="ko-KR" b="1" dirty="0"/>
              <a:t>(2)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14.3.1 </a:t>
            </a:r>
            <a:r>
              <a:rPr lang="ko-KR" altLang="en-US" b="1" dirty="0"/>
              <a:t>요청명</a:t>
            </a:r>
            <a:r>
              <a:rPr lang="en-US" altLang="ko-KR" b="1" dirty="0"/>
              <a:t>/</a:t>
            </a:r>
            <a:r>
              <a:rPr lang="ko-KR" altLang="en-US" b="1" dirty="0"/>
              <a:t>서블릿 매핑</a:t>
            </a:r>
            <a:endParaRPr lang="en-US" altLang="ko-KR" b="1" dirty="0"/>
          </a:p>
          <a:p>
            <a:pPr lvl="2"/>
            <a:r>
              <a:rPr lang="ko-KR" altLang="en-US" dirty="0"/>
              <a:t>요청명 매핑 작성</a:t>
            </a:r>
            <a:r>
              <a:rPr lang="en-US" altLang="ko-KR" dirty="0"/>
              <a:t>(</a:t>
            </a:r>
            <a:r>
              <a:rPr lang="ko-KR" altLang="en-US" dirty="0"/>
              <a:t>이번 절까지는 </a:t>
            </a:r>
            <a:r>
              <a:rPr lang="en-US" altLang="ko-KR" dirty="0"/>
              <a:t>web.xml</a:t>
            </a:r>
            <a:r>
              <a:rPr lang="ko-KR" altLang="en-US" dirty="0"/>
              <a:t>에서 사용하고</a:t>
            </a:r>
            <a:r>
              <a:rPr lang="en-US" altLang="ko-KR" dirty="0"/>
              <a:t>, </a:t>
            </a:r>
            <a:r>
              <a:rPr lang="ko-KR" altLang="en-US" dirty="0"/>
              <a:t>다음 절부터는 애너테이션을 사용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14-7] </a:t>
            </a:r>
            <a:r>
              <a:rPr lang="ko-KR" altLang="en-US" dirty="0"/>
              <a:t>요청명</a:t>
            </a:r>
            <a:r>
              <a:rPr lang="en-US" altLang="ko-KR" dirty="0"/>
              <a:t>/</a:t>
            </a:r>
            <a:r>
              <a:rPr lang="ko-KR" altLang="en-US" dirty="0"/>
              <a:t>서블릿 매핑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25</a:t>
            </a:fld>
            <a:endParaRPr lang="ko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5C83B2C-8AE7-4069-AC30-D3AB8BCF9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017257"/>
              </p:ext>
            </p:extLst>
          </p:nvPr>
        </p:nvGraphicFramePr>
        <p:xfrm>
          <a:off x="1295400" y="2048845"/>
          <a:ext cx="628015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015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&lt;?xml version="1.0" encoding="UTF-8"?&gt;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&lt;web-app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xmlns:xsi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=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... 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생략 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...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... 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생략 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...</a:t>
                      </a:r>
                    </a:p>
                    <a:p>
                      <a:pPr latinLnBrk="1"/>
                      <a:endParaRPr lang="en-US" altLang="ko-KR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&lt;servlet&gt;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&lt;servlet-name&gt;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MVCBoardWrite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&lt;/servlet-name&gt;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&lt;servlet-class&gt;model2.mvcboard.WriteController&lt;/servlet-class&gt;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&lt;/servlet&gt;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&lt;servlet-mapping&gt;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&lt;servlet-name&gt;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MVCBoardWrite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&lt;/servlet-name&gt;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&lt;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url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-pattern&gt;/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mvcboard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/write.do&lt;/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url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-pattern&gt;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&lt;/servlet-mapping&gt;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&lt;/web-app&gt;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0758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14.3 </a:t>
            </a:r>
            <a:r>
              <a:rPr lang="ko-KR" altLang="en-US" b="1" dirty="0"/>
              <a:t>글쓰기</a:t>
            </a:r>
            <a:r>
              <a:rPr lang="en-US" altLang="ko-KR" b="1" dirty="0"/>
              <a:t>(3)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ko-KR" altLang="en-US" dirty="0"/>
              <a:t>업로드할 파일의 제한 용량을 컨텍스트 초기화 매개변수로 추가</a:t>
            </a:r>
            <a:r>
              <a:rPr lang="en-US" altLang="ko-KR" dirty="0"/>
              <a:t>(</a:t>
            </a:r>
            <a:r>
              <a:rPr lang="ko-KR" altLang="en-US" dirty="0"/>
              <a:t>최대 </a:t>
            </a:r>
            <a:r>
              <a:rPr lang="en-US" altLang="ko-KR" dirty="0"/>
              <a:t>1MB</a:t>
            </a:r>
            <a:r>
              <a:rPr lang="ko-KR" altLang="en-US" dirty="0"/>
              <a:t>로 설정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14-8] </a:t>
            </a:r>
            <a:r>
              <a:rPr lang="ko-KR" altLang="en-US" dirty="0"/>
              <a:t>첨부 파일 최대 용량 설정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26</a:t>
            </a:fld>
            <a:endParaRPr lang="ko" alt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034645F-A4E2-4749-AB81-D026469EA6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334635"/>
              </p:ext>
            </p:extLst>
          </p:nvPr>
        </p:nvGraphicFramePr>
        <p:xfrm>
          <a:off x="1295400" y="1677370"/>
          <a:ext cx="628015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015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&lt;?xml version="1.0" encoding="UTF-8"?&gt;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&lt;web-app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xmlns:xsi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=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... 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생략 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...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... 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생략 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...</a:t>
                      </a:r>
                    </a:p>
                    <a:p>
                      <a:pPr latinLnBrk="1"/>
                      <a:endParaRPr lang="en-US" altLang="ko-KR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&lt;context-param&gt;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&lt;param-name&gt;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maxPostSize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&lt;/param-name&gt;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&lt;param-value&gt;1024000&lt;/param-value&gt;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&lt;/context-param&gt;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&lt;/web-app&gt;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24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14.3 </a:t>
            </a:r>
            <a:r>
              <a:rPr lang="ko-KR" altLang="en-US" b="1" dirty="0"/>
              <a:t>글쓰기</a:t>
            </a:r>
            <a:r>
              <a:rPr lang="en-US" altLang="ko-KR" b="1" dirty="0"/>
              <a:t>(4)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14.3.2 </a:t>
            </a:r>
            <a:r>
              <a:rPr lang="ko-KR" altLang="en-US" b="1" dirty="0"/>
              <a:t>컨트롤러 작성 </a:t>
            </a:r>
            <a:r>
              <a:rPr lang="en-US" altLang="ko-KR" b="1" dirty="0"/>
              <a:t>1 - </a:t>
            </a:r>
            <a:r>
              <a:rPr lang="ko-KR" altLang="en-US" b="1" dirty="0"/>
              <a:t>작성 폼으로 진입</a:t>
            </a:r>
            <a:endParaRPr lang="en-US" altLang="ko-KR" b="1" dirty="0"/>
          </a:p>
          <a:p>
            <a:pPr lvl="2"/>
            <a:r>
              <a:rPr lang="ko-KR" altLang="en-US" dirty="0"/>
              <a:t>글쓰기 폼으로 진입하기 위한 부분</a:t>
            </a:r>
            <a:r>
              <a:rPr lang="en-US" altLang="ko-KR" dirty="0"/>
              <a:t>(</a:t>
            </a:r>
            <a:r>
              <a:rPr lang="en-US" altLang="ko-KR" dirty="0" err="1"/>
              <a:t>doGet</a:t>
            </a:r>
            <a:r>
              <a:rPr lang="en-US" altLang="ko-KR" dirty="0"/>
              <a:t>( ) </a:t>
            </a:r>
            <a:r>
              <a:rPr lang="ko-KR" altLang="en-US" dirty="0"/>
              <a:t>메서드</a:t>
            </a:r>
            <a:r>
              <a:rPr lang="en-US" altLang="ko-KR" dirty="0"/>
              <a:t>)</a:t>
            </a:r>
            <a:r>
              <a:rPr lang="ko-KR" altLang="en-US" dirty="0"/>
              <a:t>과 폼값을 받아 </a:t>
            </a:r>
            <a:r>
              <a:rPr lang="en-US" altLang="ko-KR" dirty="0"/>
              <a:t>DB </a:t>
            </a:r>
            <a:r>
              <a:rPr lang="ko-KR" altLang="en-US" dirty="0"/>
              <a:t>처리를 하는 부분</a:t>
            </a:r>
            <a:r>
              <a:rPr lang="en-US" altLang="ko-KR" dirty="0"/>
              <a:t>(</a:t>
            </a:r>
            <a:r>
              <a:rPr lang="en-US" altLang="ko-KR" dirty="0" err="1"/>
              <a:t>doPost</a:t>
            </a:r>
            <a:r>
              <a:rPr lang="en-US" altLang="ko-KR" dirty="0"/>
              <a:t>( ) </a:t>
            </a:r>
            <a:r>
              <a:rPr lang="ko-KR" altLang="en-US" dirty="0"/>
              <a:t>메서드</a:t>
            </a:r>
            <a:r>
              <a:rPr lang="en-US" altLang="ko-KR" dirty="0"/>
              <a:t>)</a:t>
            </a:r>
            <a:r>
              <a:rPr lang="ko-KR" altLang="en-US" dirty="0"/>
              <a:t>으로 구분</a:t>
            </a:r>
            <a:endParaRPr lang="en-US" altLang="ko-KR" dirty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14-9] </a:t>
            </a:r>
            <a:r>
              <a:rPr lang="ko-KR" altLang="en-US" dirty="0"/>
              <a:t>작성폼으로 진입하기</a:t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ko-KR" altLang="en-US" dirty="0"/>
              <a:t>작성폼으로 진입하기 위해 </a:t>
            </a:r>
            <a:r>
              <a:rPr lang="en-US" altLang="ko-KR" dirty="0" err="1"/>
              <a:t>doGet</a:t>
            </a:r>
            <a:r>
              <a:rPr lang="en-US" altLang="ko-KR" dirty="0"/>
              <a:t>( ) </a:t>
            </a:r>
            <a:r>
              <a:rPr lang="ko-KR" altLang="en-US" dirty="0"/>
              <a:t>메서드를 사용</a:t>
            </a:r>
            <a:br>
              <a:rPr lang="en-US" altLang="ko-KR" dirty="0"/>
            </a:br>
            <a:r>
              <a:rPr lang="en-US" altLang="ko-KR" dirty="0"/>
              <a:t>    - </a:t>
            </a:r>
            <a:r>
              <a:rPr lang="ko-KR" altLang="en-US" dirty="0"/>
              <a:t>단순히 글쓰기 페이지</a:t>
            </a:r>
            <a:r>
              <a:rPr lang="en-US" altLang="ko-KR" dirty="0"/>
              <a:t>(</a:t>
            </a:r>
            <a:r>
              <a:rPr lang="en-US" altLang="ko-KR" dirty="0" err="1"/>
              <a:t>Write.jsp</a:t>
            </a:r>
            <a:r>
              <a:rPr lang="en-US" altLang="ko-KR" dirty="0"/>
              <a:t>)</a:t>
            </a:r>
            <a:r>
              <a:rPr lang="ko-KR" altLang="en-US" dirty="0"/>
              <a:t>로 포워드만 해주면 됨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27</a:t>
            </a:fld>
            <a:endParaRPr lang="ko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7F8EE2A-E54F-437E-A3BA-A214891AE5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91249"/>
              </p:ext>
            </p:extLst>
          </p:nvPr>
        </p:nvGraphicFramePr>
        <p:xfrm>
          <a:off x="1295400" y="2696260"/>
          <a:ext cx="628015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015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package model2.mvcboard;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...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임포트문 생략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...</a:t>
                      </a:r>
                    </a:p>
                    <a:p>
                      <a:pPr latinLnBrk="1"/>
                      <a:endParaRPr lang="en-US" altLang="ko-KR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public class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WriteController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extends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HttpServlet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{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@Override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protected void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doGet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HttpServletRequest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req,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HttpServletResponse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resp)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  throws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ServletException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IOException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{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req.getRequestDispatcher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("/14MVCBoard/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Write.jsp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").forward(req, resp);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}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}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02A0A3E1-2923-4A7B-96B8-CD80D3E72297}"/>
              </a:ext>
            </a:extLst>
          </p:cNvPr>
          <p:cNvSpPr/>
          <p:nvPr/>
        </p:nvSpPr>
        <p:spPr>
          <a:xfrm>
            <a:off x="4895850" y="3862936"/>
            <a:ext cx="180975" cy="180975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85222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14.3 </a:t>
            </a:r>
            <a:r>
              <a:rPr lang="ko-KR" altLang="en-US" b="1" dirty="0"/>
              <a:t>글쓰기</a:t>
            </a:r>
            <a:r>
              <a:rPr lang="en-US" altLang="ko-KR" b="1" dirty="0"/>
              <a:t>(5)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14.3.3 </a:t>
            </a:r>
            <a:r>
              <a:rPr lang="ko-KR" altLang="en-US" b="1" dirty="0"/>
              <a:t>뷰 작성</a:t>
            </a:r>
            <a:endParaRPr lang="en-US" altLang="ko-KR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28</a:t>
            </a:fld>
            <a:endParaRPr lang="ko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C712F6-D7A9-49A0-A69B-C61A7567C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1474866"/>
            <a:ext cx="5334000" cy="254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0339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14.3 </a:t>
            </a:r>
            <a:r>
              <a:rPr lang="ko-KR" altLang="en-US" b="1" dirty="0"/>
              <a:t>글쓰기</a:t>
            </a:r>
            <a:r>
              <a:rPr lang="en-US" altLang="ko-KR" b="1" dirty="0"/>
              <a:t>(6)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14.3.3 </a:t>
            </a:r>
            <a:r>
              <a:rPr lang="ko-KR" altLang="en-US" b="1" dirty="0"/>
              <a:t>뷰 작성</a:t>
            </a:r>
            <a:endParaRPr lang="en-US" altLang="ko-KR" b="1" dirty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14-10] </a:t>
            </a:r>
            <a:r>
              <a:rPr lang="ko-KR" altLang="en-US" dirty="0"/>
              <a:t>글쓰기 폼 </a:t>
            </a:r>
            <a:r>
              <a:rPr lang="en-US" altLang="ko-KR" dirty="0"/>
              <a:t>JSP</a:t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ko-KR" altLang="en-US" dirty="0"/>
              <a:t>폼값을 서버로 전송하기 전에 필수 항목 중 빈 값이 있는지를 확인하기 위한 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자바스크립트 함수</a:t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ko-KR" altLang="en-US" dirty="0"/>
              <a:t>파일을 첨부하기 위한 작성폼이므로 반드시 </a:t>
            </a:r>
            <a:br>
              <a:rPr lang="en-US" altLang="ko-KR" dirty="0"/>
            </a:br>
            <a:r>
              <a:rPr lang="en-US" altLang="ko-KR" dirty="0"/>
              <a:t>    method=“post” </a:t>
            </a:r>
            <a:r>
              <a:rPr lang="en-US" altLang="ko-KR" dirty="0" err="1"/>
              <a:t>enctype</a:t>
            </a:r>
            <a:r>
              <a:rPr lang="en-US" altLang="ko-KR" dirty="0"/>
              <a:t>=“multipart/</a:t>
            </a:r>
            <a:r>
              <a:rPr lang="en-US" altLang="ko-KR" dirty="0" err="1"/>
              <a:t>formdata</a:t>
            </a:r>
            <a:r>
              <a:rPr lang="en-US" altLang="ko-KR" dirty="0"/>
              <a:t>”</a:t>
            </a:r>
            <a:r>
              <a:rPr lang="ko-KR" altLang="en-US" dirty="0"/>
              <a:t>로 설정</a:t>
            </a:r>
            <a:br>
              <a:rPr lang="en-US" altLang="ko-KR" dirty="0"/>
            </a:br>
            <a:r>
              <a:rPr lang="en-US" altLang="ko-KR" dirty="0"/>
              <a:t>③ </a:t>
            </a:r>
            <a:r>
              <a:rPr lang="ko-KR" altLang="en-US" dirty="0"/>
              <a:t>파일 선택을 위한 입력 상자</a:t>
            </a:r>
            <a:r>
              <a:rPr lang="en-US" altLang="ko-KR" dirty="0"/>
              <a:t>. type </a:t>
            </a:r>
            <a:r>
              <a:rPr lang="ko-KR" altLang="en-US" dirty="0"/>
              <a:t>속성이 “</a:t>
            </a:r>
            <a:r>
              <a:rPr lang="en-US" altLang="ko-KR" dirty="0"/>
              <a:t>file”</a:t>
            </a:r>
            <a:br>
              <a:rPr lang="en-US" altLang="ko-KR" dirty="0"/>
            </a:br>
            <a:r>
              <a:rPr lang="en-US" altLang="ko-KR" dirty="0"/>
              <a:t>④ </a:t>
            </a:r>
            <a:r>
              <a:rPr lang="ko-KR" altLang="en-US" dirty="0"/>
              <a:t>폼값을 전송하기 위한 버튼</a:t>
            </a:r>
            <a:endParaRPr lang="en-US" altLang="ko-KR" dirty="0"/>
          </a:p>
          <a:p>
            <a:pPr lvl="2"/>
            <a:r>
              <a:rPr lang="ko-KR" altLang="en-US" dirty="0"/>
              <a:t>목록 보기 화면에서 </a:t>
            </a:r>
            <a:r>
              <a:rPr lang="en-US" altLang="ko-KR" dirty="0"/>
              <a:t>[</a:t>
            </a:r>
            <a:r>
              <a:rPr lang="ko-KR" altLang="en-US" dirty="0"/>
              <a:t>글쓰기</a:t>
            </a:r>
            <a:r>
              <a:rPr lang="en-US" altLang="ko-KR" dirty="0"/>
              <a:t>] </a:t>
            </a:r>
            <a:r>
              <a:rPr lang="ko-KR" altLang="en-US" dirty="0"/>
              <a:t>버튼을 클릭하여 글쓰기 화면이 나타나는지 확인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29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211687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855C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807" y="50853"/>
            <a:ext cx="830998" cy="83099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58C50-2DF5-4DC7-B20F-E5FACCB70A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</a:t>
            </a:fld>
            <a:endParaRPr lang="ko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05B556-8966-4304-99BF-5BF46D23DCC6}"/>
              </a:ext>
            </a:extLst>
          </p:cNvPr>
          <p:cNvSpPr txBox="1"/>
          <p:nvPr/>
        </p:nvSpPr>
        <p:spPr>
          <a:xfrm>
            <a:off x="630943" y="596893"/>
            <a:ext cx="2751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[1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단계</a:t>
            </a:r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]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 빠르게 익히는 </a:t>
            </a:r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JSP 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기초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A77228-98CF-4C55-8504-47162C964E3B}"/>
              </a:ext>
            </a:extLst>
          </p:cNvPr>
          <p:cNvSpPr txBox="1"/>
          <p:nvPr/>
        </p:nvSpPr>
        <p:spPr>
          <a:xfrm>
            <a:off x="4071763" y="596893"/>
            <a:ext cx="431497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01 JSP </a:t>
            </a:r>
            <a:r>
              <a:rPr lang="ko-KR" altLang="en-US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기본</a:t>
            </a:r>
            <a:endParaRPr lang="en-US" altLang="ko-KR" sz="1200" i="0" u="none" strike="noStrike" baseline="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02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내장 객체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(Implicit Object)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03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내장 객체의 영역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(Scope)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04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쿠키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(Cookie)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05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데이터베이스</a:t>
            </a:r>
            <a:endParaRPr lang="en-US" altLang="ko-KR" sz="120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06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세션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(Session)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07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액션 태그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(Action Tag)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 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08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모델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1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방식의 회원제 게시판 만들기</a:t>
            </a:r>
            <a:endParaRPr lang="en-US" altLang="ko-KR" sz="120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 09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게시판에 페이징 기능 넣기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090798-FD01-4CBE-888B-4A631A0CCA38}"/>
              </a:ext>
            </a:extLst>
          </p:cNvPr>
          <p:cNvSpPr txBox="1"/>
          <p:nvPr/>
        </p:nvSpPr>
        <p:spPr>
          <a:xfrm>
            <a:off x="630943" y="2691388"/>
            <a:ext cx="300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[2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단계</a:t>
            </a:r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]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 고급 기능으로 스킬 레벨업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FC548C-FE3D-4465-94AB-E6FB2C7ADF0C}"/>
              </a:ext>
            </a:extLst>
          </p:cNvPr>
          <p:cNvSpPr txBox="1"/>
          <p:nvPr/>
        </p:nvSpPr>
        <p:spPr>
          <a:xfrm>
            <a:off x="4071763" y="2691388"/>
            <a:ext cx="48554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10 </a:t>
            </a:r>
            <a:r>
              <a:rPr lang="ko-KR" altLang="en-US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표현 언어</a:t>
            </a:r>
            <a:r>
              <a:rPr lang="en-US" altLang="ko-KR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(EL : Expression Language)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11 JSP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표준 태그 라이브러리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(JSTL)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12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파일 업로드 및 다운로드</a:t>
            </a:r>
            <a:endParaRPr lang="en-US" altLang="ko-KR" sz="120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13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서블릿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(Servlet)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 14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모델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2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방식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(MVC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패턴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)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의 자료실형 게시판 만들기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73DCB9-B5DE-4286-A1D6-4A349BAECDAD}"/>
              </a:ext>
            </a:extLst>
          </p:cNvPr>
          <p:cNvSpPr txBox="1"/>
          <p:nvPr/>
        </p:nvSpPr>
        <p:spPr>
          <a:xfrm>
            <a:off x="630943" y="4016441"/>
            <a:ext cx="3180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[3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단계</a:t>
            </a:r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]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 프로젝트로 익히는 현업 스킬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6F2360-CFBD-411F-956F-1E4730A32FD4}"/>
              </a:ext>
            </a:extLst>
          </p:cNvPr>
          <p:cNvSpPr txBox="1"/>
          <p:nvPr/>
        </p:nvSpPr>
        <p:spPr>
          <a:xfrm>
            <a:off x="4071763" y="4016441"/>
            <a:ext cx="431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[Project] 15 </a:t>
            </a:r>
            <a:r>
              <a:rPr lang="ko-KR" altLang="en-US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웹소켓으로 채팅 프로그램 만들기</a:t>
            </a:r>
            <a:endParaRPr lang="en-US" altLang="ko-KR" sz="1200" i="0" u="none" strike="noStrike" baseline="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 16 SMTP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를 활용한 이메일 전송하기</a:t>
            </a:r>
            <a:endParaRPr lang="en-US" altLang="ko-KR" sz="120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 17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네이버 검색 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API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를 활용한 검색 결과 출력하기</a:t>
            </a:r>
            <a:endParaRPr lang="en-US" altLang="ko-KR" sz="120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 18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배포하기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1312EF-4197-403E-9A35-949799ADECC4}"/>
              </a:ext>
            </a:extLst>
          </p:cNvPr>
          <p:cNvCxnSpPr>
            <a:cxnSpLocks/>
          </p:cNvCxnSpPr>
          <p:nvPr/>
        </p:nvCxnSpPr>
        <p:spPr>
          <a:xfrm>
            <a:off x="3949832" y="671365"/>
            <a:ext cx="0" cy="158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A20DF9-2EAB-4CF8-BE08-37ACA06087A9}"/>
              </a:ext>
            </a:extLst>
          </p:cNvPr>
          <p:cNvCxnSpPr>
            <a:cxnSpLocks/>
          </p:cNvCxnSpPr>
          <p:nvPr/>
        </p:nvCxnSpPr>
        <p:spPr>
          <a:xfrm>
            <a:off x="3949832" y="2781202"/>
            <a:ext cx="0" cy="82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1B32272-7F4A-4E25-9E10-C63CDEB5096A}"/>
              </a:ext>
            </a:extLst>
          </p:cNvPr>
          <p:cNvCxnSpPr>
            <a:cxnSpLocks/>
          </p:cNvCxnSpPr>
          <p:nvPr/>
        </p:nvCxnSpPr>
        <p:spPr>
          <a:xfrm>
            <a:off x="3949832" y="4090096"/>
            <a:ext cx="0" cy="68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E396B1F-204B-4419-AC97-9DD7D4E656DC}"/>
              </a:ext>
            </a:extLst>
          </p:cNvPr>
          <p:cNvSpPr txBox="1"/>
          <p:nvPr/>
        </p:nvSpPr>
        <p:spPr>
          <a:xfrm>
            <a:off x="4062238" y="319894"/>
            <a:ext cx="21099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+mn-ea"/>
                <a:ea typeface="+mn-ea"/>
              </a:rPr>
              <a:t>00 </a:t>
            </a:r>
            <a:r>
              <a:rPr lang="ko-KR" altLang="en-US" sz="1200" dirty="0">
                <a:solidFill>
                  <a:schemeClr val="bg1"/>
                </a:solidFill>
                <a:latin typeface="+mn-ea"/>
                <a:ea typeface="+mn-ea"/>
              </a:rPr>
              <a:t>개발 환경 구축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14.3 </a:t>
            </a:r>
            <a:r>
              <a:rPr lang="ko-KR" altLang="en-US" b="1" dirty="0"/>
              <a:t>글쓰기</a:t>
            </a:r>
            <a:r>
              <a:rPr lang="en-US" altLang="ko-KR" b="1" dirty="0"/>
              <a:t>(7)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14.3.4 </a:t>
            </a:r>
            <a:r>
              <a:rPr lang="ko-KR" altLang="en-US" b="1" dirty="0"/>
              <a:t>모델 작성</a:t>
            </a:r>
            <a:r>
              <a:rPr lang="en-US" altLang="ko-KR" b="1" dirty="0"/>
              <a:t>(DAO</a:t>
            </a:r>
            <a:r>
              <a:rPr lang="ko-KR" altLang="en-US" b="1" dirty="0"/>
              <a:t>에 기능 추가</a:t>
            </a:r>
            <a:r>
              <a:rPr lang="en-US" altLang="ko-KR" b="1" dirty="0"/>
              <a:t>)</a:t>
            </a:r>
          </a:p>
          <a:p>
            <a:pPr lvl="2"/>
            <a:r>
              <a:rPr lang="ko-KR" altLang="en-US" dirty="0"/>
              <a:t>글쓰기 폼에서 입력한 내용과 첨부 파일을 처리해주는 메서드를 </a:t>
            </a:r>
            <a:r>
              <a:rPr lang="en-US" altLang="ko-KR" dirty="0"/>
              <a:t>DAO </a:t>
            </a:r>
            <a:r>
              <a:rPr lang="ko-KR" altLang="en-US" dirty="0"/>
              <a:t>클래스에 추가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14-11] </a:t>
            </a:r>
            <a:r>
              <a:rPr lang="ko-KR" altLang="en-US" dirty="0"/>
              <a:t>글쓰기 처리 메서드 추가</a:t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ko-KR" altLang="en-US" dirty="0"/>
              <a:t>웹 페이지</a:t>
            </a:r>
            <a:r>
              <a:rPr lang="en-US" altLang="ko-KR" dirty="0"/>
              <a:t>(</a:t>
            </a:r>
            <a:r>
              <a:rPr lang="en-US" altLang="ko-KR" dirty="0" err="1"/>
              <a:t>Write.jsp</a:t>
            </a:r>
            <a:r>
              <a:rPr lang="en-US" altLang="ko-KR" dirty="0"/>
              <a:t>)</a:t>
            </a:r>
            <a:r>
              <a:rPr lang="ko-KR" altLang="en-US" dirty="0"/>
              <a:t>에서 전송한 폼값을 서블릿</a:t>
            </a:r>
            <a:r>
              <a:rPr lang="en-US" altLang="ko-KR" dirty="0"/>
              <a:t>(</a:t>
            </a:r>
            <a:r>
              <a:rPr lang="en-US" altLang="ko-KR" dirty="0" err="1"/>
              <a:t>WriteController</a:t>
            </a:r>
            <a:r>
              <a:rPr lang="en-US" altLang="ko-KR" dirty="0"/>
              <a:t>)</a:t>
            </a:r>
            <a:r>
              <a:rPr lang="ko-KR" altLang="en-US" dirty="0"/>
              <a:t>이 받아 </a:t>
            </a:r>
            <a:r>
              <a:rPr lang="en-US" altLang="ko-KR" dirty="0"/>
              <a:t>DTO</a:t>
            </a:r>
            <a:r>
              <a:rPr lang="ko-KR" altLang="en-US" dirty="0"/>
              <a:t>에 저장 후  </a:t>
            </a:r>
            <a:br>
              <a:rPr lang="en-US" altLang="ko-KR" dirty="0"/>
            </a:br>
            <a:r>
              <a:rPr lang="en-US" altLang="ko-KR" dirty="0"/>
              <a:t>    DAO</a:t>
            </a:r>
            <a:r>
              <a:rPr lang="ko-KR" altLang="en-US" dirty="0"/>
              <a:t>로 전달 </a:t>
            </a:r>
            <a:r>
              <a:rPr lang="en-US" altLang="ko-KR" dirty="0"/>
              <a:t>(</a:t>
            </a:r>
            <a:r>
              <a:rPr lang="ko-KR" altLang="en-US" dirty="0"/>
              <a:t>해당 서블릿 코드는 잠시 후에 추가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② INSERT </a:t>
            </a:r>
            <a:r>
              <a:rPr lang="ko-KR" altLang="en-US" dirty="0"/>
              <a:t>쿼리문을 작성 </a:t>
            </a:r>
            <a:r>
              <a:rPr lang="en-US" altLang="ko-KR" dirty="0"/>
              <a:t>- </a:t>
            </a:r>
            <a:r>
              <a:rPr lang="ko-KR" altLang="en-US" dirty="0"/>
              <a:t>데이터베이스 테이블 스키마에서 </a:t>
            </a:r>
            <a:r>
              <a:rPr lang="en-US" altLang="ko-KR" dirty="0" err="1"/>
              <a:t>downcount</a:t>
            </a:r>
            <a:r>
              <a:rPr lang="ko-KR" altLang="en-US" dirty="0"/>
              <a:t>와 </a:t>
            </a:r>
            <a:r>
              <a:rPr lang="en-US" altLang="ko-KR" dirty="0" err="1"/>
              <a:t>visitcount</a:t>
            </a:r>
            <a:r>
              <a:rPr lang="ko-KR" altLang="en-US" dirty="0"/>
              <a:t>는 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기본값을 </a:t>
            </a:r>
            <a:r>
              <a:rPr lang="en-US" altLang="ko-KR" dirty="0"/>
              <a:t>0</a:t>
            </a:r>
            <a:r>
              <a:rPr lang="ko-KR" altLang="en-US" dirty="0"/>
              <a:t>으로 설정했으므로 입력에서는 생략</a:t>
            </a:r>
            <a:br>
              <a:rPr lang="en-US" altLang="ko-KR" dirty="0"/>
            </a:br>
            <a:r>
              <a:rPr lang="en-US" altLang="ko-KR" dirty="0"/>
              <a:t>③ </a:t>
            </a:r>
            <a:r>
              <a:rPr lang="ko-KR" altLang="en-US" dirty="0"/>
              <a:t>쿼리문을 인수로 </a:t>
            </a:r>
            <a:r>
              <a:rPr lang="en-US" altLang="ko-KR" dirty="0" err="1"/>
              <a:t>PreparedStatement</a:t>
            </a:r>
            <a:r>
              <a:rPr lang="en-US" altLang="ko-KR" dirty="0"/>
              <a:t> </a:t>
            </a:r>
            <a:r>
              <a:rPr lang="ko-KR" altLang="en-US" dirty="0"/>
              <a:t>객체를 생성한 후 인파라미터를 설정</a:t>
            </a:r>
            <a:br>
              <a:rPr lang="en-US" altLang="ko-KR" dirty="0"/>
            </a:br>
            <a:r>
              <a:rPr lang="en-US" altLang="ko-KR" dirty="0"/>
              <a:t>④ </a:t>
            </a:r>
            <a:r>
              <a:rPr lang="ko-KR" altLang="en-US" dirty="0"/>
              <a:t>쿼리문을 실행하여 테이블에 입력</a:t>
            </a:r>
            <a:br>
              <a:rPr lang="en-US" altLang="ko-KR" dirty="0"/>
            </a:br>
            <a:r>
              <a:rPr lang="en-US" altLang="ko-KR" dirty="0"/>
              <a:t>⑤ </a:t>
            </a:r>
            <a:r>
              <a:rPr lang="ko-KR" altLang="en-US" dirty="0"/>
              <a:t>입력된 결과를 서블릿으로 반환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30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3300085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14.3 </a:t>
            </a:r>
            <a:r>
              <a:rPr lang="ko-KR" altLang="en-US" b="1" dirty="0"/>
              <a:t>글쓰기</a:t>
            </a:r>
            <a:r>
              <a:rPr lang="en-US" altLang="ko-KR" b="1" dirty="0"/>
              <a:t>(8)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14.3.5 </a:t>
            </a:r>
            <a:r>
              <a:rPr lang="ko-KR" altLang="en-US" b="1" dirty="0"/>
              <a:t>컨트롤러 작성 </a:t>
            </a:r>
            <a:r>
              <a:rPr lang="en-US" altLang="ko-KR" b="1" dirty="0"/>
              <a:t>2 - </a:t>
            </a:r>
            <a:r>
              <a:rPr lang="ko-KR" altLang="en-US" b="1" dirty="0"/>
              <a:t>폼값 처리</a:t>
            </a:r>
            <a:endParaRPr lang="en-US" altLang="ko-KR" b="1" dirty="0"/>
          </a:p>
          <a:p>
            <a:pPr lvl="2"/>
            <a:r>
              <a:rPr lang="ko-KR" altLang="en-US" dirty="0"/>
              <a:t>파일을 업로드해주는 유틸리티 클래스 작성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14-12] </a:t>
            </a:r>
            <a:r>
              <a:rPr lang="ko-KR" altLang="en-US" dirty="0"/>
              <a:t>파일 업로드용 유틸리티 클래스</a:t>
            </a:r>
            <a:br>
              <a:rPr lang="en-US" altLang="ko-KR" dirty="0"/>
            </a:br>
            <a:r>
              <a:rPr lang="en-US" altLang="ko-KR" dirty="0"/>
              <a:t>① request </a:t>
            </a:r>
            <a:r>
              <a:rPr lang="ko-KR" altLang="en-US" dirty="0"/>
              <a:t>객체</a:t>
            </a:r>
            <a:r>
              <a:rPr lang="en-US" altLang="ko-KR" dirty="0"/>
              <a:t>, </a:t>
            </a:r>
            <a:r>
              <a:rPr lang="ko-KR" altLang="en-US" dirty="0"/>
              <a:t>디렉터리의 물리적 경로</a:t>
            </a:r>
            <a:r>
              <a:rPr lang="en-US" altLang="ko-KR" dirty="0"/>
              <a:t>, </a:t>
            </a:r>
            <a:r>
              <a:rPr lang="ko-KR" altLang="en-US" dirty="0"/>
              <a:t>업로드 제한 용량을 매개변수로 </a:t>
            </a:r>
            <a:r>
              <a:rPr lang="en-US" altLang="ko-KR" dirty="0" err="1"/>
              <a:t>MultipartRequest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객체를 생성해 반환</a:t>
            </a:r>
            <a:br>
              <a:rPr lang="en-US" altLang="ko-KR" dirty="0"/>
            </a:br>
            <a:r>
              <a:rPr lang="en-US" altLang="ko-KR" dirty="0"/>
              <a:t>   - </a:t>
            </a:r>
            <a:r>
              <a:rPr lang="en-US" altLang="ko-KR" dirty="0" err="1"/>
              <a:t>MultipartRequest</a:t>
            </a:r>
            <a:r>
              <a:rPr lang="ko-KR" altLang="en-US" dirty="0"/>
              <a:t>는 파일 업로드용 </a:t>
            </a:r>
            <a:r>
              <a:rPr lang="en-US" altLang="ko-KR" dirty="0"/>
              <a:t>multipart/form-data </a:t>
            </a:r>
            <a:r>
              <a:rPr lang="ko-KR" altLang="en-US" dirty="0"/>
              <a:t>요청을 처리해주는 유틸리티 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클래스</a:t>
            </a:r>
            <a:r>
              <a:rPr lang="en-US" altLang="ko-KR" dirty="0"/>
              <a:t>(12.2.4</a:t>
            </a:r>
            <a:r>
              <a:rPr lang="ko-KR" altLang="en-US" dirty="0"/>
              <a:t>절 참조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   - </a:t>
            </a:r>
            <a:r>
              <a:rPr lang="ko-KR" altLang="en-US" dirty="0"/>
              <a:t>이 객체가 정상적으로 생성되면 파일 업로드가 완료됐다는 의미</a:t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ko-KR" altLang="en-US" dirty="0"/>
              <a:t>만약 파일 업로드에 실패했다면 </a:t>
            </a:r>
            <a:r>
              <a:rPr lang="en-US" altLang="ko-KR" dirty="0"/>
              <a:t>null</a:t>
            </a:r>
            <a:r>
              <a:rPr lang="ko-KR" altLang="en-US" dirty="0"/>
              <a:t>을 반환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31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1414836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14.3 </a:t>
            </a:r>
            <a:r>
              <a:rPr lang="ko-KR" altLang="en-US" b="1" dirty="0"/>
              <a:t>글쓰기</a:t>
            </a:r>
            <a:r>
              <a:rPr lang="en-US" altLang="ko-KR" b="1" dirty="0"/>
              <a:t>(9)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1"/>
            <a:ext cx="8709458" cy="3541264"/>
          </a:xfrm>
        </p:spPr>
        <p:txBody>
          <a:bodyPr>
            <a:normAutofit/>
          </a:bodyPr>
          <a:lstStyle/>
          <a:p>
            <a:pPr lvl="2"/>
            <a:r>
              <a:rPr lang="ko-KR" altLang="en-US" dirty="0"/>
              <a:t>글쓰기 처리를 위한 서블릿을 작성 </a:t>
            </a:r>
            <a:r>
              <a:rPr lang="en-US" altLang="ko-KR" dirty="0"/>
              <a:t>- </a:t>
            </a:r>
            <a:r>
              <a:rPr lang="en-US" altLang="ko-KR" dirty="0" err="1"/>
              <a:t>WriteController</a:t>
            </a:r>
            <a:r>
              <a:rPr lang="ko-KR" altLang="en-US" dirty="0"/>
              <a:t>에 </a:t>
            </a:r>
            <a:r>
              <a:rPr lang="en-US" altLang="ko-KR" dirty="0" err="1"/>
              <a:t>doPost</a:t>
            </a:r>
            <a:r>
              <a:rPr lang="en-US" altLang="ko-KR" dirty="0"/>
              <a:t>( ) </a:t>
            </a:r>
            <a:r>
              <a:rPr lang="ko-KR" altLang="en-US" dirty="0"/>
              <a:t>메서드를 추가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14-13] </a:t>
            </a:r>
            <a:r>
              <a:rPr lang="ko-KR" altLang="en-US" dirty="0"/>
              <a:t>컨트롤러에 글쓰기 메서드 추가</a:t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ko-KR" altLang="en-US" dirty="0"/>
              <a:t>파일이 업로드될 </a:t>
            </a:r>
            <a:r>
              <a:rPr lang="en-US" altLang="ko-KR" dirty="0"/>
              <a:t>Uploads </a:t>
            </a:r>
            <a:r>
              <a:rPr lang="ko-KR" altLang="en-US" dirty="0"/>
              <a:t>디렉터리의 물리적 경로</a:t>
            </a:r>
            <a:br>
              <a:rPr lang="en-US" altLang="ko-KR" dirty="0"/>
            </a:br>
            <a:r>
              <a:rPr lang="en-US" altLang="ko-KR" dirty="0"/>
              <a:t>② web.xml</a:t>
            </a:r>
            <a:r>
              <a:rPr lang="ko-KR" altLang="en-US" dirty="0"/>
              <a:t>에 컨텍스트 초기화 매개변수로 설정해둔 업로드 제한 용량</a:t>
            </a:r>
            <a:br>
              <a:rPr lang="en-US" altLang="ko-KR" dirty="0"/>
            </a:br>
            <a:r>
              <a:rPr lang="en-US" altLang="ko-KR" dirty="0"/>
              <a:t>③ </a:t>
            </a:r>
            <a:r>
              <a:rPr lang="ko-KR" altLang="en-US" dirty="0"/>
              <a:t>앞에서 만든 </a:t>
            </a:r>
            <a:r>
              <a:rPr lang="en-US" altLang="ko-KR" dirty="0" err="1"/>
              <a:t>FileUtil.uploadFile</a:t>
            </a:r>
            <a:r>
              <a:rPr lang="en-US" altLang="ko-KR" dirty="0"/>
              <a:t>( ) </a:t>
            </a:r>
            <a:r>
              <a:rPr lang="ko-KR" altLang="en-US" dirty="0"/>
              <a:t>메서드를 호출</a:t>
            </a:r>
            <a:br>
              <a:rPr lang="en-US" altLang="ko-KR" dirty="0"/>
            </a:br>
            <a:r>
              <a:rPr lang="en-US" altLang="ko-KR" dirty="0"/>
              <a:t>④ </a:t>
            </a:r>
            <a:r>
              <a:rPr lang="ko-KR" altLang="en-US" dirty="0"/>
              <a:t>파일 업로드에 실패하면 경고창을 띄워주고 작성 페이지</a:t>
            </a:r>
            <a:r>
              <a:rPr lang="en-US" altLang="ko-KR" dirty="0"/>
              <a:t>(../</a:t>
            </a:r>
            <a:r>
              <a:rPr lang="en-US" altLang="ko-KR" dirty="0" err="1"/>
              <a:t>mvcboard</a:t>
            </a:r>
            <a:r>
              <a:rPr lang="en-US" altLang="ko-KR" dirty="0"/>
              <a:t>/write.do)</a:t>
            </a:r>
            <a:r>
              <a:rPr lang="ko-KR" altLang="en-US" dirty="0"/>
              <a:t>로 다시 이동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파일 업로드에 성공했다면 그 외 처리를 수행</a:t>
            </a:r>
            <a:br>
              <a:rPr lang="en-US" altLang="ko-KR" dirty="0"/>
            </a:br>
            <a:r>
              <a:rPr lang="en-US" altLang="ko-KR" dirty="0"/>
              <a:t>⑤ </a:t>
            </a:r>
            <a:r>
              <a:rPr lang="ko-KR" altLang="en-US" dirty="0"/>
              <a:t>폼값을 </a:t>
            </a:r>
            <a:r>
              <a:rPr lang="en-US" altLang="ko-KR" dirty="0"/>
              <a:t>DTO</a:t>
            </a:r>
            <a:r>
              <a:rPr lang="ko-KR" altLang="en-US" dirty="0"/>
              <a:t>에 저장해 </a:t>
            </a:r>
            <a:r>
              <a:rPr lang="en-US" altLang="ko-KR" dirty="0"/>
              <a:t>⑨ DAO</a:t>
            </a:r>
            <a:r>
              <a:rPr lang="ko-KR" altLang="en-US" dirty="0"/>
              <a:t>를 통해 데이터베이스에 기록</a:t>
            </a:r>
            <a:br>
              <a:rPr lang="en-US" altLang="ko-KR" dirty="0"/>
            </a:br>
            <a:r>
              <a:rPr lang="en-US" altLang="ko-KR" dirty="0"/>
              <a:t>⑥ </a:t>
            </a:r>
            <a:r>
              <a:rPr lang="ko-KR" altLang="en-US" dirty="0"/>
              <a:t>첨부 파일이 있을 경우 </a:t>
            </a:r>
            <a:r>
              <a:rPr lang="en-US" altLang="ko-KR" dirty="0"/>
              <a:t>⑦ </a:t>
            </a:r>
            <a:r>
              <a:rPr lang="ko-KR" altLang="en-US" dirty="0"/>
              <a:t>파일명을 변경 </a:t>
            </a:r>
            <a:r>
              <a:rPr lang="en-US" altLang="ko-KR" dirty="0"/>
              <a:t>⑧ </a:t>
            </a:r>
            <a:r>
              <a:rPr lang="ko-KR" altLang="en-US" dirty="0"/>
              <a:t>원래 파일명과 저장된 파일명을 따로 기록</a:t>
            </a:r>
            <a:br>
              <a:rPr lang="en-US" altLang="ko-KR" dirty="0"/>
            </a:br>
            <a:r>
              <a:rPr lang="en-US" altLang="ko-KR" dirty="0"/>
              <a:t>⑩ </a:t>
            </a:r>
            <a:r>
              <a:rPr lang="ko-KR" altLang="en-US" dirty="0"/>
              <a:t>모든 작업이 오류 없이 완료되었다면 목록으로 이동하고</a:t>
            </a:r>
            <a:r>
              <a:rPr lang="en-US" altLang="ko-KR" dirty="0"/>
              <a:t>, </a:t>
            </a:r>
            <a:r>
              <a:rPr lang="ko-KR" altLang="en-US" dirty="0"/>
              <a:t>실패했다면 글쓰기 페이지로 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다시 돌아감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32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8909313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14.3 </a:t>
            </a:r>
            <a:r>
              <a:rPr lang="ko-KR" altLang="en-US" b="1" dirty="0"/>
              <a:t>글쓰기</a:t>
            </a:r>
            <a:r>
              <a:rPr lang="en-US" altLang="ko-KR" b="1" dirty="0"/>
              <a:t>(10)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1"/>
            <a:ext cx="8709458" cy="3541264"/>
          </a:xfrm>
        </p:spPr>
        <p:txBody>
          <a:bodyPr>
            <a:normAutofit/>
          </a:bodyPr>
          <a:lstStyle/>
          <a:p>
            <a:pPr lvl="2"/>
            <a:r>
              <a:rPr lang="en-US" altLang="ko-KR" dirty="0" err="1"/>
              <a:t>alertLocation</a:t>
            </a:r>
            <a:r>
              <a:rPr lang="en-US" altLang="ko-KR" dirty="0"/>
              <a:t>( ) </a:t>
            </a:r>
            <a:r>
              <a:rPr lang="ko-KR" altLang="en-US" dirty="0"/>
              <a:t>메서드와 </a:t>
            </a:r>
            <a:r>
              <a:rPr lang="en-US" altLang="ko-KR" dirty="0" err="1"/>
              <a:t>alertBack</a:t>
            </a:r>
            <a:r>
              <a:rPr lang="en-US" altLang="ko-KR" dirty="0"/>
              <a:t>( ) </a:t>
            </a:r>
            <a:r>
              <a:rPr lang="ko-KR" altLang="en-US" dirty="0"/>
              <a:t>메서드를 </a:t>
            </a:r>
            <a:r>
              <a:rPr lang="en-US" altLang="ko-KR" dirty="0" err="1"/>
              <a:t>JSFunction</a:t>
            </a:r>
            <a:r>
              <a:rPr lang="en-US" altLang="ko-KR" dirty="0"/>
              <a:t> </a:t>
            </a:r>
            <a:r>
              <a:rPr lang="ko-KR" altLang="en-US" dirty="0"/>
              <a:t>클래스에 추가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서블릿에서 경고창을 띄운 후 다른 페이지로 이동하게 해주는 메서드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14-14] </a:t>
            </a:r>
            <a:r>
              <a:rPr lang="ko-KR" altLang="en-US" dirty="0"/>
              <a:t>유틸리티 메서드 추가</a:t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ko-KR" altLang="en-US" dirty="0"/>
              <a:t>기존에 정의된 메서드를 오버로딩하여 추가</a:t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ko-KR" altLang="en-US" dirty="0"/>
              <a:t>서블릿에서 즉시 내용을 출력하려면 </a:t>
            </a:r>
            <a:r>
              <a:rPr lang="en-US" altLang="ko-KR" dirty="0"/>
              <a:t>response </a:t>
            </a:r>
            <a:r>
              <a:rPr lang="ko-KR" altLang="en-US" dirty="0"/>
              <a:t>내장 객체의 </a:t>
            </a:r>
            <a:r>
              <a:rPr lang="en-US" altLang="ko-KR" dirty="0" err="1"/>
              <a:t>setContentType</a:t>
            </a:r>
            <a:r>
              <a:rPr lang="en-US" altLang="ko-KR" dirty="0"/>
              <a:t>( ) </a:t>
            </a:r>
            <a:r>
              <a:rPr lang="ko-KR" altLang="en-US" dirty="0"/>
              <a:t>메서드로 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콘텐츠 타입을 지정</a:t>
            </a:r>
            <a:br>
              <a:rPr lang="en-US" altLang="ko-KR" dirty="0"/>
            </a:br>
            <a:r>
              <a:rPr lang="en-US" altLang="ko-KR" dirty="0"/>
              <a:t>③ </a:t>
            </a:r>
            <a:r>
              <a:rPr lang="en-US" altLang="ko-KR" dirty="0" err="1"/>
              <a:t>getWriter</a:t>
            </a:r>
            <a:r>
              <a:rPr lang="en-US" altLang="ko-KR" dirty="0"/>
              <a:t>( ) </a:t>
            </a:r>
            <a:r>
              <a:rPr lang="ko-KR" altLang="en-US" dirty="0"/>
              <a:t>메서드를 통해 </a:t>
            </a:r>
            <a:r>
              <a:rPr lang="en-US" altLang="ko-KR" dirty="0" err="1"/>
              <a:t>PrintWriter</a:t>
            </a:r>
            <a:r>
              <a:rPr lang="en-US" altLang="ko-KR" dirty="0"/>
              <a:t> </a:t>
            </a:r>
            <a:r>
              <a:rPr lang="ko-KR" altLang="en-US" dirty="0"/>
              <a:t>객체를 가져옴</a:t>
            </a:r>
            <a:br>
              <a:rPr lang="en-US" altLang="ko-KR" dirty="0"/>
            </a:br>
            <a:r>
              <a:rPr lang="en-US" altLang="ko-KR" dirty="0"/>
              <a:t>④ </a:t>
            </a:r>
            <a:r>
              <a:rPr lang="ko-KR" altLang="en-US" dirty="0"/>
              <a:t>필요한 것은 자바스크립트 코드이므로</a:t>
            </a:r>
            <a:r>
              <a:rPr lang="en-US" altLang="ko-KR" dirty="0"/>
              <a:t>, </a:t>
            </a:r>
            <a:r>
              <a:rPr lang="ko-KR" altLang="en-US" dirty="0"/>
              <a:t>하나의 문자열로 만든 후 서블릿에서 즉시 출력</a:t>
            </a:r>
            <a:br>
              <a:rPr lang="en-US" altLang="ko-KR" dirty="0"/>
            </a:br>
            <a:r>
              <a:rPr lang="en-US" altLang="ko-KR" dirty="0"/>
              <a:t>    - </a:t>
            </a:r>
            <a:r>
              <a:rPr lang="ko-KR" altLang="en-US" dirty="0"/>
              <a:t>경고창</a:t>
            </a:r>
            <a:r>
              <a:rPr lang="en-US" altLang="ko-KR" dirty="0"/>
              <a:t>(alert)</a:t>
            </a:r>
            <a:r>
              <a:rPr lang="ko-KR" altLang="en-US" dirty="0"/>
              <a:t> 띄운 후 페이지 이동</a:t>
            </a:r>
            <a:r>
              <a:rPr lang="en-US" altLang="ko-KR" dirty="0"/>
              <a:t>(location)</a:t>
            </a:r>
            <a:br>
              <a:rPr lang="en-US" altLang="ko-KR" dirty="0"/>
            </a:br>
            <a:r>
              <a:rPr lang="en-US" altLang="ko-KR" dirty="0"/>
              <a:t>⑤ </a:t>
            </a:r>
            <a:r>
              <a:rPr lang="en-US" altLang="ko-KR" dirty="0" err="1"/>
              <a:t>alertBack</a:t>
            </a:r>
            <a:r>
              <a:rPr lang="en-US" altLang="ko-KR" dirty="0"/>
              <a:t>( ) </a:t>
            </a:r>
            <a:r>
              <a:rPr lang="ko-KR" altLang="en-US" dirty="0"/>
              <a:t>메서드는 경고창을 띄워준 후 직전 페이지 이동</a:t>
            </a:r>
            <a:br>
              <a:rPr lang="en-US" altLang="ko-KR" dirty="0"/>
            </a:br>
            <a:r>
              <a:rPr lang="en-US" altLang="ko-KR" dirty="0"/>
              <a:t>    - </a:t>
            </a:r>
            <a:r>
              <a:rPr lang="en-US" altLang="ko-KR" dirty="0" err="1"/>
              <a:t>alertLocation</a:t>
            </a:r>
            <a:r>
              <a:rPr lang="en-US" altLang="ko-KR" dirty="0"/>
              <a:t>( ) </a:t>
            </a:r>
            <a:r>
              <a:rPr lang="ko-KR" altLang="en-US" dirty="0"/>
              <a:t>메서드와 같은 방식으로 구현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33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735377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14.3 </a:t>
            </a:r>
            <a:r>
              <a:rPr lang="ko-KR" altLang="en-US" b="1" dirty="0"/>
              <a:t>글쓰기</a:t>
            </a:r>
            <a:r>
              <a:rPr lang="en-US" altLang="ko-KR" b="1" dirty="0"/>
              <a:t>(11)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1"/>
            <a:ext cx="8709458" cy="354126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14.3.6 </a:t>
            </a:r>
            <a:r>
              <a:rPr lang="ko-KR" altLang="en-US" b="1" dirty="0"/>
              <a:t>동작 확인</a:t>
            </a:r>
            <a:endParaRPr lang="en-US" altLang="ko-KR" b="1" dirty="0"/>
          </a:p>
          <a:p>
            <a:pPr lvl="2"/>
            <a:r>
              <a:rPr lang="ko-KR" altLang="en-US" dirty="0"/>
              <a:t>예제를 실행해 글 작성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01 </a:t>
            </a:r>
            <a:r>
              <a:rPr lang="en-US" altLang="ko-KR" dirty="0" err="1"/>
              <a:t>Write.jsp</a:t>
            </a:r>
            <a:r>
              <a:rPr lang="ko-KR" altLang="en-US" dirty="0"/>
              <a:t>를 실행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02 </a:t>
            </a:r>
            <a:r>
              <a:rPr lang="ko-KR" altLang="en-US" dirty="0"/>
              <a:t>첨부파일을 포함해 내용을 입력</a:t>
            </a:r>
            <a:br>
              <a:rPr lang="en-US" altLang="ko-KR" dirty="0"/>
            </a:br>
            <a:r>
              <a:rPr lang="en-US" altLang="ko-KR" dirty="0"/>
              <a:t>    - </a:t>
            </a:r>
            <a:r>
              <a:rPr lang="ko-KR" altLang="en-US" dirty="0"/>
              <a:t>비밀번호는 “</a:t>
            </a:r>
            <a:r>
              <a:rPr lang="en-US" altLang="ko-KR" dirty="0"/>
              <a:t>1234”, </a:t>
            </a:r>
            <a:r>
              <a:rPr lang="ko-KR" altLang="en-US" dirty="0"/>
              <a:t>첨부할 파일은 반드시 </a:t>
            </a:r>
            <a:r>
              <a:rPr lang="en-US" altLang="ko-KR" dirty="0"/>
              <a:t>1MB </a:t>
            </a:r>
            <a:r>
              <a:rPr lang="ko-KR" altLang="en-US" dirty="0"/>
              <a:t>이하로 선택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03 [</a:t>
            </a:r>
            <a:r>
              <a:rPr lang="ko-KR" altLang="en-US" dirty="0"/>
              <a:t>작성 완료</a:t>
            </a:r>
            <a:r>
              <a:rPr lang="en-US" altLang="ko-KR" dirty="0"/>
              <a:t>] </a:t>
            </a:r>
            <a:r>
              <a:rPr lang="ko-KR" altLang="en-US" dirty="0"/>
              <a:t>버튼을 클릭하고 새로운 게시물이 등록됨을 확인</a:t>
            </a:r>
            <a:br>
              <a:rPr lang="en-US" altLang="ko-KR" dirty="0"/>
            </a:br>
            <a:r>
              <a:rPr lang="en-US" altLang="ko-KR" dirty="0"/>
              <a:t>    - </a:t>
            </a:r>
            <a:r>
              <a:rPr lang="ko-KR" altLang="en-US" dirty="0"/>
              <a:t>만약 파일의 용량이 </a:t>
            </a:r>
            <a:r>
              <a:rPr lang="en-US" altLang="ko-KR" dirty="0"/>
              <a:t>1MB</a:t>
            </a:r>
            <a:r>
              <a:rPr lang="ko-KR" altLang="en-US" dirty="0"/>
              <a:t>를 초과한다면</a:t>
            </a:r>
            <a:r>
              <a:rPr lang="en-US" altLang="ko-KR" dirty="0"/>
              <a:t>, </a:t>
            </a:r>
            <a:r>
              <a:rPr lang="ko-KR" altLang="en-US" dirty="0"/>
              <a:t>경고창이 뜬 후 글쓰기 화면으로 돌아감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34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B046C5-C492-40AD-B4BD-925BF769E7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625" y="3059733"/>
            <a:ext cx="5300662" cy="138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6357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14.4 </a:t>
            </a:r>
            <a:r>
              <a:rPr lang="ko-KR" altLang="en-US" b="1" dirty="0"/>
              <a:t>상세 보기</a:t>
            </a:r>
            <a:r>
              <a:rPr lang="en-US" altLang="ko-KR" b="1" dirty="0"/>
              <a:t>(1)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1"/>
            <a:ext cx="8709458" cy="3541264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상세 보기 처리 프로세스와 담당 모듈</a:t>
            </a:r>
            <a:r>
              <a:rPr lang="en-US" altLang="ko-KR" dirty="0"/>
              <a:t>(</a:t>
            </a:r>
            <a:r>
              <a:rPr lang="ko-KR" altLang="en-US" dirty="0"/>
              <a:t>파일</a:t>
            </a:r>
            <a:r>
              <a:rPr lang="en-US" altLang="ko-KR" dirty="0"/>
              <a:t>)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35</a:t>
            </a:fld>
            <a:endParaRPr lang="ko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83BFA9-6607-4688-8C9C-7D4A6AAEC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574" y="1647349"/>
            <a:ext cx="7458075" cy="20647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2A367F-13D2-473F-97D1-DDFE8CD6D3EF}"/>
              </a:ext>
            </a:extLst>
          </p:cNvPr>
          <p:cNvSpPr txBox="1"/>
          <p:nvPr/>
        </p:nvSpPr>
        <p:spPr>
          <a:xfrm>
            <a:off x="387900" y="4308269"/>
            <a:ext cx="74416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95350" lvl="3" indent="0">
              <a:buNone/>
            </a:pPr>
            <a:r>
              <a:rPr lang="ko-KR" altLang="en-US" u="sng" dirty="0">
                <a:latin typeface="+mn-ea"/>
                <a:ea typeface="+mn-ea"/>
              </a:rPr>
              <a:t>상세 보기부터는 서블릿 매핑에 </a:t>
            </a:r>
            <a:r>
              <a:rPr lang="en-US" altLang="ko-KR" u="sng" dirty="0">
                <a:latin typeface="+mn-ea"/>
                <a:ea typeface="+mn-ea"/>
              </a:rPr>
              <a:t>web.xml</a:t>
            </a:r>
            <a:r>
              <a:rPr lang="ko-KR" altLang="en-US" u="sng" dirty="0">
                <a:latin typeface="+mn-ea"/>
                <a:ea typeface="+mn-ea"/>
              </a:rPr>
              <a:t>이 아닌 애너테이션을 이용하여 학습</a:t>
            </a:r>
            <a:endParaRPr lang="en-US" altLang="ko-KR" u="sng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16149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14.4 </a:t>
            </a:r>
            <a:r>
              <a:rPr lang="ko-KR" altLang="en-US" b="1" dirty="0"/>
              <a:t>상세 보기</a:t>
            </a:r>
            <a:r>
              <a:rPr lang="en-US" altLang="ko-KR" b="1" dirty="0"/>
              <a:t>(2)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1"/>
            <a:ext cx="8709458" cy="354126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14.4.1 </a:t>
            </a:r>
            <a:r>
              <a:rPr lang="ko-KR" altLang="en-US" b="1" dirty="0"/>
              <a:t>모델 작성</a:t>
            </a:r>
            <a:endParaRPr lang="en-US" altLang="ko-KR" b="1" dirty="0"/>
          </a:p>
          <a:p>
            <a:pPr lvl="2"/>
            <a:r>
              <a:rPr lang="ko-KR" altLang="en-US" dirty="0"/>
              <a:t>주어진 일련번호에 해당하는 게시물을 </a:t>
            </a:r>
            <a:r>
              <a:rPr lang="en-US" altLang="ko-KR" dirty="0"/>
              <a:t>DTO</a:t>
            </a:r>
            <a:r>
              <a:rPr lang="ko-KR" altLang="en-US" dirty="0"/>
              <a:t>로 반환하는 메서드와 조회수를 증가시키는 </a:t>
            </a:r>
            <a:br>
              <a:rPr lang="en-US" altLang="ko-KR" dirty="0"/>
            </a:br>
            <a:r>
              <a:rPr lang="ko-KR" altLang="en-US" dirty="0"/>
              <a:t>메서드를 먼저 작성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14-15] </a:t>
            </a:r>
            <a:r>
              <a:rPr lang="ko-KR" altLang="en-US" dirty="0"/>
              <a:t>일련번호로 게시물 조회</a:t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en-US" altLang="ko-KR" dirty="0" err="1"/>
              <a:t>selectView</a:t>
            </a:r>
            <a:r>
              <a:rPr lang="en-US" altLang="ko-KR" dirty="0"/>
              <a:t>( ) </a:t>
            </a:r>
            <a:r>
              <a:rPr lang="ko-KR" altLang="en-US" dirty="0"/>
              <a:t>메서드는 게시물의 일련번호를 인수로 받아 조회</a:t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en-US" altLang="ko-KR" dirty="0" err="1"/>
              <a:t>updateVisitCount</a:t>
            </a:r>
            <a:r>
              <a:rPr lang="en-US" altLang="ko-KR" dirty="0"/>
              <a:t>( ) </a:t>
            </a:r>
            <a:r>
              <a:rPr lang="ko-KR" altLang="en-US" dirty="0"/>
              <a:t>메서드는 게시물의 일련번호를 인수로 받아 조회수를 증가시킴</a:t>
            </a:r>
            <a:br>
              <a:rPr lang="en-US" altLang="ko-KR" dirty="0"/>
            </a:br>
            <a:r>
              <a:rPr lang="en-US" altLang="ko-KR" dirty="0"/>
              <a:t>③ </a:t>
            </a:r>
            <a:r>
              <a:rPr lang="ko-KR" altLang="en-US" dirty="0"/>
              <a:t>조회수를 </a:t>
            </a:r>
            <a:r>
              <a:rPr lang="en-US" altLang="ko-KR" dirty="0"/>
              <a:t>1 </a:t>
            </a:r>
            <a:r>
              <a:rPr lang="ko-KR" altLang="en-US" dirty="0"/>
              <a:t>증가시켜주는 쿼리문에 주의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36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3274526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14.4 </a:t>
            </a:r>
            <a:r>
              <a:rPr lang="ko-KR" altLang="en-US" b="1" dirty="0"/>
              <a:t>상세 보기</a:t>
            </a:r>
            <a:r>
              <a:rPr lang="en-US" altLang="ko-KR" b="1" dirty="0"/>
              <a:t>(3)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709458" cy="3704173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14.4.2 </a:t>
            </a:r>
            <a:r>
              <a:rPr lang="ko-KR" altLang="en-US" b="1" dirty="0"/>
              <a:t>컨트롤러 작성</a:t>
            </a:r>
            <a:endParaRPr lang="en-US" altLang="ko-KR" b="1" dirty="0"/>
          </a:p>
          <a:p>
            <a:pPr lvl="2"/>
            <a:r>
              <a:rPr lang="ko-KR" altLang="en-US" dirty="0"/>
              <a:t>상세 보기 서블릿 작성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14-16] </a:t>
            </a:r>
            <a:r>
              <a:rPr lang="ko-KR" altLang="en-US" dirty="0"/>
              <a:t>상세 보기 서블릿</a:t>
            </a:r>
            <a:br>
              <a:rPr lang="en-US" altLang="ko-KR" dirty="0"/>
            </a:br>
            <a:r>
              <a:rPr lang="en-US" altLang="ko-KR" dirty="0"/>
              <a:t>① @WebServlet </a:t>
            </a:r>
            <a:r>
              <a:rPr lang="ko-KR" altLang="en-US" dirty="0"/>
              <a:t>애너테이션으로 요청명과 서블릿을 매핑</a:t>
            </a:r>
            <a:br>
              <a:rPr lang="en-US" altLang="ko-KR" dirty="0"/>
            </a:br>
            <a:r>
              <a:rPr lang="ko-KR" altLang="en-US" dirty="0"/>
              <a:t>게시물 조회 요청이 오면 이 서블릿은</a:t>
            </a:r>
            <a:br>
              <a:rPr lang="en-US" altLang="ko-KR" dirty="0"/>
            </a:br>
            <a:r>
              <a:rPr lang="en-US" altLang="ko-KR" dirty="0"/>
              <a:t>② DAO </a:t>
            </a:r>
            <a:r>
              <a:rPr lang="ko-KR" altLang="en-US" dirty="0"/>
              <a:t>객체를 생성</a:t>
            </a:r>
            <a:br>
              <a:rPr lang="en-US" altLang="ko-KR" dirty="0"/>
            </a:br>
            <a:r>
              <a:rPr lang="en-US" altLang="ko-KR" dirty="0"/>
              <a:t>③ </a:t>
            </a:r>
            <a:r>
              <a:rPr lang="ko-KR" altLang="en-US" dirty="0"/>
              <a:t>게시물의 일련번호를 매개변수로 받음</a:t>
            </a:r>
            <a:br>
              <a:rPr lang="en-US" altLang="ko-KR" dirty="0"/>
            </a:br>
            <a:r>
              <a:rPr lang="en-US" altLang="ko-KR" dirty="0"/>
              <a:t>④ </a:t>
            </a:r>
            <a:r>
              <a:rPr lang="ko-KR" altLang="en-US" dirty="0"/>
              <a:t>조회수를 먼저 증가시킴</a:t>
            </a:r>
            <a:br>
              <a:rPr lang="en-US" altLang="ko-KR" dirty="0"/>
            </a:br>
            <a:r>
              <a:rPr lang="en-US" altLang="ko-KR" dirty="0"/>
              <a:t>⑤ </a:t>
            </a:r>
            <a:r>
              <a:rPr lang="ko-KR" altLang="en-US" dirty="0"/>
              <a:t>게시물 내용을 가져오기</a:t>
            </a:r>
            <a:br>
              <a:rPr lang="en-US" altLang="ko-KR" dirty="0"/>
            </a:br>
            <a:r>
              <a:rPr lang="en-US" altLang="ko-KR" dirty="0"/>
              <a:t>⑥ </a:t>
            </a:r>
            <a:r>
              <a:rPr lang="ko-KR" altLang="en-US" dirty="0"/>
              <a:t>게시물 내용을 줄바꿈 처리 </a:t>
            </a:r>
            <a:r>
              <a:rPr lang="en-US" altLang="ko-KR" dirty="0"/>
              <a:t>- HTML </a:t>
            </a:r>
            <a:r>
              <a:rPr lang="ko-KR" altLang="en-US" dirty="0"/>
              <a:t>문서는 일반 텍스트 문서의 줄바꿈 문자</a:t>
            </a:r>
            <a:r>
              <a:rPr lang="en-US" altLang="ko-KR" dirty="0"/>
              <a:t>(\r\n)</a:t>
            </a:r>
            <a:r>
              <a:rPr lang="ko-KR" altLang="en-US" dirty="0"/>
              <a:t>를 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무시하기 때문에 </a:t>
            </a:r>
            <a:r>
              <a:rPr lang="en-US" altLang="ko-KR" dirty="0"/>
              <a:t>HTML</a:t>
            </a:r>
            <a:r>
              <a:rPr lang="ko-KR" altLang="en-US" dirty="0"/>
              <a:t>이 인식하는 줄바꿈 태그</a:t>
            </a:r>
            <a:r>
              <a:rPr lang="en-US" altLang="ko-KR" dirty="0"/>
              <a:t>(&lt;</a:t>
            </a:r>
            <a:r>
              <a:rPr lang="en-US" altLang="ko-KR" dirty="0" err="1"/>
              <a:t>br</a:t>
            </a:r>
            <a:r>
              <a:rPr lang="en-US" altLang="ko-KR" dirty="0"/>
              <a:t>/&gt;)</a:t>
            </a:r>
            <a:r>
              <a:rPr lang="ko-KR" altLang="en-US" dirty="0"/>
              <a:t>로 바꿔주는 것</a:t>
            </a:r>
            <a:br>
              <a:rPr lang="en-US" altLang="ko-KR" dirty="0"/>
            </a:br>
            <a:r>
              <a:rPr lang="en-US" altLang="ko-KR" dirty="0"/>
              <a:t>⑦ DTO </a:t>
            </a:r>
            <a:r>
              <a:rPr lang="ko-KR" altLang="en-US" dirty="0"/>
              <a:t>객체를 </a:t>
            </a:r>
            <a:r>
              <a:rPr lang="en-US" altLang="ko-KR" dirty="0"/>
              <a:t>request </a:t>
            </a:r>
            <a:r>
              <a:rPr lang="ko-KR" altLang="en-US" dirty="0"/>
              <a:t>영역에 저장</a:t>
            </a:r>
            <a:br>
              <a:rPr lang="en-US" altLang="ko-KR" dirty="0"/>
            </a:br>
            <a:r>
              <a:rPr lang="en-US" altLang="ko-KR" dirty="0"/>
              <a:t>⑧ </a:t>
            </a:r>
            <a:r>
              <a:rPr lang="ko-KR" altLang="en-US" dirty="0"/>
              <a:t>뷰</a:t>
            </a:r>
            <a:r>
              <a:rPr lang="en-US" altLang="ko-KR" dirty="0"/>
              <a:t>(</a:t>
            </a:r>
            <a:r>
              <a:rPr lang="en-US" altLang="ko-KR" dirty="0" err="1"/>
              <a:t>View.jsp</a:t>
            </a:r>
            <a:r>
              <a:rPr lang="en-US" altLang="ko-KR" dirty="0"/>
              <a:t>)</a:t>
            </a:r>
            <a:r>
              <a:rPr lang="ko-KR" altLang="en-US" dirty="0"/>
              <a:t>로 포워드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37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2715231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14.4 </a:t>
            </a:r>
            <a:r>
              <a:rPr lang="ko-KR" altLang="en-US" b="1" dirty="0"/>
              <a:t>상세 보기</a:t>
            </a:r>
            <a:r>
              <a:rPr lang="en-US" altLang="ko-KR" b="1" dirty="0"/>
              <a:t>(4)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1"/>
            <a:ext cx="8709458" cy="354126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14.4.3 </a:t>
            </a:r>
            <a:r>
              <a:rPr lang="ko-KR" altLang="en-US" b="1" dirty="0"/>
              <a:t>뷰 작성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38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107192-4A23-46DA-9A9A-D6E285153A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726" y="1405516"/>
            <a:ext cx="6567487" cy="263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4324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14.4 </a:t>
            </a:r>
            <a:r>
              <a:rPr lang="ko-KR" altLang="en-US" b="1" dirty="0"/>
              <a:t>상세 보기</a:t>
            </a:r>
            <a:r>
              <a:rPr lang="en-US" altLang="ko-KR" b="1" dirty="0"/>
              <a:t>(5)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1"/>
            <a:ext cx="8709458" cy="3541264"/>
          </a:xfrm>
        </p:spPr>
        <p:txBody>
          <a:bodyPr>
            <a:normAutofit/>
          </a:bodyPr>
          <a:lstStyle/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14-17] </a:t>
            </a:r>
            <a:r>
              <a:rPr lang="ko-KR" altLang="en-US" dirty="0"/>
              <a:t>게시물 내용보기 뷰</a:t>
            </a:r>
            <a:r>
              <a:rPr lang="en-US" altLang="ko-KR" dirty="0"/>
              <a:t>(JSP)</a:t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ko-KR" altLang="en-US" dirty="0"/>
              <a:t>서블릿에서 </a:t>
            </a:r>
            <a:r>
              <a:rPr lang="en-US" altLang="ko-KR" dirty="0"/>
              <a:t>request </a:t>
            </a:r>
            <a:r>
              <a:rPr lang="ko-KR" altLang="en-US" dirty="0"/>
              <a:t>영역에 저장한 </a:t>
            </a:r>
            <a:r>
              <a:rPr lang="en-US" altLang="ko-KR" dirty="0"/>
              <a:t>DTO </a:t>
            </a:r>
            <a:r>
              <a:rPr lang="ko-KR" altLang="en-US" dirty="0"/>
              <a:t>객체의 내용을 </a:t>
            </a:r>
            <a:r>
              <a:rPr lang="en-US" altLang="ko-KR" dirty="0"/>
              <a:t>EL</a:t>
            </a:r>
            <a:r>
              <a:rPr lang="ko-KR" altLang="en-US" dirty="0"/>
              <a:t>로 출력</a:t>
            </a:r>
            <a:br>
              <a:rPr lang="en-US" altLang="ko-KR" dirty="0"/>
            </a:br>
            <a:r>
              <a:rPr lang="en-US" altLang="ko-KR" dirty="0"/>
              <a:t>    ${</a:t>
            </a:r>
            <a:r>
              <a:rPr lang="ko-KR" altLang="en-US" dirty="0"/>
              <a:t>속성명</a:t>
            </a:r>
            <a:r>
              <a:rPr lang="en-US" altLang="ko-KR" dirty="0"/>
              <a:t>.</a:t>
            </a:r>
            <a:r>
              <a:rPr lang="ko-KR" altLang="en-US" dirty="0"/>
              <a:t>멤버 변수</a:t>
            </a:r>
            <a:r>
              <a:rPr lang="en-US" altLang="ko-KR" dirty="0"/>
              <a:t>} </a:t>
            </a:r>
            <a:r>
              <a:rPr lang="ko-KR" altLang="en-US" dirty="0"/>
              <a:t>형식</a:t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ko-KR" altLang="en-US" dirty="0"/>
              <a:t>첨부 파일은 필수 입력사항이 아니므로</a:t>
            </a:r>
            <a:r>
              <a:rPr lang="en-US" altLang="ko-KR" dirty="0"/>
              <a:t>, JSTL</a:t>
            </a:r>
            <a:r>
              <a:rPr lang="ko-KR" altLang="en-US" dirty="0"/>
              <a:t>인 </a:t>
            </a:r>
            <a:r>
              <a:rPr lang="en-US" altLang="ko-KR" dirty="0"/>
              <a:t>&lt;</a:t>
            </a:r>
            <a:r>
              <a:rPr lang="en-US" altLang="ko-KR" dirty="0" err="1"/>
              <a:t>c:if</a:t>
            </a:r>
            <a:r>
              <a:rPr lang="en-US" altLang="ko-KR" dirty="0"/>
              <a:t>&gt;</a:t>
            </a:r>
            <a:r>
              <a:rPr lang="ko-KR" altLang="en-US" dirty="0"/>
              <a:t>를 이용해 파일이 있을 때만 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파일 이름과 다운로드 링크를 출력</a:t>
            </a:r>
            <a:br>
              <a:rPr lang="en-US" altLang="ko-KR" dirty="0"/>
            </a:br>
            <a:r>
              <a:rPr lang="en-US" altLang="ko-KR" dirty="0"/>
              <a:t>③ </a:t>
            </a:r>
            <a:r>
              <a:rPr lang="ko-KR" altLang="en-US" dirty="0"/>
              <a:t>다운로드 링크의 형태는 목록 보기</a:t>
            </a:r>
            <a:r>
              <a:rPr lang="en-US" altLang="ko-KR" dirty="0"/>
              <a:t>(</a:t>
            </a:r>
            <a:r>
              <a:rPr lang="en-US" altLang="ko-KR" dirty="0" err="1"/>
              <a:t>List.jsp</a:t>
            </a:r>
            <a:r>
              <a:rPr lang="en-US" altLang="ko-KR" dirty="0"/>
              <a:t>) </a:t>
            </a:r>
            <a:r>
              <a:rPr lang="ko-KR" altLang="en-US" dirty="0"/>
              <a:t>코드와 동일</a:t>
            </a:r>
            <a:br>
              <a:rPr lang="en-US" altLang="ko-KR" dirty="0"/>
            </a:br>
            <a:r>
              <a:rPr lang="en-US" altLang="ko-KR" dirty="0"/>
              <a:t>④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목록 바로가기 버튼을 추가</a:t>
            </a:r>
            <a:br>
              <a:rPr lang="en-US" altLang="ko-KR" dirty="0"/>
            </a:br>
            <a:r>
              <a:rPr lang="en-US" altLang="ko-KR" dirty="0"/>
              <a:t>⑤ [</a:t>
            </a:r>
            <a:r>
              <a:rPr lang="ko-KR" altLang="en-US" dirty="0"/>
              <a:t>수정하기</a:t>
            </a:r>
            <a:r>
              <a:rPr lang="en-US" altLang="ko-KR" dirty="0"/>
              <a:t>]</a:t>
            </a:r>
            <a:r>
              <a:rPr lang="ko-KR" altLang="en-US" dirty="0"/>
              <a:t>와 </a:t>
            </a:r>
            <a:r>
              <a:rPr lang="en-US" altLang="ko-KR" dirty="0"/>
              <a:t>[</a:t>
            </a:r>
            <a:r>
              <a:rPr lang="ko-KR" altLang="en-US" dirty="0"/>
              <a:t>삭제하기</a:t>
            </a:r>
            <a:r>
              <a:rPr lang="en-US" altLang="ko-KR" dirty="0"/>
              <a:t>]</a:t>
            </a:r>
            <a:r>
              <a:rPr lang="ko-KR" altLang="en-US" dirty="0"/>
              <a:t>의 경우 비밀번호 검증 페이지인 </a:t>
            </a:r>
            <a:r>
              <a:rPr lang="en-US" altLang="ko-KR" dirty="0"/>
              <a:t>../mvcboard/pass.do</a:t>
            </a:r>
            <a:r>
              <a:rPr lang="ko-KR" altLang="en-US" dirty="0"/>
              <a:t>로 먼저 이동</a:t>
            </a:r>
            <a:br>
              <a:rPr lang="en-US" altLang="ko-KR" dirty="0"/>
            </a:br>
            <a:r>
              <a:rPr lang="en-US" altLang="ko-KR" dirty="0"/>
              <a:t>    (14.6</a:t>
            </a:r>
            <a:r>
              <a:rPr lang="ko-KR" altLang="en-US" dirty="0"/>
              <a:t>절에서 학습</a:t>
            </a:r>
            <a:r>
              <a:rPr lang="en-US" altLang="ko-KR" dirty="0"/>
              <a:t>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39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5507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855C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8800" y="805515"/>
            <a:ext cx="1612000" cy="4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/>
          <p:nvPr/>
        </p:nvSpPr>
        <p:spPr>
          <a:xfrm>
            <a:off x="6045002" y="1198692"/>
            <a:ext cx="1472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>
                <a:solidFill>
                  <a:schemeClr val="lt1"/>
                </a:solidFill>
              </a:rPr>
              <a:t>14</a:t>
            </a:r>
            <a:endParaRPr sz="8000" b="1" dirty="0">
              <a:solidFill>
                <a:schemeClr val="lt1"/>
              </a:solidFill>
            </a:endParaRPr>
          </a:p>
        </p:txBody>
      </p:sp>
      <p:sp>
        <p:nvSpPr>
          <p:cNvPr id="76" name="Google Shape;76;p17"/>
          <p:cNvSpPr txBox="1"/>
          <p:nvPr/>
        </p:nvSpPr>
        <p:spPr>
          <a:xfrm>
            <a:off x="603315" y="2349606"/>
            <a:ext cx="6792769" cy="8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1" dirty="0">
                <a:solidFill>
                  <a:schemeClr val="lt1"/>
                </a:solidFill>
              </a:rPr>
              <a:t>모델</a:t>
            </a:r>
            <a:r>
              <a:rPr lang="en-US" altLang="ko-KR" sz="4000" b="1" dirty="0">
                <a:solidFill>
                  <a:schemeClr val="lt1"/>
                </a:solidFill>
              </a:rPr>
              <a:t>2 </a:t>
            </a:r>
            <a:r>
              <a:rPr lang="ko-KR" altLang="en-US" sz="4000" b="1" dirty="0">
                <a:solidFill>
                  <a:schemeClr val="lt1"/>
                </a:solidFill>
              </a:rPr>
              <a:t>방식</a:t>
            </a:r>
            <a:r>
              <a:rPr lang="en-US" altLang="ko-KR" sz="4000" b="1" dirty="0">
                <a:solidFill>
                  <a:schemeClr val="lt1"/>
                </a:solidFill>
              </a:rPr>
              <a:t>(MVC </a:t>
            </a:r>
            <a:r>
              <a:rPr lang="ko-KR" altLang="en-US" sz="4000" b="1" dirty="0">
                <a:solidFill>
                  <a:schemeClr val="lt1"/>
                </a:solidFill>
              </a:rPr>
              <a:t>패턴</a:t>
            </a:r>
            <a:r>
              <a:rPr lang="en-US" altLang="ko-KR" sz="4000" b="1" dirty="0">
                <a:solidFill>
                  <a:schemeClr val="lt1"/>
                </a:solidFill>
              </a:rPr>
              <a:t>)</a:t>
            </a:r>
            <a:r>
              <a:rPr lang="ko-KR" altLang="en-US" sz="4000" b="1" dirty="0">
                <a:solidFill>
                  <a:schemeClr val="lt1"/>
                </a:solidFill>
              </a:rPr>
              <a:t>의</a:t>
            </a: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1" dirty="0">
                <a:solidFill>
                  <a:schemeClr val="lt1"/>
                </a:solidFill>
              </a:rPr>
              <a:t>자료실형 게시판 만들기</a:t>
            </a:r>
            <a:endParaRPr lang="en-US" sz="3200" b="1" dirty="0">
              <a:solidFill>
                <a:schemeClr val="lt1"/>
              </a:solidFill>
            </a:endParaRPr>
          </a:p>
        </p:txBody>
      </p:sp>
      <p:pic>
        <p:nvPicPr>
          <p:cNvPr id="77" name="Google Shape;7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0458" y="3488253"/>
            <a:ext cx="1655626" cy="165562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58C50-2DF5-4DC7-B20F-E5FACCB70A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4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9546969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14.4 </a:t>
            </a:r>
            <a:r>
              <a:rPr lang="ko-KR" altLang="en-US" b="1" dirty="0"/>
              <a:t>상세 보기</a:t>
            </a:r>
            <a:r>
              <a:rPr lang="en-US" altLang="ko-KR" b="1" dirty="0"/>
              <a:t>(6)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1"/>
            <a:ext cx="8709458" cy="354126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14.4.4 </a:t>
            </a:r>
            <a:r>
              <a:rPr lang="ko-KR" altLang="en-US" b="1" dirty="0"/>
              <a:t>동작 확인</a:t>
            </a:r>
            <a:endParaRPr lang="en-US" altLang="ko-KR" b="1" dirty="0"/>
          </a:p>
          <a:p>
            <a:pPr marL="627063" lvl="2" indent="0">
              <a:buNone/>
            </a:pPr>
            <a:r>
              <a:rPr lang="en-US" altLang="ko-KR" dirty="0"/>
              <a:t>01 </a:t>
            </a:r>
            <a:r>
              <a:rPr lang="en-US" altLang="ko-KR" dirty="0" err="1"/>
              <a:t>Default.jsp</a:t>
            </a:r>
            <a:r>
              <a:rPr lang="ko-KR" altLang="en-US" dirty="0"/>
              <a:t>를 실행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02 [</a:t>
            </a:r>
            <a:r>
              <a:rPr lang="ko-KR" altLang="en-US" dirty="0"/>
              <a:t>게시판 목록 바로가기</a:t>
            </a:r>
            <a:r>
              <a:rPr lang="en-US" altLang="ko-KR" dirty="0"/>
              <a:t>] </a:t>
            </a:r>
            <a:r>
              <a:rPr lang="ko-KR" altLang="en-US" dirty="0"/>
              <a:t>링크를 클릭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03 </a:t>
            </a:r>
            <a:r>
              <a:rPr lang="ko-KR" altLang="en-US" dirty="0"/>
              <a:t>화면의 목록 중 원하는 글의 제목을 클릭하면 내용이 출력</a:t>
            </a:r>
            <a:endParaRPr lang="en-US" altLang="ko-KR" dirty="0"/>
          </a:p>
          <a:p>
            <a:pPr marL="627063" lvl="2" indent="0">
              <a:buNone/>
            </a:pPr>
            <a:endParaRPr lang="en-US" altLang="ko-KR" dirty="0"/>
          </a:p>
          <a:p>
            <a:pPr lvl="2"/>
            <a:r>
              <a:rPr lang="ko-KR" altLang="en-US" dirty="0"/>
              <a:t>다운로드 기능은 </a:t>
            </a:r>
            <a:r>
              <a:rPr lang="en-US" altLang="ko-KR" dirty="0"/>
              <a:t>14.5</a:t>
            </a:r>
            <a:r>
              <a:rPr lang="ko-KR" altLang="en-US" dirty="0"/>
              <a:t>절에서 구현</a:t>
            </a:r>
            <a:br>
              <a:rPr lang="en-US" altLang="ko-KR" dirty="0"/>
            </a:br>
            <a:r>
              <a:rPr lang="ko-KR" altLang="en-US" dirty="0"/>
              <a:t>따라서 </a:t>
            </a:r>
            <a:r>
              <a:rPr lang="en-US" altLang="ko-KR" dirty="0"/>
              <a:t>[</a:t>
            </a:r>
            <a:r>
              <a:rPr lang="ko-KR" altLang="en-US" dirty="0"/>
              <a:t>다운로드</a:t>
            </a:r>
            <a:r>
              <a:rPr lang="en-US" altLang="ko-KR" dirty="0"/>
              <a:t>] </a:t>
            </a:r>
            <a:r>
              <a:rPr lang="ko-KR" altLang="en-US" dirty="0"/>
              <a:t>링크를 클릭해도 아직은 동작하지 않음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40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9476061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14.5 </a:t>
            </a:r>
            <a:r>
              <a:rPr lang="ko-KR" altLang="en-US" b="1" dirty="0"/>
              <a:t>파일 다운로드</a:t>
            </a:r>
            <a:r>
              <a:rPr lang="en-US" altLang="ko-KR" b="1" dirty="0"/>
              <a:t>(1)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1"/>
            <a:ext cx="8709458" cy="3541264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파일 다운로드 처리 프로세스와 담당 모듈</a:t>
            </a:r>
            <a:r>
              <a:rPr lang="en-US" altLang="ko-KR" dirty="0"/>
              <a:t>(</a:t>
            </a:r>
            <a:r>
              <a:rPr lang="ko-KR" altLang="en-US" dirty="0"/>
              <a:t>파일</a:t>
            </a:r>
            <a:r>
              <a:rPr lang="en-US" altLang="ko-KR" dirty="0"/>
              <a:t>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41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A3DE59-C78F-4E26-AC84-A74642767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675" y="1467312"/>
            <a:ext cx="7667625" cy="101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028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14.5 </a:t>
            </a:r>
            <a:r>
              <a:rPr lang="ko-KR" altLang="en-US" b="1" dirty="0"/>
              <a:t>파일 다운로드</a:t>
            </a:r>
            <a:r>
              <a:rPr lang="en-US" altLang="ko-KR" b="1" dirty="0"/>
              <a:t>(2)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1"/>
            <a:ext cx="8709458" cy="354126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14.5.1 </a:t>
            </a:r>
            <a:r>
              <a:rPr lang="ko-KR" altLang="en-US" b="1" dirty="0"/>
              <a:t>모델 작성</a:t>
            </a:r>
            <a:endParaRPr lang="en-US" altLang="ko-KR" b="1" dirty="0"/>
          </a:p>
          <a:p>
            <a:pPr lvl="2"/>
            <a:r>
              <a:rPr lang="ko-KR" altLang="en-US" dirty="0"/>
              <a:t>다운로드 횟수를 증가시키는 메서드를 </a:t>
            </a:r>
            <a:r>
              <a:rPr lang="en-US" altLang="ko-KR" dirty="0"/>
              <a:t>DAO</a:t>
            </a:r>
            <a:r>
              <a:rPr lang="ko-KR" altLang="en-US" dirty="0"/>
              <a:t>에 추가</a:t>
            </a:r>
            <a:br>
              <a:rPr lang="en-US" altLang="ko-KR" dirty="0"/>
            </a:br>
            <a:r>
              <a:rPr lang="en-US" altLang="ko-KR" dirty="0"/>
              <a:t>- [</a:t>
            </a:r>
            <a:r>
              <a:rPr lang="ko-KR" altLang="en-US" dirty="0"/>
              <a:t>다운로드</a:t>
            </a:r>
            <a:r>
              <a:rPr lang="en-US" altLang="ko-KR" dirty="0"/>
              <a:t>] </a:t>
            </a:r>
            <a:r>
              <a:rPr lang="ko-KR" altLang="en-US" dirty="0"/>
              <a:t>클릭 시 전달되는 일련번호를 사용하여 업데이트하며</a:t>
            </a:r>
            <a:r>
              <a:rPr lang="en-US" altLang="ko-KR" dirty="0"/>
              <a:t>, </a:t>
            </a:r>
            <a:r>
              <a:rPr lang="ko-KR" altLang="en-US" dirty="0"/>
              <a:t>방식은 조회수 증가와 동일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14-18] DAO</a:t>
            </a:r>
            <a:r>
              <a:rPr lang="ko-KR" altLang="en-US" dirty="0"/>
              <a:t>에 메서드 추가</a:t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ko-KR" altLang="en-US" dirty="0"/>
              <a:t>일련번호를 인수로 받음</a:t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en-US" altLang="ko-KR" dirty="0" err="1"/>
              <a:t>downcount</a:t>
            </a:r>
            <a:r>
              <a:rPr lang="ko-KR" altLang="en-US" dirty="0"/>
              <a:t>를 </a:t>
            </a:r>
            <a:r>
              <a:rPr lang="en-US" altLang="ko-KR" dirty="0"/>
              <a:t>1 </a:t>
            </a:r>
            <a:r>
              <a:rPr lang="ko-KR" altLang="en-US" dirty="0"/>
              <a:t>증가시킴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42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7801604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14.5 </a:t>
            </a:r>
            <a:r>
              <a:rPr lang="ko-KR" altLang="en-US" b="1" dirty="0"/>
              <a:t>파일 다운로드</a:t>
            </a:r>
            <a:r>
              <a:rPr lang="en-US" altLang="ko-KR" b="1" dirty="0"/>
              <a:t>(3)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709458" cy="3815631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altLang="ko-KR" b="1" dirty="0"/>
              <a:t>14.5.2 </a:t>
            </a:r>
            <a:r>
              <a:rPr lang="ko-KR" altLang="en-US" b="1" dirty="0"/>
              <a:t>컨트롤러 작성</a:t>
            </a:r>
            <a:endParaRPr lang="en-US" altLang="ko-KR" b="1" dirty="0"/>
          </a:p>
          <a:p>
            <a:pPr lvl="2"/>
            <a:r>
              <a:rPr lang="ko-KR" altLang="en-US" dirty="0"/>
              <a:t>서블릿에서 사용할 유틸리티 메서드 작성 </a:t>
            </a:r>
            <a:r>
              <a:rPr lang="en-US" altLang="ko-KR" dirty="0"/>
              <a:t>(</a:t>
            </a:r>
            <a:r>
              <a:rPr lang="ko-KR" altLang="en-US" dirty="0"/>
              <a:t>실제로 파일을 다운로드해주는 메서드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14-19] </a:t>
            </a:r>
            <a:r>
              <a:rPr lang="ko-KR" altLang="en-US" dirty="0"/>
              <a:t>파일 다운로드 유틸리티 메서드</a:t>
            </a:r>
            <a:br>
              <a:rPr lang="en-US" altLang="ko-KR" dirty="0"/>
            </a:br>
            <a:r>
              <a:rPr lang="en-US" altLang="ko-KR" dirty="0"/>
              <a:t>① download( ) </a:t>
            </a:r>
            <a:r>
              <a:rPr lang="ko-KR" altLang="en-US" dirty="0"/>
              <a:t>메서드는 </a:t>
            </a:r>
            <a:r>
              <a:rPr lang="en-US" altLang="ko-KR" dirty="0"/>
              <a:t>request, response </a:t>
            </a:r>
            <a:r>
              <a:rPr lang="ko-KR" altLang="en-US" dirty="0"/>
              <a:t>내장 객체와 디렉터리명</a:t>
            </a:r>
            <a:r>
              <a:rPr lang="en-US" altLang="ko-KR" dirty="0"/>
              <a:t>, </a:t>
            </a:r>
            <a:r>
              <a:rPr lang="ko-KR" altLang="en-US" dirty="0"/>
              <a:t>저장된 파일명</a:t>
            </a:r>
            <a:r>
              <a:rPr lang="en-US" altLang="ko-KR" dirty="0"/>
              <a:t>, </a:t>
            </a:r>
            <a:r>
              <a:rPr lang="ko-KR" altLang="en-US" dirty="0"/>
              <a:t>원본 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파일명을 매개변수로 전달받음</a:t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ko-KR" altLang="en-US" dirty="0"/>
              <a:t>서블릿에서 디렉터리의 물리적 경로를 얻어오는 방법</a:t>
            </a:r>
            <a:br>
              <a:rPr lang="en-US" altLang="ko-KR" dirty="0"/>
            </a:br>
            <a:r>
              <a:rPr lang="en-US" altLang="ko-KR" dirty="0"/>
              <a:t>③ </a:t>
            </a:r>
            <a:r>
              <a:rPr lang="ko-KR" altLang="en-US" dirty="0"/>
              <a:t>파일을 찾아 입력 스트림 생성</a:t>
            </a:r>
            <a:br>
              <a:rPr lang="en-US" altLang="ko-KR" dirty="0"/>
            </a:br>
            <a:r>
              <a:rPr lang="ko-KR" altLang="en-US" dirty="0"/>
              <a:t>파일명 깨짐을 방지하기 위한 처리</a:t>
            </a:r>
            <a:br>
              <a:rPr lang="en-US" altLang="ko-KR" dirty="0"/>
            </a:br>
            <a:r>
              <a:rPr lang="en-US" altLang="ko-KR" dirty="0"/>
              <a:t>④ User-Agent</a:t>
            </a:r>
            <a:r>
              <a:rPr lang="ko-KR" altLang="en-US" dirty="0"/>
              <a:t>를 통해 클라이언트의 웹 브라우저의 종류를 확인</a:t>
            </a:r>
            <a:br>
              <a:rPr lang="en-US" altLang="ko-KR" dirty="0"/>
            </a:br>
            <a:r>
              <a:rPr lang="en-US" altLang="ko-KR" dirty="0"/>
              <a:t>⑤ </a:t>
            </a:r>
            <a:r>
              <a:rPr lang="ko-KR" altLang="en-US" dirty="0"/>
              <a:t>인터넷 익스플로러일 때와 그 외의 경우를 구분하여 케릭터셋을 설정</a:t>
            </a:r>
            <a:br>
              <a:rPr lang="en-US" altLang="ko-KR" dirty="0"/>
            </a:br>
            <a:r>
              <a:rPr lang="en-US" altLang="ko-KR" dirty="0"/>
              <a:t>⑥ </a:t>
            </a:r>
            <a:r>
              <a:rPr lang="ko-KR" altLang="en-US" dirty="0"/>
              <a:t>파일 다운로드를 위한 응답 헤더를 설정</a:t>
            </a:r>
            <a:br>
              <a:rPr lang="en-US" altLang="ko-KR" dirty="0"/>
            </a:br>
            <a:r>
              <a:rPr lang="en-US" altLang="ko-KR" dirty="0"/>
              <a:t>⑦ 12</a:t>
            </a:r>
            <a:r>
              <a:rPr lang="ko-KR" altLang="en-US" dirty="0"/>
              <a:t>장의 </a:t>
            </a:r>
            <a:r>
              <a:rPr lang="en-US" altLang="ko-KR" dirty="0" err="1"/>
              <a:t>Download.jsp</a:t>
            </a:r>
            <a:r>
              <a:rPr lang="ko-KR" altLang="en-US" dirty="0"/>
              <a:t>에는 있는 코드이나 여기서는 주석으로 처리</a:t>
            </a:r>
            <a:r>
              <a:rPr lang="en-US" altLang="ko-KR" dirty="0"/>
              <a:t> - JSP</a:t>
            </a:r>
            <a:r>
              <a:rPr lang="ko-KR" altLang="en-US" dirty="0"/>
              <a:t>에서는 이 코드가 없으면 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예외가 발생하지만 서블릿에서는 발생하지 않음</a:t>
            </a:r>
            <a:br>
              <a:rPr lang="en-US" altLang="ko-KR" dirty="0"/>
            </a:br>
            <a:r>
              <a:rPr lang="en-US" altLang="ko-KR" dirty="0"/>
              <a:t>⑧ </a:t>
            </a:r>
            <a:r>
              <a:rPr lang="ko-KR" altLang="en-US" dirty="0"/>
              <a:t>새로운 출력 스트림을 생성 </a:t>
            </a:r>
            <a:br>
              <a:rPr lang="en-US" altLang="ko-KR" dirty="0"/>
            </a:br>
            <a:r>
              <a:rPr lang="en-US" altLang="ko-KR" dirty="0"/>
              <a:t>⑨ </a:t>
            </a:r>
            <a:r>
              <a:rPr lang="ko-KR" altLang="en-US" dirty="0"/>
              <a:t>읽어온 내용을 파일로 출력</a:t>
            </a:r>
            <a:br>
              <a:rPr lang="en-US" altLang="ko-KR" dirty="0"/>
            </a:br>
            <a:r>
              <a:rPr lang="en-US" altLang="ko-KR" dirty="0"/>
              <a:t>⑩ </a:t>
            </a:r>
            <a:r>
              <a:rPr lang="ko-KR" altLang="en-US" dirty="0"/>
              <a:t>입력 스트림과 출력 스트림을 닫음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43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5385529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14.5 </a:t>
            </a:r>
            <a:r>
              <a:rPr lang="ko-KR" altLang="en-US" b="1" dirty="0"/>
              <a:t>파일 다운로드</a:t>
            </a:r>
            <a:r>
              <a:rPr lang="en-US" altLang="ko-KR" b="1" dirty="0"/>
              <a:t>(4)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1"/>
            <a:ext cx="8709458" cy="3541264"/>
          </a:xfrm>
        </p:spPr>
        <p:txBody>
          <a:bodyPr>
            <a:normAutofit/>
          </a:bodyPr>
          <a:lstStyle/>
          <a:p>
            <a:pPr lvl="2"/>
            <a:r>
              <a:rPr lang="ko-KR" altLang="en-US" dirty="0"/>
              <a:t>파일을 다운로드해주는 서블릿을 작성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14-20] </a:t>
            </a:r>
            <a:r>
              <a:rPr lang="ko-KR" altLang="en-US" dirty="0"/>
              <a:t>파일 다운로드 서블릿</a:t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ko-KR" altLang="en-US" dirty="0"/>
              <a:t>다운로드 링크 클릭 시 전달하는 매개변수를 받음</a:t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ko-KR" altLang="en-US" dirty="0"/>
              <a:t>파일을 다운로드</a:t>
            </a:r>
            <a:br>
              <a:rPr lang="en-US" altLang="ko-KR" dirty="0"/>
            </a:br>
            <a:r>
              <a:rPr lang="en-US" altLang="ko-KR" dirty="0"/>
              <a:t>③ </a:t>
            </a:r>
            <a:r>
              <a:rPr lang="ko-KR" altLang="en-US" dirty="0"/>
              <a:t>다운로드 횟수를 증가시킴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44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0630719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14.5 </a:t>
            </a:r>
            <a:r>
              <a:rPr lang="ko-KR" altLang="en-US" b="1" dirty="0"/>
              <a:t>파일 다운로드</a:t>
            </a:r>
            <a:r>
              <a:rPr lang="en-US" altLang="ko-KR" b="1" dirty="0"/>
              <a:t>(5)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1"/>
            <a:ext cx="8709458" cy="354126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14.5.3 </a:t>
            </a:r>
            <a:r>
              <a:rPr lang="ko-KR" altLang="en-US" b="1" dirty="0"/>
              <a:t>동작 확인</a:t>
            </a:r>
            <a:endParaRPr lang="en-US" altLang="ko-KR" b="1" dirty="0"/>
          </a:p>
          <a:p>
            <a:pPr marL="627063" lvl="2" indent="0">
              <a:buNone/>
            </a:pPr>
            <a:r>
              <a:rPr lang="en-US" altLang="ko-KR" dirty="0"/>
              <a:t>01 </a:t>
            </a:r>
            <a:r>
              <a:rPr lang="en-US" altLang="ko-KR" dirty="0" err="1"/>
              <a:t>Default.jsp</a:t>
            </a:r>
            <a:r>
              <a:rPr lang="ko-KR" altLang="en-US" dirty="0"/>
              <a:t>를 실행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02 [</a:t>
            </a:r>
            <a:r>
              <a:rPr lang="ko-KR" altLang="en-US" dirty="0"/>
              <a:t>게시판 목록 바로가기</a:t>
            </a:r>
            <a:r>
              <a:rPr lang="en-US" altLang="ko-KR" dirty="0"/>
              <a:t>] </a:t>
            </a:r>
            <a:r>
              <a:rPr lang="ko-KR" altLang="en-US" dirty="0"/>
              <a:t>링크를 클릭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03 </a:t>
            </a:r>
            <a:r>
              <a:rPr lang="ko-KR" altLang="en-US" dirty="0"/>
              <a:t>화면의 목록 중 첨부파일이 있는 글의 제목을 클릭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04 [</a:t>
            </a:r>
            <a:r>
              <a:rPr lang="ko-KR" altLang="en-US" dirty="0"/>
              <a:t>다운로드</a:t>
            </a:r>
            <a:r>
              <a:rPr lang="en-US" altLang="ko-KR" dirty="0"/>
              <a:t>] </a:t>
            </a:r>
            <a:r>
              <a:rPr lang="ko-KR" altLang="en-US" dirty="0"/>
              <a:t>링크를 클릭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파일 다운로드 시 원본 파일명으로 저장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05 [</a:t>
            </a:r>
            <a:r>
              <a:rPr lang="ko-KR" altLang="en-US" dirty="0"/>
              <a:t>목록 바로가기</a:t>
            </a:r>
            <a:r>
              <a:rPr lang="en-US" altLang="ko-KR" dirty="0"/>
              <a:t>] </a:t>
            </a:r>
            <a:r>
              <a:rPr lang="ko-KR" altLang="en-US" dirty="0"/>
              <a:t>버튼을 클릭해 목록 보기 화면으로 이동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06 </a:t>
            </a:r>
            <a:r>
              <a:rPr lang="ko-KR" altLang="en-US" dirty="0"/>
              <a:t>‘첨부’ 열의 </a:t>
            </a:r>
            <a:r>
              <a:rPr lang="en-US" altLang="ko-KR" dirty="0"/>
              <a:t>[Down] </a:t>
            </a:r>
            <a:r>
              <a:rPr lang="ko-KR" altLang="en-US" dirty="0"/>
              <a:t>링크를 클릭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같은 파일을 반복해 다운로드하면 “동해 </a:t>
            </a:r>
            <a:r>
              <a:rPr lang="en-US" altLang="ko-KR" dirty="0"/>
              <a:t>(1).</a:t>
            </a:r>
            <a:r>
              <a:rPr lang="en-US" altLang="ko-KR" dirty="0" err="1"/>
              <a:t>png</a:t>
            </a:r>
            <a:r>
              <a:rPr lang="en-US" altLang="ko-KR" dirty="0"/>
              <a:t>”</a:t>
            </a:r>
            <a:r>
              <a:rPr lang="ko-KR" altLang="en-US" dirty="0"/>
              <a:t>와 같이 파일명 뒤에 번호를 붙여서 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기존 파일이 덮어써지는 일을 방지</a:t>
            </a:r>
            <a:r>
              <a:rPr lang="en-US" altLang="ko-KR" dirty="0"/>
              <a:t>. JSP</a:t>
            </a:r>
            <a:r>
              <a:rPr lang="ko-KR" altLang="en-US" dirty="0"/>
              <a:t>의 기능이 아닌</a:t>
            </a:r>
            <a:r>
              <a:rPr lang="en-US" altLang="ko-KR" dirty="0"/>
              <a:t>, </a:t>
            </a:r>
            <a:r>
              <a:rPr lang="ko-KR" altLang="en-US" dirty="0"/>
              <a:t>웹 브라우저의 기능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07 </a:t>
            </a:r>
            <a:r>
              <a:rPr lang="ko-KR" altLang="en-US" dirty="0"/>
              <a:t>다시 글 제목을 클릭해 ‘다운로드수’ 값이 증가했는지 확인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   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45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4399254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14.6 </a:t>
            </a:r>
            <a:r>
              <a:rPr lang="ko-KR" altLang="en-US" b="1" dirty="0"/>
              <a:t>삭제하기</a:t>
            </a:r>
            <a:r>
              <a:rPr lang="en-US" altLang="ko-KR" b="1" dirty="0"/>
              <a:t>(1)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1"/>
            <a:ext cx="8709458" cy="3541264"/>
          </a:xfrm>
        </p:spPr>
        <p:txBody>
          <a:bodyPr>
            <a:normAutofit/>
          </a:bodyPr>
          <a:lstStyle/>
          <a:p>
            <a:pPr lvl="3"/>
            <a:r>
              <a:rPr lang="en-US" altLang="ko-KR" dirty="0" err="1"/>
              <a:t>View.jsp</a:t>
            </a:r>
            <a:r>
              <a:rPr lang="ko-KR" altLang="en-US" dirty="0"/>
              <a:t>의 수정</a:t>
            </a:r>
            <a:r>
              <a:rPr lang="en-US" altLang="ko-KR" dirty="0"/>
              <a:t>, </a:t>
            </a:r>
            <a:r>
              <a:rPr lang="ko-KR" altLang="en-US" dirty="0"/>
              <a:t>삭제 버튼의 링크</a:t>
            </a:r>
            <a:r>
              <a:rPr lang="en-US" altLang="ko-KR" dirty="0"/>
              <a:t> 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46</a:t>
            </a:fld>
            <a:endParaRPr lang="ko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4BBE201-AF6A-4900-9DE8-DE77604CF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708073"/>
              </p:ext>
            </p:extLst>
          </p:nvPr>
        </p:nvGraphicFramePr>
        <p:xfrm>
          <a:off x="1340395" y="1420195"/>
          <a:ext cx="642248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248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... 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생략 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...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&lt;button type="button" onclick="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location.href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='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../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mvcboard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/pass.do?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mode=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edit&amp;idx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=${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param.idx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}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';"&gt;</a:t>
                      </a: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             수정하기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&lt;/button&gt;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&lt;button type="button" onclick="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location.href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='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../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mvcboard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/pass.do?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mode=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delete&amp;idx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=${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param.idx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}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';"&gt;</a:t>
                      </a: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             삭제하기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&lt;/button&gt;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... 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생략 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...</a:t>
                      </a:r>
                      <a:endParaRPr lang="ko-KR" altLang="en-US" sz="1200" b="0" dirty="0">
                        <a:solidFill>
                          <a:srgbClr val="0070C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17C1AC8-4AA3-4010-A47D-32F5499F9169}"/>
              </a:ext>
            </a:extLst>
          </p:cNvPr>
          <p:cNvSpPr txBox="1"/>
          <p:nvPr/>
        </p:nvSpPr>
        <p:spPr>
          <a:xfrm>
            <a:off x="1295400" y="3426521"/>
            <a:ext cx="717705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수정과 삭제 모두 </a:t>
            </a:r>
            <a:r>
              <a:rPr lang="en-US" altLang="ko-KR" sz="1200" dirty="0">
                <a:latin typeface="+mn-ea"/>
                <a:ea typeface="+mn-ea"/>
              </a:rPr>
              <a:t>pass.do</a:t>
            </a:r>
            <a:r>
              <a:rPr lang="ko-KR" altLang="en-US" sz="1200" dirty="0">
                <a:latin typeface="+mn-ea"/>
                <a:ea typeface="+mn-ea"/>
              </a:rPr>
              <a:t>를 사용하며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매개변수 중 </a:t>
            </a:r>
            <a:r>
              <a:rPr lang="en-US" altLang="ko-KR" sz="1200" dirty="0">
                <a:latin typeface="+mn-ea"/>
                <a:ea typeface="+mn-ea"/>
              </a:rPr>
              <a:t>mode</a:t>
            </a:r>
            <a:r>
              <a:rPr lang="ko-KR" altLang="en-US" sz="1200" dirty="0">
                <a:latin typeface="+mn-ea"/>
                <a:ea typeface="+mn-ea"/>
              </a:rPr>
              <a:t>의 값만 다름</a:t>
            </a:r>
            <a:endParaRPr lang="en-US" altLang="ko-KR" sz="120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  <a:ea typeface="+mn-ea"/>
              </a:rPr>
              <a:t>pass.do</a:t>
            </a:r>
            <a:r>
              <a:rPr lang="ko-KR" altLang="en-US" sz="1200" dirty="0">
                <a:latin typeface="+mn-ea"/>
                <a:ea typeface="+mn-ea"/>
              </a:rPr>
              <a:t>는 비밀번호를 확인하는 서블릿으로 연결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ko-KR" altLang="en-US" sz="1200" dirty="0">
                <a:latin typeface="+mn-ea"/>
                <a:ea typeface="+mn-ea"/>
              </a:rPr>
              <a:t>비회원제 게시판은 회원인증 절차 없이 글을 작성할 수 있기 때문에 비밀번호로 작성자인지를 판단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수정의 경우에는 비밀번호 확인 후 수정하기 페이지로 이동하며</a:t>
            </a:r>
            <a:r>
              <a:rPr lang="en-US" altLang="ko-KR" sz="1200" dirty="0">
                <a:latin typeface="+mn-ea"/>
                <a:ea typeface="+mn-ea"/>
              </a:rPr>
              <a:t>,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삭제의 경우에는 비밀번호 확인이 완료되면 별도의 이동 없이 게시물을 즉시 삭제</a:t>
            </a:r>
          </a:p>
        </p:txBody>
      </p:sp>
    </p:spTree>
    <p:extLst>
      <p:ext uri="{BB962C8B-B14F-4D97-AF65-F5344CB8AC3E}">
        <p14:creationId xmlns:p14="http://schemas.microsoft.com/office/powerpoint/2010/main" val="41671298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14.6 </a:t>
            </a:r>
            <a:r>
              <a:rPr lang="ko-KR" altLang="en-US" b="1" dirty="0"/>
              <a:t>삭제하기</a:t>
            </a:r>
            <a:r>
              <a:rPr lang="en-US" altLang="ko-KR" b="1" dirty="0"/>
              <a:t>(2)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1"/>
            <a:ext cx="8709458" cy="3541264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삭제하기 처리 프로세스와 담당 모듈</a:t>
            </a:r>
            <a:r>
              <a:rPr lang="en-US" altLang="ko-KR" dirty="0"/>
              <a:t>(</a:t>
            </a:r>
            <a:r>
              <a:rPr lang="ko-KR" altLang="en-US" dirty="0"/>
              <a:t>파일</a:t>
            </a:r>
            <a:r>
              <a:rPr lang="en-US" altLang="ko-KR" dirty="0"/>
              <a:t>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47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B70F8F-383B-47AA-9E90-999B07196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100" y="1543523"/>
            <a:ext cx="7524750" cy="205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295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14.6 </a:t>
            </a:r>
            <a:r>
              <a:rPr lang="ko-KR" altLang="en-US" b="1" dirty="0"/>
              <a:t>삭제하기</a:t>
            </a:r>
            <a:r>
              <a:rPr lang="en-US" altLang="ko-KR" b="1" dirty="0"/>
              <a:t>(3)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1"/>
            <a:ext cx="8709458" cy="354126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14.6.1 </a:t>
            </a:r>
            <a:r>
              <a:rPr lang="ko-KR" altLang="en-US" b="1" dirty="0"/>
              <a:t>요청명</a:t>
            </a:r>
            <a:r>
              <a:rPr lang="en-US" altLang="ko-KR" b="1" dirty="0"/>
              <a:t>/</a:t>
            </a:r>
            <a:r>
              <a:rPr lang="ko-KR" altLang="en-US" b="1" dirty="0"/>
              <a:t>서블릿 매핑</a:t>
            </a:r>
            <a:endParaRPr lang="en-US" altLang="ko-KR" b="1" dirty="0"/>
          </a:p>
          <a:p>
            <a:pPr lvl="2"/>
            <a:r>
              <a:rPr lang="ko-KR" altLang="en-US" dirty="0"/>
              <a:t>비밀번호 입력 페이지로 이동하기 위한 서블릿 작성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14-21] </a:t>
            </a:r>
            <a:r>
              <a:rPr lang="ko-KR" altLang="en-US" dirty="0"/>
              <a:t>페이지 이동 서블릿</a:t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ko-KR" altLang="en-US" dirty="0"/>
              <a:t>애너테이션으로 요청명과 매핑</a:t>
            </a:r>
            <a:br>
              <a:rPr lang="en-US" altLang="ko-KR" dirty="0"/>
            </a:br>
            <a:r>
              <a:rPr lang="en-US" altLang="ko-KR" dirty="0"/>
              <a:t>② mode </a:t>
            </a:r>
            <a:r>
              <a:rPr lang="ko-KR" altLang="en-US" dirty="0"/>
              <a:t>매개변수 값을 </a:t>
            </a:r>
            <a:r>
              <a:rPr lang="en-US" altLang="ko-KR" dirty="0"/>
              <a:t>request </a:t>
            </a:r>
            <a:r>
              <a:rPr lang="ko-KR" altLang="en-US" dirty="0"/>
              <a:t>영역에 저장</a:t>
            </a:r>
            <a:br>
              <a:rPr lang="en-US" altLang="ko-KR" dirty="0"/>
            </a:br>
            <a:r>
              <a:rPr lang="en-US" altLang="ko-KR" dirty="0"/>
              <a:t>③ </a:t>
            </a:r>
            <a:r>
              <a:rPr lang="en-US" altLang="ko-KR" dirty="0" err="1"/>
              <a:t>Pass.jsp</a:t>
            </a:r>
            <a:r>
              <a:rPr lang="ko-KR" altLang="en-US" dirty="0"/>
              <a:t>로 포워드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48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0867996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14.6 </a:t>
            </a:r>
            <a:r>
              <a:rPr lang="ko-KR" altLang="en-US" b="1" dirty="0"/>
              <a:t>삭제하기</a:t>
            </a:r>
            <a:r>
              <a:rPr lang="en-US" altLang="ko-KR" b="1" dirty="0"/>
              <a:t>(4)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1"/>
            <a:ext cx="8709458" cy="354126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14.6.2 </a:t>
            </a:r>
            <a:r>
              <a:rPr lang="ko-KR" altLang="en-US" b="1" dirty="0"/>
              <a:t>뷰 작성</a:t>
            </a:r>
            <a:endParaRPr lang="en-US" altLang="ko-KR" b="1" dirty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14-22] </a:t>
            </a:r>
            <a:r>
              <a:rPr lang="ko-KR" altLang="en-US" dirty="0"/>
              <a:t>비밀번호 입력 화면</a:t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ko-KR" altLang="en-US" dirty="0"/>
              <a:t>비밀번호를 입력했는지 확인해주는 자바스크립트 함수를 정의</a:t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ko-KR" altLang="en-US" dirty="0"/>
              <a:t>이번 폼에서는 파일을 첨부하지 않으므로 </a:t>
            </a:r>
            <a:r>
              <a:rPr lang="en-US" altLang="ko-KR" dirty="0" err="1"/>
              <a:t>enctype</a:t>
            </a:r>
            <a:r>
              <a:rPr lang="en-US" altLang="ko-KR" dirty="0"/>
              <a:t> </a:t>
            </a:r>
            <a:r>
              <a:rPr lang="ko-KR" altLang="en-US" dirty="0"/>
              <a:t>속성은 필요하지 않음</a:t>
            </a:r>
            <a:br>
              <a:rPr lang="en-US" altLang="ko-KR" dirty="0"/>
            </a:br>
            <a:r>
              <a:rPr lang="en-US" altLang="ko-KR" dirty="0"/>
              <a:t>③ </a:t>
            </a:r>
            <a:r>
              <a:rPr lang="ko-KR" altLang="en-US" dirty="0"/>
              <a:t>삭제 혹은 수정할 게시물의 일련번호</a:t>
            </a:r>
            <a:r>
              <a:rPr lang="en-US" altLang="ko-KR" dirty="0"/>
              <a:t>(</a:t>
            </a:r>
            <a:r>
              <a:rPr lang="en-US" altLang="ko-KR" dirty="0" err="1"/>
              <a:t>idx</a:t>
            </a:r>
            <a:r>
              <a:rPr lang="en-US" altLang="ko-KR" dirty="0"/>
              <a:t>)</a:t>
            </a:r>
            <a:r>
              <a:rPr lang="ko-KR" altLang="en-US" dirty="0"/>
              <a:t>와 모드</a:t>
            </a:r>
            <a:r>
              <a:rPr lang="en-US" altLang="ko-KR" dirty="0"/>
              <a:t>(mode)</a:t>
            </a:r>
            <a:r>
              <a:rPr lang="ko-KR" altLang="en-US" dirty="0"/>
              <a:t>를 </a:t>
            </a:r>
            <a:r>
              <a:rPr lang="en-US" altLang="ko-KR" dirty="0"/>
              <a:t>hidden </a:t>
            </a:r>
            <a:r>
              <a:rPr lang="ko-KR" altLang="en-US" dirty="0"/>
              <a:t>타입 입력상자에 저장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49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DD9AAE-5A01-4F29-A4BB-9193A663DA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2739903"/>
            <a:ext cx="6067425" cy="109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256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6DF85A-CB2F-4923-92F0-A507CD8DBF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5</a:t>
            </a:fld>
            <a:endParaRPr lang="ko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C573D2-1C6D-4CD1-AD09-30E4E96521A2}"/>
              </a:ext>
            </a:extLst>
          </p:cNvPr>
          <p:cNvSpPr txBox="1"/>
          <p:nvPr/>
        </p:nvSpPr>
        <p:spPr>
          <a:xfrm>
            <a:off x="2286000" y="268787"/>
            <a:ext cx="50731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latin typeface="+mj-ea"/>
                <a:ea typeface="+mj-ea"/>
              </a:rPr>
              <a:t>모델</a:t>
            </a:r>
            <a:r>
              <a:rPr lang="en-US" altLang="ko-KR" sz="1600" b="1" dirty="0">
                <a:latin typeface="+mj-ea"/>
                <a:ea typeface="+mj-ea"/>
              </a:rPr>
              <a:t>2 </a:t>
            </a:r>
            <a:r>
              <a:rPr lang="ko-KR" altLang="en-US" sz="1600" b="1" dirty="0">
                <a:latin typeface="+mj-ea"/>
                <a:ea typeface="+mj-ea"/>
              </a:rPr>
              <a:t>방식</a:t>
            </a:r>
            <a:r>
              <a:rPr lang="en-US" altLang="ko-KR" sz="1600" b="1" dirty="0">
                <a:latin typeface="+mj-ea"/>
                <a:ea typeface="+mj-ea"/>
              </a:rPr>
              <a:t>(MVC </a:t>
            </a:r>
            <a:r>
              <a:rPr lang="ko-KR" altLang="en-US" sz="1600" b="1" dirty="0">
                <a:latin typeface="+mj-ea"/>
                <a:ea typeface="+mj-ea"/>
              </a:rPr>
              <a:t>패턴</a:t>
            </a:r>
            <a:r>
              <a:rPr lang="en-US" altLang="ko-KR" sz="1600" b="1" dirty="0">
                <a:latin typeface="+mj-ea"/>
                <a:ea typeface="+mj-ea"/>
              </a:rPr>
              <a:t>)</a:t>
            </a:r>
            <a:r>
              <a:rPr lang="ko-KR" altLang="en-US" sz="1600" b="1" dirty="0">
                <a:latin typeface="+mj-ea"/>
                <a:ea typeface="+mj-ea"/>
              </a:rPr>
              <a:t>의 자료실형 게시판 만들기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517DB6-613F-4BD5-BEE4-78C542ADA2CE}"/>
              </a:ext>
            </a:extLst>
          </p:cNvPr>
          <p:cNvSpPr/>
          <p:nvPr/>
        </p:nvSpPr>
        <p:spPr>
          <a:xfrm>
            <a:off x="824845" y="284176"/>
            <a:ext cx="1263191" cy="307777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PROJECT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697DC2-055E-4D92-9B6E-EC0B01336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914399"/>
            <a:ext cx="7103417" cy="220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3120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14.6 </a:t>
            </a:r>
            <a:r>
              <a:rPr lang="ko-KR" altLang="en-US" b="1" dirty="0"/>
              <a:t>삭제하기</a:t>
            </a:r>
            <a:r>
              <a:rPr lang="en-US" altLang="ko-KR" b="1" dirty="0"/>
              <a:t>(5)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1"/>
            <a:ext cx="8709458" cy="354126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14.6.3 </a:t>
            </a:r>
            <a:r>
              <a:rPr lang="ko-KR" altLang="en-US" b="1" dirty="0"/>
              <a:t>모델 작성</a:t>
            </a:r>
            <a:endParaRPr lang="en-US" altLang="ko-KR" b="1" dirty="0"/>
          </a:p>
          <a:p>
            <a:pPr lvl="2"/>
            <a:r>
              <a:rPr lang="en-US" altLang="ko-KR" dirty="0"/>
              <a:t>DAO </a:t>
            </a:r>
            <a:r>
              <a:rPr lang="ko-KR" altLang="en-US" dirty="0"/>
              <a:t>클래스에 비밀번호 확인과 삭제하기 메서드 작성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14-23] DAO</a:t>
            </a:r>
            <a:r>
              <a:rPr lang="ko-KR" altLang="en-US" dirty="0"/>
              <a:t>에 메서드 추가</a:t>
            </a:r>
            <a:br>
              <a:rPr lang="en-US" altLang="ko-KR" dirty="0"/>
            </a:br>
            <a:r>
              <a:rPr lang="en-US" altLang="ko-KR" dirty="0" err="1"/>
              <a:t>confirmPassword</a:t>
            </a:r>
            <a:r>
              <a:rPr lang="en-US" altLang="ko-KR" dirty="0"/>
              <a:t>( ) </a:t>
            </a:r>
            <a:r>
              <a:rPr lang="ko-KR" altLang="en-US" dirty="0"/>
              <a:t>메서드는</a:t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ko-KR" altLang="en-US" dirty="0"/>
              <a:t>비밀번호와 일련번호가 일치하는 게시물의 개수를 세어 비밀번호 일치 여부를 확인</a:t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ko-KR" altLang="en-US" dirty="0"/>
              <a:t>일치하는 게시물이 없다면</a:t>
            </a:r>
            <a:r>
              <a:rPr lang="en-US" altLang="ko-KR" dirty="0"/>
              <a:t>(</a:t>
            </a:r>
            <a:r>
              <a:rPr lang="ko-KR" altLang="en-US" dirty="0"/>
              <a:t>실행 결과가 </a:t>
            </a:r>
            <a:r>
              <a:rPr lang="en-US" altLang="ko-KR" dirty="0"/>
              <a:t>0</a:t>
            </a:r>
            <a:r>
              <a:rPr lang="ko-KR" altLang="en-US" dirty="0"/>
              <a:t>이면</a:t>
            </a:r>
            <a:r>
              <a:rPr lang="en-US" altLang="ko-KR" dirty="0"/>
              <a:t>) false</a:t>
            </a:r>
            <a:r>
              <a:rPr lang="ko-KR" altLang="en-US" dirty="0"/>
              <a:t>를 반환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또한 예외가 발생할 때도 </a:t>
            </a:r>
            <a:r>
              <a:rPr lang="en-US" altLang="ko-KR" dirty="0"/>
              <a:t>false</a:t>
            </a:r>
            <a:r>
              <a:rPr lang="ko-KR" altLang="en-US" dirty="0"/>
              <a:t>를 반환</a:t>
            </a:r>
            <a:br>
              <a:rPr lang="en-US" altLang="ko-KR" dirty="0"/>
            </a:br>
            <a:r>
              <a:rPr lang="en-US" altLang="ko-KR" dirty="0" err="1"/>
              <a:t>deletePost</a:t>
            </a:r>
            <a:r>
              <a:rPr lang="en-US" altLang="ko-KR" dirty="0"/>
              <a:t>( ) </a:t>
            </a:r>
            <a:r>
              <a:rPr lang="ko-KR" altLang="en-US" dirty="0"/>
              <a:t>메서드는 건네받은 일련번호의 게시물을 삭제</a:t>
            </a:r>
            <a:br>
              <a:rPr lang="en-US" altLang="ko-KR" dirty="0"/>
            </a:br>
            <a:r>
              <a:rPr lang="en-US" altLang="ko-KR" dirty="0"/>
              <a:t>③ </a:t>
            </a:r>
            <a:r>
              <a:rPr lang="ko-KR" altLang="en-US" dirty="0"/>
              <a:t>정상적으로 삭제되었다면 </a:t>
            </a:r>
            <a:r>
              <a:rPr lang="en-US" altLang="ko-KR" dirty="0" err="1"/>
              <a:t>executeUpdate</a:t>
            </a:r>
            <a:r>
              <a:rPr lang="en-US" altLang="ko-KR" dirty="0"/>
              <a:t>( ) </a:t>
            </a:r>
            <a:r>
              <a:rPr lang="ko-KR" altLang="en-US" dirty="0"/>
              <a:t>메서드가 </a:t>
            </a:r>
            <a:r>
              <a:rPr lang="en-US" altLang="ko-KR" dirty="0"/>
              <a:t>1</a:t>
            </a:r>
            <a:r>
              <a:rPr lang="ko-KR" altLang="en-US" dirty="0"/>
              <a:t>을 반환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50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8757183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14.6 </a:t>
            </a:r>
            <a:r>
              <a:rPr lang="ko-KR" altLang="en-US" b="1" dirty="0"/>
              <a:t>삭제하기</a:t>
            </a:r>
            <a:r>
              <a:rPr lang="en-US" altLang="ko-KR" b="1" dirty="0"/>
              <a:t>(6)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1"/>
            <a:ext cx="8709458" cy="354126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14.6.4 </a:t>
            </a:r>
            <a:r>
              <a:rPr lang="ko-KR" altLang="en-US" b="1" dirty="0"/>
              <a:t>컨트롤러 작성</a:t>
            </a:r>
            <a:endParaRPr lang="en-US" altLang="ko-KR" b="1" dirty="0"/>
          </a:p>
          <a:p>
            <a:pPr lvl="2"/>
            <a:r>
              <a:rPr lang="ko-KR" altLang="en-US" dirty="0"/>
              <a:t>파일 업로드를 위해 작성했던 </a:t>
            </a:r>
            <a:r>
              <a:rPr lang="en-US" altLang="ko-KR" dirty="0" err="1"/>
              <a:t>FileUtil</a:t>
            </a:r>
            <a:r>
              <a:rPr lang="en-US" altLang="ko-KR" dirty="0"/>
              <a:t> </a:t>
            </a:r>
            <a:r>
              <a:rPr lang="ko-KR" altLang="en-US" dirty="0"/>
              <a:t>클래스에 파일 삭제 메서드 추가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14-24] </a:t>
            </a:r>
            <a:r>
              <a:rPr lang="ko-KR" altLang="en-US" dirty="0"/>
              <a:t>파일 삭제하기</a:t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ko-KR" altLang="en-US" dirty="0"/>
              <a:t>파일이 저장된 디렉터리의 물리적 경로를 얻어옴 </a:t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ko-KR" altLang="en-US" dirty="0"/>
              <a:t>경로와 파일명을 결합하여 파일 객체를 생성</a:t>
            </a:r>
            <a:br>
              <a:rPr lang="en-US" altLang="ko-KR" dirty="0"/>
            </a:br>
            <a:r>
              <a:rPr lang="en-US" altLang="ko-KR" dirty="0"/>
              <a:t>③ </a:t>
            </a:r>
            <a:r>
              <a:rPr lang="ko-KR" altLang="en-US" dirty="0"/>
              <a:t>경로에 파일이 존재하면 </a:t>
            </a:r>
            <a:r>
              <a:rPr lang="en-US" altLang="ko-KR" dirty="0"/>
              <a:t>④ </a:t>
            </a:r>
            <a:r>
              <a:rPr lang="ko-KR" altLang="en-US" dirty="0"/>
              <a:t>삭제 실행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51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2312917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14.6 </a:t>
            </a:r>
            <a:r>
              <a:rPr lang="ko-KR" altLang="en-US" b="1" dirty="0"/>
              <a:t>삭제하기</a:t>
            </a:r>
            <a:r>
              <a:rPr lang="en-US" altLang="ko-KR" b="1" dirty="0"/>
              <a:t>(7)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1"/>
            <a:ext cx="8709458" cy="3541264"/>
          </a:xfrm>
        </p:spPr>
        <p:txBody>
          <a:bodyPr>
            <a:normAutofit/>
          </a:bodyPr>
          <a:lstStyle/>
          <a:p>
            <a:pPr lvl="2"/>
            <a:r>
              <a:rPr lang="ko-KR" altLang="en-US" dirty="0"/>
              <a:t>전송된 비밀번호를 확인한 후 삭제 혹은 수정을 하기 위한 서블릿 작성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14-25] </a:t>
            </a:r>
            <a:r>
              <a:rPr lang="ko-KR" altLang="en-US" dirty="0"/>
              <a:t>파일 삭제</a:t>
            </a:r>
            <a:r>
              <a:rPr lang="en-US" altLang="ko-KR" dirty="0"/>
              <a:t>/</a:t>
            </a:r>
            <a:r>
              <a:rPr lang="ko-KR" altLang="en-US" dirty="0"/>
              <a:t>수정 서블릿</a:t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ko-KR" altLang="en-US" dirty="0"/>
              <a:t>비밀번호 입력폼에서 전송한 값을 받아 처리하므로 </a:t>
            </a:r>
            <a:r>
              <a:rPr lang="en-US" altLang="ko-KR" dirty="0" err="1"/>
              <a:t>doPost</a:t>
            </a:r>
            <a:r>
              <a:rPr lang="en-US" altLang="ko-KR" dirty="0"/>
              <a:t>( ) </a:t>
            </a:r>
            <a:r>
              <a:rPr lang="ko-KR" altLang="en-US" dirty="0"/>
              <a:t>메서드에서 작성</a:t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ko-KR" altLang="en-US" dirty="0"/>
              <a:t>매개변수를 받아 변수에 저장하고 </a:t>
            </a:r>
            <a:r>
              <a:rPr lang="en-US" altLang="ko-KR" dirty="0"/>
              <a:t>③ DAO</a:t>
            </a:r>
            <a:r>
              <a:rPr lang="ko-KR" altLang="en-US" dirty="0"/>
              <a:t>를 통해 비밀번호가 맞는지 확인</a:t>
            </a:r>
            <a:br>
              <a:rPr lang="en-US" altLang="ko-KR" dirty="0"/>
            </a:br>
            <a:r>
              <a:rPr lang="en-US" altLang="ko-KR" dirty="0"/>
              <a:t>④ </a:t>
            </a:r>
            <a:r>
              <a:rPr lang="ko-KR" altLang="en-US" dirty="0"/>
              <a:t>비밀번호가 일치하고 </a:t>
            </a:r>
            <a:r>
              <a:rPr lang="en-US" altLang="ko-KR" dirty="0"/>
              <a:t>⑤ </a:t>
            </a:r>
            <a:r>
              <a:rPr lang="ko-KR" altLang="en-US" dirty="0"/>
              <a:t>현재 요청이 수정이라면 </a:t>
            </a:r>
            <a:r>
              <a:rPr lang="en-US" altLang="ko-KR" dirty="0"/>
              <a:t>⑥ session </a:t>
            </a:r>
            <a:r>
              <a:rPr lang="ko-KR" altLang="en-US" dirty="0"/>
              <a:t>영역에 </a:t>
            </a:r>
            <a:r>
              <a:rPr lang="en-US" altLang="ko-KR" dirty="0"/>
              <a:t>⑦ </a:t>
            </a:r>
            <a:r>
              <a:rPr lang="ko-KR" altLang="en-US" dirty="0"/>
              <a:t>비밀번호 저장</a:t>
            </a:r>
            <a:br>
              <a:rPr lang="en-US" altLang="ko-KR" dirty="0"/>
            </a:br>
            <a:r>
              <a:rPr lang="en-US" altLang="ko-KR" dirty="0"/>
              <a:t>⑧ </a:t>
            </a:r>
            <a:r>
              <a:rPr lang="ko-KR" altLang="en-US" dirty="0"/>
              <a:t>수정하기 페이지로 이동</a:t>
            </a:r>
            <a:br>
              <a:rPr lang="en-US" altLang="ko-KR" dirty="0"/>
            </a:br>
            <a:r>
              <a:rPr lang="en-US" altLang="ko-KR" dirty="0"/>
              <a:t>⑨ </a:t>
            </a:r>
            <a:r>
              <a:rPr lang="ko-KR" altLang="en-US" dirty="0"/>
              <a:t>현재 요청이 삭제라면 게시물에 첨부된 파일도 같이 삭제해야 함</a:t>
            </a:r>
            <a:br>
              <a:rPr lang="en-US" altLang="ko-KR" dirty="0"/>
            </a:br>
            <a:r>
              <a:rPr lang="en-US" altLang="ko-KR" dirty="0"/>
              <a:t>⑩ </a:t>
            </a:r>
            <a:r>
              <a:rPr lang="ko-KR" altLang="en-US" dirty="0"/>
              <a:t>기존 정보를 보관</a:t>
            </a:r>
            <a:br>
              <a:rPr lang="en-US" altLang="ko-KR" dirty="0"/>
            </a:br>
            <a:r>
              <a:rPr lang="en-US" altLang="ko-KR" dirty="0"/>
              <a:t>⑪ </a:t>
            </a:r>
            <a:r>
              <a:rPr lang="ko-KR" altLang="en-US" dirty="0"/>
              <a:t>삭제 후에 </a:t>
            </a:r>
            <a:r>
              <a:rPr lang="en-US" altLang="ko-KR" dirty="0"/>
              <a:t>⑫ </a:t>
            </a:r>
            <a:r>
              <a:rPr lang="ko-KR" altLang="en-US" dirty="0"/>
              <a:t>보관해둔 정보에서 파일 이름을 찾아 첨부 파일까지 삭제</a:t>
            </a:r>
            <a:br>
              <a:rPr lang="en-US" altLang="ko-KR" dirty="0"/>
            </a:br>
            <a:r>
              <a:rPr lang="en-US" altLang="ko-KR" dirty="0"/>
              <a:t>⑬ </a:t>
            </a:r>
            <a:r>
              <a:rPr lang="ko-KR" altLang="en-US" dirty="0"/>
              <a:t>목록 페이지로 이동</a:t>
            </a:r>
            <a:br>
              <a:rPr lang="en-US" altLang="ko-KR" dirty="0"/>
            </a:br>
            <a:r>
              <a:rPr lang="en-US" altLang="ko-KR" dirty="0"/>
              <a:t>⑭ </a:t>
            </a:r>
            <a:r>
              <a:rPr lang="ko-KR" altLang="en-US" dirty="0"/>
              <a:t>만약 비밀번호가 일치하지 않는다면 경고창을 띄우고 이전 페이지로 이동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52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8495653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14.6 </a:t>
            </a:r>
            <a:r>
              <a:rPr lang="ko-KR" altLang="en-US" b="1" dirty="0"/>
              <a:t>삭제하기</a:t>
            </a:r>
            <a:r>
              <a:rPr lang="en-US" altLang="ko-KR" b="1" dirty="0"/>
              <a:t>(8)</a:t>
            </a:r>
            <a:endParaRPr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53</a:t>
            </a:fld>
            <a:endParaRPr lang="ko" alt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8F4A441-8C76-4D4A-ACD5-6C9EEC4CB328}"/>
              </a:ext>
            </a:extLst>
          </p:cNvPr>
          <p:cNvSpPr/>
          <p:nvPr/>
        </p:nvSpPr>
        <p:spPr>
          <a:xfrm>
            <a:off x="1295401" y="1020816"/>
            <a:ext cx="3543300" cy="331734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i="0" u="none" strike="noStrike" baseline="0" dirty="0">
                <a:solidFill>
                  <a:srgbClr val="0070C0"/>
                </a:solidFill>
                <a:latin typeface="+mn-ea"/>
              </a:rPr>
              <a:t>비밀번호를 </a:t>
            </a:r>
            <a:r>
              <a:rPr lang="en-US" altLang="ko-KR" b="1" i="0" u="none" strike="noStrike" baseline="0" dirty="0">
                <a:solidFill>
                  <a:srgbClr val="0070C0"/>
                </a:solidFill>
                <a:latin typeface="+mn-ea"/>
              </a:rPr>
              <a:t>session </a:t>
            </a:r>
            <a:r>
              <a:rPr lang="ko-KR" altLang="en-US" b="1" i="0" u="none" strike="noStrike" baseline="0" dirty="0">
                <a:solidFill>
                  <a:srgbClr val="0070C0"/>
                </a:solidFill>
                <a:latin typeface="+mn-ea"/>
              </a:rPr>
              <a:t>영역에 저장한 이유</a:t>
            </a:r>
            <a:endParaRPr lang="ko-KR" altLang="en-US" sz="11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AF9D7C-3343-411D-BFB5-F2A1960F1A50}"/>
              </a:ext>
            </a:extLst>
          </p:cNvPr>
          <p:cNvSpPr txBox="1"/>
          <p:nvPr/>
        </p:nvSpPr>
        <p:spPr>
          <a:xfrm>
            <a:off x="1388284" y="1431841"/>
            <a:ext cx="690083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⑦</a:t>
            </a:r>
            <a:r>
              <a:rPr lang="ko-KR" altLang="en-US" dirty="0">
                <a:latin typeface="+mn-ea"/>
                <a:ea typeface="+mn-ea"/>
              </a:rPr>
              <a:t>에서 비밀번호를 </a:t>
            </a:r>
            <a:r>
              <a:rPr lang="en-US" altLang="ko-KR" dirty="0">
                <a:latin typeface="+mn-ea"/>
                <a:ea typeface="+mn-ea"/>
              </a:rPr>
              <a:t>session </a:t>
            </a:r>
            <a:r>
              <a:rPr lang="ko-KR" altLang="en-US" dirty="0">
                <a:latin typeface="+mn-ea"/>
                <a:ea typeface="+mn-ea"/>
              </a:rPr>
              <a:t>영역에 저장한 이유가 무엇일까</a:t>
            </a:r>
            <a:r>
              <a:rPr lang="en-US" altLang="ko-KR" dirty="0">
                <a:latin typeface="+mn-ea"/>
                <a:ea typeface="+mn-ea"/>
              </a:rPr>
              <a:t>? </a:t>
            </a:r>
          </a:p>
          <a:p>
            <a:endParaRPr lang="en-US" altLang="ko-KR" dirty="0">
              <a:latin typeface="+mn-ea"/>
              <a:ea typeface="+mn-ea"/>
            </a:endParaRP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  <a:ea typeface="+mn-ea"/>
              </a:rPr>
              <a:t>수정하기 페이지의 요청명은 “</a:t>
            </a:r>
            <a:r>
              <a:rPr lang="en-US" altLang="ko-KR" dirty="0" err="1">
                <a:latin typeface="+mn-ea"/>
                <a:ea typeface="+mn-ea"/>
              </a:rPr>
              <a:t>edit.do?idx</a:t>
            </a:r>
            <a:r>
              <a:rPr lang="en-US" altLang="ko-KR" dirty="0">
                <a:latin typeface="+mn-ea"/>
                <a:ea typeface="+mn-ea"/>
              </a:rPr>
              <a:t>=</a:t>
            </a:r>
            <a:r>
              <a:rPr lang="ko-KR" altLang="en-US" dirty="0">
                <a:latin typeface="+mn-ea"/>
                <a:ea typeface="+mn-ea"/>
              </a:rPr>
              <a:t>일련번호” 형태</a:t>
            </a:r>
            <a:r>
              <a:rPr lang="en-US" altLang="ko-KR" dirty="0">
                <a:latin typeface="+mn-ea"/>
                <a:ea typeface="+mn-ea"/>
              </a:rPr>
              <a:t>. </a:t>
            </a:r>
            <a:r>
              <a:rPr lang="ko-KR" altLang="en-US" dirty="0">
                <a:latin typeface="+mn-ea"/>
                <a:ea typeface="+mn-ea"/>
              </a:rPr>
              <a:t>그런데 만약 사용자가 이 </a:t>
            </a:r>
            <a:r>
              <a:rPr lang="en-US" altLang="ko-KR" dirty="0">
                <a:latin typeface="+mn-ea"/>
                <a:ea typeface="+mn-ea"/>
              </a:rPr>
              <a:t>URL </a:t>
            </a:r>
            <a:r>
              <a:rPr lang="ko-KR" altLang="en-US" dirty="0">
                <a:latin typeface="+mn-ea"/>
                <a:ea typeface="+mn-ea"/>
              </a:rPr>
              <a:t>패턴을 이미 알고 있다면 비밀번호 검증 없이도 곧바로 수정하기 페이지에 접속할 수 있음</a:t>
            </a:r>
            <a:endParaRPr lang="en-US" altLang="ko-KR" dirty="0">
              <a:latin typeface="+mn-ea"/>
              <a:ea typeface="+mn-ea"/>
            </a:endParaRP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  <a:ea typeface="+mn-ea"/>
              </a:rPr>
              <a:t>비밀번호 검증을 건너 뛰고 수정하기 페이지에 접속했다면 게시물이 수정되면 안 되므로</a:t>
            </a:r>
            <a:r>
              <a:rPr lang="en-US" altLang="ko-KR" dirty="0">
                <a:latin typeface="+mn-ea"/>
                <a:ea typeface="+mn-ea"/>
              </a:rPr>
              <a:t>,</a:t>
            </a:r>
            <a:r>
              <a:rPr lang="ko-KR" altLang="en-US" dirty="0">
                <a:latin typeface="+mn-ea"/>
                <a:ea typeface="+mn-ea"/>
              </a:rPr>
              <a:t> 검증이 완료된 비밀번호를 </a:t>
            </a:r>
            <a:r>
              <a:rPr lang="en-US" altLang="ko-KR" dirty="0">
                <a:latin typeface="+mn-ea"/>
                <a:ea typeface="+mn-ea"/>
              </a:rPr>
              <a:t>session </a:t>
            </a:r>
            <a:r>
              <a:rPr lang="ko-KR" altLang="en-US" dirty="0">
                <a:latin typeface="+mn-ea"/>
                <a:ea typeface="+mn-ea"/>
              </a:rPr>
              <a:t>영역에 저장해놓고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수정 시 저장된 비밀번호가 없다면 정상적인 경로로 접속하지 않은 것으로 판단</a:t>
            </a:r>
            <a:endParaRPr lang="en-US" altLang="ko-KR" dirty="0">
              <a:latin typeface="+mn-ea"/>
              <a:ea typeface="+mn-ea"/>
            </a:endParaRP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  <a:ea typeface="+mn-ea"/>
              </a:rPr>
              <a:t>14.7.5</a:t>
            </a:r>
            <a:r>
              <a:rPr lang="ko-KR" altLang="en-US" dirty="0">
                <a:latin typeface="+mn-ea"/>
                <a:ea typeface="+mn-ea"/>
              </a:rPr>
              <a:t>절의 </a:t>
            </a:r>
            <a:r>
              <a:rPr lang="en-US" altLang="ko-KR" dirty="0">
                <a:latin typeface="+mn-ea"/>
                <a:ea typeface="+mn-ea"/>
              </a:rPr>
              <a:t>‘</a:t>
            </a:r>
            <a:r>
              <a:rPr lang="ko-KR" altLang="en-US" dirty="0">
                <a:latin typeface="+mn-ea"/>
                <a:ea typeface="+mn-ea"/>
              </a:rPr>
              <a:t>수정하기용 컨트롤러 작성</a:t>
            </a:r>
            <a:r>
              <a:rPr lang="en-US" altLang="ko-KR" dirty="0">
                <a:latin typeface="+mn-ea"/>
                <a:ea typeface="+mn-ea"/>
              </a:rPr>
              <a:t>’</a:t>
            </a:r>
            <a:r>
              <a:rPr lang="ko-KR" altLang="en-US" dirty="0">
                <a:latin typeface="+mn-ea"/>
                <a:ea typeface="+mn-ea"/>
              </a:rPr>
              <a:t> 참조</a:t>
            </a:r>
          </a:p>
        </p:txBody>
      </p:sp>
    </p:spTree>
    <p:extLst>
      <p:ext uri="{BB962C8B-B14F-4D97-AF65-F5344CB8AC3E}">
        <p14:creationId xmlns:p14="http://schemas.microsoft.com/office/powerpoint/2010/main" val="20871823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14.7 </a:t>
            </a:r>
            <a:r>
              <a:rPr lang="ko-KR" altLang="en-US" b="1" dirty="0"/>
              <a:t>수정하기</a:t>
            </a:r>
            <a:r>
              <a:rPr lang="en-US" altLang="ko-KR" b="1" dirty="0"/>
              <a:t>(1)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1"/>
            <a:ext cx="8709458" cy="3541264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수정하기 처리 프로세스와 담당 모듈</a:t>
            </a:r>
            <a:r>
              <a:rPr lang="en-US" altLang="ko-KR" dirty="0"/>
              <a:t>(</a:t>
            </a:r>
            <a:r>
              <a:rPr lang="ko-KR" altLang="en-US" dirty="0"/>
              <a:t>파일</a:t>
            </a:r>
            <a:r>
              <a:rPr lang="en-US" altLang="ko-KR" dirty="0"/>
              <a:t>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54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E18AC5-51E7-4605-AA53-9F13C5C25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1501913"/>
            <a:ext cx="6924675" cy="289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7825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14.7 </a:t>
            </a:r>
            <a:r>
              <a:rPr lang="ko-KR" altLang="en-US" b="1" dirty="0"/>
              <a:t>수정하기</a:t>
            </a:r>
            <a:r>
              <a:rPr lang="en-US" altLang="ko-KR" b="1" dirty="0"/>
              <a:t>(2)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1"/>
            <a:ext cx="8709458" cy="3541264"/>
          </a:xfrm>
        </p:spPr>
        <p:txBody>
          <a:bodyPr>
            <a:normAutofit/>
          </a:bodyPr>
          <a:lstStyle/>
          <a:p>
            <a:pPr lvl="2"/>
            <a:r>
              <a:rPr lang="ko-KR" altLang="en-US" dirty="0"/>
              <a:t>수정하기 페이지는 기존 내용을 가져와 글쓰기 페이지의 입력상자에 미리 입력해두면 됨</a:t>
            </a:r>
            <a:endParaRPr lang="en-US" altLang="ko-KR" dirty="0"/>
          </a:p>
          <a:p>
            <a:pPr lvl="2"/>
            <a:r>
              <a:rPr lang="ko-KR" altLang="en-US" dirty="0"/>
              <a:t>상세 보기에서 사용했던 </a:t>
            </a:r>
            <a:r>
              <a:rPr lang="en-US" altLang="ko-KR" dirty="0" err="1"/>
              <a:t>selectView</a:t>
            </a:r>
            <a:r>
              <a:rPr lang="en-US" altLang="ko-KR" dirty="0"/>
              <a:t>( ) </a:t>
            </a:r>
            <a:r>
              <a:rPr lang="ko-KR" altLang="en-US" dirty="0"/>
              <a:t>메서드를 그대로 사용하고</a:t>
            </a:r>
            <a:r>
              <a:rPr lang="en-US" altLang="ko-KR" dirty="0"/>
              <a:t>, </a:t>
            </a:r>
            <a:r>
              <a:rPr lang="ko-KR" altLang="en-US" dirty="0"/>
              <a:t>뷰는 글쓰기에서 사용한 </a:t>
            </a:r>
            <a:r>
              <a:rPr lang="en-US" altLang="ko-KR" dirty="0" err="1"/>
              <a:t>Write.jsp</a:t>
            </a:r>
            <a:r>
              <a:rPr lang="ko-KR" altLang="en-US" dirty="0"/>
              <a:t>를 일부 수정해 사용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14-26] </a:t>
            </a:r>
            <a:r>
              <a:rPr lang="ko-KR" altLang="en-US" dirty="0"/>
              <a:t>요청명</a:t>
            </a:r>
            <a:r>
              <a:rPr lang="en-US" altLang="ko-KR" dirty="0"/>
              <a:t>/</a:t>
            </a:r>
            <a:r>
              <a:rPr lang="ko-KR" altLang="en-US" dirty="0"/>
              <a:t>서블릿 매핑</a:t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ko-KR" altLang="en-US" dirty="0"/>
              <a:t>수정할 게시물의 일련번호 받음</a:t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ko-KR" altLang="en-US" dirty="0"/>
              <a:t>기존 게시물을 내용을 담은 </a:t>
            </a:r>
            <a:r>
              <a:rPr lang="en-US" altLang="ko-KR" dirty="0"/>
              <a:t>DTO </a:t>
            </a:r>
            <a:r>
              <a:rPr lang="ko-KR" altLang="en-US" dirty="0"/>
              <a:t>객체를 얻어옴</a:t>
            </a:r>
            <a:br>
              <a:rPr lang="en-US" altLang="ko-KR" dirty="0"/>
            </a:br>
            <a:r>
              <a:rPr lang="en-US" altLang="ko-KR" dirty="0"/>
              <a:t>③ request </a:t>
            </a:r>
            <a:r>
              <a:rPr lang="ko-KR" altLang="en-US" dirty="0"/>
              <a:t>영역에 저장</a:t>
            </a:r>
            <a:br>
              <a:rPr lang="en-US" altLang="ko-KR" dirty="0"/>
            </a:br>
            <a:r>
              <a:rPr lang="en-US" altLang="ko-KR" dirty="0"/>
              <a:t>④ </a:t>
            </a:r>
            <a:r>
              <a:rPr lang="en-US" altLang="ko-KR" dirty="0" err="1"/>
              <a:t>Edit.jsp</a:t>
            </a:r>
            <a:r>
              <a:rPr lang="ko-KR" altLang="en-US" dirty="0"/>
              <a:t>로 포워드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55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5216912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14.7 </a:t>
            </a:r>
            <a:r>
              <a:rPr lang="ko-KR" altLang="en-US" b="1" dirty="0"/>
              <a:t>수정하기</a:t>
            </a:r>
            <a:r>
              <a:rPr lang="en-US" altLang="ko-KR" b="1" dirty="0"/>
              <a:t>(3)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1"/>
            <a:ext cx="8709458" cy="354126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14.7.2 </a:t>
            </a:r>
            <a:r>
              <a:rPr lang="ko-KR" altLang="en-US" b="1" dirty="0"/>
              <a:t>뷰 작성</a:t>
            </a:r>
            <a:endParaRPr lang="en-US" altLang="ko-KR" b="1" dirty="0"/>
          </a:p>
          <a:p>
            <a:pPr lvl="2"/>
            <a:r>
              <a:rPr lang="ko-KR" altLang="en-US" dirty="0"/>
              <a:t>서블릿에서 게시물 내용을 </a:t>
            </a:r>
            <a:r>
              <a:rPr lang="en-US" altLang="ko-KR" dirty="0"/>
              <a:t>request </a:t>
            </a:r>
            <a:r>
              <a:rPr lang="ko-KR" altLang="en-US" dirty="0"/>
              <a:t>영역에 저장했으니</a:t>
            </a:r>
            <a:r>
              <a:rPr lang="en-US" altLang="ko-KR" dirty="0"/>
              <a:t>, </a:t>
            </a:r>
            <a:r>
              <a:rPr lang="ko-KR" altLang="en-US" dirty="0"/>
              <a:t>뷰에서는 그 내용을 입력상자에 미리 </a:t>
            </a:r>
            <a:br>
              <a:rPr lang="en-US" altLang="ko-KR" dirty="0"/>
            </a:br>
            <a:r>
              <a:rPr lang="ko-KR" altLang="en-US" dirty="0"/>
              <a:t>입력해두면 됨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14-27] </a:t>
            </a:r>
            <a:r>
              <a:rPr lang="ko-KR" altLang="en-US" dirty="0"/>
              <a:t>수정하기용 뷰</a:t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ko-KR" altLang="en-US" dirty="0"/>
              <a:t>필수 항목을 모두 입력했는지 확인하기 위한 자바스크립트 함수</a:t>
            </a:r>
            <a:br>
              <a:rPr lang="en-US" altLang="ko-KR" dirty="0"/>
            </a:br>
            <a:r>
              <a:rPr lang="en-US" altLang="ko-KR" dirty="0"/>
              <a:t>    - </a:t>
            </a:r>
            <a:r>
              <a:rPr lang="ko-KR" altLang="en-US" dirty="0"/>
              <a:t>글쓰기 때와 비교하면 비밀번호 확인이 생략됨</a:t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ko-KR" altLang="en-US" dirty="0"/>
              <a:t>폼 태그를 정의 </a:t>
            </a:r>
            <a:r>
              <a:rPr lang="en-US" altLang="ko-KR" dirty="0"/>
              <a:t>- action </a:t>
            </a:r>
            <a:r>
              <a:rPr lang="ko-KR" altLang="en-US" dirty="0"/>
              <a:t>속성만 </a:t>
            </a:r>
            <a:r>
              <a:rPr lang="en-US" altLang="ko-KR" dirty="0"/>
              <a:t>edit.do</a:t>
            </a:r>
            <a:r>
              <a:rPr lang="ko-KR" altLang="en-US" dirty="0"/>
              <a:t>로 바뀌었을 뿐 나머지는 글쓰기 때와 동일</a:t>
            </a:r>
            <a:br>
              <a:rPr lang="en-US" altLang="ko-KR" dirty="0"/>
            </a:br>
            <a:r>
              <a:rPr lang="en-US" altLang="ko-KR" dirty="0"/>
              <a:t>③ hidden </a:t>
            </a:r>
            <a:r>
              <a:rPr lang="ko-KR" altLang="en-US" dirty="0"/>
              <a:t>타입 입력상자로 일련번호</a:t>
            </a:r>
            <a:r>
              <a:rPr lang="en-US" altLang="ko-KR" dirty="0"/>
              <a:t>, </a:t>
            </a:r>
            <a:r>
              <a:rPr lang="ko-KR" altLang="en-US" dirty="0"/>
              <a:t>서버에 저장된 파일명</a:t>
            </a:r>
            <a:r>
              <a:rPr lang="en-US" altLang="ko-KR" dirty="0"/>
              <a:t>, </a:t>
            </a:r>
            <a:r>
              <a:rPr lang="ko-KR" altLang="en-US" dirty="0"/>
              <a:t>원본 파일명을 전달</a:t>
            </a:r>
            <a:br>
              <a:rPr lang="en-US" altLang="ko-KR" dirty="0"/>
            </a:br>
            <a:r>
              <a:rPr lang="en-US" altLang="ko-KR" dirty="0"/>
              <a:t>④ DTO</a:t>
            </a:r>
            <a:r>
              <a:rPr lang="ko-KR" altLang="en-US" dirty="0"/>
              <a:t>에 담긴 기존 게시물의 내용으로 작성자</a:t>
            </a:r>
            <a:r>
              <a:rPr lang="en-US" altLang="ko-KR" dirty="0"/>
              <a:t>, </a:t>
            </a:r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내용 등의 입력상자를 채움</a:t>
            </a:r>
            <a:br>
              <a:rPr lang="en-US" altLang="ko-KR" dirty="0"/>
            </a:br>
            <a:r>
              <a:rPr lang="en-US" altLang="ko-KR" dirty="0"/>
              <a:t>   - </a:t>
            </a:r>
            <a:r>
              <a:rPr lang="ko-KR" altLang="en-US" dirty="0"/>
              <a:t>비밀번호는 이 화면에 진입하기 전에 확인을 거쳤으며</a:t>
            </a:r>
            <a:r>
              <a:rPr lang="en-US" altLang="ko-KR" dirty="0"/>
              <a:t>, [</a:t>
            </a:r>
            <a:r>
              <a:rPr lang="ko-KR" altLang="en-US" dirty="0"/>
              <a:t>예제 </a:t>
            </a:r>
            <a:r>
              <a:rPr lang="en-US" altLang="ko-KR" dirty="0"/>
              <a:t>14-25]</a:t>
            </a:r>
            <a:r>
              <a:rPr lang="ko-KR" altLang="en-US" dirty="0"/>
              <a:t>의 </a:t>
            </a:r>
            <a:r>
              <a:rPr lang="en-US" altLang="ko-KR" dirty="0"/>
              <a:t>⑦</a:t>
            </a:r>
            <a:r>
              <a:rPr lang="ko-KR" altLang="en-US" dirty="0"/>
              <a:t>에서 </a:t>
            </a:r>
            <a:r>
              <a:rPr lang="en-US" altLang="ko-KR" dirty="0"/>
              <a:t>session </a:t>
            </a:r>
            <a:br>
              <a:rPr lang="en-US" altLang="ko-KR" dirty="0"/>
            </a:br>
            <a:r>
              <a:rPr lang="en-US" altLang="ko-KR" dirty="0"/>
              <a:t>     </a:t>
            </a:r>
            <a:r>
              <a:rPr lang="ko-KR" altLang="en-US" dirty="0"/>
              <a:t>영역에 저장해뒀음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56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7548447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14.7 </a:t>
            </a:r>
            <a:r>
              <a:rPr lang="ko-KR" altLang="en-US" b="1" dirty="0"/>
              <a:t>수정하기</a:t>
            </a:r>
            <a:r>
              <a:rPr lang="en-US" altLang="ko-KR" b="1" dirty="0"/>
              <a:t>(4)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1"/>
            <a:ext cx="8709458" cy="354126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14.7.3 </a:t>
            </a:r>
            <a:r>
              <a:rPr lang="ko-KR" altLang="en-US" b="1" dirty="0"/>
              <a:t>중간 동작 확인</a:t>
            </a:r>
            <a:endParaRPr lang="en-US" altLang="ko-KR" b="1" dirty="0"/>
          </a:p>
          <a:p>
            <a:pPr marL="627063" lvl="2" indent="0">
              <a:buNone/>
            </a:pPr>
            <a:r>
              <a:rPr lang="en-US" altLang="ko-KR" dirty="0"/>
              <a:t>01 </a:t>
            </a:r>
            <a:r>
              <a:rPr lang="en-US" altLang="ko-KR" dirty="0" err="1"/>
              <a:t>Default.jsp</a:t>
            </a:r>
            <a:r>
              <a:rPr lang="ko-KR" altLang="en-US" dirty="0"/>
              <a:t>를 실행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02 [</a:t>
            </a:r>
            <a:r>
              <a:rPr lang="ko-KR" altLang="en-US" dirty="0"/>
              <a:t>게시판 목록 바로가기</a:t>
            </a:r>
            <a:r>
              <a:rPr lang="en-US" altLang="ko-KR" dirty="0"/>
              <a:t>] </a:t>
            </a:r>
            <a:r>
              <a:rPr lang="ko-KR" altLang="en-US" dirty="0"/>
              <a:t>링크를 클릭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03 </a:t>
            </a:r>
            <a:r>
              <a:rPr lang="ko-KR" altLang="en-US" dirty="0"/>
              <a:t>화면의 목록 중 원하는 글의 제목을 클릭하면 내용이 출력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04 </a:t>
            </a:r>
            <a:r>
              <a:rPr lang="ko-KR" altLang="en-US" dirty="0"/>
              <a:t>화면 아래의 </a:t>
            </a:r>
            <a:r>
              <a:rPr lang="en-US" altLang="ko-KR" dirty="0"/>
              <a:t>[</a:t>
            </a:r>
            <a:r>
              <a:rPr lang="ko-KR" altLang="en-US" dirty="0"/>
              <a:t>수정하기</a:t>
            </a:r>
            <a:r>
              <a:rPr lang="en-US" altLang="ko-KR" dirty="0"/>
              <a:t>] </a:t>
            </a:r>
            <a:r>
              <a:rPr lang="ko-KR" altLang="en-US" dirty="0"/>
              <a:t>버튼을 클릭하면 비밀번호 검증 화면이 나타남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05 </a:t>
            </a:r>
            <a:r>
              <a:rPr lang="ko-KR" altLang="en-US" dirty="0"/>
              <a:t>비밀번호를 입력하고 </a:t>
            </a:r>
            <a:r>
              <a:rPr lang="en-US" altLang="ko-KR" dirty="0"/>
              <a:t>[</a:t>
            </a:r>
            <a:r>
              <a:rPr lang="ko-KR" altLang="en-US" dirty="0"/>
              <a:t>검증하기</a:t>
            </a:r>
            <a:r>
              <a:rPr lang="en-US" altLang="ko-KR" dirty="0"/>
              <a:t>] </a:t>
            </a:r>
            <a:r>
              <a:rPr lang="ko-KR" altLang="en-US" dirty="0"/>
              <a:t>버튼을 클릭 </a:t>
            </a:r>
            <a:r>
              <a:rPr lang="en-US" altLang="ko-KR" dirty="0"/>
              <a:t>(</a:t>
            </a:r>
            <a:r>
              <a:rPr lang="ko-KR" altLang="en-US" dirty="0"/>
              <a:t>더미 게시글의 비밀번호는 모두 ‘</a:t>
            </a:r>
            <a:r>
              <a:rPr lang="en-US" altLang="ko-KR" dirty="0"/>
              <a:t>1234’)</a:t>
            </a:r>
            <a:br>
              <a:rPr lang="en-US" altLang="ko-KR" dirty="0"/>
            </a:br>
            <a:r>
              <a:rPr lang="en-US" altLang="ko-KR" dirty="0"/>
              <a:t>    - </a:t>
            </a:r>
            <a:r>
              <a:rPr lang="ko-KR" altLang="en-US" dirty="0"/>
              <a:t>비밀번호가 일치한다면 수정 페이지로 진입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57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826DD4-85B1-4FDB-942A-9F222C686C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1149" y="2971800"/>
            <a:ext cx="3832147" cy="159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2780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14.7 </a:t>
            </a:r>
            <a:r>
              <a:rPr lang="ko-KR" altLang="en-US" b="1" dirty="0"/>
              <a:t>수정하기</a:t>
            </a:r>
            <a:r>
              <a:rPr lang="en-US" altLang="ko-KR" b="1" dirty="0"/>
              <a:t>(5)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1"/>
            <a:ext cx="8709458" cy="354126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14.7.4 </a:t>
            </a:r>
            <a:r>
              <a:rPr lang="ko-KR" altLang="en-US" b="1" dirty="0"/>
              <a:t>모델 작성</a:t>
            </a:r>
            <a:endParaRPr lang="en-US" altLang="ko-KR" b="1" dirty="0"/>
          </a:p>
          <a:p>
            <a:pPr lvl="2"/>
            <a:r>
              <a:rPr lang="ko-KR" altLang="en-US" dirty="0"/>
              <a:t>수정 처리를 위해 </a:t>
            </a:r>
            <a:r>
              <a:rPr lang="en-US" altLang="ko-KR" dirty="0"/>
              <a:t>DAO </a:t>
            </a:r>
            <a:r>
              <a:rPr lang="ko-KR" altLang="en-US" dirty="0"/>
              <a:t>클래스에 메서드 추가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14-28] </a:t>
            </a:r>
            <a:r>
              <a:rPr lang="ko-KR" altLang="en-US" dirty="0"/>
              <a:t>수정하기 메서드 추가</a:t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en-US" altLang="ko-KR" dirty="0" err="1"/>
              <a:t>updatePost</a:t>
            </a:r>
            <a:r>
              <a:rPr lang="en-US" altLang="ko-KR" dirty="0"/>
              <a:t>( ) </a:t>
            </a:r>
            <a:r>
              <a:rPr lang="ko-KR" altLang="en-US" dirty="0"/>
              <a:t>메서드는 수정된 내용을 담은 </a:t>
            </a:r>
            <a:r>
              <a:rPr lang="en-US" altLang="ko-KR" dirty="0"/>
              <a:t>DTO </a:t>
            </a:r>
            <a:r>
              <a:rPr lang="ko-KR" altLang="en-US" dirty="0"/>
              <a:t>객체를 매개변수로 받음</a:t>
            </a:r>
            <a:br>
              <a:rPr lang="en-US" altLang="ko-KR" dirty="0"/>
            </a:br>
            <a:r>
              <a:rPr lang="en-US" altLang="ko-KR" dirty="0"/>
              <a:t>② UPDATE </a:t>
            </a:r>
            <a:r>
              <a:rPr lang="ko-KR" altLang="en-US" dirty="0"/>
              <a:t>쿼리문의 </a:t>
            </a:r>
            <a:r>
              <a:rPr lang="en-US" altLang="ko-KR" dirty="0"/>
              <a:t>WHERE</a:t>
            </a:r>
            <a:r>
              <a:rPr lang="ko-KR" altLang="en-US" dirty="0"/>
              <a:t>절을 보면 </a:t>
            </a:r>
            <a:r>
              <a:rPr lang="en-US" altLang="ko-KR" dirty="0" err="1"/>
              <a:t>idx</a:t>
            </a:r>
            <a:r>
              <a:rPr lang="en-US" altLang="ko-KR" dirty="0"/>
              <a:t> </a:t>
            </a:r>
            <a:r>
              <a:rPr lang="ko-KR" altLang="en-US" dirty="0"/>
              <a:t>컬럼뿐만 아니라 </a:t>
            </a:r>
            <a:r>
              <a:rPr lang="en-US" altLang="ko-KR" dirty="0"/>
              <a:t>pass </a:t>
            </a:r>
            <a:r>
              <a:rPr lang="ko-KR" altLang="en-US" dirty="0"/>
              <a:t>컬럼도 조건으로 사용하여 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일련번호와 비밀번호가 모두 일치해야 수정되도록 작성</a:t>
            </a:r>
            <a:br>
              <a:rPr lang="en-US" altLang="ko-KR" dirty="0"/>
            </a:br>
            <a:r>
              <a:rPr lang="en-US" altLang="ko-KR" dirty="0"/>
              <a:t>③ </a:t>
            </a:r>
            <a:r>
              <a:rPr lang="ko-KR" altLang="en-US" dirty="0"/>
              <a:t>쿼리문 실행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58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1376161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14.7 </a:t>
            </a:r>
            <a:r>
              <a:rPr lang="ko-KR" altLang="en-US" b="1" dirty="0"/>
              <a:t>수정하기</a:t>
            </a:r>
            <a:r>
              <a:rPr lang="en-US" altLang="ko-KR" b="1" dirty="0"/>
              <a:t>(6)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1"/>
            <a:ext cx="8709458" cy="3541264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altLang="ko-KR" b="1" dirty="0"/>
              <a:t>14.7.5 </a:t>
            </a:r>
            <a:r>
              <a:rPr lang="ko-KR" altLang="en-US" b="1" dirty="0"/>
              <a:t>컨트롤러 작성</a:t>
            </a:r>
            <a:endParaRPr lang="en-US" altLang="ko-KR" b="1" dirty="0"/>
          </a:p>
          <a:p>
            <a:pPr lvl="2"/>
            <a:r>
              <a:rPr lang="ko-KR" altLang="en-US" dirty="0"/>
              <a:t>수정 처리를 위한 서블릿을 작성</a:t>
            </a:r>
            <a:r>
              <a:rPr lang="en-US" altLang="ko-KR" dirty="0"/>
              <a:t> - </a:t>
            </a:r>
            <a:r>
              <a:rPr lang="ko-KR" altLang="en-US" dirty="0"/>
              <a:t>앞에서 작성한 </a:t>
            </a:r>
            <a:r>
              <a:rPr lang="en-US" altLang="ko-KR" dirty="0"/>
              <a:t>EditController.java</a:t>
            </a:r>
            <a:r>
              <a:rPr lang="ko-KR" altLang="en-US" dirty="0"/>
              <a:t>에 </a:t>
            </a:r>
            <a:r>
              <a:rPr lang="en-US" altLang="ko-KR" dirty="0" err="1"/>
              <a:t>doPost</a:t>
            </a:r>
            <a:r>
              <a:rPr lang="en-US" altLang="ko-KR" dirty="0"/>
              <a:t>( )</a:t>
            </a:r>
            <a:r>
              <a:rPr lang="ko-KR" altLang="en-US" dirty="0"/>
              <a:t>를 추가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14-29] </a:t>
            </a:r>
            <a:r>
              <a:rPr lang="ko-KR" altLang="en-US" dirty="0"/>
              <a:t>수정하기 서블릿</a:t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ko-KR" altLang="en-US" dirty="0"/>
              <a:t>파일이 업로드될 디렉터리의 물리적 경로</a:t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ko-KR" altLang="en-US" dirty="0"/>
              <a:t>업로드 제한 용량을 얻어온 후</a:t>
            </a:r>
            <a:r>
              <a:rPr lang="en-US" altLang="ko-KR" dirty="0"/>
              <a:t>, </a:t>
            </a:r>
            <a:r>
              <a:rPr lang="ko-KR" altLang="en-US" dirty="0"/>
              <a:t>이 둘을 인수로 넣어</a:t>
            </a:r>
            <a:br>
              <a:rPr lang="en-US" altLang="ko-KR" dirty="0"/>
            </a:br>
            <a:r>
              <a:rPr lang="en-US" altLang="ko-KR" dirty="0"/>
              <a:t>③ </a:t>
            </a:r>
            <a:r>
              <a:rPr lang="ko-KR" altLang="en-US" dirty="0"/>
              <a:t>파일 업로드</a:t>
            </a:r>
            <a:br>
              <a:rPr lang="en-US" altLang="ko-KR" dirty="0"/>
            </a:br>
            <a:r>
              <a:rPr lang="en-US" altLang="ko-KR" dirty="0"/>
              <a:t>④ </a:t>
            </a:r>
            <a:r>
              <a:rPr lang="ko-KR" altLang="en-US" dirty="0"/>
              <a:t>수정 내용을 얻어와 </a:t>
            </a:r>
            <a:r>
              <a:rPr lang="en-US" altLang="ko-KR" dirty="0"/>
              <a:t>⑤ DTO</a:t>
            </a:r>
            <a:r>
              <a:rPr lang="ko-KR" altLang="en-US" dirty="0"/>
              <a:t>에 저장 </a:t>
            </a:r>
            <a:br>
              <a:rPr lang="en-US" altLang="ko-KR" dirty="0"/>
            </a:br>
            <a:r>
              <a:rPr lang="en-US" altLang="ko-KR" dirty="0"/>
              <a:t>⑥ </a:t>
            </a:r>
            <a:r>
              <a:rPr lang="ko-KR" altLang="en-US" dirty="0"/>
              <a:t>비밀번호는 </a:t>
            </a: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14-25]</a:t>
            </a:r>
            <a:r>
              <a:rPr lang="ko-KR" altLang="en-US" dirty="0"/>
              <a:t>의 </a:t>
            </a:r>
            <a:r>
              <a:rPr lang="en-US" altLang="ko-KR" dirty="0" err="1"/>
              <a:t>PassController</a:t>
            </a:r>
            <a:r>
              <a:rPr lang="en-US" altLang="ko-KR" dirty="0"/>
              <a:t> </a:t>
            </a:r>
            <a:r>
              <a:rPr lang="ko-KR" altLang="en-US" dirty="0"/>
              <a:t>서블릿에서 </a:t>
            </a:r>
            <a:r>
              <a:rPr lang="en-US" altLang="ko-KR" dirty="0"/>
              <a:t>session</a:t>
            </a:r>
            <a:r>
              <a:rPr lang="ko-KR" altLang="en-US" dirty="0"/>
              <a:t>에 저장한 값을 가져옴</a:t>
            </a:r>
            <a:br>
              <a:rPr lang="en-US" altLang="ko-KR" dirty="0"/>
            </a:br>
            <a:r>
              <a:rPr lang="en-US" altLang="ko-KR" dirty="0"/>
              <a:t>⑦ </a:t>
            </a:r>
            <a:r>
              <a:rPr lang="ko-KR" altLang="en-US" dirty="0"/>
              <a:t>첨부 파일이 있으면 앞에서와 같이 파일명 처리</a:t>
            </a:r>
            <a:br>
              <a:rPr lang="en-US" altLang="ko-KR" dirty="0"/>
            </a:br>
            <a:r>
              <a:rPr lang="en-US" altLang="ko-KR" dirty="0"/>
              <a:t>⑧ </a:t>
            </a:r>
            <a:r>
              <a:rPr lang="ko-KR" altLang="en-US" dirty="0"/>
              <a:t>기존 파일이 있다면 삭제</a:t>
            </a:r>
            <a:br>
              <a:rPr lang="en-US" altLang="ko-KR" dirty="0"/>
            </a:br>
            <a:r>
              <a:rPr lang="en-US" altLang="ko-KR" dirty="0"/>
              <a:t>⑨ </a:t>
            </a:r>
            <a:r>
              <a:rPr lang="ko-KR" altLang="en-US" dirty="0"/>
              <a:t>첨부 파일이 없다면 기존의 파일명을 그대로 유지 </a:t>
            </a:r>
            <a:br>
              <a:rPr lang="en-US" altLang="ko-KR" dirty="0"/>
            </a:br>
            <a:r>
              <a:rPr lang="en-US" altLang="ko-KR" dirty="0"/>
              <a:t>    -</a:t>
            </a:r>
            <a:r>
              <a:rPr lang="ko-KR" altLang="en-US" dirty="0"/>
              <a:t>수정하기 뷰 코드</a:t>
            </a:r>
            <a:r>
              <a:rPr lang="en-US" altLang="ko-KR" dirty="0"/>
              <a:t>(</a:t>
            </a:r>
            <a:r>
              <a:rPr lang="ko-KR" altLang="en-US" dirty="0"/>
              <a:t>예제 </a:t>
            </a:r>
            <a:r>
              <a:rPr lang="en-US" altLang="ko-KR" dirty="0"/>
              <a:t>14-27)</a:t>
            </a:r>
            <a:r>
              <a:rPr lang="ko-KR" altLang="en-US" dirty="0"/>
              <a:t>의 </a:t>
            </a:r>
            <a:r>
              <a:rPr lang="en-US" altLang="ko-KR" dirty="0"/>
              <a:t>③</a:t>
            </a:r>
            <a:r>
              <a:rPr lang="ko-KR" altLang="en-US" dirty="0"/>
              <a:t>에서 전송된 값</a:t>
            </a:r>
            <a:br>
              <a:rPr lang="en-US" altLang="ko-KR" dirty="0"/>
            </a:br>
            <a:r>
              <a:rPr lang="en-US" altLang="ko-KR" dirty="0"/>
              <a:t>⑩ </a:t>
            </a:r>
            <a:r>
              <a:rPr lang="en-US" altLang="ko-KR" dirty="0" err="1"/>
              <a:t>updatePost</a:t>
            </a:r>
            <a:r>
              <a:rPr lang="en-US" altLang="ko-KR" dirty="0"/>
              <a:t>( ) </a:t>
            </a:r>
            <a:r>
              <a:rPr lang="ko-KR" altLang="en-US" dirty="0"/>
              <a:t>메서드를 호출해 게시물을 수정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59</a:t>
            </a:fld>
            <a:endParaRPr lang="ko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E8D86C-1F03-4617-84D3-9EB8A84D4803}"/>
              </a:ext>
            </a:extLst>
          </p:cNvPr>
          <p:cNvSpPr txBox="1"/>
          <p:nvPr/>
        </p:nvSpPr>
        <p:spPr>
          <a:xfrm>
            <a:off x="6736872" y="4291876"/>
            <a:ext cx="1735586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</a:rPr>
              <a:t>▶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</a:rPr>
              <a:t>다음 쪽에 이어짐</a:t>
            </a:r>
          </a:p>
        </p:txBody>
      </p:sp>
    </p:spTree>
    <p:extLst>
      <p:ext uri="{BB962C8B-B14F-4D97-AF65-F5344CB8AC3E}">
        <p14:creationId xmlns:p14="http://schemas.microsoft.com/office/powerpoint/2010/main" val="1473166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6DF85A-CB2F-4923-92F0-A507CD8DBF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6</a:t>
            </a:fld>
            <a:endParaRPr lang="ko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C573D2-1C6D-4CD1-AD09-30E4E96521A2}"/>
              </a:ext>
            </a:extLst>
          </p:cNvPr>
          <p:cNvSpPr txBox="1"/>
          <p:nvPr/>
        </p:nvSpPr>
        <p:spPr>
          <a:xfrm>
            <a:off x="2285999" y="268787"/>
            <a:ext cx="57501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latin typeface="+mj-ea"/>
                <a:ea typeface="+mj-ea"/>
              </a:rPr>
              <a:t>모델</a:t>
            </a:r>
            <a:r>
              <a:rPr lang="en-US" altLang="ko-KR" sz="1600" b="1" dirty="0">
                <a:latin typeface="+mj-ea"/>
                <a:ea typeface="+mj-ea"/>
              </a:rPr>
              <a:t>2 </a:t>
            </a:r>
            <a:r>
              <a:rPr lang="ko-KR" altLang="en-US" sz="1600" b="1" dirty="0">
                <a:latin typeface="+mj-ea"/>
                <a:ea typeface="+mj-ea"/>
              </a:rPr>
              <a:t>방식</a:t>
            </a:r>
            <a:r>
              <a:rPr lang="en-US" altLang="ko-KR" sz="1600" b="1" dirty="0">
                <a:latin typeface="+mj-ea"/>
                <a:ea typeface="+mj-ea"/>
              </a:rPr>
              <a:t>(MVC </a:t>
            </a:r>
            <a:r>
              <a:rPr lang="ko-KR" altLang="en-US" sz="1600" b="1" dirty="0">
                <a:latin typeface="+mj-ea"/>
                <a:ea typeface="+mj-ea"/>
              </a:rPr>
              <a:t>패턴</a:t>
            </a:r>
            <a:r>
              <a:rPr lang="en-US" altLang="ko-KR" sz="1600" b="1" dirty="0">
                <a:latin typeface="+mj-ea"/>
                <a:ea typeface="+mj-ea"/>
              </a:rPr>
              <a:t>)</a:t>
            </a:r>
            <a:r>
              <a:rPr lang="ko-KR" altLang="en-US" sz="1600" b="1" dirty="0">
                <a:latin typeface="+mj-ea"/>
                <a:ea typeface="+mj-ea"/>
              </a:rPr>
              <a:t>의 자료실형 게시판 만들기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517DB6-613F-4BD5-BEE4-78C542ADA2CE}"/>
              </a:ext>
            </a:extLst>
          </p:cNvPr>
          <p:cNvSpPr/>
          <p:nvPr/>
        </p:nvSpPr>
        <p:spPr>
          <a:xfrm>
            <a:off x="824845" y="284176"/>
            <a:ext cx="1263191" cy="307777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PROJECT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792E36-D8FB-432F-99E1-154100383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778400"/>
            <a:ext cx="5080750" cy="408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47649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14.7 </a:t>
            </a:r>
            <a:r>
              <a:rPr lang="ko-KR" altLang="en-US" b="1" dirty="0"/>
              <a:t>수정하기</a:t>
            </a:r>
            <a:r>
              <a:rPr lang="en-US" altLang="ko-KR" b="1" dirty="0"/>
              <a:t>(7)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709458" cy="3704173"/>
          </a:xfrm>
        </p:spPr>
        <p:txBody>
          <a:bodyPr>
            <a:normAutofit/>
          </a:bodyPr>
          <a:lstStyle/>
          <a:p>
            <a:pPr lvl="2"/>
            <a:r>
              <a:rPr lang="ko-KR" altLang="en-US" dirty="0"/>
              <a:t>수정 처리를 위한 서블릿을 작성</a:t>
            </a:r>
            <a:r>
              <a:rPr lang="en-US" altLang="ko-KR" dirty="0"/>
              <a:t> - </a:t>
            </a:r>
            <a:r>
              <a:rPr lang="ko-KR" altLang="en-US" dirty="0"/>
              <a:t>앞에서 작성한 </a:t>
            </a:r>
            <a:r>
              <a:rPr lang="en-US" altLang="ko-KR" dirty="0"/>
              <a:t>EditController.java</a:t>
            </a:r>
            <a:r>
              <a:rPr lang="ko-KR" altLang="en-US" dirty="0"/>
              <a:t>에 </a:t>
            </a:r>
            <a:r>
              <a:rPr lang="en-US" altLang="ko-KR" dirty="0" err="1"/>
              <a:t>doPost</a:t>
            </a:r>
            <a:r>
              <a:rPr lang="en-US" altLang="ko-KR" dirty="0"/>
              <a:t>( )</a:t>
            </a:r>
            <a:r>
              <a:rPr lang="ko-KR" altLang="en-US" dirty="0"/>
              <a:t>를 추가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14-29] </a:t>
            </a:r>
            <a:r>
              <a:rPr lang="ko-KR" altLang="en-US" dirty="0"/>
              <a:t>수정하기 서블릿</a:t>
            </a:r>
            <a:br>
              <a:rPr lang="en-US" altLang="ko-KR" dirty="0"/>
            </a:br>
            <a:r>
              <a:rPr lang="en-US" altLang="ko-KR" dirty="0"/>
              <a:t>⑪ </a:t>
            </a:r>
            <a:r>
              <a:rPr lang="ko-KR" altLang="en-US" dirty="0"/>
              <a:t>수정이 정상적으로 처리되었다면 </a:t>
            </a:r>
            <a:r>
              <a:rPr lang="en-US" altLang="ko-KR" dirty="0"/>
              <a:t>session </a:t>
            </a:r>
            <a:r>
              <a:rPr lang="ko-KR" altLang="en-US" dirty="0"/>
              <a:t>영역에 저장된 비밀번호는 삭제하고 상세보기 뷰로 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이동해 수정된 내용을 확인시켜줌</a:t>
            </a:r>
            <a:br>
              <a:rPr lang="en-US" altLang="ko-KR" dirty="0"/>
            </a:br>
            <a:endParaRPr lang="en-US" altLang="ko-KR" dirty="0"/>
          </a:p>
          <a:p>
            <a:pPr lvl="2"/>
            <a:r>
              <a:rPr lang="ko-KR" altLang="en-US" dirty="0"/>
              <a:t>사용자가 수정하기 페이지의 요청명 패턴을 알고 있다면 비밀번호 검증 없이 </a:t>
            </a:r>
            <a:r>
              <a:rPr lang="en-US" altLang="ko-KR" dirty="0"/>
              <a:t>URL</a:t>
            </a:r>
            <a:r>
              <a:rPr lang="ko-KR" altLang="en-US" dirty="0"/>
              <a:t>을 직접 입력해 접속할 수 있음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이 경우 </a:t>
            </a:r>
            <a:r>
              <a:rPr lang="en-US" altLang="ko-KR" dirty="0"/>
              <a:t>⑤</a:t>
            </a:r>
            <a:r>
              <a:rPr lang="ko-KR" altLang="en-US" dirty="0"/>
              <a:t>에서 </a:t>
            </a:r>
            <a:r>
              <a:rPr lang="en-US" altLang="ko-KR" dirty="0"/>
              <a:t>session</a:t>
            </a:r>
            <a:r>
              <a:rPr lang="ko-KR" altLang="en-US" dirty="0"/>
              <a:t>에는 비밀번호가 저장되어 있지 않을 것임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그러면 </a:t>
            </a:r>
            <a:r>
              <a:rPr lang="en-US" altLang="ko-KR" dirty="0"/>
              <a:t>⑩</a:t>
            </a:r>
            <a:r>
              <a:rPr lang="ko-KR" altLang="en-US" dirty="0"/>
              <a:t>에서 </a:t>
            </a:r>
            <a:r>
              <a:rPr lang="en-US" altLang="ko-KR" dirty="0" err="1"/>
              <a:t>dao.updatePost</a:t>
            </a:r>
            <a:r>
              <a:rPr lang="en-US" altLang="ko-KR" dirty="0"/>
              <a:t>(</a:t>
            </a:r>
            <a:r>
              <a:rPr lang="en-US" altLang="ko-KR" dirty="0" err="1"/>
              <a:t>dto</a:t>
            </a:r>
            <a:r>
              <a:rPr lang="en-US" altLang="ko-KR" dirty="0"/>
              <a:t>)</a:t>
            </a:r>
            <a:r>
              <a:rPr lang="ko-KR" altLang="en-US" dirty="0"/>
              <a:t>가 실패하게 되어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⑫</a:t>
            </a:r>
            <a:r>
              <a:rPr lang="ko-KR" altLang="en-US" dirty="0"/>
              <a:t>에서 경고 메시지를 띄운 후 상세 보기 페이지로 이동시켜줌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60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1652B5-FBCE-4CC1-A13B-CAE3A0FDD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650" y="2879696"/>
            <a:ext cx="5314950" cy="77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8693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14.7 </a:t>
            </a:r>
            <a:r>
              <a:rPr lang="ko-KR" altLang="en-US" b="1" dirty="0"/>
              <a:t>수정하기</a:t>
            </a:r>
            <a:r>
              <a:rPr lang="en-US" altLang="ko-KR" b="1" dirty="0"/>
              <a:t>(8)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709458" cy="3704173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14.7.6 </a:t>
            </a:r>
            <a:r>
              <a:rPr lang="ko-KR" altLang="en-US" b="1" dirty="0"/>
              <a:t>동작 확인</a:t>
            </a:r>
            <a:endParaRPr lang="en-US" altLang="ko-KR" b="1" dirty="0"/>
          </a:p>
          <a:p>
            <a:pPr lvl="2"/>
            <a:r>
              <a:rPr lang="ko-KR" altLang="en-US" dirty="0"/>
              <a:t>수정하기 페이지에서 내용을 직접 수정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01 </a:t>
            </a:r>
            <a:r>
              <a:rPr lang="en-US" altLang="ko-KR" dirty="0" err="1"/>
              <a:t>Default.jsp</a:t>
            </a:r>
            <a:r>
              <a:rPr lang="ko-KR" altLang="en-US" dirty="0"/>
              <a:t>를 실행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02 [</a:t>
            </a:r>
            <a:r>
              <a:rPr lang="ko-KR" altLang="en-US" dirty="0"/>
              <a:t>게시판 목록 바로가기</a:t>
            </a:r>
            <a:r>
              <a:rPr lang="en-US" altLang="ko-KR" dirty="0"/>
              <a:t>] </a:t>
            </a:r>
            <a:r>
              <a:rPr lang="ko-KR" altLang="en-US" dirty="0"/>
              <a:t>링크를 클릭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03 </a:t>
            </a:r>
            <a:r>
              <a:rPr lang="ko-KR" altLang="en-US" dirty="0"/>
              <a:t>화면의 목록 중 원하는 글의 제목을 클릭하면 내용이 출력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04 </a:t>
            </a:r>
            <a:r>
              <a:rPr lang="ko-KR" altLang="en-US" dirty="0"/>
              <a:t>화면 아래의 </a:t>
            </a:r>
            <a:r>
              <a:rPr lang="en-US" altLang="ko-KR" dirty="0"/>
              <a:t>[</a:t>
            </a:r>
            <a:r>
              <a:rPr lang="ko-KR" altLang="en-US" dirty="0"/>
              <a:t>수정하기</a:t>
            </a:r>
            <a:r>
              <a:rPr lang="en-US" altLang="ko-KR" dirty="0"/>
              <a:t>] </a:t>
            </a:r>
            <a:r>
              <a:rPr lang="ko-KR" altLang="en-US" dirty="0"/>
              <a:t>버튼을 클릭하면 비밀번호 검증 화면이 나타남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05 </a:t>
            </a:r>
            <a:r>
              <a:rPr lang="ko-KR" altLang="en-US" dirty="0"/>
              <a:t>비밀번호를 입력하고 </a:t>
            </a:r>
            <a:r>
              <a:rPr lang="en-US" altLang="ko-KR" dirty="0"/>
              <a:t>[</a:t>
            </a:r>
            <a:r>
              <a:rPr lang="ko-KR" altLang="en-US" dirty="0"/>
              <a:t>검증하기</a:t>
            </a:r>
            <a:r>
              <a:rPr lang="en-US" altLang="ko-KR" dirty="0"/>
              <a:t>] </a:t>
            </a:r>
            <a:r>
              <a:rPr lang="ko-KR" altLang="en-US" dirty="0"/>
              <a:t>버튼을 클릭</a:t>
            </a:r>
            <a:r>
              <a:rPr lang="en-US" altLang="ko-KR" dirty="0"/>
              <a:t>. </a:t>
            </a:r>
            <a:r>
              <a:rPr lang="ko-KR" altLang="en-US" dirty="0"/>
              <a:t>비밀번호가 일치한다면 수정 페이지로 진입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06 ① </a:t>
            </a:r>
            <a:r>
              <a:rPr lang="ko-KR" altLang="en-US" dirty="0"/>
              <a:t>내용을 수정하고 → </a:t>
            </a:r>
            <a:r>
              <a:rPr lang="en-US" altLang="ko-KR" dirty="0"/>
              <a:t>② </a:t>
            </a:r>
            <a:r>
              <a:rPr lang="ko-KR" altLang="en-US" dirty="0"/>
              <a:t>파일까지 첨부한 다음 → </a:t>
            </a:r>
            <a:r>
              <a:rPr lang="en-US" altLang="ko-KR" dirty="0"/>
              <a:t>③ [</a:t>
            </a:r>
            <a:r>
              <a:rPr lang="ko-KR" altLang="en-US" dirty="0"/>
              <a:t>작성 완료</a:t>
            </a:r>
            <a:r>
              <a:rPr lang="en-US" altLang="ko-KR" dirty="0"/>
              <a:t>] </a:t>
            </a:r>
            <a:r>
              <a:rPr lang="ko-KR" altLang="en-US" dirty="0"/>
              <a:t>버튼을 클릭</a:t>
            </a:r>
            <a:br>
              <a:rPr lang="en-US" altLang="ko-KR" dirty="0"/>
            </a:br>
            <a:r>
              <a:rPr lang="en-US" altLang="ko-KR" dirty="0"/>
              <a:t>    (</a:t>
            </a:r>
            <a:r>
              <a:rPr lang="ko-KR" altLang="en-US" dirty="0"/>
              <a:t>비밀번호는 이미 </a:t>
            </a:r>
            <a:r>
              <a:rPr lang="en-US" altLang="ko-KR" dirty="0"/>
              <a:t>session </a:t>
            </a:r>
            <a:r>
              <a:rPr lang="ko-KR" altLang="en-US" dirty="0"/>
              <a:t>영역에 저장되어 있으니 별도의 매개변수로 넘겨줄 필요 없음</a:t>
            </a:r>
            <a:r>
              <a:rPr lang="en-US" altLang="ko-KR" dirty="0"/>
              <a:t>)</a:t>
            </a:r>
          </a:p>
          <a:p>
            <a:pPr marL="627063" lvl="2" indent="0">
              <a:buNone/>
            </a:pPr>
            <a:endParaRPr lang="en-US" altLang="ko-KR" dirty="0"/>
          </a:p>
          <a:p>
            <a:pPr marL="627063" lvl="2" indent="0">
              <a:buNone/>
            </a:pPr>
            <a:r>
              <a:rPr lang="ko-KR" altLang="en-US" dirty="0"/>
              <a:t>만약 수정 페이지에 너무 오랫동안 머물러 있어 </a:t>
            </a:r>
            <a:r>
              <a:rPr lang="en-US" altLang="ko-KR" dirty="0"/>
              <a:t>session </a:t>
            </a:r>
            <a:r>
              <a:rPr lang="ko-KR" altLang="en-US" dirty="0"/>
              <a:t>영역의 속성이 삭제되었거나</a:t>
            </a:r>
            <a:r>
              <a:rPr lang="en-US" altLang="ko-KR" dirty="0"/>
              <a:t>, </a:t>
            </a:r>
            <a:r>
              <a:rPr lang="ko-KR" altLang="en-US" dirty="0"/>
              <a:t>비밀번호</a:t>
            </a:r>
          </a:p>
          <a:p>
            <a:pPr marL="627063" lvl="2" indent="0">
              <a:buNone/>
            </a:pPr>
            <a:r>
              <a:rPr lang="ko-KR" altLang="en-US" dirty="0"/>
              <a:t>검증 없이 수정 페이지로 진입하였다면 </a:t>
            </a:r>
            <a:r>
              <a:rPr lang="en-US" altLang="ko-KR" dirty="0"/>
              <a:t>‘</a:t>
            </a:r>
            <a:r>
              <a:rPr lang="ko-KR" altLang="en-US" dirty="0"/>
              <a:t>비밀번호 검증을 다시 진행하라</a:t>
            </a:r>
            <a:r>
              <a:rPr lang="en-US" altLang="ko-KR" dirty="0"/>
              <a:t>’</a:t>
            </a:r>
            <a:r>
              <a:rPr lang="ko-KR" altLang="en-US" dirty="0"/>
              <a:t>는 경고창이 뜨게 됨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61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7883636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학습 마무리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ko-KR" altLang="en-US" b="1" dirty="0"/>
              <a:t>핵심 요약</a:t>
            </a:r>
            <a:endParaRPr lang="en-US" altLang="ko-KR" sz="1800" b="1" i="0" u="none" strike="noStrike" baseline="0" dirty="0"/>
          </a:p>
          <a:p>
            <a:pPr lvl="1"/>
            <a:r>
              <a:rPr lang="ko-KR" altLang="en-US" dirty="0"/>
              <a:t>비회원제 게시판에서는 비밀번호가 식별자 역할을 하게 되므로</a:t>
            </a:r>
            <a:r>
              <a:rPr lang="en-US" altLang="ko-KR" dirty="0"/>
              <a:t>, </a:t>
            </a:r>
            <a:r>
              <a:rPr lang="ko-KR" altLang="en-US" dirty="0"/>
              <a:t>인증이 필요한 모든 곳에서 아이디와 같이 사용됨</a:t>
            </a:r>
            <a:endParaRPr lang="en-US" altLang="ko-KR" dirty="0"/>
          </a:p>
          <a:p>
            <a:pPr lvl="1"/>
            <a:r>
              <a:rPr lang="ko-KR" altLang="en-US" dirty="0"/>
              <a:t>서블릿을 이용할 때는 기능별 요청명을 미리 정의해두는 것이 좋음</a:t>
            </a:r>
            <a:br>
              <a:rPr lang="en-US" altLang="ko-KR" dirty="0"/>
            </a:br>
            <a:r>
              <a:rPr lang="ko-KR" altLang="en-US" dirty="0"/>
              <a:t>만약 애너테이션으로 매핑을 한다면</a:t>
            </a:r>
            <a:r>
              <a:rPr lang="en-US" altLang="ko-KR" dirty="0"/>
              <a:t>, </a:t>
            </a:r>
            <a:r>
              <a:rPr lang="ko-KR" altLang="en-US" dirty="0"/>
              <a:t>요청명만으로 컨트롤러를 찾을 수 있도록 연관 있는 명칭을 사용해야 함</a:t>
            </a:r>
            <a:endParaRPr lang="en-US" altLang="ko-KR" dirty="0"/>
          </a:p>
          <a:p>
            <a:pPr lvl="1"/>
            <a:r>
              <a:rPr lang="ko-KR" altLang="en-US" dirty="0"/>
              <a:t>모델</a:t>
            </a:r>
            <a:r>
              <a:rPr lang="en-US" altLang="ko-KR" dirty="0"/>
              <a:t>1 </a:t>
            </a:r>
            <a:r>
              <a:rPr lang="ko-KR" altLang="en-US" dirty="0"/>
              <a:t>방식과 모델</a:t>
            </a:r>
            <a:r>
              <a:rPr lang="en-US" altLang="ko-KR" dirty="0"/>
              <a:t>2 </a:t>
            </a:r>
            <a:r>
              <a:rPr lang="ko-KR" altLang="en-US" dirty="0"/>
              <a:t>방식을 비교해보면서 본인의 업무에 무엇을 선택하면 좋을지 스스로 판단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62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526723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8D000-BEDC-4CD8-A44C-6F3DF6522C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7</a:t>
            </a:fld>
            <a:endParaRPr lang="ko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E83833-786E-4311-9A81-C9B848A823D9}"/>
              </a:ext>
            </a:extLst>
          </p:cNvPr>
          <p:cNvSpPr/>
          <p:nvPr/>
        </p:nvSpPr>
        <p:spPr>
          <a:xfrm>
            <a:off x="622169" y="471340"/>
            <a:ext cx="1649691" cy="419187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□"/>
            </a:pP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학습 목표</a:t>
            </a:r>
            <a:endParaRPr lang="en-US" altLang="ko-KR" sz="16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학습 순서</a:t>
            </a:r>
            <a:endParaRPr lang="en-US" altLang="ko-KR" sz="16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24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2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활용 사례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29569E-7D20-40B2-80F6-460FDA432394}"/>
              </a:ext>
            </a:extLst>
          </p:cNvPr>
          <p:cNvSpPr/>
          <p:nvPr/>
        </p:nvSpPr>
        <p:spPr>
          <a:xfrm>
            <a:off x="2384981" y="475811"/>
            <a:ext cx="6165130" cy="419187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MVC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패턴을 적용한 모델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2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방식의 게시판 제작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회원인증 없이 누구나 사용할 수 있고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파일 첨부와 다운로드 기능 제공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파일을 첨부할 수 있는 게시판은 자료실뿐만 아니라 다양한 형태로 사용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첨부된 파일이 상품 이미지라면 쇼핑몰로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영상이라면 인강 사이트로 활용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D1F84A-5973-47F9-8599-EA3D04AE9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392" y="1226526"/>
            <a:ext cx="5323995" cy="224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799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14.1 </a:t>
            </a:r>
            <a:r>
              <a:rPr lang="ko-KR" altLang="en-US" b="1" dirty="0"/>
              <a:t>프로젝트 구상</a:t>
            </a:r>
            <a:r>
              <a:rPr lang="en-US" altLang="ko-KR" b="1" dirty="0"/>
              <a:t>(1)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altLang="ko-KR" dirty="0"/>
              <a:t>EL, JSTL, </a:t>
            </a:r>
            <a:r>
              <a:rPr lang="ko-KR" altLang="en-US" dirty="0"/>
              <a:t>파일 업로드</a:t>
            </a:r>
            <a:r>
              <a:rPr lang="en-US" altLang="ko-KR" dirty="0"/>
              <a:t>, </a:t>
            </a:r>
            <a:r>
              <a:rPr lang="ko-KR" altLang="en-US" dirty="0"/>
              <a:t>서블릿을 종합적으로 활용하여 자료실형 게시판을 제작</a:t>
            </a:r>
            <a:endParaRPr lang="en-US" altLang="ko-KR" dirty="0"/>
          </a:p>
          <a:p>
            <a:pPr lvl="2"/>
            <a:r>
              <a:rPr lang="ko-KR" altLang="en-US" dirty="0"/>
              <a:t>학습할 자료실형 게시판의 기능</a:t>
            </a:r>
            <a:endParaRPr lang="en-US" altLang="ko-KR" dirty="0"/>
          </a:p>
          <a:p>
            <a:pPr lvl="3"/>
            <a:r>
              <a:rPr lang="ko-KR" altLang="en-US" dirty="0"/>
              <a:t>비회원제</a:t>
            </a:r>
          </a:p>
          <a:p>
            <a:pPr lvl="4"/>
            <a:r>
              <a:rPr lang="ko-KR" altLang="en-US" dirty="0">
                <a:latin typeface="+mn-ea"/>
                <a:ea typeface="+mn-ea"/>
              </a:rPr>
              <a:t>회원인증 없이 누구나 글을 작성</a:t>
            </a:r>
            <a:endParaRPr lang="en-US" altLang="ko-KR" dirty="0">
              <a:latin typeface="+mn-ea"/>
              <a:ea typeface="+mn-ea"/>
            </a:endParaRPr>
          </a:p>
          <a:p>
            <a:pPr lvl="4"/>
            <a:r>
              <a:rPr lang="ko-KR" altLang="en-US" dirty="0">
                <a:latin typeface="+mn-ea"/>
                <a:ea typeface="+mn-ea"/>
              </a:rPr>
              <a:t>글쓰기 시 비밀번호 입력이 필수</a:t>
            </a:r>
            <a:endParaRPr lang="en-US" altLang="ko-KR" dirty="0">
              <a:latin typeface="+mn-ea"/>
              <a:ea typeface="+mn-ea"/>
            </a:endParaRPr>
          </a:p>
          <a:p>
            <a:pPr lvl="4"/>
            <a:r>
              <a:rPr lang="ko-KR" altLang="en-US" dirty="0">
                <a:latin typeface="+mn-ea"/>
                <a:ea typeface="+mn-ea"/>
              </a:rPr>
              <a:t>비밀번호를 통해 수정이나 삭제 가능</a:t>
            </a:r>
            <a:endParaRPr lang="en-US" altLang="ko-KR" dirty="0">
              <a:latin typeface="+mn-ea"/>
              <a:ea typeface="+mn-ea"/>
            </a:endParaRPr>
          </a:p>
          <a:p>
            <a:pPr lvl="3"/>
            <a:r>
              <a:rPr lang="ko-KR" altLang="en-US" dirty="0"/>
              <a:t>자료실</a:t>
            </a:r>
          </a:p>
          <a:p>
            <a:pPr lvl="4"/>
            <a:r>
              <a:rPr lang="ko-KR" altLang="en-US" dirty="0">
                <a:latin typeface="+mn-ea"/>
                <a:ea typeface="+mn-ea"/>
              </a:rPr>
              <a:t>글쓰기 시 파일을 첨부 가능</a:t>
            </a:r>
            <a:endParaRPr lang="en-US" altLang="ko-KR" dirty="0">
              <a:latin typeface="+mn-ea"/>
              <a:ea typeface="+mn-ea"/>
            </a:endParaRPr>
          </a:p>
          <a:p>
            <a:pPr lvl="4"/>
            <a:r>
              <a:rPr lang="ko-KR" altLang="en-US" dirty="0">
                <a:latin typeface="+mn-ea"/>
                <a:ea typeface="+mn-ea"/>
              </a:rPr>
              <a:t>파일 첨부 시 정해진 용량 이상은 업로드할 수 없음</a:t>
            </a:r>
            <a:endParaRPr lang="en-US" altLang="ko-KR" dirty="0">
              <a:latin typeface="+mn-ea"/>
              <a:ea typeface="+mn-ea"/>
            </a:endParaRPr>
          </a:p>
          <a:p>
            <a:pPr lvl="4"/>
            <a:r>
              <a:rPr lang="ko-KR" altLang="en-US" dirty="0">
                <a:latin typeface="+mn-ea"/>
                <a:ea typeface="+mn-ea"/>
              </a:rPr>
              <a:t>첨부된 파일 다운로드 가능</a:t>
            </a: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8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036564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14.1 </a:t>
            </a:r>
            <a:r>
              <a:rPr lang="ko-KR" altLang="en-US" b="1" dirty="0"/>
              <a:t>프로젝트 구상</a:t>
            </a:r>
            <a:r>
              <a:rPr lang="en-US" altLang="ko-KR" b="1" dirty="0"/>
              <a:t>(2)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14.1.1 </a:t>
            </a:r>
            <a:r>
              <a:rPr lang="ko-KR" altLang="en-US" b="1" dirty="0"/>
              <a:t>자료실형 게시판의 프로세스</a:t>
            </a:r>
            <a:endParaRPr lang="en-US" altLang="ko-KR" b="1" dirty="0"/>
          </a:p>
          <a:p>
            <a:pPr lvl="1"/>
            <a:r>
              <a:rPr lang="ko-KR" altLang="en-US" dirty="0"/>
              <a:t>모델</a:t>
            </a:r>
            <a:r>
              <a:rPr lang="en-US" altLang="ko-KR" dirty="0"/>
              <a:t>2</a:t>
            </a:r>
            <a:r>
              <a:rPr lang="ko-KR" altLang="en-US" dirty="0"/>
              <a:t>의 구조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9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C43B11-6717-4CCC-A649-95AFF4865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377" y="1709357"/>
            <a:ext cx="7063246" cy="225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98836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50465</TotalTime>
  <Words>4582</Words>
  <Application>Microsoft Office PowerPoint</Application>
  <PresentationFormat>화면 슬라이드 쇼(16:9)</PresentationFormat>
  <Paragraphs>486</Paragraphs>
  <Slides>62</Slides>
  <Notes>60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8" baseType="lpstr">
      <vt:lpstr>Batang</vt:lpstr>
      <vt:lpstr>Arial</vt:lpstr>
      <vt:lpstr>Calibri</vt:lpstr>
      <vt:lpstr>나눔고딕코딩</vt:lpstr>
      <vt:lpstr>맑은 고딕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14.1 프로젝트 구상(1)</vt:lpstr>
      <vt:lpstr>14.1 프로젝트 구상(2)</vt:lpstr>
      <vt:lpstr>14.1 프로젝트 구상(3)</vt:lpstr>
      <vt:lpstr>14.1 프로젝트 구상(4)</vt:lpstr>
      <vt:lpstr>14.1 프로젝트 구상(5)</vt:lpstr>
      <vt:lpstr>14.2 목록 보기(1)</vt:lpstr>
      <vt:lpstr>14.2 목록 보기(2)</vt:lpstr>
      <vt:lpstr>14.2 목록 보기(3)</vt:lpstr>
      <vt:lpstr>14.2 목록 보기(4)</vt:lpstr>
      <vt:lpstr>14.2 목록 보기(5)</vt:lpstr>
      <vt:lpstr>14.2 목록 보기(6)</vt:lpstr>
      <vt:lpstr>14.2 목록 보기(7)</vt:lpstr>
      <vt:lpstr>14.2 목록 보기(8)</vt:lpstr>
      <vt:lpstr>14.2 목록 보기(9)</vt:lpstr>
      <vt:lpstr>14.2 목록 보기(10)</vt:lpstr>
      <vt:lpstr>14.2 목록 보기(11)</vt:lpstr>
      <vt:lpstr>14.3 글쓰기(1)</vt:lpstr>
      <vt:lpstr>14.3 글쓰기(2)</vt:lpstr>
      <vt:lpstr>14.3 글쓰기(3)</vt:lpstr>
      <vt:lpstr>14.3 글쓰기(4)</vt:lpstr>
      <vt:lpstr>14.3 글쓰기(5)</vt:lpstr>
      <vt:lpstr>14.3 글쓰기(6)</vt:lpstr>
      <vt:lpstr>14.3 글쓰기(7)</vt:lpstr>
      <vt:lpstr>14.3 글쓰기(8)</vt:lpstr>
      <vt:lpstr>14.3 글쓰기(9)</vt:lpstr>
      <vt:lpstr>14.3 글쓰기(10)</vt:lpstr>
      <vt:lpstr>14.3 글쓰기(11)</vt:lpstr>
      <vt:lpstr>14.4 상세 보기(1)</vt:lpstr>
      <vt:lpstr>14.4 상세 보기(2)</vt:lpstr>
      <vt:lpstr>14.4 상세 보기(3)</vt:lpstr>
      <vt:lpstr>14.4 상세 보기(4)</vt:lpstr>
      <vt:lpstr>14.4 상세 보기(5)</vt:lpstr>
      <vt:lpstr>14.4 상세 보기(6)</vt:lpstr>
      <vt:lpstr>14.5 파일 다운로드(1)</vt:lpstr>
      <vt:lpstr>14.5 파일 다운로드(2)</vt:lpstr>
      <vt:lpstr>14.5 파일 다운로드(3)</vt:lpstr>
      <vt:lpstr>14.5 파일 다운로드(4)</vt:lpstr>
      <vt:lpstr>14.5 파일 다운로드(5)</vt:lpstr>
      <vt:lpstr>14.6 삭제하기(1)</vt:lpstr>
      <vt:lpstr>14.6 삭제하기(2)</vt:lpstr>
      <vt:lpstr>14.6 삭제하기(3)</vt:lpstr>
      <vt:lpstr>14.6 삭제하기(4)</vt:lpstr>
      <vt:lpstr>14.6 삭제하기(5)</vt:lpstr>
      <vt:lpstr>14.6 삭제하기(6)</vt:lpstr>
      <vt:lpstr>14.6 삭제하기(7)</vt:lpstr>
      <vt:lpstr>14.6 삭제하기(8)</vt:lpstr>
      <vt:lpstr>14.7 수정하기(1)</vt:lpstr>
      <vt:lpstr>14.7 수정하기(2)</vt:lpstr>
      <vt:lpstr>14.7 수정하기(3)</vt:lpstr>
      <vt:lpstr>14.7 수정하기(4)</vt:lpstr>
      <vt:lpstr>14.7 수정하기(5)</vt:lpstr>
      <vt:lpstr>14.7 수정하기(6)</vt:lpstr>
      <vt:lpstr>14.7 수정하기(7)</vt:lpstr>
      <vt:lpstr>14.7 수정하기(8)</vt:lpstr>
      <vt:lpstr>학습 마무리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RRR</dc:creator>
  <cp:lastModifiedBy>이 복연</cp:lastModifiedBy>
  <cp:revision>108</cp:revision>
  <dcterms:modified xsi:type="dcterms:W3CDTF">2022-04-14T07:02:16Z</dcterms:modified>
</cp:coreProperties>
</file>