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8"/>
  </p:notesMasterIdLst>
  <p:sldIdLst>
    <p:sldId id="256" r:id="rId2"/>
    <p:sldId id="257" r:id="rId3"/>
    <p:sldId id="258" r:id="rId4"/>
    <p:sldId id="262" r:id="rId5"/>
    <p:sldId id="285" r:id="rId6"/>
    <p:sldId id="286" r:id="rId7"/>
    <p:sldId id="260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284" r:id="rId27"/>
  </p:sldIdLst>
  <p:sldSz cx="9144000" cy="5143500" type="screen16x9"/>
  <p:notesSz cx="6858000" cy="9144000"/>
  <p:embeddedFontLst>
    <p:embeddedFont>
      <p:font typeface="나눔고딕코딩" panose="020B0600000101010101" charset="-127"/>
      <p:regular r:id="rId29"/>
      <p:bold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65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28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8309B1-A0ED-4E6A-A961-69D7AD0C673F}">
  <a:tblStyle styleId="{9B8309B1-A0ED-4E6A-A961-69D7AD0C67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081" autoAdjust="0"/>
  </p:normalViewPr>
  <p:slideViewPr>
    <p:cSldViewPr snapToGrid="0">
      <p:cViewPr varScale="1">
        <p:scale>
          <a:sx n="200" d="100"/>
          <a:sy n="200" d="100"/>
        </p:scale>
        <p:origin x="162" y="318"/>
      </p:cViewPr>
      <p:guideLst>
        <p:guide orient="horz" pos="1665"/>
        <p:guide pos="2880"/>
        <p:guide pos="816"/>
        <p:guide orient="horz" pos="2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479e62ca1_0_7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479e62ca1_0_7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3704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4116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9220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3621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7350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8834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47863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7998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9380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0916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479e62ca1_0_7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479e62ca1_0_7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32782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4715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61783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94792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837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479e62ca1_0_7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479e62ca1_0_7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479e62ca1_0_7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479e62ca1_0_7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966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077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9790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243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4793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0061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82;p18">
            <a:extLst>
              <a:ext uri="{FF2B5EF4-FFF2-40B4-BE49-F238E27FC236}">
                <a16:creationId xmlns:a16="http://schemas.microsoft.com/office/drawing/2014/main" id="{CC29C57E-426B-4BB3-A3F4-A0C382077CB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1027611"/>
            <a:ext cx="8520600" cy="3541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58775" lvl="0" indent="-24447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ea"/>
                <a:ea typeface="+mn-ea"/>
              </a:defRPr>
            </a:lvl1pPr>
            <a:lvl2pPr marL="627063" lvl="1" indent="-26828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ea"/>
                <a:ea typeface="+mn-ea"/>
              </a:defRPr>
            </a:lvl2pPr>
            <a:lvl3pPr marL="896938" lvl="2" indent="-26987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ea"/>
                <a:ea typeface="+mn-ea"/>
              </a:defRPr>
            </a:lvl3pPr>
            <a:lvl4pPr marL="1162050" lvl="3" indent="-266700"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ea"/>
                <a:ea typeface="+mn-ea"/>
              </a:defRPr>
            </a:lvl4pPr>
            <a:lvl5pPr marL="1436688" lvl="4" indent="-269875"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dirty="0" err="1"/>
              <a:t>sdf</a:t>
            </a:r>
            <a:endParaRPr lang="en-US" dirty="0"/>
          </a:p>
          <a:p>
            <a:pPr lvl="1"/>
            <a:r>
              <a:rPr lang="en-US" dirty="0" err="1"/>
              <a:t>sdf</a:t>
            </a:r>
            <a:endParaRPr lang="en-US" dirty="0"/>
          </a:p>
          <a:p>
            <a:pPr lvl="2"/>
            <a:r>
              <a:rPr lang="en-US" dirty="0"/>
              <a:t>as</a:t>
            </a:r>
          </a:p>
          <a:p>
            <a:pPr lvl="3"/>
            <a:r>
              <a:rPr lang="en-US" dirty="0" err="1"/>
              <a:t>df</a:t>
            </a:r>
            <a:endParaRPr lang="en-US" dirty="0"/>
          </a:p>
          <a:p>
            <a:pPr lvl="4"/>
            <a:r>
              <a:rPr lang="en-US" dirty="0" err="1"/>
              <a:t>df</a:t>
            </a: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178D6-297E-4C84-A97B-59DCF205642C}"/>
              </a:ext>
            </a:extLst>
          </p:cNvPr>
          <p:cNvSpPr txBox="1"/>
          <p:nvPr userDrawn="1"/>
        </p:nvSpPr>
        <p:spPr>
          <a:xfrm>
            <a:off x="174217" y="4755625"/>
            <a:ext cx="2847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성낙현의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JSP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자바 웹 프로그래밍</a:t>
            </a: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113" y="374021"/>
            <a:ext cx="4633776" cy="13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3797" y="1602762"/>
            <a:ext cx="3976428" cy="238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1825" y="3834153"/>
            <a:ext cx="1440350" cy="144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AC8D2A-5E99-433E-95D5-A882F276AC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</a:t>
            </a:fld>
            <a:endParaRPr lang="ko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15.1 </a:t>
            </a:r>
            <a:r>
              <a:rPr lang="ko-KR" altLang="en-US" b="1" dirty="0"/>
              <a:t>사전 지식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15.1.2 </a:t>
            </a:r>
            <a:r>
              <a:rPr lang="ko-KR" altLang="en-US" b="1" dirty="0"/>
              <a:t>웹소켓이란</a:t>
            </a:r>
            <a:r>
              <a:rPr lang="en-US" altLang="ko-KR" b="1" dirty="0"/>
              <a:t>?</a:t>
            </a:r>
          </a:p>
          <a:p>
            <a:pPr lvl="2"/>
            <a:r>
              <a:rPr lang="ko-KR" altLang="en-US" dirty="0"/>
              <a:t>일반적인 웹 환경은 클라이언트의 요청을 받으면 응답 후 바로 연결을 종료하는 비연결</a:t>
            </a:r>
            <a:r>
              <a:rPr lang="en-US" altLang="ko-KR" dirty="0"/>
              <a:t>(connectionless)</a:t>
            </a:r>
            <a:r>
              <a:rPr lang="ko-KR" altLang="en-US" dirty="0"/>
              <a:t> 동기 소켓 방식을 사용</a:t>
            </a:r>
            <a:endParaRPr lang="en-US" altLang="ko-KR" dirty="0"/>
          </a:p>
          <a:p>
            <a:pPr lvl="2"/>
            <a:r>
              <a:rPr lang="ko-KR" altLang="en-US" dirty="0"/>
              <a:t>웹소켓</a:t>
            </a:r>
            <a:r>
              <a:rPr lang="en-US" altLang="ko-KR" dirty="0"/>
              <a:t>(WebSocket)</a:t>
            </a:r>
            <a:r>
              <a:rPr lang="ko-KR" altLang="en-US" dirty="0"/>
              <a:t>은 클라이언트의 요청에 응답한 후에도 연결을 그대로 유지하는 연결 지향</a:t>
            </a:r>
            <a:r>
              <a:rPr lang="en-US" altLang="ko-KR" dirty="0"/>
              <a:t>(connection oriented)</a:t>
            </a:r>
            <a:r>
              <a:rPr lang="ko-KR" altLang="en-US" dirty="0"/>
              <a:t> 방식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따라서 별도의 요청이 없어도 서버는 원하면 언제든 클라이언트로 데이터 전송 가능</a:t>
            </a:r>
            <a:endParaRPr lang="en-US" altLang="ko-KR" dirty="0"/>
          </a:p>
          <a:p>
            <a:pPr lvl="2"/>
            <a:r>
              <a:rPr lang="ko-KR" altLang="en-US" dirty="0"/>
              <a:t>웹소켓 서버의 구현은 애너테이션을 이용</a:t>
            </a:r>
            <a:endParaRPr lang="en-US" altLang="ko-KR" dirty="0"/>
          </a:p>
          <a:p>
            <a:pPr lvl="3"/>
            <a:r>
              <a:rPr lang="en-US" altLang="ko-KR" dirty="0"/>
              <a:t>@ServerEndpoint : </a:t>
            </a:r>
            <a:r>
              <a:rPr lang="ko-KR" altLang="en-US" dirty="0"/>
              <a:t>웹소켓 서버의 요청명을 설정</a:t>
            </a:r>
            <a:endParaRPr lang="en-US" altLang="ko-KR" dirty="0"/>
          </a:p>
          <a:p>
            <a:pPr lvl="3"/>
            <a:r>
              <a:rPr lang="en-US" altLang="ko-KR" dirty="0"/>
              <a:t>@OnOpen : </a:t>
            </a:r>
            <a:r>
              <a:rPr lang="ko-KR" altLang="en-US" dirty="0"/>
              <a:t>클라이언트가 접속했을 때 요청되는 메서드를 정의</a:t>
            </a:r>
            <a:endParaRPr lang="en-US" altLang="ko-KR" dirty="0"/>
          </a:p>
          <a:p>
            <a:pPr lvl="3"/>
            <a:r>
              <a:rPr lang="en-US" altLang="ko-KR" dirty="0"/>
              <a:t>@OnMessage : </a:t>
            </a:r>
            <a:r>
              <a:rPr lang="ko-KR" altLang="en-US" dirty="0"/>
              <a:t>클라이언트로부터 메시지가 전송되었을 때 실행되는 메서드를 정의</a:t>
            </a:r>
            <a:endParaRPr lang="en-US" altLang="ko-KR" dirty="0"/>
          </a:p>
          <a:p>
            <a:pPr lvl="3"/>
            <a:r>
              <a:rPr lang="en-US" altLang="ko-KR" dirty="0"/>
              <a:t>@OnClose : </a:t>
            </a:r>
            <a:r>
              <a:rPr lang="ko-KR" altLang="en-US" dirty="0"/>
              <a:t>클라이언트의 접속이 종료되면 실행되는 메서드를 정의</a:t>
            </a:r>
            <a:endParaRPr lang="en-US" altLang="ko-KR" dirty="0"/>
          </a:p>
          <a:p>
            <a:pPr lvl="3"/>
            <a:r>
              <a:rPr lang="en-US" altLang="ko-KR" dirty="0"/>
              <a:t>@OnError : </a:t>
            </a:r>
            <a:r>
              <a:rPr lang="ko-KR" altLang="en-US" dirty="0"/>
              <a:t>에러 발생 시 실행되는 메서드를 정의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10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45980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15.2 </a:t>
            </a:r>
            <a:r>
              <a:rPr lang="ko-KR" altLang="en-US" b="1" dirty="0"/>
              <a:t>프로젝트 구상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에코 클라이언트</a:t>
            </a:r>
            <a:r>
              <a:rPr lang="en-US" altLang="ko-KR" dirty="0"/>
              <a:t>/</a:t>
            </a:r>
            <a:r>
              <a:rPr lang="ko-KR" altLang="en-US" dirty="0"/>
              <a:t>서버 모델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11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028CB2-433C-4364-9F7F-DF1A36052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275" y="1441833"/>
            <a:ext cx="7334250" cy="317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51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15.3 </a:t>
            </a:r>
            <a:r>
              <a:rPr lang="ko-KR" altLang="en-US" b="1" dirty="0"/>
              <a:t>채팅 서버 구현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15-1] </a:t>
            </a:r>
            <a:r>
              <a:rPr lang="ko-KR" altLang="en-US" dirty="0"/>
              <a:t>채팅 서버</a:t>
            </a:r>
            <a:br>
              <a:rPr lang="en-US" altLang="ko-KR" dirty="0"/>
            </a:br>
            <a:r>
              <a:rPr lang="en-US" altLang="ko-KR" dirty="0"/>
              <a:t>① @ServerEndpoint </a:t>
            </a:r>
            <a:r>
              <a:rPr lang="ko-KR" altLang="en-US" dirty="0"/>
              <a:t>애너테이션으로 웹소켓 서버의 요청명을 지정하여</a:t>
            </a:r>
            <a:r>
              <a:rPr lang="en-US" altLang="ko-KR" dirty="0"/>
              <a:t>, </a:t>
            </a:r>
            <a:r>
              <a:rPr lang="ko-KR" altLang="en-US" dirty="0"/>
              <a:t>해당 요청명으로 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접속하는 클라이언트를 이 클래스가 처리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요청명이 </a:t>
            </a:r>
            <a:r>
              <a:rPr lang="en-US" altLang="ko-KR" dirty="0"/>
              <a:t>/</a:t>
            </a:r>
            <a:r>
              <a:rPr lang="en-US" altLang="ko-KR" dirty="0" err="1"/>
              <a:t>ChatingServer</a:t>
            </a:r>
            <a:r>
              <a:rPr lang="ko-KR" altLang="en-US" dirty="0"/>
              <a:t>이므로 이 웹소켓에 접속하기 위한 전체 </a:t>
            </a:r>
            <a:r>
              <a:rPr lang="en-US" altLang="ko-KR" dirty="0"/>
              <a:t>URL</a:t>
            </a:r>
            <a:r>
              <a:rPr lang="ko-KR" altLang="en-US" dirty="0"/>
              <a:t>은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새로 접속한 클라이언트의 세션을 저장할 컬렉션을 생성</a:t>
            </a:r>
            <a:r>
              <a:rPr lang="en-US" altLang="ko-KR" dirty="0"/>
              <a:t>. Collections </a:t>
            </a:r>
            <a:r>
              <a:rPr lang="ko-KR" altLang="en-US" dirty="0"/>
              <a:t>클래스의 </a:t>
            </a:r>
            <a:r>
              <a:rPr lang="en-US" altLang="ko-KR" dirty="0" err="1"/>
              <a:t>synchronizedSet</a:t>
            </a:r>
            <a:r>
              <a:rPr lang="en-US" altLang="ko-KR" dirty="0"/>
              <a:t>( )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메서드는 멀티 스레드 환경에서도 안전한</a:t>
            </a:r>
            <a:r>
              <a:rPr lang="en-US" altLang="ko-KR" dirty="0"/>
              <a:t>(thread-safe)</a:t>
            </a:r>
            <a:r>
              <a:rPr lang="ko-KR" altLang="en-US" dirty="0"/>
              <a:t> </a:t>
            </a:r>
            <a:r>
              <a:rPr lang="en-US" altLang="ko-KR" dirty="0"/>
              <a:t>Set </a:t>
            </a:r>
            <a:r>
              <a:rPr lang="ko-KR" altLang="en-US" dirty="0"/>
              <a:t>컬렉션을 생성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여러 클라이언트가 동시에 접속해도 문제가 생기지 않도록 동기화</a:t>
            </a:r>
            <a:br>
              <a:rPr lang="en-US" altLang="ko-KR" dirty="0"/>
            </a:br>
            <a:r>
              <a:rPr lang="en-US" altLang="ko-KR" dirty="0"/>
              <a:t>③ @OnOpen </a:t>
            </a:r>
            <a:r>
              <a:rPr lang="ko-KR" altLang="en-US" dirty="0"/>
              <a:t>애너테이션은 클라이언트가 접속했을 때 실행할 메서드를 정의</a:t>
            </a:r>
            <a:r>
              <a:rPr lang="en-US" altLang="ko-KR" dirty="0"/>
              <a:t>. </a:t>
            </a:r>
            <a:r>
              <a:rPr lang="ko-KR" altLang="en-US" dirty="0"/>
              <a:t>이 메서드에서는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단순히 </a:t>
            </a:r>
            <a:r>
              <a:rPr lang="en-US" altLang="ko-KR" dirty="0"/>
              <a:t>clients </a:t>
            </a:r>
            <a:r>
              <a:rPr lang="ko-KR" altLang="en-US" dirty="0"/>
              <a:t>컬렉션에 클라이언트의 세션을 추가</a:t>
            </a:r>
            <a:br>
              <a:rPr lang="en-US" altLang="ko-KR" dirty="0"/>
            </a:br>
            <a:r>
              <a:rPr lang="en-US" altLang="ko-KR" dirty="0"/>
              <a:t>④ @OnMessage </a:t>
            </a:r>
            <a:r>
              <a:rPr lang="ko-KR" altLang="en-US" dirty="0"/>
              <a:t>애너테이션은 클라이언트로부터 메시지를 받았을 때 실행할 메서드를 정의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12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293138-5FB7-4E3F-B683-7C878DCA3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27027"/>
              </p:ext>
            </p:extLst>
          </p:nvPr>
        </p:nvGraphicFramePr>
        <p:xfrm>
          <a:off x="1663373" y="2029795"/>
          <a:ext cx="404210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210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ws://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호스트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포트번호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컨텍스트루트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ChatingServer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297AAAF-D4ED-4713-BEEE-F3DA4BE216BD}"/>
              </a:ext>
            </a:extLst>
          </p:cNvPr>
          <p:cNvSpPr txBox="1"/>
          <p:nvPr/>
        </p:nvSpPr>
        <p:spPr>
          <a:xfrm>
            <a:off x="6704795" y="4115889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</a:rPr>
              <a:t>다음 쪽에 이어짐</a:t>
            </a:r>
          </a:p>
        </p:txBody>
      </p:sp>
    </p:spTree>
    <p:extLst>
      <p:ext uri="{BB962C8B-B14F-4D97-AF65-F5344CB8AC3E}">
        <p14:creationId xmlns:p14="http://schemas.microsoft.com/office/powerpoint/2010/main" val="1436751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15.3 </a:t>
            </a:r>
            <a:r>
              <a:rPr lang="ko-KR" altLang="en-US" b="1" dirty="0"/>
              <a:t>채팅 서버 구현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15-1] </a:t>
            </a:r>
            <a:r>
              <a:rPr lang="ko-KR" altLang="en-US" dirty="0"/>
              <a:t>채팅 서버</a:t>
            </a:r>
            <a:br>
              <a:rPr lang="en-US" altLang="ko-KR" dirty="0"/>
            </a:br>
            <a:r>
              <a:rPr lang="ko-KR" altLang="en-US" dirty="0"/>
              <a:t>클라이언트가 보낸 메시지와 클라이언트와 연결된 세션이 매개변수로 넘어오면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동기화 블록 내에서 </a:t>
            </a:r>
            <a:r>
              <a:rPr lang="en-US" altLang="ko-KR" dirty="0"/>
              <a:t>⑥ </a:t>
            </a:r>
            <a:r>
              <a:rPr lang="ko-KR" altLang="en-US" dirty="0"/>
              <a:t>모든 클라이언트에게 메시지를 전송</a:t>
            </a:r>
            <a:r>
              <a:rPr lang="en-US" altLang="ko-KR" dirty="0"/>
              <a:t> ⑦ </a:t>
            </a:r>
            <a:r>
              <a:rPr lang="ko-KR" altLang="en-US" dirty="0"/>
              <a:t>이때 메시지를 보낸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클라이언트를 제외</a:t>
            </a:r>
            <a:br>
              <a:rPr lang="en-US" altLang="ko-KR" dirty="0"/>
            </a:br>
            <a:r>
              <a:rPr lang="en-US" altLang="ko-KR" dirty="0"/>
              <a:t>⑧ @OnClose </a:t>
            </a:r>
            <a:r>
              <a:rPr lang="ko-KR" altLang="en-US" dirty="0"/>
              <a:t>애너테이션은 클라이언트가 접속을 종료했을 때 실행할 메서드를 정의</a:t>
            </a:r>
            <a:br>
              <a:rPr lang="en-US" altLang="ko-KR" dirty="0"/>
            </a:br>
            <a:r>
              <a:rPr lang="en-US" altLang="ko-KR" dirty="0"/>
              <a:t>    clients</a:t>
            </a:r>
            <a:r>
              <a:rPr lang="ko-KR" altLang="en-US" dirty="0"/>
              <a:t>에서 해당 클라이언트의 세션을 삭제</a:t>
            </a:r>
            <a:br>
              <a:rPr lang="en-US" altLang="ko-KR" dirty="0"/>
            </a:br>
            <a:r>
              <a:rPr lang="en-US" altLang="ko-KR" dirty="0"/>
              <a:t>⑨ @OnError </a:t>
            </a:r>
            <a:r>
              <a:rPr lang="ko-KR" altLang="en-US" dirty="0"/>
              <a:t>애너테이션은 에러가 발생했을 때 실행할 메서드를 정의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13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457395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15.4 </a:t>
            </a:r>
            <a:r>
              <a:rPr lang="ko-KR" altLang="en-US" b="1" dirty="0"/>
              <a:t>채팅 클라이언트 구현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채팅 프로그램 구성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14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4063CA-B030-4E0F-9B89-BF363782E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370" y="1421989"/>
            <a:ext cx="6934200" cy="301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76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15.4 </a:t>
            </a:r>
            <a:r>
              <a:rPr lang="ko-KR" altLang="en-US" b="1" dirty="0"/>
              <a:t>채팅 클라이언트 구현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15.4.1 </a:t>
            </a:r>
            <a:r>
              <a:rPr lang="ko-KR" altLang="en-US" b="1" dirty="0"/>
              <a:t>채팅 참여 화면 작성</a:t>
            </a:r>
            <a:endParaRPr lang="en-US" altLang="ko-KR" b="1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15-2] </a:t>
            </a:r>
            <a:r>
              <a:rPr lang="ko-KR" altLang="en-US" dirty="0"/>
              <a:t>채팅 참여 화면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채팅창을 팝업창으로 열어주는 함수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대화명 입력상자의 </a:t>
            </a:r>
            <a:r>
              <a:rPr lang="en-US" altLang="ko-KR" dirty="0"/>
              <a:t>DOM </a:t>
            </a:r>
            <a:r>
              <a:rPr lang="ko-KR" altLang="en-US" dirty="0"/>
              <a:t>객체를 얻어와 </a:t>
            </a:r>
            <a:r>
              <a:rPr lang="en-US" altLang="ko-KR" dirty="0"/>
              <a:t>③ </a:t>
            </a:r>
            <a:r>
              <a:rPr lang="ko-KR" altLang="en-US" dirty="0"/>
              <a:t>대화명이 입력되지 않았다면 경고를 띄움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문제가 없다면 대화명을 매개변수로 전달해 채팅창을 띄움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마지막으로 새로운 대화명을 입력할 수 있도록 기존의 내용을 지움</a:t>
            </a:r>
            <a:br>
              <a:rPr lang="en-US" altLang="ko-KR" dirty="0"/>
            </a:br>
            <a:r>
              <a:rPr lang="en-US" altLang="ko-KR" dirty="0"/>
              <a:t>⑥ </a:t>
            </a:r>
            <a:r>
              <a:rPr lang="ko-KR" altLang="en-US" dirty="0"/>
              <a:t>은 대화명 입력상자이고</a:t>
            </a:r>
            <a:r>
              <a:rPr lang="en-US" altLang="ko-KR" dirty="0"/>
              <a:t>, ⑦ [</a:t>
            </a:r>
            <a:r>
              <a:rPr lang="ko-KR" altLang="en-US" dirty="0"/>
              <a:t>채팅 참여</a:t>
            </a:r>
            <a:r>
              <a:rPr lang="en-US" altLang="ko-KR" dirty="0"/>
              <a:t>] </a:t>
            </a:r>
            <a:r>
              <a:rPr lang="ko-KR" altLang="en-US" dirty="0"/>
              <a:t>버튼을 누르면 </a:t>
            </a:r>
            <a:r>
              <a:rPr lang="en-US" altLang="ko-KR" dirty="0"/>
              <a:t>①</a:t>
            </a:r>
            <a:r>
              <a:rPr lang="ko-KR" altLang="en-US" dirty="0"/>
              <a:t>의 </a:t>
            </a:r>
            <a:r>
              <a:rPr lang="en-US" altLang="ko-KR" dirty="0" err="1"/>
              <a:t>chatWinOpen</a:t>
            </a:r>
            <a:r>
              <a:rPr lang="en-US" altLang="ko-KR" dirty="0"/>
              <a:t>( ) </a:t>
            </a:r>
            <a:r>
              <a:rPr lang="ko-KR" altLang="en-US" dirty="0"/>
              <a:t>함수가 호출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15</a:t>
            </a:fld>
            <a:endParaRPr lang="ko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209899-D0CA-4589-8782-E42D9F8BC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175" y="1438275"/>
            <a:ext cx="4762500" cy="76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60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15.4 </a:t>
            </a:r>
            <a:r>
              <a:rPr lang="ko-KR" altLang="en-US" b="1" dirty="0"/>
              <a:t>채팅 클라이언트 구현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15.4.2 </a:t>
            </a:r>
            <a:r>
              <a:rPr lang="ko-KR" altLang="en-US" b="1" dirty="0"/>
              <a:t>채팅창 작성</a:t>
            </a:r>
            <a:endParaRPr lang="en-US" altLang="ko-KR" b="1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16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8EA16C-9BBA-4330-AEFA-50BEB06ED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375" y="1513044"/>
            <a:ext cx="4319587" cy="250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54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15.4 </a:t>
            </a:r>
            <a:r>
              <a:rPr lang="ko-KR" altLang="en-US" b="1" dirty="0"/>
              <a:t>채팅 클라이언트 구현</a:t>
            </a:r>
            <a:r>
              <a:rPr lang="en-US" altLang="ko-KR" b="1" dirty="0"/>
              <a:t>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채팅 서버에 접속하기 위한 요청명을 </a:t>
            </a:r>
            <a:r>
              <a:rPr lang="en-US" altLang="ko-KR" dirty="0"/>
              <a:t>web.xml</a:t>
            </a:r>
            <a:r>
              <a:rPr lang="ko-KR" altLang="en-US" dirty="0"/>
              <a:t>에 컨텍스트 초기화 매개변수로 지정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15-3] </a:t>
            </a:r>
            <a:r>
              <a:rPr lang="ko-KR" altLang="en-US" dirty="0"/>
              <a:t>채팅 서버에 접속하기 위한 요청 </a:t>
            </a:r>
            <a:r>
              <a:rPr lang="en-US" altLang="ko-KR" dirty="0"/>
              <a:t>URL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17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962B3C-CA80-4C9C-BDC1-27F872282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08970"/>
              </p:ext>
            </p:extLst>
          </p:nvPr>
        </p:nvGraphicFramePr>
        <p:xfrm>
          <a:off x="1295400" y="1620220"/>
          <a:ext cx="56007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07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&lt;?xml version="1.0" encoding="UTF-8"?&gt;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&lt;web-app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xmlns:xsi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생략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...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생략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</a:t>
                      </a:r>
                    </a:p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&lt;context-param&gt;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&lt;param-name&gt;CHAT_ADDR&lt;/param-name&gt;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&lt;param-value&gt;ws://localhost:8081/MustHaveJSP&lt;/param-value&gt;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&lt;/context-param&gt;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&lt;/web-app&gt;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864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15.4 </a:t>
            </a:r>
            <a:r>
              <a:rPr lang="ko-KR" altLang="en-US" b="1" dirty="0"/>
              <a:t>채팅 클라이언트 구현</a:t>
            </a:r>
            <a:r>
              <a:rPr lang="en-US" altLang="ko-KR" b="1" dirty="0"/>
              <a:t>(5)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15-4] </a:t>
            </a:r>
            <a:r>
              <a:rPr lang="ko-KR" altLang="en-US" dirty="0"/>
              <a:t>채팅창 </a:t>
            </a:r>
            <a:r>
              <a:rPr lang="en-US" altLang="ko-KR" dirty="0"/>
              <a:t>(1)</a:t>
            </a:r>
            <a:br>
              <a:rPr lang="en-US" altLang="ko-KR" dirty="0"/>
            </a:br>
            <a:r>
              <a:rPr lang="en-US" altLang="ko-KR" dirty="0"/>
              <a:t>① [</a:t>
            </a:r>
            <a:r>
              <a:rPr lang="ko-KR" altLang="en-US" dirty="0"/>
              <a:t>예제 </a:t>
            </a:r>
            <a:r>
              <a:rPr lang="en-US" altLang="ko-KR" dirty="0"/>
              <a:t>15-1]</a:t>
            </a:r>
            <a:r>
              <a:rPr lang="ko-KR" altLang="en-US" dirty="0"/>
              <a:t>에서 선언해둔 웹소켓 접속 </a:t>
            </a:r>
            <a:r>
              <a:rPr lang="en-US" altLang="ko-KR" dirty="0"/>
              <a:t>URL </a:t>
            </a:r>
            <a:r>
              <a:rPr lang="ko-KR" altLang="en-US" dirty="0"/>
              <a:t>뒤에 요청명을 덧붙여 웹소켓 객체를 생성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채팅창이 열리면 대화창</a:t>
            </a:r>
            <a:r>
              <a:rPr lang="en-US" altLang="ko-KR" dirty="0"/>
              <a:t>, </a:t>
            </a:r>
            <a:r>
              <a:rPr lang="ko-KR" altLang="en-US" dirty="0"/>
              <a:t>메시지</a:t>
            </a:r>
            <a:r>
              <a:rPr lang="en-US" altLang="ko-KR" dirty="0"/>
              <a:t>, </a:t>
            </a:r>
            <a:r>
              <a:rPr lang="ko-KR" altLang="en-US" dirty="0"/>
              <a:t>대화명으로 사용할 </a:t>
            </a:r>
            <a:r>
              <a:rPr lang="en-US" altLang="ko-KR" dirty="0"/>
              <a:t>DOM </a:t>
            </a:r>
            <a:r>
              <a:rPr lang="ko-KR" altLang="en-US" dirty="0"/>
              <a:t>객체를 변수에 저장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en-US" altLang="ko-KR" dirty="0" err="1"/>
              <a:t>sendMessage</a:t>
            </a:r>
            <a:r>
              <a:rPr lang="en-US" altLang="ko-KR" dirty="0"/>
              <a:t>( )</a:t>
            </a:r>
            <a:r>
              <a:rPr lang="ko-KR" altLang="en-US" dirty="0"/>
              <a:t>는 클라이언트의 메시지를 전송하는 메서드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메세지는 대화창에 먼저 표시한 후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‘대화명</a:t>
            </a:r>
            <a:r>
              <a:rPr lang="en-US" altLang="ko-KR" dirty="0"/>
              <a:t>|</a:t>
            </a:r>
            <a:r>
              <a:rPr lang="ko-KR" altLang="en-US" dirty="0"/>
              <a:t>메시지’ 형태로 조립하여 서버로 전송</a:t>
            </a:r>
            <a:br>
              <a:rPr lang="en-US" altLang="ko-KR" dirty="0"/>
            </a:br>
            <a:r>
              <a:rPr lang="en-US" altLang="ko-KR" dirty="0"/>
              <a:t>⑥ </a:t>
            </a:r>
            <a:r>
              <a:rPr lang="ko-KR" altLang="en-US" dirty="0"/>
              <a:t>전송 후에는 편의를 위해 입력상자의 내용을 비우고</a:t>
            </a:r>
            <a:r>
              <a:rPr lang="en-US" altLang="ko-KR" dirty="0"/>
              <a:t>, ⑦ </a:t>
            </a:r>
            <a:r>
              <a:rPr lang="ko-KR" altLang="en-US" dirty="0"/>
              <a:t>스크롤바는 항상 아래로 내려줌</a:t>
            </a:r>
            <a:br>
              <a:rPr lang="en-US" altLang="ko-KR" dirty="0"/>
            </a:br>
            <a:r>
              <a:rPr lang="en-US" altLang="ko-KR" dirty="0"/>
              <a:t>⑧ disconnect( )</a:t>
            </a:r>
            <a:r>
              <a:rPr lang="ko-KR" altLang="en-US" dirty="0"/>
              <a:t>는 서버와의 연결을 종료하는 메서드</a:t>
            </a:r>
            <a:br>
              <a:rPr lang="en-US" altLang="ko-KR" dirty="0"/>
            </a:br>
            <a:r>
              <a:rPr lang="en-US" altLang="ko-KR" dirty="0"/>
              <a:t>⑨ </a:t>
            </a:r>
            <a:r>
              <a:rPr lang="en-US" altLang="ko-KR" dirty="0" err="1"/>
              <a:t>enterKey</a:t>
            </a:r>
            <a:r>
              <a:rPr lang="en-US" altLang="ko-KR" dirty="0"/>
              <a:t>( ) </a:t>
            </a:r>
            <a:r>
              <a:rPr lang="ko-KR" altLang="en-US" dirty="0"/>
              <a:t>함수는 </a:t>
            </a:r>
            <a:r>
              <a:rPr lang="en-US" altLang="ko-KR" dirty="0"/>
              <a:t>[enter] </a:t>
            </a:r>
            <a:r>
              <a:rPr lang="ko-KR" altLang="en-US" dirty="0"/>
              <a:t>키가 눌리면 </a:t>
            </a:r>
            <a:r>
              <a:rPr lang="en-US" altLang="ko-KR" dirty="0" err="1"/>
              <a:t>sendMessage</a:t>
            </a:r>
            <a:r>
              <a:rPr lang="en-US" altLang="ko-KR" dirty="0"/>
              <a:t>( )</a:t>
            </a:r>
            <a:r>
              <a:rPr lang="ko-KR" altLang="en-US" dirty="0"/>
              <a:t>를 호출 </a:t>
            </a:r>
            <a:r>
              <a:rPr lang="en-US" altLang="ko-KR" dirty="0"/>
              <a:t>- </a:t>
            </a:r>
            <a:r>
              <a:rPr lang="ko-KR" altLang="en-US" dirty="0"/>
              <a:t>매번 </a:t>
            </a:r>
            <a:r>
              <a:rPr lang="en-US" altLang="ko-KR" dirty="0"/>
              <a:t>[</a:t>
            </a:r>
            <a:r>
              <a:rPr lang="ko-KR" altLang="en-US" dirty="0"/>
              <a:t>전송</a:t>
            </a:r>
            <a:r>
              <a:rPr lang="en-US" altLang="ko-KR" dirty="0"/>
              <a:t>] </a:t>
            </a:r>
            <a:r>
              <a:rPr lang="ko-KR" altLang="en-US" dirty="0"/>
              <a:t>버튼을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클릭하지 않아도 </a:t>
            </a:r>
            <a:r>
              <a:rPr lang="en-US" altLang="ko-KR" dirty="0"/>
              <a:t>[enter] </a:t>
            </a:r>
            <a:r>
              <a:rPr lang="ko-KR" altLang="en-US" dirty="0"/>
              <a:t>를 누르면 즉시 메시지를 전송해주는 편의 기능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18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5849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15.4 </a:t>
            </a:r>
            <a:r>
              <a:rPr lang="ko-KR" altLang="en-US" b="1" dirty="0"/>
              <a:t>채팅 클라이언트 구현</a:t>
            </a:r>
            <a:r>
              <a:rPr lang="en-US" altLang="ko-KR" b="1" dirty="0"/>
              <a:t>(6)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웹소켓과 관련한 이벤트가 발생했을 때 호출되는 함수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15-5] </a:t>
            </a:r>
            <a:r>
              <a:rPr lang="ko-KR" altLang="en-US" dirty="0"/>
              <a:t>채팅창 </a:t>
            </a:r>
            <a:r>
              <a:rPr lang="en-US" altLang="ko-KR" dirty="0"/>
              <a:t>(2)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en-US" altLang="ko-KR" dirty="0" err="1"/>
              <a:t>webSocket.onopen</a:t>
            </a:r>
            <a:r>
              <a:rPr lang="en-US" altLang="ko-KR" dirty="0"/>
              <a:t> </a:t>
            </a:r>
            <a:r>
              <a:rPr lang="ko-KR" altLang="en-US" dirty="0"/>
              <a:t>웹소켓 서버에 연결됐을 때 실행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en-US" altLang="ko-KR" dirty="0" err="1"/>
              <a:t>webSocket.onclose</a:t>
            </a:r>
            <a:r>
              <a:rPr lang="en-US" altLang="ko-KR" dirty="0"/>
              <a:t> </a:t>
            </a:r>
            <a:r>
              <a:rPr lang="ko-KR" altLang="en-US" dirty="0"/>
              <a:t>웹소켓이 닫혔을 때</a:t>
            </a:r>
            <a:r>
              <a:rPr lang="en-US" altLang="ko-KR" dirty="0"/>
              <a:t>(</a:t>
            </a:r>
            <a:r>
              <a:rPr lang="ko-KR" altLang="en-US" dirty="0"/>
              <a:t>서버와의 연결이 끊겼을 때</a:t>
            </a:r>
            <a:r>
              <a:rPr lang="en-US" altLang="ko-KR" dirty="0"/>
              <a:t>) </a:t>
            </a:r>
            <a:r>
              <a:rPr lang="ko-KR" altLang="en-US" dirty="0"/>
              <a:t>실행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en-US" altLang="ko-KR" dirty="0" err="1"/>
              <a:t>webSocket.onerror</a:t>
            </a:r>
            <a:r>
              <a:rPr lang="en-US" altLang="ko-KR" dirty="0"/>
              <a:t> </a:t>
            </a:r>
            <a:r>
              <a:rPr lang="ko-KR" altLang="en-US" dirty="0"/>
              <a:t>에러 발생 시 실행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en-US" altLang="ko-KR" dirty="0" err="1"/>
              <a:t>webSocket.onmessage</a:t>
            </a:r>
            <a:r>
              <a:rPr lang="en-US" altLang="ko-KR" dirty="0"/>
              <a:t> </a:t>
            </a:r>
            <a:r>
              <a:rPr lang="ko-KR" altLang="en-US" dirty="0"/>
              <a:t>메시지를 받았을 때 실행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받을 때는 </a:t>
            </a:r>
            <a:r>
              <a:rPr lang="en-US" altLang="ko-KR" dirty="0"/>
              <a:t>split( ) </a:t>
            </a:r>
            <a:r>
              <a:rPr lang="ko-KR" altLang="en-US" dirty="0"/>
              <a:t>메서드로 다시 분리</a:t>
            </a:r>
            <a:br>
              <a:rPr lang="en-US" altLang="ko-KR" dirty="0"/>
            </a:br>
            <a:r>
              <a:rPr lang="en-US" altLang="ko-KR" dirty="0"/>
              <a:t>⑥ </a:t>
            </a:r>
            <a:r>
              <a:rPr lang="ko-KR" altLang="en-US" dirty="0"/>
              <a:t>메시지 내용에 </a:t>
            </a:r>
            <a:r>
              <a:rPr lang="en-US" altLang="ko-KR" dirty="0"/>
              <a:t>/</a:t>
            </a:r>
            <a:r>
              <a:rPr lang="ko-KR" altLang="en-US" dirty="0"/>
              <a:t>가 포함되어 있다면 명령어</a:t>
            </a:r>
            <a:r>
              <a:rPr lang="en-US" altLang="ko-KR" dirty="0"/>
              <a:t>(</a:t>
            </a:r>
            <a:r>
              <a:rPr lang="ko-KR" altLang="en-US" dirty="0"/>
              <a:t>귓속말</a:t>
            </a:r>
            <a:r>
              <a:rPr lang="en-US" altLang="ko-KR" dirty="0"/>
              <a:t>)</a:t>
            </a:r>
            <a:r>
              <a:rPr lang="ko-KR" altLang="en-US" dirty="0"/>
              <a:t>이므로 별도로 처리</a:t>
            </a:r>
            <a:br>
              <a:rPr lang="en-US" altLang="ko-KR" dirty="0"/>
            </a:br>
            <a:r>
              <a:rPr lang="en-US" altLang="ko-KR" dirty="0"/>
              <a:t>⑦ /</a:t>
            </a:r>
            <a:r>
              <a:rPr lang="ko-KR" altLang="en-US" dirty="0"/>
              <a:t>가 없다면 일반 메시지이므로 그대로 대화창에 표시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19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19878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5740458" y="1049550"/>
            <a:ext cx="3014400" cy="1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우리는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가치가 성장하는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시간을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만듭니다.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458" y="3488253"/>
            <a:ext cx="1655626" cy="16556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D5511D-26EC-45F8-9BCF-CC6F5517EA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</a:t>
            </a:fld>
            <a:endParaRPr lang="ko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15.4 </a:t>
            </a:r>
            <a:r>
              <a:rPr lang="ko-KR" altLang="en-US" b="1" dirty="0"/>
              <a:t>채팅 클라이언트 구현</a:t>
            </a:r>
            <a:r>
              <a:rPr lang="en-US" altLang="ko-KR" b="1" dirty="0"/>
              <a:t>(7)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대화창의 스타일 지정을 위한 </a:t>
            </a:r>
            <a:r>
              <a:rPr lang="en-US" altLang="ko-KR" dirty="0"/>
              <a:t>CSS</a:t>
            </a:r>
            <a:r>
              <a:rPr lang="ko-KR" altLang="en-US" dirty="0"/>
              <a:t>와 대화창의 </a:t>
            </a:r>
            <a:r>
              <a:rPr lang="en-US" altLang="ko-KR" dirty="0"/>
              <a:t>HTML </a:t>
            </a:r>
            <a:r>
              <a:rPr lang="ko-KR" altLang="en-US" dirty="0"/>
              <a:t>코드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15-6] </a:t>
            </a:r>
            <a:r>
              <a:rPr lang="ko-KR" altLang="en-US" dirty="0"/>
              <a:t>채팅창 </a:t>
            </a:r>
            <a:r>
              <a:rPr lang="en-US" altLang="ko-KR" dirty="0"/>
              <a:t>(3)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20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163BA9-B98C-4583-8108-B6314C7B5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133714"/>
              </p:ext>
            </p:extLst>
          </p:nvPr>
        </p:nvGraphicFramePr>
        <p:xfrm>
          <a:off x="1295400" y="1659371"/>
          <a:ext cx="657225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2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&lt;style&gt;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&lt;!--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대화창 스타일 지정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--&gt;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#chatWindow{ border:1px solid black; width:270px; height:310px;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overflow:scroll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         padding:5px;}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#chatMessage{width:236px; height:30px;}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#sendBtn{height:30px;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position:relative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; top:2px; left:-2px;}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#closeBtn{margin-bottom:3px;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position:relative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; top:2px; left:-2px;}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#chatId{width:158px; height:24px; border:1px solid #AAAAAA;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    background-color:#EEEEEE;}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myMsg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{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text-align:right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;}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&lt;/style&gt;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&lt;/head&gt;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4F8AAB8-482B-4A8E-A128-33A25F6E66F2}"/>
              </a:ext>
            </a:extLst>
          </p:cNvPr>
          <p:cNvSpPr txBox="1"/>
          <p:nvPr/>
        </p:nvSpPr>
        <p:spPr>
          <a:xfrm>
            <a:off x="6323138" y="3888683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</a:rPr>
              <a:t>다음 쪽에 이어짐</a:t>
            </a:r>
          </a:p>
        </p:txBody>
      </p:sp>
    </p:spTree>
    <p:extLst>
      <p:ext uri="{BB962C8B-B14F-4D97-AF65-F5344CB8AC3E}">
        <p14:creationId xmlns:p14="http://schemas.microsoft.com/office/powerpoint/2010/main" val="544845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15.4 </a:t>
            </a:r>
            <a:r>
              <a:rPr lang="ko-KR" altLang="en-US" b="1" dirty="0"/>
              <a:t>채팅 클라이언트 구현</a:t>
            </a:r>
            <a:r>
              <a:rPr lang="en-US" altLang="ko-KR" b="1" dirty="0"/>
              <a:t>(8)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15-6] </a:t>
            </a:r>
            <a:r>
              <a:rPr lang="ko-KR" altLang="en-US" dirty="0"/>
              <a:t>채팅창 </a:t>
            </a:r>
            <a:r>
              <a:rPr lang="en-US" altLang="ko-KR" dirty="0"/>
              <a:t>(3)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21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163BA9-B98C-4583-8108-B6314C7B5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477424"/>
              </p:ext>
            </p:extLst>
          </p:nvPr>
        </p:nvGraphicFramePr>
        <p:xfrm>
          <a:off x="1295400" y="1368743"/>
          <a:ext cx="657225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2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1734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&lt;body&gt;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&lt;!--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대화창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구조 정의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--&gt;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대화명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&lt;input type="text" id="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chatId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value="${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param.chatId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}"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readonly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/&gt;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&lt;button id="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closeBtn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onclick="disconnect();"&gt;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채팅 종료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&lt;/button&gt;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&lt;div id="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chatWindow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"&gt;&lt;/div&gt;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&lt;div&gt;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&lt;input type="text" id="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chatMessage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onkeyup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="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enterKey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();"&gt;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&lt;button id="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sendBtn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onclick="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sendMessage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();"&gt;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전송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&lt;/button&gt;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&lt;/div&gt;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&lt;/body&gt;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&lt;/html&gt;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0A592F7-E211-4030-AB41-BF0BB3377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325" y="3330664"/>
            <a:ext cx="5619750" cy="148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42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15.4 </a:t>
            </a:r>
            <a:r>
              <a:rPr lang="ko-KR" altLang="en-US" b="1" dirty="0"/>
              <a:t>채팅 클라이언트 구현</a:t>
            </a:r>
            <a:r>
              <a:rPr lang="en-US" altLang="ko-KR" b="1" dirty="0"/>
              <a:t>(9)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귓속말 동작 모습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22</a:t>
            </a:fld>
            <a:endParaRPr lang="ko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9EF1C-4944-4431-BDDD-9767C199A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225" y="1472542"/>
            <a:ext cx="5943600" cy="30963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0FED80-2B8A-4B44-943B-664FE53F8DB8}"/>
              </a:ext>
            </a:extLst>
          </p:cNvPr>
          <p:cNvSpPr txBox="1"/>
          <p:nvPr/>
        </p:nvSpPr>
        <p:spPr>
          <a:xfrm>
            <a:off x="1064404" y="410721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3</a:t>
            </a:r>
            <a:r>
              <a:rPr lang="ko-KR" altLang="en-US" sz="1200" dirty="0">
                <a:latin typeface="+mn-ea"/>
                <a:ea typeface="+mn-ea"/>
              </a:rPr>
              <a:t>명의 클라이언트가 접속해 있다고 가정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각 클라이언트의 대화명은 차례로 </a:t>
            </a:r>
            <a:r>
              <a:rPr lang="en-US" altLang="ko-KR" sz="1200" dirty="0">
                <a:latin typeface="+mn-ea"/>
                <a:ea typeface="+mn-ea"/>
              </a:rPr>
              <a:t>must, have, </a:t>
            </a:r>
            <a:r>
              <a:rPr lang="en-US" altLang="ko-KR" sz="1200" dirty="0" err="1">
                <a:latin typeface="+mn-ea"/>
                <a:ea typeface="+mn-ea"/>
              </a:rPr>
              <a:t>jsp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5023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15.4 </a:t>
            </a:r>
            <a:r>
              <a:rPr lang="ko-KR" altLang="en-US" b="1" dirty="0"/>
              <a:t>채팅 클라이언트 구현</a:t>
            </a:r>
            <a:r>
              <a:rPr lang="en-US" altLang="ko-KR" b="1" dirty="0"/>
              <a:t>(10)</a:t>
            </a:r>
            <a:endParaRPr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23</a:t>
            </a:fld>
            <a:endParaRPr lang="ko" alt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8DF927F-65E6-44D8-8FF2-8DD5E3E89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15436"/>
              </p:ext>
            </p:extLst>
          </p:nvPr>
        </p:nvGraphicFramePr>
        <p:xfrm>
          <a:off x="1285875" y="1120256"/>
          <a:ext cx="657225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2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1734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var message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event.data.split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("|");</a:t>
                      </a:r>
                    </a:p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sender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←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must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content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←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"/have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안녕하세요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."</a:t>
                      </a:r>
                    </a:p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if (content != "") {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//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메시지가 빈 값이 아닌지 확인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if 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content.match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("/")) {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//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귓속말인지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(/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포함 여부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확인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if 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content.match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(("/" +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chatId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))) {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//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자신에게 보낸 것인지 확인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 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//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귓속말 명령어 부분을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'[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귓속말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] : '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문자열로 대체 후 채팅창에 출력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    var temp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content.replace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(("/" +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chatId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), "[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귓속말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] : ");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chatWindow.innerHTML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+= "&lt;div&gt;" + sender + "" + temp + "&lt;/div&gt;";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else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//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일반 메시지일 때의 출력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chatWindow.innerHTML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+= "&lt;div&gt;" + sender + " : " + content + "&lt;/div&gt;";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}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115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15.5 </a:t>
            </a:r>
            <a:r>
              <a:rPr lang="ko-KR" altLang="en-US" b="1" dirty="0"/>
              <a:t>동작 확인</a:t>
            </a:r>
            <a:r>
              <a:rPr lang="en-US" altLang="ko-KR" b="1" dirty="0"/>
              <a:t>(1)</a:t>
            </a:r>
            <a:endParaRPr lang="ko-KR" alt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24</a:t>
            </a:fld>
            <a:endParaRPr lang="ko" alt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303FC1-8112-4E02-866E-9EC0A5AAC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520600" cy="3541264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채팅창 세 개를 띄워 의도대로 잘 작동하는지 확인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01 </a:t>
            </a:r>
            <a:r>
              <a:rPr lang="en-US" altLang="ko-KR" dirty="0" err="1"/>
              <a:t>MultiChatMain.jsp</a:t>
            </a:r>
            <a:r>
              <a:rPr lang="ko-KR" altLang="en-US" dirty="0"/>
              <a:t>를 실행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02 </a:t>
            </a:r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개의 채팅창을 오픈</a:t>
            </a:r>
            <a:endParaRPr lang="en-US" altLang="ko-KR" dirty="0"/>
          </a:p>
          <a:p>
            <a:pPr lvl="3"/>
            <a:r>
              <a:rPr lang="ko-KR" altLang="en-US" dirty="0"/>
              <a:t>대화명 란에 “</a:t>
            </a:r>
            <a:r>
              <a:rPr lang="en-US" altLang="ko-KR" dirty="0"/>
              <a:t>must” </a:t>
            </a:r>
            <a:r>
              <a:rPr lang="ko-KR" altLang="en-US" dirty="0"/>
              <a:t>입력 → </a:t>
            </a:r>
            <a:r>
              <a:rPr lang="en-US" altLang="ko-KR" dirty="0"/>
              <a:t>[</a:t>
            </a:r>
            <a:r>
              <a:rPr lang="ko-KR" altLang="en-US" dirty="0"/>
              <a:t>채팅 참여</a:t>
            </a:r>
            <a:r>
              <a:rPr lang="en-US" altLang="ko-KR" dirty="0"/>
              <a:t>] </a:t>
            </a:r>
            <a:r>
              <a:rPr lang="ko-KR" altLang="en-US" dirty="0"/>
              <a:t>버튼 클릭</a:t>
            </a:r>
          </a:p>
          <a:p>
            <a:pPr lvl="3"/>
            <a:r>
              <a:rPr lang="ko-KR" altLang="en-US" dirty="0"/>
              <a:t>대화명 란에 “</a:t>
            </a:r>
            <a:r>
              <a:rPr lang="en-US" altLang="ko-KR" dirty="0"/>
              <a:t>have” </a:t>
            </a:r>
            <a:r>
              <a:rPr lang="ko-KR" altLang="en-US" dirty="0"/>
              <a:t>입력 → </a:t>
            </a:r>
            <a:r>
              <a:rPr lang="en-US" altLang="ko-KR" dirty="0"/>
              <a:t>[</a:t>
            </a:r>
            <a:r>
              <a:rPr lang="ko-KR" altLang="en-US" dirty="0"/>
              <a:t>채팅 참여</a:t>
            </a:r>
            <a:r>
              <a:rPr lang="en-US" altLang="ko-KR" dirty="0"/>
              <a:t>] </a:t>
            </a:r>
            <a:r>
              <a:rPr lang="ko-KR" altLang="en-US" dirty="0"/>
              <a:t>버튼 클릭</a:t>
            </a:r>
          </a:p>
          <a:p>
            <a:pPr lvl="3"/>
            <a:r>
              <a:rPr lang="ko-KR" altLang="en-US" dirty="0"/>
              <a:t>대화명 란에 “</a:t>
            </a:r>
            <a:r>
              <a:rPr lang="en-US" altLang="ko-KR" dirty="0" err="1"/>
              <a:t>jsp</a:t>
            </a:r>
            <a:r>
              <a:rPr lang="en-US" altLang="ko-KR" dirty="0"/>
              <a:t>” </a:t>
            </a:r>
            <a:r>
              <a:rPr lang="ko-KR" altLang="en-US" dirty="0"/>
              <a:t>입력 → </a:t>
            </a:r>
            <a:r>
              <a:rPr lang="en-US" altLang="ko-KR" dirty="0"/>
              <a:t>[</a:t>
            </a:r>
            <a:r>
              <a:rPr lang="ko-KR" altLang="en-US" dirty="0"/>
              <a:t>채팅 참여</a:t>
            </a:r>
            <a:r>
              <a:rPr lang="en-US" altLang="ko-KR" dirty="0"/>
              <a:t>] </a:t>
            </a:r>
            <a:r>
              <a:rPr lang="ko-KR" altLang="en-US" dirty="0"/>
              <a:t>버튼 클릭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03 </a:t>
            </a:r>
            <a:r>
              <a:rPr lang="ko-KR" altLang="en-US" dirty="0"/>
              <a:t>각 창에서 간단한 인사말을 작성</a:t>
            </a:r>
            <a:r>
              <a:rPr lang="en-US" altLang="ko-KR" dirty="0"/>
              <a:t>. </a:t>
            </a:r>
            <a:r>
              <a:rPr lang="ko-KR" altLang="en-US" dirty="0"/>
              <a:t>메시지 입력 후 </a:t>
            </a:r>
            <a:r>
              <a:rPr lang="en-US" altLang="ko-KR" dirty="0"/>
              <a:t>[</a:t>
            </a:r>
            <a:r>
              <a:rPr lang="ko-KR" altLang="en-US" dirty="0"/>
              <a:t>전송</a:t>
            </a:r>
            <a:r>
              <a:rPr lang="en-US" altLang="ko-KR" dirty="0"/>
              <a:t>] </a:t>
            </a:r>
            <a:r>
              <a:rPr lang="ko-KR" altLang="en-US" dirty="0"/>
              <a:t>버튼 또는 </a:t>
            </a:r>
            <a:r>
              <a:rPr lang="en-US" altLang="ko-KR" dirty="0"/>
              <a:t>[enter] </a:t>
            </a:r>
            <a:r>
              <a:rPr lang="ko-KR" altLang="en-US" dirty="0"/>
              <a:t>클릭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보낸 메시지는 오른쪽에 출력되고</a:t>
            </a:r>
            <a:r>
              <a:rPr lang="en-US" altLang="ko-KR" dirty="0"/>
              <a:t>, </a:t>
            </a:r>
            <a:r>
              <a:rPr lang="ko-KR" altLang="en-US" dirty="0"/>
              <a:t>받은 메시지는 대화명이 붙어서 왼쪽에 표시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04 </a:t>
            </a:r>
            <a:r>
              <a:rPr lang="ko-KR" altLang="en-US" dirty="0"/>
              <a:t>귓속말 보내기</a:t>
            </a:r>
            <a:br>
              <a:rPr lang="en-US" altLang="ko-KR" dirty="0"/>
            </a:br>
            <a:r>
              <a:rPr lang="en-US" altLang="ko-KR" dirty="0"/>
              <a:t>     must</a:t>
            </a:r>
            <a:r>
              <a:rPr lang="ko-KR" altLang="en-US" dirty="0"/>
              <a:t>의 채팅창에서 “</a:t>
            </a:r>
            <a:r>
              <a:rPr lang="en-US" altLang="ko-KR" dirty="0"/>
              <a:t>/have </a:t>
            </a:r>
            <a:r>
              <a:rPr lang="ko-KR" altLang="en-US" dirty="0"/>
              <a:t>집필은 잘 되시나요</a:t>
            </a:r>
            <a:r>
              <a:rPr lang="en-US" altLang="ko-KR" dirty="0"/>
              <a:t>?”</a:t>
            </a:r>
            <a:r>
              <a:rPr lang="ko-KR" altLang="en-US" dirty="0"/>
              <a:t>를 입력하고 </a:t>
            </a:r>
            <a:r>
              <a:rPr lang="en-US" altLang="ko-KR" dirty="0"/>
              <a:t>[enter] </a:t>
            </a:r>
            <a:r>
              <a:rPr lang="ko-KR" altLang="en-US" dirty="0"/>
              <a:t>클릭</a:t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결과에서 귓속말은 </a:t>
            </a:r>
            <a:r>
              <a:rPr lang="en-US" altLang="ko-KR" dirty="0"/>
              <a:t>have</a:t>
            </a:r>
            <a:r>
              <a:rPr lang="ko-KR" altLang="en-US" dirty="0"/>
              <a:t>에게만 전송된 것을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8629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15.5 </a:t>
            </a:r>
            <a:r>
              <a:rPr lang="ko-KR" altLang="en-US" b="1" dirty="0"/>
              <a:t>동작 확인</a:t>
            </a:r>
            <a:r>
              <a:rPr lang="en-US" altLang="ko-KR" b="1" dirty="0"/>
              <a:t>(2)</a:t>
            </a:r>
            <a:endParaRPr lang="ko-KR" alt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25</a:t>
            </a:fld>
            <a:endParaRPr lang="ko" alt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303FC1-8112-4E02-866E-9EC0A5AAC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520600" cy="3541264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원격 컴퓨터에서 서버 실행하기</a:t>
            </a:r>
            <a:endParaRPr lang="en-US" altLang="ko-KR" dirty="0"/>
          </a:p>
          <a:p>
            <a:pPr lvl="2"/>
            <a:r>
              <a:rPr lang="ko-KR" altLang="en-US" dirty="0"/>
              <a:t>서버와 클라이언트를 모두 </a:t>
            </a:r>
            <a:r>
              <a:rPr lang="en-US" altLang="ko-KR" dirty="0"/>
              <a:t>localhost</a:t>
            </a:r>
            <a:r>
              <a:rPr lang="ko-KR" altLang="en-US" dirty="0"/>
              <a:t>에 두고 테스트했지만</a:t>
            </a:r>
            <a:r>
              <a:rPr lang="en-US" altLang="ko-KR" dirty="0"/>
              <a:t>, </a:t>
            </a:r>
            <a:r>
              <a:rPr lang="ko-KR" altLang="en-US" dirty="0"/>
              <a:t>같은 공유기를 사용하는 환경이라면 내부 </a:t>
            </a:r>
            <a:r>
              <a:rPr lang="en-US" altLang="ko-KR" dirty="0"/>
              <a:t>IP</a:t>
            </a:r>
            <a:r>
              <a:rPr lang="ko-KR" altLang="en-US" dirty="0"/>
              <a:t>를 설정하여 다른 컴퓨터에서 접속해 채팅할 수도 있음</a:t>
            </a:r>
            <a:endParaRPr lang="en-US" altLang="ko-KR" dirty="0"/>
          </a:p>
          <a:p>
            <a:pPr lvl="2"/>
            <a:r>
              <a:rPr lang="en-US" altLang="ko-KR" dirty="0"/>
              <a:t>IP </a:t>
            </a:r>
            <a:r>
              <a:rPr lang="ko-KR" altLang="en-US" dirty="0"/>
              <a:t>주소는 명령 프롬프트에서 </a:t>
            </a:r>
            <a:r>
              <a:rPr lang="en-US" altLang="ko-KR" dirty="0"/>
              <a:t>ipconfig </a:t>
            </a:r>
            <a:r>
              <a:rPr lang="ko-KR" altLang="en-US" dirty="0"/>
              <a:t>명령을 실행해 확인</a:t>
            </a:r>
            <a:endParaRPr lang="en-US" altLang="ko-KR" dirty="0"/>
          </a:p>
          <a:p>
            <a:pPr lvl="2"/>
            <a:r>
              <a:rPr lang="en-US" altLang="ko-KR" dirty="0"/>
              <a:t>web.xml</a:t>
            </a:r>
            <a:r>
              <a:rPr lang="ko-KR" altLang="en-US" dirty="0"/>
              <a:t>에서 </a:t>
            </a:r>
            <a:r>
              <a:rPr lang="en-US" altLang="ko-KR" dirty="0"/>
              <a:t>CHAT_ADDR </a:t>
            </a:r>
            <a:r>
              <a:rPr lang="ko-KR" altLang="en-US" dirty="0"/>
              <a:t>컨텍스트 초기화 매개변수를 </a:t>
            </a:r>
            <a:r>
              <a:rPr lang="en-US" altLang="ko-KR" dirty="0"/>
              <a:t>ipconfig</a:t>
            </a:r>
            <a:r>
              <a:rPr lang="ko-KR" altLang="en-US" dirty="0"/>
              <a:t>로 확인한 </a:t>
            </a:r>
            <a:r>
              <a:rPr lang="en-US" altLang="ko-KR" dirty="0"/>
              <a:t>IP </a:t>
            </a:r>
            <a:r>
              <a:rPr lang="ko-KR" altLang="en-US" dirty="0"/>
              <a:t>주소로 변경한 다음 웹 서버를 재실행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이 </a:t>
            </a:r>
            <a:r>
              <a:rPr lang="en-US" altLang="ko-KR" dirty="0"/>
              <a:t>IP </a:t>
            </a:r>
            <a:r>
              <a:rPr lang="ko-KR" altLang="en-US" dirty="0"/>
              <a:t>주소의 컴퓨터에 채팅 서버를 실행해두고</a:t>
            </a:r>
            <a:r>
              <a:rPr lang="en-US" altLang="ko-KR" dirty="0"/>
              <a:t>, </a:t>
            </a:r>
            <a:r>
              <a:rPr lang="ko-KR" altLang="en-US" dirty="0"/>
              <a:t>다른 컴퓨터에서 </a:t>
            </a:r>
            <a:r>
              <a:rPr lang="en-US" altLang="ko-KR" dirty="0" err="1"/>
              <a:t>MultiChatMain.jsp</a:t>
            </a:r>
            <a:r>
              <a:rPr lang="ko-KR" altLang="en-US" dirty="0"/>
              <a:t>를 </a:t>
            </a:r>
            <a:br>
              <a:rPr lang="en-US" altLang="ko-KR" dirty="0"/>
            </a:br>
            <a:r>
              <a:rPr lang="ko-KR" altLang="en-US" dirty="0"/>
              <a:t>실행해 테스트</a:t>
            </a:r>
            <a:endParaRPr lang="en-US" altLang="ko-KR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76AE26-E5DE-4833-A13B-63C69C088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163242"/>
              </p:ext>
            </p:extLst>
          </p:nvPr>
        </p:nvGraphicFramePr>
        <p:xfrm>
          <a:off x="1285875" y="2643188"/>
          <a:ext cx="65722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2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1734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&lt;context-param&gt;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&lt;param-name&gt;CHAT_ADDR&lt;/param-name&gt;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&lt;param-value&gt;ws://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192.168.219.100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:8081/MustHaveJSP&lt;/param-value&gt;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&lt;/context-param&gt;</a:t>
                      </a:r>
                      <a:endParaRPr lang="en-US" altLang="ko-KR" sz="1200" b="0" dirty="0">
                        <a:solidFill>
                          <a:srgbClr val="0070C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55C70C7-537D-4A09-80CD-352C601EAAA6}"/>
              </a:ext>
            </a:extLst>
          </p:cNvPr>
          <p:cNvSpPr txBox="1"/>
          <p:nvPr/>
        </p:nvSpPr>
        <p:spPr>
          <a:xfrm>
            <a:off x="4019550" y="3210253"/>
            <a:ext cx="2432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70C0"/>
                </a:solidFill>
                <a:latin typeface="+mn-ea"/>
                <a:ea typeface="+mn-ea"/>
              </a:rPr>
              <a:t>ipconfig </a:t>
            </a:r>
            <a:r>
              <a:rPr lang="ko-KR" altLang="en-US" sz="1100" dirty="0">
                <a:solidFill>
                  <a:srgbClr val="0070C0"/>
                </a:solidFill>
                <a:latin typeface="+mn-ea"/>
                <a:ea typeface="+mn-ea"/>
              </a:rPr>
              <a:t>명령으로 확인한 본인의 </a:t>
            </a:r>
            <a:r>
              <a:rPr lang="en-US" altLang="ko-KR" sz="1100" dirty="0">
                <a:solidFill>
                  <a:srgbClr val="0070C0"/>
                </a:solidFill>
                <a:latin typeface="+mn-ea"/>
                <a:ea typeface="+mn-ea"/>
              </a:rPr>
              <a:t>IP</a:t>
            </a:r>
            <a:endParaRPr lang="ko-KR" altLang="en-US" sz="11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E3D53B1-631C-4A5D-AE3C-774B0E986D6D}"/>
              </a:ext>
            </a:extLst>
          </p:cNvPr>
          <p:cNvSpPr/>
          <p:nvPr/>
        </p:nvSpPr>
        <p:spPr>
          <a:xfrm>
            <a:off x="3486150" y="3276600"/>
            <a:ext cx="523875" cy="95250"/>
          </a:xfrm>
          <a:custGeom>
            <a:avLst/>
            <a:gdLst>
              <a:gd name="connsiteX0" fmla="*/ 523875 w 523875"/>
              <a:gd name="connsiteY0" fmla="*/ 95250 h 95250"/>
              <a:gd name="connsiteX1" fmla="*/ 0 w 523875"/>
              <a:gd name="connsiteY1" fmla="*/ 95250 h 95250"/>
              <a:gd name="connsiteX2" fmla="*/ 0 w 523875"/>
              <a:gd name="connsiteY2" fmla="*/ 0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875" h="95250">
                <a:moveTo>
                  <a:pt x="523875" y="95250"/>
                </a:moveTo>
                <a:lnTo>
                  <a:pt x="0" y="95250"/>
                </a:lnTo>
                <a:lnTo>
                  <a:pt x="0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868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학습 마무리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b="1" dirty="0"/>
              <a:t>핵심 요약</a:t>
            </a:r>
            <a:endParaRPr lang="en-US" altLang="ko-KR" sz="1800" b="1" i="0" u="none" strike="noStrike" baseline="0" dirty="0"/>
          </a:p>
          <a:p>
            <a:pPr lvl="1"/>
            <a:r>
              <a:rPr lang="ko-KR" altLang="en-US" dirty="0"/>
              <a:t>웹소켓 서버를 구성할 때는 다음 </a:t>
            </a:r>
            <a:r>
              <a:rPr lang="en-US" altLang="ko-KR" dirty="0"/>
              <a:t>5</a:t>
            </a:r>
            <a:r>
              <a:rPr lang="ko-KR" altLang="en-US" dirty="0"/>
              <a:t>가지 애너테이션을 사용</a:t>
            </a:r>
            <a:endParaRPr lang="en-US" altLang="ko-KR" dirty="0"/>
          </a:p>
          <a:p>
            <a:pPr lvl="2"/>
            <a:r>
              <a:rPr lang="en-US" altLang="ko-KR" dirty="0"/>
              <a:t>@ServerEndpoint</a:t>
            </a:r>
          </a:p>
          <a:p>
            <a:pPr lvl="2"/>
            <a:r>
              <a:rPr lang="en-US" altLang="ko-KR" dirty="0"/>
              <a:t>@OnOpen</a:t>
            </a:r>
          </a:p>
          <a:p>
            <a:pPr lvl="2"/>
            <a:r>
              <a:rPr lang="en-US" altLang="ko-KR" dirty="0"/>
              <a:t>@OnMessage</a:t>
            </a:r>
          </a:p>
          <a:p>
            <a:pPr lvl="2"/>
            <a:r>
              <a:rPr lang="en-US" altLang="ko-KR" dirty="0"/>
              <a:t>@OnClose</a:t>
            </a:r>
          </a:p>
          <a:p>
            <a:pPr lvl="2"/>
            <a:r>
              <a:rPr lang="en-US" altLang="ko-KR" dirty="0"/>
              <a:t>@OnError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26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2672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807" y="50853"/>
            <a:ext cx="830998" cy="83099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8C50-2DF5-4DC7-B20F-E5FACCB70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</a:t>
            </a:fld>
            <a:endParaRPr lang="ko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5B556-8966-4304-99BF-5BF46D23DCC6}"/>
              </a:ext>
            </a:extLst>
          </p:cNvPr>
          <p:cNvSpPr txBox="1"/>
          <p:nvPr/>
        </p:nvSpPr>
        <p:spPr>
          <a:xfrm>
            <a:off x="630943" y="596893"/>
            <a:ext cx="2751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[1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빠르게 익히는 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JSP 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기초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A77228-98CF-4C55-8504-47162C964E3B}"/>
              </a:ext>
            </a:extLst>
          </p:cNvPr>
          <p:cNvSpPr txBox="1"/>
          <p:nvPr/>
        </p:nvSpPr>
        <p:spPr>
          <a:xfrm>
            <a:off x="4071763" y="596893"/>
            <a:ext cx="43149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01 JSP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기본</a:t>
            </a:r>
            <a:endParaRPr lang="en-US" altLang="ko-KR" sz="1200" i="0" u="none" strike="noStrike" baseline="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내장 객체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(Implicit Object)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03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내장 객체의 영역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(Scope)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04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쿠키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(Cookie)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05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데이터베이스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06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세션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(Session)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07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액션 태그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(Action Tag)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 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08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모델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방식의 회원제 게시판 만들기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09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게시판에 페이징 기능 넣기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090798-FD01-4CBE-888B-4A631A0CCA38}"/>
              </a:ext>
            </a:extLst>
          </p:cNvPr>
          <p:cNvSpPr txBox="1"/>
          <p:nvPr/>
        </p:nvSpPr>
        <p:spPr>
          <a:xfrm>
            <a:off x="630943" y="2691388"/>
            <a:ext cx="300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[2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고급 기능으로 스킬 레벨업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FC548C-FE3D-4465-94AB-E6FB2C7ADF0C}"/>
              </a:ext>
            </a:extLst>
          </p:cNvPr>
          <p:cNvSpPr txBox="1"/>
          <p:nvPr/>
        </p:nvSpPr>
        <p:spPr>
          <a:xfrm>
            <a:off x="4071763" y="2691388"/>
            <a:ext cx="4855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10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표현 언어</a:t>
            </a:r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(EL : Expression Language)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11 JSP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표준 태그 라이브러리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(JSTL)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파일 업로드 및 다운로드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13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서블릿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(Servlet)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14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모델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방식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(MVC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패턴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)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의 자료실형 게시판 만들기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73DCB9-B5DE-4286-A1D6-4A349BAECDAD}"/>
              </a:ext>
            </a:extLst>
          </p:cNvPr>
          <p:cNvSpPr txBox="1"/>
          <p:nvPr/>
        </p:nvSpPr>
        <p:spPr>
          <a:xfrm>
            <a:off x="630943" y="4016441"/>
            <a:ext cx="3180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[3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프로젝트로 익히는 현업 스킬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6F2360-CFBD-411F-956F-1E4730A32FD4}"/>
              </a:ext>
            </a:extLst>
          </p:cNvPr>
          <p:cNvSpPr txBox="1"/>
          <p:nvPr/>
        </p:nvSpPr>
        <p:spPr>
          <a:xfrm>
            <a:off x="4071763" y="4016441"/>
            <a:ext cx="431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[Project] 15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웹소켓으로 채팅 프로그램 만들기</a:t>
            </a:r>
            <a:endParaRPr lang="en-US" altLang="ko-KR" sz="1200" i="0" u="none" strike="noStrike" baseline="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16 SMTP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를 활용한 이메일 전송하기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17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네이버 검색 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API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를 활용한 검색 결과 출력하기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18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배포하기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1312EF-4197-403E-9A35-949799ADECC4}"/>
              </a:ext>
            </a:extLst>
          </p:cNvPr>
          <p:cNvCxnSpPr>
            <a:cxnSpLocks/>
          </p:cNvCxnSpPr>
          <p:nvPr/>
        </p:nvCxnSpPr>
        <p:spPr>
          <a:xfrm>
            <a:off x="3949832" y="671365"/>
            <a:ext cx="0" cy="158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A20DF9-2EAB-4CF8-BE08-37ACA06087A9}"/>
              </a:ext>
            </a:extLst>
          </p:cNvPr>
          <p:cNvCxnSpPr>
            <a:cxnSpLocks/>
          </p:cNvCxnSpPr>
          <p:nvPr/>
        </p:nvCxnSpPr>
        <p:spPr>
          <a:xfrm>
            <a:off x="3949832" y="2781202"/>
            <a:ext cx="0" cy="82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B32272-7F4A-4E25-9E10-C63CDEB5096A}"/>
              </a:ext>
            </a:extLst>
          </p:cNvPr>
          <p:cNvCxnSpPr>
            <a:cxnSpLocks/>
          </p:cNvCxnSpPr>
          <p:nvPr/>
        </p:nvCxnSpPr>
        <p:spPr>
          <a:xfrm>
            <a:off x="3949832" y="4090096"/>
            <a:ext cx="0" cy="68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396B1F-204B-4419-AC97-9DD7D4E656DC}"/>
              </a:ext>
            </a:extLst>
          </p:cNvPr>
          <p:cNvSpPr txBox="1"/>
          <p:nvPr/>
        </p:nvSpPr>
        <p:spPr>
          <a:xfrm>
            <a:off x="4062238" y="319894"/>
            <a:ext cx="21099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+mn-ea"/>
                <a:ea typeface="+mn-ea"/>
              </a:rPr>
              <a:t>00 </a:t>
            </a:r>
            <a:r>
              <a:rPr lang="ko-KR" altLang="en-US" sz="1200" dirty="0">
                <a:solidFill>
                  <a:schemeClr val="bg1"/>
                </a:solidFill>
                <a:latin typeface="+mn-ea"/>
                <a:ea typeface="+mn-ea"/>
              </a:rPr>
              <a:t>개발 환경 구축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800" y="805515"/>
            <a:ext cx="1612000" cy="4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/>
        </p:nvSpPr>
        <p:spPr>
          <a:xfrm>
            <a:off x="6045002" y="1198692"/>
            <a:ext cx="1472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chemeClr val="lt1"/>
                </a:solidFill>
              </a:rPr>
              <a:t>15</a:t>
            </a:r>
            <a:endParaRPr sz="8000" b="1" dirty="0">
              <a:solidFill>
                <a:schemeClr val="lt1"/>
              </a:solidFill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603315" y="2349606"/>
            <a:ext cx="6792769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 err="1">
                <a:solidFill>
                  <a:schemeClr val="lt1"/>
                </a:solidFill>
              </a:rPr>
              <a:t>웹소켓으로</a:t>
            </a:r>
            <a:endParaRPr lang="en-US" altLang="ko-KR" sz="3600" b="1" dirty="0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lt1"/>
                </a:solidFill>
              </a:rPr>
              <a:t>채팅 프로그램 만들기</a:t>
            </a:r>
            <a:endParaRPr lang="en-US" sz="2800" b="1" dirty="0">
              <a:solidFill>
                <a:schemeClr val="lt1"/>
              </a:solidFill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0458" y="3488253"/>
            <a:ext cx="1655626" cy="16556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8C50-2DF5-4DC7-B20F-E5FACCB70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95469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6DF85A-CB2F-4923-92F0-A507CD8DBF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</a:t>
            </a:fld>
            <a:endParaRPr lang="ko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573D2-1C6D-4CD1-AD09-30E4E96521A2}"/>
              </a:ext>
            </a:extLst>
          </p:cNvPr>
          <p:cNvSpPr txBox="1"/>
          <p:nvPr/>
        </p:nvSpPr>
        <p:spPr>
          <a:xfrm>
            <a:off x="2286000" y="268787"/>
            <a:ext cx="50731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웹소켓으로 채팅 프로그램 만들기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517DB6-613F-4BD5-BEE4-78C542ADA2CE}"/>
              </a:ext>
            </a:extLst>
          </p:cNvPr>
          <p:cNvSpPr/>
          <p:nvPr/>
        </p:nvSpPr>
        <p:spPr>
          <a:xfrm>
            <a:off x="824845" y="284176"/>
            <a:ext cx="1263191" cy="307777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PROJECT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A56507-DC4F-48A9-AAF5-F2DF398CA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674" y="929400"/>
            <a:ext cx="7286625" cy="190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1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6DF85A-CB2F-4923-92F0-A507CD8DBF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6</a:t>
            </a:fld>
            <a:endParaRPr lang="ko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573D2-1C6D-4CD1-AD09-30E4E96521A2}"/>
              </a:ext>
            </a:extLst>
          </p:cNvPr>
          <p:cNvSpPr txBox="1"/>
          <p:nvPr/>
        </p:nvSpPr>
        <p:spPr>
          <a:xfrm>
            <a:off x="2285999" y="268787"/>
            <a:ext cx="57501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웹소켓으로 채팅 프로그램 만들기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517DB6-613F-4BD5-BEE4-78C542ADA2CE}"/>
              </a:ext>
            </a:extLst>
          </p:cNvPr>
          <p:cNvSpPr/>
          <p:nvPr/>
        </p:nvSpPr>
        <p:spPr>
          <a:xfrm>
            <a:off x="824845" y="284176"/>
            <a:ext cx="1263191" cy="307777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PROJECT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3FB619-3874-4F56-AD25-E66FA7906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763012"/>
            <a:ext cx="4547638" cy="301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7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8D000-BEDC-4CD8-A44C-6F3DF6522C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7</a:t>
            </a:fld>
            <a:endParaRPr lang="ko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E83833-786E-4311-9A81-C9B848A823D9}"/>
              </a:ext>
            </a:extLst>
          </p:cNvPr>
          <p:cNvSpPr/>
          <p:nvPr/>
        </p:nvSpPr>
        <p:spPr>
          <a:xfrm>
            <a:off x="622169" y="471340"/>
            <a:ext cx="1649691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학습 목표</a:t>
            </a: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학습 순서</a:t>
            </a: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활용 사례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9569E-7D20-40B2-80F6-460FDA432394}"/>
              </a:ext>
            </a:extLst>
          </p:cNvPr>
          <p:cNvSpPr/>
          <p:nvPr/>
        </p:nvSpPr>
        <p:spPr>
          <a:xfrm>
            <a:off x="2384981" y="475811"/>
            <a:ext cx="6165130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웹소켓을 이용한 멀티 채팅 프로그램을 작성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채팅 서버에 여러 클라이언트가 접속하여 대화를 나누고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1:1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귓속말 기능까지 구현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대화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상담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알림 등의 서비스를 제공하기 위해 여러 분야에서 사용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DC4B8E-60C8-45A2-9276-91A954695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990" y="1559107"/>
            <a:ext cx="5853112" cy="132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9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15.1 </a:t>
            </a:r>
            <a:r>
              <a:rPr lang="ko-KR" altLang="en-US" b="1" dirty="0"/>
              <a:t>사전 지식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15.1.1 </a:t>
            </a:r>
            <a:r>
              <a:rPr lang="ko-KR" altLang="en-US" b="1" dirty="0"/>
              <a:t>소켓이란</a:t>
            </a:r>
            <a:r>
              <a:rPr lang="en-US" altLang="ko-KR" b="1" dirty="0"/>
              <a:t>?</a:t>
            </a:r>
          </a:p>
          <a:p>
            <a:pPr lvl="1"/>
            <a:r>
              <a:rPr lang="ko-KR" altLang="en-US" dirty="0"/>
              <a:t>자바에서의 소켓 통신 절차</a:t>
            </a:r>
            <a:r>
              <a:rPr lang="en-US" altLang="ko-KR" dirty="0"/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8</a:t>
            </a:fld>
            <a:endParaRPr lang="ko" alt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F983BAD-2B3B-4D83-868D-F90ECDAE17CA}"/>
              </a:ext>
            </a:extLst>
          </p:cNvPr>
          <p:cNvGrpSpPr/>
          <p:nvPr/>
        </p:nvGrpSpPr>
        <p:grpSpPr>
          <a:xfrm>
            <a:off x="1162704" y="1746629"/>
            <a:ext cx="7119763" cy="2838862"/>
            <a:chOff x="1162704" y="1746629"/>
            <a:chExt cx="7119763" cy="283886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E99058-6C0F-4388-8618-E2AB9248DC2D}"/>
                </a:ext>
              </a:extLst>
            </p:cNvPr>
            <p:cNvSpPr/>
            <p:nvPr/>
          </p:nvSpPr>
          <p:spPr>
            <a:xfrm>
              <a:off x="2847975" y="2066923"/>
              <a:ext cx="1562100" cy="28800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  <a:latin typeface="+mn-ea"/>
                </a:rPr>
                <a:t>ServerSocket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()</a:t>
              </a:r>
              <a:endParaRPr lang="ko-KR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148E47-CA83-44D1-9705-F16350C87694}"/>
                </a:ext>
              </a:extLst>
            </p:cNvPr>
            <p:cNvSpPr/>
            <p:nvPr/>
          </p:nvSpPr>
          <p:spPr>
            <a:xfrm>
              <a:off x="2847975" y="2574263"/>
              <a:ext cx="1562100" cy="28800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accept()</a:t>
              </a:r>
              <a:endParaRPr lang="ko-KR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0B7E21-F641-4D7E-956C-AF89543F83F9}"/>
                </a:ext>
              </a:extLst>
            </p:cNvPr>
            <p:cNvSpPr/>
            <p:nvPr/>
          </p:nvSpPr>
          <p:spPr>
            <a:xfrm>
              <a:off x="2847975" y="2918909"/>
              <a:ext cx="1562100" cy="28800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I/O 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스트림 생성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6C500CF-DEEB-4751-9905-498D3F246CE6}"/>
                </a:ext>
              </a:extLst>
            </p:cNvPr>
            <p:cNvSpPr/>
            <p:nvPr/>
          </p:nvSpPr>
          <p:spPr>
            <a:xfrm>
              <a:off x="2847975" y="3263555"/>
              <a:ext cx="1562100" cy="28800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read()</a:t>
              </a:r>
              <a:endParaRPr lang="ko-KR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7C70729-AC5B-4DA3-BAC2-BAD2E1F0D246}"/>
                </a:ext>
              </a:extLst>
            </p:cNvPr>
            <p:cNvSpPr/>
            <p:nvPr/>
          </p:nvSpPr>
          <p:spPr>
            <a:xfrm>
              <a:off x="2847975" y="3608201"/>
              <a:ext cx="1562100" cy="28800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write()</a:t>
              </a:r>
              <a:endParaRPr lang="ko-KR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E5456E-E8A4-41C6-93C5-B6346858C36D}"/>
                </a:ext>
              </a:extLst>
            </p:cNvPr>
            <p:cNvSpPr/>
            <p:nvPr/>
          </p:nvSpPr>
          <p:spPr>
            <a:xfrm>
              <a:off x="2847975" y="3952847"/>
              <a:ext cx="1562100" cy="28800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read()</a:t>
              </a:r>
              <a:endParaRPr lang="ko-KR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FB28600-260E-4ED6-B823-EC846E70FF45}"/>
                </a:ext>
              </a:extLst>
            </p:cNvPr>
            <p:cNvSpPr/>
            <p:nvPr/>
          </p:nvSpPr>
          <p:spPr>
            <a:xfrm>
              <a:off x="2847975" y="4297491"/>
              <a:ext cx="1562100" cy="28800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closed()</a:t>
              </a:r>
              <a:endParaRPr lang="ko-KR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9D3FBD7-7166-4155-98BB-C254FEDC00C8}"/>
                </a:ext>
              </a:extLst>
            </p:cNvPr>
            <p:cNvSpPr/>
            <p:nvPr/>
          </p:nvSpPr>
          <p:spPr>
            <a:xfrm>
              <a:off x="6707667" y="2574263"/>
              <a:ext cx="1562100" cy="28800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Socket()</a:t>
              </a:r>
              <a:endParaRPr lang="ko-KR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1C5A608-2CC9-4A14-A772-7C3FCCD029CF}"/>
                </a:ext>
              </a:extLst>
            </p:cNvPr>
            <p:cNvSpPr/>
            <p:nvPr/>
          </p:nvSpPr>
          <p:spPr>
            <a:xfrm>
              <a:off x="6707667" y="2918909"/>
              <a:ext cx="1562100" cy="28800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I/O 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스트림 생성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09D5880-D49D-42F5-A398-13A12B7794B8}"/>
                </a:ext>
              </a:extLst>
            </p:cNvPr>
            <p:cNvSpPr/>
            <p:nvPr/>
          </p:nvSpPr>
          <p:spPr>
            <a:xfrm>
              <a:off x="6707667" y="3263555"/>
              <a:ext cx="1562100" cy="28800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write()</a:t>
              </a:r>
              <a:endParaRPr lang="ko-KR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3F1C08-017E-46A5-AAD5-4AED0A6BAB2F}"/>
                </a:ext>
              </a:extLst>
            </p:cNvPr>
            <p:cNvSpPr/>
            <p:nvPr/>
          </p:nvSpPr>
          <p:spPr>
            <a:xfrm>
              <a:off x="6707667" y="3608201"/>
              <a:ext cx="1562100" cy="28800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read()</a:t>
              </a:r>
              <a:endParaRPr lang="ko-KR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EC57CC6-ADA1-461F-A7F9-3B9C0F5EAFC4}"/>
                </a:ext>
              </a:extLst>
            </p:cNvPr>
            <p:cNvSpPr/>
            <p:nvPr/>
          </p:nvSpPr>
          <p:spPr>
            <a:xfrm>
              <a:off x="6707667" y="3952847"/>
              <a:ext cx="1562100" cy="28800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closed()</a:t>
              </a:r>
              <a:endParaRPr lang="ko-KR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495954-B2B3-4BAA-8E53-231A6DB1F7D8}"/>
                </a:ext>
              </a:extLst>
            </p:cNvPr>
            <p:cNvSpPr/>
            <p:nvPr/>
          </p:nvSpPr>
          <p:spPr>
            <a:xfrm>
              <a:off x="1522946" y="2320593"/>
              <a:ext cx="15621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100" dirty="0">
                  <a:solidFill>
                    <a:srgbClr val="0070C0"/>
                  </a:solidFill>
                  <a:latin typeface="+mn-ea"/>
                </a:rPr>
                <a:t>클라이언트 접속 대기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1E7CDC-788A-4553-BCA5-DC1842F1FEF6}"/>
                </a:ext>
              </a:extLst>
            </p:cNvPr>
            <p:cNvSpPr/>
            <p:nvPr/>
          </p:nvSpPr>
          <p:spPr>
            <a:xfrm>
              <a:off x="1162704" y="4149228"/>
              <a:ext cx="15621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100" dirty="0">
                  <a:solidFill>
                    <a:srgbClr val="0070C0"/>
                  </a:solidFill>
                  <a:latin typeface="+mn-ea"/>
                </a:rPr>
                <a:t>다른 클라이언트 접속 대기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EFB4E7-9001-4220-954B-BD71ECFFB223}"/>
                </a:ext>
              </a:extLst>
            </p:cNvPr>
            <p:cNvSpPr/>
            <p:nvPr/>
          </p:nvSpPr>
          <p:spPr>
            <a:xfrm>
              <a:off x="4671428" y="2449930"/>
              <a:ext cx="15621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100" dirty="0">
                  <a:solidFill>
                    <a:srgbClr val="0070C0"/>
                  </a:solidFill>
                  <a:latin typeface="+mn-ea"/>
                </a:rPr>
                <a:t>연결 요청</a:t>
              </a:r>
              <a:endParaRPr lang="en-US" altLang="ko-KR" sz="1100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CA959BE-08D8-4675-BE33-C972D576CA70}"/>
                </a:ext>
              </a:extLst>
            </p:cNvPr>
            <p:cNvSpPr/>
            <p:nvPr/>
          </p:nvSpPr>
          <p:spPr>
            <a:xfrm>
              <a:off x="4671428" y="3129212"/>
              <a:ext cx="15621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100" dirty="0">
                  <a:solidFill>
                    <a:srgbClr val="0070C0"/>
                  </a:solidFill>
                  <a:latin typeface="+mn-ea"/>
                </a:rPr>
                <a:t>요청 전송</a:t>
              </a:r>
              <a:endParaRPr lang="en-US" altLang="ko-KR" sz="1100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AFDA0A-02E4-447A-B924-0FB1BEF7C53A}"/>
                </a:ext>
              </a:extLst>
            </p:cNvPr>
            <p:cNvSpPr/>
            <p:nvPr/>
          </p:nvSpPr>
          <p:spPr>
            <a:xfrm>
              <a:off x="4671428" y="3476086"/>
              <a:ext cx="15621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100" dirty="0">
                  <a:solidFill>
                    <a:srgbClr val="0070C0"/>
                  </a:solidFill>
                  <a:latin typeface="+mn-ea"/>
                </a:rPr>
                <a:t>응답 전송</a:t>
              </a:r>
              <a:endParaRPr lang="en-US" altLang="ko-KR" sz="1100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10482AB-97C1-4C25-8607-ECEE684AE00E}"/>
                </a:ext>
              </a:extLst>
            </p:cNvPr>
            <p:cNvSpPr/>
            <p:nvPr/>
          </p:nvSpPr>
          <p:spPr>
            <a:xfrm>
              <a:off x="4671428" y="3840370"/>
              <a:ext cx="15621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100" dirty="0">
                  <a:solidFill>
                    <a:srgbClr val="0070C0"/>
                  </a:solidFill>
                  <a:latin typeface="+mn-ea"/>
                </a:rPr>
                <a:t>연결 종료</a:t>
              </a:r>
              <a:endParaRPr lang="en-US" altLang="ko-KR" sz="1100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2F95C8E-F3CC-4CC3-B2CF-C6E6B832CDE3}"/>
                </a:ext>
              </a:extLst>
            </p:cNvPr>
            <p:cNvSpPr/>
            <p:nvPr/>
          </p:nvSpPr>
          <p:spPr>
            <a:xfrm>
              <a:off x="6642960" y="2201263"/>
              <a:ext cx="15621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+mn-ea"/>
                </a:rPr>
                <a:t>클라이언트</a:t>
              </a:r>
              <a:endParaRPr lang="en-US" altLang="ko-KR" sz="11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54C48B6-69CC-4018-8513-13E5782B5715}"/>
                </a:ext>
              </a:extLst>
            </p:cNvPr>
            <p:cNvSpPr/>
            <p:nvPr/>
          </p:nvSpPr>
          <p:spPr>
            <a:xfrm>
              <a:off x="2847419" y="1746629"/>
              <a:ext cx="15621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+mn-ea"/>
                </a:rPr>
                <a:t>서버</a:t>
              </a:r>
              <a:endParaRPr lang="en-US" altLang="ko-KR" sz="11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9C16940-5F14-4BC8-9EC7-AC1FF0ABFD84}"/>
                </a:ext>
              </a:extLst>
            </p:cNvPr>
            <p:cNvSpPr/>
            <p:nvPr/>
          </p:nvSpPr>
          <p:spPr>
            <a:xfrm>
              <a:off x="3816110" y="4158669"/>
              <a:ext cx="15621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100" dirty="0">
                  <a:solidFill>
                    <a:srgbClr val="0070C0"/>
                  </a:solidFill>
                  <a:latin typeface="+mn-ea"/>
                </a:rPr>
                <a:t>서버 종료</a:t>
              </a:r>
              <a:endParaRPr lang="en-US" altLang="ko-KR" sz="1100" dirty="0">
                <a:solidFill>
                  <a:srgbClr val="0070C0"/>
                </a:solidFill>
                <a:latin typeface="+mn-ea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B075965-1889-4FA7-9B04-A801102B9AC4}"/>
                </a:ext>
              </a:extLst>
            </p:cNvPr>
            <p:cNvCxnSpPr>
              <a:stCxn id="11" idx="2"/>
              <a:endCxn id="14" idx="0"/>
            </p:cNvCxnSpPr>
            <p:nvPr/>
          </p:nvCxnSpPr>
          <p:spPr>
            <a:xfrm>
              <a:off x="3629025" y="2354923"/>
              <a:ext cx="0" cy="219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B269C28-0B0F-40C6-90E1-EC704F201914}"/>
                </a:ext>
              </a:extLst>
            </p:cNvPr>
            <p:cNvCxnSpPr>
              <a:stCxn id="14" idx="2"/>
              <a:endCxn id="15" idx="0"/>
            </p:cNvCxnSpPr>
            <p:nvPr/>
          </p:nvCxnSpPr>
          <p:spPr>
            <a:xfrm>
              <a:off x="3629025" y="2862263"/>
              <a:ext cx="0" cy="566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9F8FA29-6ADF-491E-9645-6FF51406D78B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>
              <a:off x="3629025" y="3206909"/>
              <a:ext cx="0" cy="566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2F14636-AC5A-468A-8D27-BF070BCC7401}"/>
                </a:ext>
              </a:extLst>
            </p:cNvPr>
            <p:cNvCxnSpPr>
              <a:stCxn id="16" idx="2"/>
              <a:endCxn id="17" idx="0"/>
            </p:cNvCxnSpPr>
            <p:nvPr/>
          </p:nvCxnSpPr>
          <p:spPr>
            <a:xfrm>
              <a:off x="3629025" y="3551555"/>
              <a:ext cx="0" cy="566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0833800-3FFC-4C30-AE83-63DEAD6A63B3}"/>
                </a:ext>
              </a:extLst>
            </p:cNvPr>
            <p:cNvCxnSpPr>
              <a:stCxn id="17" idx="2"/>
              <a:endCxn id="18" idx="0"/>
            </p:cNvCxnSpPr>
            <p:nvPr/>
          </p:nvCxnSpPr>
          <p:spPr>
            <a:xfrm>
              <a:off x="3629025" y="3896201"/>
              <a:ext cx="0" cy="566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AE25289-FFC1-4638-BD97-C4D7FF1CB634}"/>
                </a:ext>
              </a:extLst>
            </p:cNvPr>
            <p:cNvCxnSpPr>
              <a:stCxn id="18" idx="2"/>
              <a:endCxn id="19" idx="0"/>
            </p:cNvCxnSpPr>
            <p:nvPr/>
          </p:nvCxnSpPr>
          <p:spPr>
            <a:xfrm>
              <a:off x="3629025" y="4240847"/>
              <a:ext cx="0" cy="56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9830CBF-A3DC-41E0-9390-B6EFE32E649A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>
            <a:xfrm>
              <a:off x="7488717" y="2862263"/>
              <a:ext cx="0" cy="566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49F2048-6E6A-4BB4-B4A4-C46278B16006}"/>
                </a:ext>
              </a:extLst>
            </p:cNvPr>
            <p:cNvCxnSpPr>
              <a:stCxn id="21" idx="2"/>
              <a:endCxn id="22" idx="0"/>
            </p:cNvCxnSpPr>
            <p:nvPr/>
          </p:nvCxnSpPr>
          <p:spPr>
            <a:xfrm>
              <a:off x="7488717" y="3206909"/>
              <a:ext cx="0" cy="566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F437FA3-8425-4991-AED1-E5B3733AE659}"/>
                </a:ext>
              </a:extLst>
            </p:cNvPr>
            <p:cNvCxnSpPr>
              <a:stCxn id="22" idx="2"/>
              <a:endCxn id="23" idx="0"/>
            </p:cNvCxnSpPr>
            <p:nvPr/>
          </p:nvCxnSpPr>
          <p:spPr>
            <a:xfrm>
              <a:off x="7488717" y="3551555"/>
              <a:ext cx="0" cy="566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C706ACB-B687-49B4-A51B-BF2746033652}"/>
                </a:ext>
              </a:extLst>
            </p:cNvPr>
            <p:cNvCxnSpPr>
              <a:stCxn id="23" idx="2"/>
              <a:endCxn id="24" idx="0"/>
            </p:cNvCxnSpPr>
            <p:nvPr/>
          </p:nvCxnSpPr>
          <p:spPr>
            <a:xfrm>
              <a:off x="7488717" y="3896201"/>
              <a:ext cx="0" cy="566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D2E2A564-8642-4A8B-B764-1D18354CFB90}"/>
                </a:ext>
              </a:extLst>
            </p:cNvPr>
            <p:cNvCxnSpPr>
              <a:cxnSpLocks/>
              <a:stCxn id="23" idx="3"/>
              <a:endCxn id="22" idx="3"/>
            </p:cNvCxnSpPr>
            <p:nvPr/>
          </p:nvCxnSpPr>
          <p:spPr>
            <a:xfrm flipV="1">
              <a:off x="8269767" y="3407555"/>
              <a:ext cx="12700" cy="344646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DE1B6507-AF78-4D32-960F-EE382DF02703}"/>
                </a:ext>
              </a:extLst>
            </p:cNvPr>
            <p:cNvCxnSpPr>
              <a:cxnSpLocks/>
              <a:stCxn id="18" idx="1"/>
              <a:endCxn id="14" idx="1"/>
            </p:cNvCxnSpPr>
            <p:nvPr/>
          </p:nvCxnSpPr>
          <p:spPr>
            <a:xfrm rot="10800000">
              <a:off x="2847975" y="2718263"/>
              <a:ext cx="12700" cy="1378584"/>
            </a:xfrm>
            <a:prstGeom prst="bentConnector3">
              <a:avLst>
                <a:gd name="adj1" fmla="val 24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CD1E34BA-0A18-4E4A-9A27-2404A922689B}"/>
                </a:ext>
              </a:extLst>
            </p:cNvPr>
            <p:cNvCxnSpPr>
              <a:stCxn id="17" idx="1"/>
              <a:endCxn id="16" idx="1"/>
            </p:cNvCxnSpPr>
            <p:nvPr/>
          </p:nvCxnSpPr>
          <p:spPr>
            <a:xfrm rot="10800000">
              <a:off x="2847975" y="3407555"/>
              <a:ext cx="12700" cy="344646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AF1C39B-A5BA-4FCD-8419-53DE853027C8}"/>
                </a:ext>
              </a:extLst>
            </p:cNvPr>
            <p:cNvCxnSpPr>
              <a:stCxn id="20" idx="1"/>
              <a:endCxn id="14" idx="3"/>
            </p:cNvCxnSpPr>
            <p:nvPr/>
          </p:nvCxnSpPr>
          <p:spPr>
            <a:xfrm flipH="1">
              <a:off x="4410075" y="2718263"/>
              <a:ext cx="22975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8799A36-4848-4E2A-A237-E125EA2D8F99}"/>
                </a:ext>
              </a:extLst>
            </p:cNvPr>
            <p:cNvCxnSpPr>
              <a:stCxn id="22" idx="1"/>
              <a:endCxn id="16" idx="3"/>
            </p:cNvCxnSpPr>
            <p:nvPr/>
          </p:nvCxnSpPr>
          <p:spPr>
            <a:xfrm flipH="1">
              <a:off x="4410075" y="3407555"/>
              <a:ext cx="22975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7B83F49-6647-49A6-9E5D-5A4B7655D12B}"/>
                </a:ext>
              </a:extLst>
            </p:cNvPr>
            <p:cNvCxnSpPr>
              <a:stCxn id="17" idx="3"/>
              <a:endCxn id="23" idx="1"/>
            </p:cNvCxnSpPr>
            <p:nvPr/>
          </p:nvCxnSpPr>
          <p:spPr>
            <a:xfrm>
              <a:off x="4410075" y="3752201"/>
              <a:ext cx="22975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2D46C0D-12F7-4A06-A2B7-BF46CDD91A5A}"/>
                </a:ext>
              </a:extLst>
            </p:cNvPr>
            <p:cNvCxnSpPr>
              <a:stCxn id="24" idx="1"/>
              <a:endCxn id="18" idx="3"/>
            </p:cNvCxnSpPr>
            <p:nvPr/>
          </p:nvCxnSpPr>
          <p:spPr>
            <a:xfrm flipH="1">
              <a:off x="4410075" y="4096847"/>
              <a:ext cx="22975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6564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15.1 </a:t>
            </a:r>
            <a:r>
              <a:rPr lang="ko-KR" altLang="en-US" b="1" dirty="0"/>
              <a:t>사전 지식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자바에서의 소켓 통신 절차</a:t>
            </a:r>
            <a:endParaRPr lang="en-US" altLang="ko-KR" dirty="0"/>
          </a:p>
          <a:p>
            <a:pPr marL="969963" lvl="2" indent="-342900">
              <a:buFont typeface="+mj-lt"/>
              <a:buAutoNum type="arabicPeriod"/>
            </a:pPr>
            <a:r>
              <a:rPr lang="ko-KR" altLang="en-US" dirty="0"/>
              <a:t>서버에서 서버용 소켓</a:t>
            </a:r>
            <a:r>
              <a:rPr lang="en-US" altLang="ko-KR" dirty="0"/>
              <a:t>(</a:t>
            </a:r>
            <a:r>
              <a:rPr lang="en-US" altLang="ko-KR" dirty="0" err="1"/>
              <a:t>ServerSocket</a:t>
            </a:r>
            <a:r>
              <a:rPr lang="en-US" altLang="ko-KR" dirty="0"/>
              <a:t>)</a:t>
            </a:r>
            <a:r>
              <a:rPr lang="ko-KR" altLang="en-US" dirty="0"/>
              <a:t>을 생성하고</a:t>
            </a:r>
            <a:r>
              <a:rPr lang="en-US" altLang="ko-KR" dirty="0"/>
              <a:t>, </a:t>
            </a:r>
            <a:r>
              <a:rPr lang="ko-KR" altLang="en-US" dirty="0"/>
              <a:t>클라이언트가 접속하기를 기다림</a:t>
            </a:r>
            <a:endParaRPr lang="en-US" altLang="ko-KR" dirty="0"/>
          </a:p>
          <a:p>
            <a:pPr marL="969963" lvl="2" indent="-342900">
              <a:buFont typeface="+mj-lt"/>
              <a:buAutoNum type="arabicPeriod"/>
            </a:pPr>
            <a:r>
              <a:rPr lang="ko-KR" altLang="en-US" dirty="0"/>
              <a:t>클라이언트가 소켓</a:t>
            </a:r>
            <a:r>
              <a:rPr lang="en-US" altLang="ko-KR" dirty="0"/>
              <a:t>(Socket)</a:t>
            </a:r>
            <a:r>
              <a:rPr lang="ko-KR" altLang="en-US" dirty="0"/>
              <a:t>을 생성하여 서버로 연결을 요청</a:t>
            </a:r>
            <a:endParaRPr lang="en-US" altLang="ko-KR" dirty="0"/>
          </a:p>
          <a:p>
            <a:pPr marL="969963" lvl="2" indent="-342900">
              <a:buFont typeface="+mj-lt"/>
              <a:buAutoNum type="arabicPeriod"/>
            </a:pPr>
            <a:r>
              <a:rPr lang="ko-KR" altLang="en-US" dirty="0"/>
              <a:t>서버가 접속을 허가</a:t>
            </a:r>
            <a:r>
              <a:rPr lang="en-US" altLang="ko-KR" dirty="0"/>
              <a:t>(accept)</a:t>
            </a:r>
          </a:p>
          <a:p>
            <a:pPr marL="969963" lvl="2" indent="-342900">
              <a:buFont typeface="+mj-lt"/>
              <a:buAutoNum type="arabicPeriod"/>
            </a:pPr>
            <a:r>
              <a:rPr lang="ko-KR" altLang="en-US" dirty="0"/>
              <a:t>서버와 클라이언트는 각각 통신을 위한 </a:t>
            </a:r>
            <a:r>
              <a:rPr lang="en-US" altLang="ko-KR" dirty="0"/>
              <a:t>I/O </a:t>
            </a:r>
            <a:r>
              <a:rPr lang="ko-KR" altLang="en-US" dirty="0"/>
              <a:t>스트림을 생성합니다</a:t>
            </a:r>
            <a:r>
              <a:rPr lang="en-US" altLang="ko-KR" dirty="0"/>
              <a:t>.</a:t>
            </a:r>
          </a:p>
          <a:p>
            <a:pPr marL="969963" lvl="2" indent="-342900">
              <a:buFont typeface="+mj-lt"/>
              <a:buAutoNum type="arabicPeriod"/>
            </a:pPr>
            <a:r>
              <a:rPr lang="ko-KR" altLang="en-US" dirty="0"/>
              <a:t>스트림을 통해 서버와 클라이언트가 통신</a:t>
            </a:r>
            <a:r>
              <a:rPr lang="en-US" altLang="ko-KR" dirty="0"/>
              <a:t>(write → read)</a:t>
            </a:r>
          </a:p>
          <a:p>
            <a:pPr marL="969963" lvl="2" indent="-342900">
              <a:buFont typeface="+mj-lt"/>
              <a:buAutoNum type="arabicPeriod"/>
            </a:pPr>
            <a:r>
              <a:rPr lang="ko-KR" altLang="en-US" dirty="0"/>
              <a:t>클라이언트가 모든 작업을 마친 후 소켓을 종료</a:t>
            </a:r>
            <a:r>
              <a:rPr lang="en-US" altLang="ko-KR" dirty="0"/>
              <a:t>(close)</a:t>
            </a:r>
          </a:p>
          <a:p>
            <a:pPr marL="969963" lvl="2" indent="-342900">
              <a:buFont typeface="+mj-lt"/>
              <a:buAutoNum type="arabicPeriod"/>
            </a:pPr>
            <a:r>
              <a:rPr lang="ko-KR" altLang="en-US" dirty="0"/>
              <a:t>서버는 새로운 클라이언트의 접속을 위해 대기</a:t>
            </a:r>
            <a:r>
              <a:rPr lang="en-US" altLang="ko-KR" dirty="0"/>
              <a:t>(accept)</a:t>
            </a:r>
            <a:r>
              <a:rPr lang="ko-KR" altLang="en-US" dirty="0"/>
              <a:t>하거나</a:t>
            </a:r>
            <a:r>
              <a:rPr lang="en-US" altLang="ko-KR" dirty="0"/>
              <a:t>, </a:t>
            </a:r>
            <a:r>
              <a:rPr lang="ko-KR" altLang="en-US" dirty="0"/>
              <a:t>종료</a:t>
            </a:r>
            <a:r>
              <a:rPr lang="en-US" altLang="ko-KR" dirty="0"/>
              <a:t>(close)</a:t>
            </a:r>
            <a:r>
              <a:rPr lang="ko-KR" altLang="en-US" dirty="0"/>
              <a:t>할 수 있음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9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5971752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56225</TotalTime>
  <Words>1842</Words>
  <Application>Microsoft Office PowerPoint</Application>
  <PresentationFormat>화면 슬라이드 쇼(16:9)</PresentationFormat>
  <Paragraphs>250</Paragraphs>
  <Slides>26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나눔고딕코딩</vt:lpstr>
      <vt:lpstr>Batang</vt:lpstr>
      <vt:lpstr>Arial</vt:lpstr>
      <vt:lpstr>Calibri</vt:lpstr>
      <vt:lpstr>맑은 고딕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15.1 사전 지식(1)</vt:lpstr>
      <vt:lpstr>15.1 사전 지식(2)</vt:lpstr>
      <vt:lpstr>15.1 사전 지식(3)</vt:lpstr>
      <vt:lpstr>15.2 프로젝트 구상</vt:lpstr>
      <vt:lpstr>15.3 채팅 서버 구현(1)</vt:lpstr>
      <vt:lpstr>15.3 채팅 서버 구현(2)</vt:lpstr>
      <vt:lpstr>15.4 채팅 클라이언트 구현(1)</vt:lpstr>
      <vt:lpstr>15.4 채팅 클라이언트 구현(2)</vt:lpstr>
      <vt:lpstr>15.4 채팅 클라이언트 구현(3)</vt:lpstr>
      <vt:lpstr>15.4 채팅 클라이언트 구현(4)</vt:lpstr>
      <vt:lpstr>15.4 채팅 클라이언트 구현(5)</vt:lpstr>
      <vt:lpstr>15.4 채팅 클라이언트 구현(6)</vt:lpstr>
      <vt:lpstr>15.4 채팅 클라이언트 구현(7)</vt:lpstr>
      <vt:lpstr>15.4 채팅 클라이언트 구현(8)</vt:lpstr>
      <vt:lpstr>15.4 채팅 클라이언트 구현(9)</vt:lpstr>
      <vt:lpstr>15.4 채팅 클라이언트 구현(10)</vt:lpstr>
      <vt:lpstr>15.5 동작 확인(1)</vt:lpstr>
      <vt:lpstr>15.5 동작 확인(2)</vt:lpstr>
      <vt:lpstr>학습 마무리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RRR</dc:creator>
  <cp:lastModifiedBy>이 복연</cp:lastModifiedBy>
  <cp:revision>110</cp:revision>
  <dcterms:modified xsi:type="dcterms:W3CDTF">2022-04-14T07:03:32Z</dcterms:modified>
</cp:coreProperties>
</file>