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20"/>
  </p:notesMasterIdLst>
  <p:sldIdLst>
    <p:sldId id="256" r:id="rId2"/>
    <p:sldId id="257" r:id="rId3"/>
    <p:sldId id="258" r:id="rId4"/>
    <p:sldId id="262" r:id="rId5"/>
    <p:sldId id="285" r:id="rId6"/>
    <p:sldId id="286" r:id="rId7"/>
    <p:sldId id="260" r:id="rId8"/>
    <p:sldId id="287" r:id="rId9"/>
    <p:sldId id="288" r:id="rId10"/>
    <p:sldId id="289" r:id="rId11"/>
    <p:sldId id="290" r:id="rId12"/>
    <p:sldId id="291" r:id="rId13"/>
    <p:sldId id="292" r:id="rId14"/>
    <p:sldId id="293" r:id="rId15"/>
    <p:sldId id="294" r:id="rId16"/>
    <p:sldId id="295" r:id="rId17"/>
    <p:sldId id="296" r:id="rId18"/>
    <p:sldId id="284" r:id="rId19"/>
  </p:sldIdLst>
  <p:sldSz cx="9144000" cy="5143500" type="screen16x9"/>
  <p:notesSz cx="6858000" cy="9144000"/>
  <p:embeddedFontLst>
    <p:embeddedFont>
      <p:font typeface="Batang" panose="02030600000101010101" pitchFamily="18" charset="-127"/>
      <p:regular r:id="rId21"/>
    </p:embeddedFont>
    <p:embeddedFont>
      <p:font typeface="맑은 고딕" panose="020B0503020000020004" pitchFamily="34" charset="-127"/>
      <p:regular r:id="rId22"/>
      <p:bold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65" userDrawn="1">
          <p15:clr>
            <a:srgbClr val="A4A3A4"/>
          </p15:clr>
        </p15:guide>
        <p15:guide id="2" pos="2880">
          <p15:clr>
            <a:srgbClr val="A4A3A4"/>
          </p15:clr>
        </p15:guide>
        <p15:guide id="3" pos="816" userDrawn="1">
          <p15:clr>
            <a:srgbClr val="A4A3A4"/>
          </p15:clr>
        </p15:guide>
        <p15:guide id="4" orient="horz" pos="218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02800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B8309B1-A0ED-4E6A-A961-69D7AD0C673F}">
  <a:tblStyle styleId="{9B8309B1-A0ED-4E6A-A961-69D7AD0C673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081" autoAdjust="0"/>
  </p:normalViewPr>
  <p:slideViewPr>
    <p:cSldViewPr snapToGrid="0">
      <p:cViewPr varScale="1">
        <p:scale>
          <a:sx n="175" d="100"/>
          <a:sy n="175" d="100"/>
        </p:scale>
        <p:origin x="384" y="168"/>
      </p:cViewPr>
      <p:guideLst>
        <p:guide orient="horz" pos="1665"/>
        <p:guide pos="2880"/>
        <p:guide pos="816"/>
        <p:guide orient="horz" pos="218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1479e62ca1_0_79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1479e62ca1_0_79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906260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754759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973549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054976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300700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296875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078370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1479e62ca1_0_79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1479e62ca1_0_79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479e62ca1_0_79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1479e62ca1_0_79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479e62ca1_0_79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1479e62ca1_0_79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09665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290771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097901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679131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522554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228426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oogle Shape;82;p18">
            <a:extLst>
              <a:ext uri="{FF2B5EF4-FFF2-40B4-BE49-F238E27FC236}">
                <a16:creationId xmlns:a16="http://schemas.microsoft.com/office/drawing/2014/main" id="{CC29C57E-426B-4BB3-A3F4-A0C382077CB5}"/>
              </a:ext>
            </a:extLst>
          </p:cNvPr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2400" b="1">
                <a:latin typeface="+mj-ea"/>
                <a:ea typeface="+mj-e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 hasCustomPrompt="1"/>
          </p:nvPr>
        </p:nvSpPr>
        <p:spPr>
          <a:xfrm>
            <a:off x="311700" y="1027611"/>
            <a:ext cx="8520600" cy="35412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358775" lvl="0" indent="-244475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800"/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+mn-ea"/>
                <a:ea typeface="+mn-ea"/>
              </a:defRPr>
            </a:lvl1pPr>
            <a:lvl2pPr marL="627063" lvl="1" indent="-268288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4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ea"/>
                <a:ea typeface="+mn-ea"/>
              </a:defRPr>
            </a:lvl2pPr>
            <a:lvl3pPr marL="896938" lvl="2" indent="-269875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4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n-ea"/>
                <a:ea typeface="+mn-ea"/>
              </a:defRPr>
            </a:lvl3pPr>
            <a:lvl4pPr marL="1162050" lvl="3" indent="-266700">
              <a:spcBef>
                <a:spcPts val="0"/>
              </a:spcBef>
              <a:spcAft>
                <a:spcPts val="0"/>
              </a:spcAft>
              <a:buClrTx/>
              <a:buSzPts val="1400"/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+mn-ea"/>
                <a:ea typeface="+mn-ea"/>
              </a:defRPr>
            </a:lvl4pPr>
            <a:lvl5pPr marL="1436688" lvl="4" indent="-269875">
              <a:spcBef>
                <a:spcPts val="0"/>
              </a:spcBef>
              <a:spcAft>
                <a:spcPts val="0"/>
              </a:spcAft>
              <a:buClrTx/>
              <a:buSzPts val="1400"/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 dirty="0" err="1"/>
              <a:t>sdf</a:t>
            </a:r>
            <a:endParaRPr lang="en-US" dirty="0"/>
          </a:p>
          <a:p>
            <a:pPr lvl="1"/>
            <a:r>
              <a:rPr lang="en-US" dirty="0" err="1"/>
              <a:t>sdf</a:t>
            </a:r>
            <a:endParaRPr lang="en-US" dirty="0"/>
          </a:p>
          <a:p>
            <a:pPr lvl="2"/>
            <a:r>
              <a:rPr lang="en-US" dirty="0"/>
              <a:t>as</a:t>
            </a:r>
          </a:p>
          <a:p>
            <a:pPr lvl="3"/>
            <a:r>
              <a:rPr lang="en-US" dirty="0" err="1"/>
              <a:t>df</a:t>
            </a:r>
            <a:endParaRPr lang="en-US" dirty="0"/>
          </a:p>
          <a:p>
            <a:pPr lvl="4"/>
            <a:r>
              <a:rPr lang="en-US" dirty="0" err="1"/>
              <a:t>df</a:t>
            </a:r>
            <a:endParaRPr dirty="0"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7178D6-297E-4C84-A97B-59DCF205642C}"/>
              </a:ext>
            </a:extLst>
          </p:cNvPr>
          <p:cNvSpPr txBox="1"/>
          <p:nvPr userDrawn="1"/>
        </p:nvSpPr>
        <p:spPr>
          <a:xfrm>
            <a:off x="174217" y="4755625"/>
            <a:ext cx="28479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성낙현의 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JSP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자바 웹 프로그래밍</a:t>
            </a:r>
          </a:p>
        </p:txBody>
      </p:sp>
    </p:spTree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5113" y="374021"/>
            <a:ext cx="4633776" cy="1329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83797" y="1602762"/>
            <a:ext cx="3976428" cy="2380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51825" y="3834153"/>
            <a:ext cx="1440350" cy="14403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3AC8D2A-5E99-433E-95D5-A882F276ACF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1</a:t>
            </a:fld>
            <a:endParaRPr lang="ko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16.2 </a:t>
            </a:r>
            <a:r>
              <a:rPr lang="ko-KR" altLang="en-US" b="1" dirty="0"/>
              <a:t>네이버 </a:t>
            </a:r>
            <a:r>
              <a:rPr lang="en-US" altLang="ko-KR" b="1" dirty="0"/>
              <a:t>SMTP </a:t>
            </a:r>
            <a:r>
              <a:rPr lang="ko-KR" altLang="en-US" b="1" dirty="0"/>
              <a:t>설정</a:t>
            </a:r>
            <a:r>
              <a:rPr lang="en-US" altLang="ko-KR" b="1" dirty="0"/>
              <a:t>(2)</a:t>
            </a:r>
            <a:endParaRPr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18654C-A34C-4E38-BF24-A5C683EF50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ko-KR" dirty="0"/>
              <a:t>SMTP</a:t>
            </a:r>
            <a:r>
              <a:rPr lang="ko-KR" altLang="en-US" dirty="0"/>
              <a:t>와 </a:t>
            </a:r>
            <a:r>
              <a:rPr lang="en-US" altLang="ko-KR" dirty="0"/>
              <a:t>IMAP</a:t>
            </a:r>
          </a:p>
          <a:p>
            <a:pPr lvl="2"/>
            <a:r>
              <a:rPr lang="en-US" altLang="ko-KR" dirty="0"/>
              <a:t>SMTP</a:t>
            </a:r>
            <a:r>
              <a:rPr lang="ko-KR" altLang="en-US" dirty="0"/>
              <a:t>는 메일을 보내는 역할만 수행</a:t>
            </a:r>
            <a:r>
              <a:rPr lang="en-US" altLang="ko-KR" dirty="0"/>
              <a:t> </a:t>
            </a:r>
          </a:p>
          <a:p>
            <a:pPr lvl="2"/>
            <a:r>
              <a:rPr lang="ko-KR" altLang="en-US" dirty="0"/>
              <a:t>메일을 받을 때는 대표적으로 다음과 같은 프로토콜을 이용</a:t>
            </a:r>
            <a:endParaRPr lang="en-US" altLang="ko-KR" dirty="0"/>
          </a:p>
          <a:p>
            <a:pPr lvl="2"/>
            <a:r>
              <a:rPr lang="en-US" altLang="ko-KR" dirty="0"/>
              <a:t>POP3(Post Office Protocol 3)</a:t>
            </a:r>
          </a:p>
          <a:p>
            <a:pPr lvl="3"/>
            <a:r>
              <a:rPr lang="ko-KR" altLang="en-US" dirty="0"/>
              <a:t>클라이언트가 메일 서버에서 메일을 받아오는 프로토콜</a:t>
            </a:r>
            <a:r>
              <a:rPr lang="en-US" altLang="ko-KR" dirty="0"/>
              <a:t> </a:t>
            </a: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메일 서버에 저장된 메일을 사용자 컴퓨터로 가져와서 확인할 수 있게 해줍니다</a:t>
            </a:r>
            <a:r>
              <a:rPr lang="en-US" altLang="ko-KR" dirty="0"/>
              <a:t>. </a:t>
            </a:r>
            <a:r>
              <a:rPr lang="ko-KR" altLang="en-US" dirty="0"/>
              <a:t>이때 </a:t>
            </a:r>
            <a:r>
              <a:rPr lang="en-US" altLang="ko-KR" dirty="0"/>
              <a:t>MS </a:t>
            </a:r>
            <a:r>
              <a:rPr lang="ko-KR" altLang="en-US" dirty="0"/>
              <a:t>아웃룩과 같은 프로그램이 주로 사용됨</a:t>
            </a:r>
            <a:r>
              <a:rPr lang="en-US" altLang="ko-KR" dirty="0"/>
              <a:t>. </a:t>
            </a:r>
            <a:r>
              <a:rPr lang="ko-KR" altLang="en-US" dirty="0"/>
              <a:t>사용자 컴퓨터로 가져온 메일은 옵션에 따라 삭제하거나</a:t>
            </a:r>
            <a:r>
              <a:rPr lang="en-US" altLang="ko-KR" dirty="0"/>
              <a:t>, </a:t>
            </a:r>
            <a:r>
              <a:rPr lang="ko-KR" altLang="en-US" dirty="0"/>
              <a:t>메일 서버에 그대로 저장</a:t>
            </a:r>
            <a:endParaRPr lang="en-US" altLang="ko-KR" dirty="0"/>
          </a:p>
          <a:p>
            <a:pPr lvl="2"/>
            <a:r>
              <a:rPr lang="en-US" altLang="ko-KR" dirty="0"/>
              <a:t>IMAP(Internet Message Access Protocol)</a:t>
            </a:r>
          </a:p>
          <a:p>
            <a:pPr lvl="3"/>
            <a:r>
              <a:rPr lang="en-US" altLang="ko-KR" dirty="0"/>
              <a:t>POP3</a:t>
            </a:r>
            <a:r>
              <a:rPr lang="ko-KR" altLang="en-US" dirty="0"/>
              <a:t>와 마찬가지로 사용자가 메일 서버에서 메일을 내려받는 프로토콜 중 하나</a:t>
            </a:r>
            <a:endParaRPr lang="en-US" altLang="ko-KR" dirty="0"/>
          </a:p>
          <a:p>
            <a:pPr lvl="3"/>
            <a:r>
              <a:rPr lang="ko-KR" altLang="en-US" dirty="0"/>
              <a:t>다른 점이라면 중앙 서버에서 동기화가 이뤄지기 때문에 같은 계정으로 연결된 모든 장치에서 똑같은 내용이 보이게 됨</a:t>
            </a:r>
            <a:r>
              <a:rPr lang="en-US" altLang="ko-KR" dirty="0"/>
              <a:t>. </a:t>
            </a:r>
            <a:r>
              <a:rPr lang="ko-KR" altLang="en-US" dirty="0"/>
              <a:t>예를 들어 스마트폰에서 특정 메일을 지웠다면 테블릿에서도 함께 지워짐</a:t>
            </a:r>
            <a:endParaRPr lang="en-US" altLang="ko-KR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10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22672303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16.3 </a:t>
            </a:r>
            <a:r>
              <a:rPr lang="ko-KR" altLang="en-US" b="1" dirty="0"/>
              <a:t>이메일 전송 프로그램 작성</a:t>
            </a:r>
            <a:r>
              <a:rPr lang="en-US" altLang="ko-KR" b="1" dirty="0"/>
              <a:t>(1)</a:t>
            </a:r>
            <a:endParaRPr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18654C-A34C-4E38-BF24-A5C683EF50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US" altLang="ko-KR" b="1" dirty="0"/>
              <a:t>16.3.1 </a:t>
            </a:r>
            <a:r>
              <a:rPr lang="ko-KR" altLang="en-US" b="1" dirty="0"/>
              <a:t>이메일 작성 화면</a:t>
            </a:r>
            <a:endParaRPr lang="en-US" altLang="ko-KR" b="1" dirty="0"/>
          </a:p>
          <a:p>
            <a:pPr lvl="2"/>
            <a:r>
              <a:rPr lang="en-US" altLang="ko-KR" dirty="0"/>
              <a:t>[</a:t>
            </a:r>
            <a:r>
              <a:rPr lang="ko-KR" altLang="en-US" dirty="0"/>
              <a:t>예제 </a:t>
            </a:r>
            <a:r>
              <a:rPr lang="en-US" altLang="ko-KR" dirty="0"/>
              <a:t>16-1] </a:t>
            </a:r>
            <a:r>
              <a:rPr lang="ko-KR" altLang="en-US" dirty="0"/>
              <a:t>이메일 작성 페이지</a:t>
            </a:r>
            <a:br>
              <a:rPr lang="en-US" altLang="ko-KR" dirty="0"/>
            </a:br>
            <a:r>
              <a:rPr lang="en-US" altLang="ko-KR" dirty="0"/>
              <a:t>① &lt;form&gt; </a:t>
            </a:r>
            <a:r>
              <a:rPr lang="ko-KR" altLang="en-US" dirty="0"/>
              <a:t>태그의 전송 방식은 </a:t>
            </a:r>
            <a:r>
              <a:rPr lang="en-US" altLang="ko-KR" dirty="0"/>
              <a:t>post</a:t>
            </a:r>
            <a:r>
              <a:rPr lang="ko-KR" altLang="en-US" dirty="0"/>
              <a:t>이고</a:t>
            </a:r>
            <a:r>
              <a:rPr lang="en-US" altLang="ko-KR" dirty="0"/>
              <a:t>, </a:t>
            </a:r>
            <a:r>
              <a:rPr lang="ko-KR" altLang="en-US" dirty="0"/>
              <a:t>이메일 전송을 처리할 페이지는 </a:t>
            </a:r>
            <a:r>
              <a:rPr lang="en-US" altLang="ko-KR" dirty="0" err="1"/>
              <a:t>SendProcess.jsp</a:t>
            </a:r>
            <a:br>
              <a:rPr lang="en-US" altLang="ko-KR" dirty="0"/>
            </a:br>
            <a:r>
              <a:rPr lang="en-US" altLang="ko-KR" dirty="0"/>
              <a:t>② </a:t>
            </a:r>
            <a:r>
              <a:rPr lang="ko-KR" altLang="en-US" dirty="0"/>
              <a:t>네이버 메일 서버를 사용하므로</a:t>
            </a:r>
            <a:r>
              <a:rPr lang="en-US" altLang="ko-KR" dirty="0"/>
              <a:t>, ‘</a:t>
            </a:r>
            <a:r>
              <a:rPr lang="ko-KR" altLang="en-US" dirty="0"/>
              <a:t>보내는 사람’에는 본인의 네이버 이메일 주소를 입력</a:t>
            </a:r>
            <a:br>
              <a:rPr lang="en-US" altLang="ko-KR" dirty="0"/>
            </a:br>
            <a:r>
              <a:rPr lang="en-US" altLang="ko-KR" dirty="0"/>
              <a:t>③ </a:t>
            </a:r>
            <a:r>
              <a:rPr lang="ko-KR" altLang="en-US" dirty="0"/>
              <a:t>‘받는 사람’은 수신 여부를 확인할 수 있는 다른 이메일 주소를 입력</a:t>
            </a:r>
            <a:br>
              <a:rPr lang="en-US" altLang="ko-KR" dirty="0"/>
            </a:br>
            <a:r>
              <a:rPr lang="en-US" altLang="ko-KR" dirty="0"/>
              <a:t>④ </a:t>
            </a:r>
            <a:r>
              <a:rPr lang="ko-KR" altLang="en-US" dirty="0"/>
              <a:t>이메일을 보낼 때의 형식을 지정</a:t>
            </a:r>
            <a:r>
              <a:rPr lang="en-US" altLang="ko-KR" dirty="0"/>
              <a:t>. </a:t>
            </a:r>
            <a:r>
              <a:rPr lang="ko-KR" altLang="en-US" dirty="0"/>
              <a:t>순수한 텍스트나 </a:t>
            </a:r>
            <a:r>
              <a:rPr lang="en-US" altLang="ko-KR" dirty="0"/>
              <a:t>HTML </a:t>
            </a:r>
            <a:r>
              <a:rPr lang="ko-KR" altLang="en-US" dirty="0"/>
              <a:t>형식을 선택</a:t>
            </a:r>
            <a:endParaRPr lang="en-US" altLang="ko-KR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11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4534421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16.3 </a:t>
            </a:r>
            <a:r>
              <a:rPr lang="ko-KR" altLang="en-US" b="1" dirty="0"/>
              <a:t>이메일 전송 프로그램 작성</a:t>
            </a:r>
            <a:r>
              <a:rPr lang="en-US" altLang="ko-KR" b="1" dirty="0"/>
              <a:t>(2)</a:t>
            </a:r>
            <a:endParaRPr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18654C-A34C-4E38-BF24-A5C683EF50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US" altLang="ko-KR" b="1" dirty="0"/>
              <a:t>16.3.2 </a:t>
            </a:r>
            <a:r>
              <a:rPr lang="ko-KR" altLang="en-US" b="1" dirty="0"/>
              <a:t>이메일 전송 클래스 작성</a:t>
            </a:r>
            <a:endParaRPr lang="en-US" altLang="ko-KR" b="1" dirty="0"/>
          </a:p>
          <a:p>
            <a:pPr lvl="1"/>
            <a:r>
              <a:rPr lang="ko-KR" altLang="en-US" dirty="0"/>
              <a:t>라이브러리 설치</a:t>
            </a:r>
            <a:endParaRPr lang="en-US" altLang="ko-KR" dirty="0"/>
          </a:p>
          <a:p>
            <a:pPr lvl="2"/>
            <a:r>
              <a:rPr lang="ko-KR" altLang="en-US" dirty="0"/>
              <a:t>자바메일</a:t>
            </a:r>
            <a:r>
              <a:rPr lang="en-US" altLang="ko-KR" dirty="0"/>
              <a:t>(</a:t>
            </a:r>
            <a:r>
              <a:rPr lang="en-US" altLang="ko-KR" dirty="0" err="1"/>
              <a:t>JavaMail</a:t>
            </a:r>
            <a:r>
              <a:rPr lang="en-US" altLang="ko-KR" dirty="0"/>
              <a:t>)</a:t>
            </a:r>
            <a:r>
              <a:rPr lang="ko-KR" altLang="en-US" dirty="0"/>
              <a:t>은 이름 그대로 메일 서비스와 관련한 전반적인 기능을 수행</a:t>
            </a:r>
            <a:endParaRPr lang="en-US" altLang="ko-KR" dirty="0"/>
          </a:p>
          <a:p>
            <a:pPr lvl="2"/>
            <a:r>
              <a:rPr lang="ko-KR" altLang="en-US" dirty="0"/>
              <a:t>자바빈즈 액티베이션 프레임워크</a:t>
            </a:r>
            <a:r>
              <a:rPr lang="en-US" altLang="ko-KR" dirty="0"/>
              <a:t>(JavaBeans(TM) Activation Framework)</a:t>
            </a:r>
            <a:r>
              <a:rPr lang="ko-KR" altLang="en-US" dirty="0"/>
              <a:t>는 자바메일 </a:t>
            </a:r>
            <a:r>
              <a:rPr lang="en-US" altLang="ko-KR" dirty="0"/>
              <a:t>API</a:t>
            </a:r>
            <a:r>
              <a:rPr lang="ko-KR" altLang="en-US" dirty="0"/>
              <a:t>가 </a:t>
            </a:r>
            <a:r>
              <a:rPr lang="en-US" altLang="ko-KR" dirty="0"/>
              <a:t>MIME </a:t>
            </a:r>
            <a:r>
              <a:rPr lang="ko-KR" altLang="en-US" dirty="0"/>
              <a:t>데이터를 관리하기 위해 사용</a:t>
            </a:r>
            <a:endParaRPr lang="en-US" altLang="ko-KR" dirty="0"/>
          </a:p>
          <a:p>
            <a:pPr marL="627063" lvl="2" indent="0">
              <a:buNone/>
            </a:pPr>
            <a:r>
              <a:rPr lang="en-US" altLang="ko-KR" dirty="0"/>
              <a:t>01 </a:t>
            </a:r>
            <a:r>
              <a:rPr lang="ko-KR" altLang="en-US" dirty="0"/>
              <a:t>자바메일 다운로드 사이트에 접속</a:t>
            </a:r>
            <a:br>
              <a:rPr lang="en-US" altLang="ko-KR" dirty="0"/>
            </a:br>
            <a:r>
              <a:rPr lang="en-US" altLang="ko-KR" dirty="0"/>
              <a:t>    https://mvnrepository.com/artifact/javax.mail/mail/1.4.7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단축 </a:t>
            </a:r>
            <a:r>
              <a:rPr lang="en-US" altLang="ko-KR" dirty="0"/>
              <a:t>URL) https://bit.ly/3CTtV4P</a:t>
            </a:r>
          </a:p>
          <a:p>
            <a:pPr marL="627063" lvl="2" indent="0">
              <a:buNone/>
            </a:pPr>
            <a:r>
              <a:rPr lang="en-US" altLang="ko-KR" dirty="0"/>
              <a:t>02 [jar] </a:t>
            </a:r>
            <a:r>
              <a:rPr lang="ko-KR" altLang="en-US" dirty="0"/>
              <a:t>링크를 클릭하여 파일을 다운로드</a:t>
            </a:r>
            <a:endParaRPr lang="en-US" altLang="ko-KR" dirty="0"/>
          </a:p>
          <a:p>
            <a:pPr marL="627063" lvl="2" indent="0">
              <a:buNone/>
            </a:pPr>
            <a:r>
              <a:rPr lang="en-US" altLang="ko-KR" dirty="0"/>
              <a:t>03 </a:t>
            </a:r>
            <a:r>
              <a:rPr lang="ko-KR" altLang="en-US" dirty="0"/>
              <a:t>자바빈즈 액티베이션 프레임워크 다운로드 사이트에 접속</a:t>
            </a:r>
            <a:br>
              <a:rPr lang="en-US" altLang="ko-KR" dirty="0"/>
            </a:br>
            <a:r>
              <a:rPr lang="en-US" altLang="ko-KR" dirty="0"/>
              <a:t>    https://mvnrepository.com/artifact/javax.activation/activation/1.1.1</a:t>
            </a:r>
            <a:br>
              <a:rPr lang="en-US" altLang="ko-KR" dirty="0"/>
            </a:br>
            <a:r>
              <a:rPr lang="en-US" altLang="ko-KR" dirty="0"/>
              <a:t>    (</a:t>
            </a:r>
            <a:r>
              <a:rPr lang="ko-KR" altLang="en-US" dirty="0"/>
              <a:t>단축 </a:t>
            </a:r>
            <a:r>
              <a:rPr lang="en-US" altLang="ko-KR" dirty="0"/>
              <a:t>URL) https://bit.ly/2VSRtW4</a:t>
            </a:r>
          </a:p>
          <a:p>
            <a:pPr marL="627063" lvl="2" indent="0">
              <a:buNone/>
            </a:pPr>
            <a:r>
              <a:rPr lang="en-US" altLang="ko-KR" dirty="0"/>
              <a:t>04 [jar] </a:t>
            </a:r>
            <a:r>
              <a:rPr lang="ko-KR" altLang="en-US" dirty="0"/>
              <a:t>링크를 클릭하여 파일을 다운로드</a:t>
            </a:r>
            <a:endParaRPr lang="en-US" altLang="ko-KR" dirty="0"/>
          </a:p>
          <a:p>
            <a:pPr marL="627063" lvl="2" indent="0">
              <a:buNone/>
            </a:pPr>
            <a:r>
              <a:rPr lang="en-US" altLang="ko-KR" dirty="0"/>
              <a:t>05 </a:t>
            </a:r>
            <a:r>
              <a:rPr lang="ko-KR" altLang="en-US" dirty="0"/>
              <a:t>다운로드한 두 파일을 </a:t>
            </a:r>
            <a:r>
              <a:rPr lang="en-US" altLang="ko-KR" dirty="0"/>
              <a:t>WEB-INF </a:t>
            </a:r>
            <a:r>
              <a:rPr lang="ko-KR" altLang="en-US" dirty="0"/>
              <a:t>하위의 </a:t>
            </a:r>
            <a:r>
              <a:rPr lang="en-US" altLang="ko-KR" dirty="0"/>
              <a:t>lib </a:t>
            </a:r>
            <a:r>
              <a:rPr lang="ko-KR" altLang="en-US" dirty="0"/>
              <a:t>폴더에 복사</a:t>
            </a:r>
            <a:endParaRPr lang="en-US" altLang="ko-KR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12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36455571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16.3 </a:t>
            </a:r>
            <a:r>
              <a:rPr lang="ko-KR" altLang="en-US" b="1" dirty="0"/>
              <a:t>이메일 전송 프로그램 작성</a:t>
            </a:r>
            <a:r>
              <a:rPr lang="en-US" altLang="ko-KR" b="1" dirty="0"/>
              <a:t>(3)</a:t>
            </a:r>
            <a:endParaRPr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18654C-A34C-4E38-BF24-A5C683EF50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/>
              <a:t>이메일 전송 클래스 작성</a:t>
            </a:r>
            <a:endParaRPr lang="en-US" altLang="ko-KR" dirty="0"/>
          </a:p>
          <a:p>
            <a:pPr lvl="2"/>
            <a:r>
              <a:rPr lang="ko-KR" altLang="en-US" dirty="0"/>
              <a:t>자바메일에서 메일 전송 순서</a:t>
            </a:r>
            <a:r>
              <a:rPr lang="en-US" altLang="ko-KR" dirty="0"/>
              <a:t>: </a:t>
            </a:r>
            <a:r>
              <a:rPr lang="ko-KR" altLang="en-US" dirty="0"/>
              <a:t>세션 생성</a:t>
            </a:r>
            <a:r>
              <a:rPr lang="en-US" altLang="ko-KR" dirty="0"/>
              <a:t>(</a:t>
            </a:r>
            <a:r>
              <a:rPr lang="ko-KR" altLang="en-US" dirty="0"/>
              <a:t>메일 서버에 사용자 인증</a:t>
            </a:r>
            <a:r>
              <a:rPr lang="en-US" altLang="ko-KR" dirty="0"/>
              <a:t>) → </a:t>
            </a:r>
            <a:r>
              <a:rPr lang="ko-KR" altLang="en-US" dirty="0"/>
              <a:t>메시지 작성 </a:t>
            </a:r>
            <a:r>
              <a:rPr lang="en-US" altLang="ko-KR" dirty="0"/>
              <a:t>→ </a:t>
            </a:r>
            <a:r>
              <a:rPr lang="ko-KR" altLang="en-US" dirty="0"/>
              <a:t>전송</a:t>
            </a:r>
            <a:br>
              <a:rPr lang="en-US" altLang="ko-KR" dirty="0"/>
            </a:br>
            <a:r>
              <a:rPr lang="en-US" altLang="ko-KR" dirty="0"/>
              <a:t>[</a:t>
            </a:r>
            <a:r>
              <a:rPr lang="ko-KR" altLang="en-US" dirty="0"/>
              <a:t>예제 </a:t>
            </a:r>
            <a:r>
              <a:rPr lang="en-US" altLang="ko-KR" dirty="0"/>
              <a:t>16-2] </a:t>
            </a:r>
            <a:r>
              <a:rPr lang="ko-KR" altLang="en-US" dirty="0"/>
              <a:t>이메일 전송 클래스</a:t>
            </a:r>
            <a:br>
              <a:rPr lang="en-US" altLang="ko-KR" dirty="0"/>
            </a:br>
            <a:r>
              <a:rPr lang="en-US" altLang="ko-KR" dirty="0"/>
              <a:t>① </a:t>
            </a:r>
            <a:r>
              <a:rPr lang="ko-KR" altLang="en-US" dirty="0"/>
              <a:t>네이버 </a:t>
            </a:r>
            <a:r>
              <a:rPr lang="en-US" altLang="ko-KR" dirty="0"/>
              <a:t>SMTP </a:t>
            </a:r>
            <a:r>
              <a:rPr lang="ko-KR" altLang="en-US" dirty="0"/>
              <a:t>서버 정보와 </a:t>
            </a:r>
            <a:r>
              <a:rPr lang="en-US" altLang="ko-KR" dirty="0"/>
              <a:t>② </a:t>
            </a:r>
            <a:r>
              <a:rPr lang="ko-KR" altLang="en-US" dirty="0"/>
              <a:t>인증 정보는 변하지 않기 때문에 </a:t>
            </a:r>
            <a:r>
              <a:rPr lang="en-US" altLang="ko-KR" dirty="0"/>
              <a:t>final </a:t>
            </a:r>
            <a:r>
              <a:rPr lang="ko-KR" altLang="en-US" dirty="0"/>
              <a:t>인스턴스 변수로 처리</a:t>
            </a:r>
            <a:br>
              <a:rPr lang="en-US" altLang="ko-KR" dirty="0"/>
            </a:br>
            <a:r>
              <a:rPr lang="en-US" altLang="ko-KR" dirty="0"/>
              <a:t>③ </a:t>
            </a:r>
            <a:r>
              <a:rPr lang="ko-KR" altLang="en-US" dirty="0"/>
              <a:t>생성자에서 할당</a:t>
            </a:r>
            <a:br>
              <a:rPr lang="en-US" altLang="ko-KR" dirty="0"/>
            </a:br>
            <a:r>
              <a:rPr lang="en-US" altLang="ko-KR" dirty="0"/>
              <a:t>④ </a:t>
            </a:r>
            <a:r>
              <a:rPr lang="ko-KR" altLang="en-US" dirty="0"/>
              <a:t>“네이버 아이디”와 “네이버 패스워드”는 각자의 네이버 아이디와 패스워드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 err="1"/>
              <a:t>emailSending</a:t>
            </a:r>
            <a:r>
              <a:rPr lang="en-US" altLang="ko-KR" dirty="0"/>
              <a:t>( )</a:t>
            </a:r>
            <a:r>
              <a:rPr lang="ko-KR" altLang="en-US" dirty="0"/>
              <a:t>은 ‘세션 생성’ → ‘메시지 작성’ → ‘전송 순서’로 이메일을 전송해주는 메서드</a:t>
            </a:r>
            <a:br>
              <a:rPr lang="en-US" altLang="ko-KR" dirty="0"/>
            </a:br>
            <a:r>
              <a:rPr lang="en-US" altLang="ko-KR" dirty="0"/>
              <a:t>⑤ </a:t>
            </a:r>
            <a:r>
              <a:rPr lang="ko-KR" altLang="en-US" dirty="0"/>
              <a:t>세션을 만들 때는 인스턴스 변수로 만들어둔 서버 정보와 인증 정보를 사용</a:t>
            </a:r>
            <a:br>
              <a:rPr lang="en-US" altLang="ko-KR" dirty="0"/>
            </a:br>
            <a:r>
              <a:rPr lang="en-US" altLang="ko-KR" dirty="0"/>
              <a:t>⑥ </a:t>
            </a:r>
            <a:r>
              <a:rPr lang="ko-KR" altLang="en-US" dirty="0"/>
              <a:t>매개 변수로 받은 </a:t>
            </a:r>
            <a:r>
              <a:rPr lang="en-US" altLang="ko-KR" dirty="0"/>
              <a:t>Map </a:t>
            </a:r>
            <a:r>
              <a:rPr lang="ko-KR" altLang="en-US" dirty="0"/>
              <a:t>컬렉션에서 메일 내용을 뽑아 메시지를 작성</a:t>
            </a:r>
            <a:br>
              <a:rPr lang="en-US" altLang="ko-KR" dirty="0"/>
            </a:br>
            <a:r>
              <a:rPr lang="en-US" altLang="ko-KR" dirty="0"/>
              <a:t>⑦ </a:t>
            </a:r>
            <a:r>
              <a:rPr lang="ko-KR" altLang="en-US" dirty="0"/>
              <a:t>전송</a:t>
            </a:r>
            <a:endParaRPr lang="en-US" altLang="ko-KR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13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22517519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16.3 </a:t>
            </a:r>
            <a:r>
              <a:rPr lang="ko-KR" altLang="en-US" b="1" dirty="0"/>
              <a:t>이메일 전송 프로그램 작성</a:t>
            </a:r>
            <a:r>
              <a:rPr lang="en-US" altLang="ko-KR" b="1" dirty="0"/>
              <a:t>(4)</a:t>
            </a:r>
            <a:endParaRPr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18654C-A34C-4E38-BF24-A5C683EF50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US" altLang="ko-KR" b="1" dirty="0"/>
              <a:t>16.3.3 HTML </a:t>
            </a:r>
            <a:r>
              <a:rPr lang="ko-KR" altLang="en-US" b="1" dirty="0"/>
              <a:t>형식 메일 템플릿 준비</a:t>
            </a:r>
            <a:endParaRPr lang="en-US" altLang="ko-KR" b="1" dirty="0"/>
          </a:p>
          <a:p>
            <a:pPr lvl="2"/>
            <a:r>
              <a:rPr lang="en-US" altLang="ko-KR" dirty="0"/>
              <a:t>[</a:t>
            </a:r>
            <a:r>
              <a:rPr lang="ko-KR" altLang="en-US" dirty="0"/>
              <a:t>예제 </a:t>
            </a:r>
            <a:r>
              <a:rPr lang="en-US" altLang="ko-KR" dirty="0"/>
              <a:t>16-3] HTML </a:t>
            </a:r>
            <a:r>
              <a:rPr lang="ko-KR" altLang="en-US" dirty="0"/>
              <a:t>형식 메일용 템플릿</a:t>
            </a:r>
            <a:br>
              <a:rPr lang="en-US" altLang="ko-KR" dirty="0"/>
            </a:br>
            <a:r>
              <a:rPr lang="en-US" altLang="ko-KR" dirty="0"/>
              <a:t>① </a:t>
            </a:r>
            <a:r>
              <a:rPr lang="ko-KR" altLang="en-US" dirty="0"/>
              <a:t>메일 내용을 삽입할 곳</a:t>
            </a:r>
            <a:br>
              <a:rPr lang="en-US" altLang="ko-KR" dirty="0"/>
            </a:br>
            <a:r>
              <a:rPr lang="en-US" altLang="ko-KR" dirty="0"/>
              <a:t>    __CONTENT__ </a:t>
            </a:r>
            <a:r>
              <a:rPr lang="ko-KR" altLang="en-US" dirty="0"/>
              <a:t>부분을 메일 내용으로 대체</a:t>
            </a:r>
            <a:br>
              <a:rPr lang="en-US" altLang="ko-KR" dirty="0"/>
            </a:br>
            <a:r>
              <a:rPr lang="en-US" altLang="ko-KR" dirty="0"/>
              <a:t>② </a:t>
            </a:r>
            <a:r>
              <a:rPr lang="ko-KR" altLang="en-US" dirty="0"/>
              <a:t>학습을 위해 이미지를 삽입 </a:t>
            </a:r>
            <a:r>
              <a:rPr lang="en-US" altLang="ko-KR" dirty="0"/>
              <a:t>- </a:t>
            </a:r>
            <a:r>
              <a:rPr lang="ko-KR" altLang="en-US" dirty="0"/>
              <a:t>주의할 점은 이메일은 외부 메일 서버로 보내는 것이므로</a:t>
            </a:r>
            <a:r>
              <a:rPr lang="en-US" altLang="ko-KR" dirty="0"/>
              <a:t>, </a:t>
            </a:r>
            <a:br>
              <a:rPr lang="en-US" altLang="ko-KR" dirty="0"/>
            </a:br>
            <a:r>
              <a:rPr lang="en-US" altLang="ko-KR" dirty="0"/>
              <a:t>    </a:t>
            </a:r>
            <a:r>
              <a:rPr lang="ko-KR" altLang="en-US" dirty="0"/>
              <a:t>반드시 “</a:t>
            </a:r>
            <a:r>
              <a:rPr lang="en-US" altLang="ko-KR" dirty="0"/>
              <a:t>http”</a:t>
            </a:r>
            <a:r>
              <a:rPr lang="ko-KR" altLang="en-US" dirty="0"/>
              <a:t>나 “</a:t>
            </a:r>
            <a:r>
              <a:rPr lang="en-US" altLang="ko-KR" dirty="0"/>
              <a:t>https”</a:t>
            </a:r>
            <a:r>
              <a:rPr lang="ko-KR" altLang="en-US" dirty="0"/>
              <a:t>를 포함한 절대 경로를 사용</a:t>
            </a:r>
            <a:endParaRPr lang="en-US" altLang="ko-KR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14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3676087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16.3 </a:t>
            </a:r>
            <a:r>
              <a:rPr lang="ko-KR" altLang="en-US" b="1" dirty="0"/>
              <a:t>이메일 전송 프로그램 작성</a:t>
            </a:r>
            <a:r>
              <a:rPr lang="en-US" altLang="ko-KR" b="1" dirty="0"/>
              <a:t>(5)</a:t>
            </a:r>
            <a:endParaRPr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18654C-A34C-4E38-BF24-A5C683EF50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US" altLang="ko-KR" b="1" dirty="0"/>
              <a:t>16.3.4 </a:t>
            </a:r>
            <a:r>
              <a:rPr lang="ko-KR" altLang="en-US" b="1" dirty="0"/>
              <a:t>이메일 전송 처리 페이지 작성</a:t>
            </a:r>
            <a:endParaRPr lang="en-US" altLang="ko-KR" b="1" dirty="0"/>
          </a:p>
          <a:p>
            <a:pPr lvl="2"/>
            <a:r>
              <a:rPr lang="ko-KR" altLang="en-US" dirty="0"/>
              <a:t>준비한 템플릿과 클래스를 이용해 이메일을 전송해줄 </a:t>
            </a:r>
            <a:r>
              <a:rPr lang="en-US" altLang="ko-KR" dirty="0"/>
              <a:t>JSP </a:t>
            </a:r>
            <a:r>
              <a:rPr lang="ko-KR" altLang="en-US" dirty="0"/>
              <a:t>페이지를 생성</a:t>
            </a:r>
            <a:br>
              <a:rPr lang="en-US" altLang="ko-KR" dirty="0"/>
            </a:br>
            <a:r>
              <a:rPr lang="en-US" altLang="ko-KR" dirty="0"/>
              <a:t>[</a:t>
            </a:r>
            <a:r>
              <a:rPr lang="ko-KR" altLang="en-US" dirty="0"/>
              <a:t>예제 </a:t>
            </a:r>
            <a:r>
              <a:rPr lang="en-US" altLang="ko-KR" dirty="0"/>
              <a:t>16-4] </a:t>
            </a:r>
            <a:r>
              <a:rPr lang="ko-KR" altLang="en-US" dirty="0"/>
              <a:t>이메일 전송 처리 페이지</a:t>
            </a:r>
            <a:br>
              <a:rPr lang="en-US" altLang="ko-KR" dirty="0"/>
            </a:br>
            <a:r>
              <a:rPr lang="en-US" altLang="ko-KR" dirty="0"/>
              <a:t>① </a:t>
            </a:r>
            <a:r>
              <a:rPr lang="ko-KR" altLang="en-US" dirty="0"/>
              <a:t>전달받은 제목과 내용 등의 폼값을 </a:t>
            </a:r>
            <a:r>
              <a:rPr lang="en-US" altLang="ko-KR" dirty="0"/>
              <a:t>Map </a:t>
            </a:r>
            <a:r>
              <a:rPr lang="ko-KR" altLang="en-US" dirty="0"/>
              <a:t>타입인 </a:t>
            </a:r>
            <a:r>
              <a:rPr lang="en-US" altLang="ko-KR" dirty="0" err="1"/>
              <a:t>emailContent</a:t>
            </a:r>
            <a:r>
              <a:rPr lang="en-US" altLang="ko-KR" dirty="0"/>
              <a:t> </a:t>
            </a:r>
            <a:r>
              <a:rPr lang="ko-KR" altLang="en-US" dirty="0"/>
              <a:t>변수에 저장</a:t>
            </a:r>
            <a:br>
              <a:rPr lang="en-US" altLang="ko-KR" dirty="0"/>
            </a:br>
            <a:r>
              <a:rPr lang="en-US" altLang="ko-KR" dirty="0"/>
              <a:t>② </a:t>
            </a:r>
            <a:r>
              <a:rPr lang="ko-KR" altLang="en-US" dirty="0"/>
              <a:t>전송 방식</a:t>
            </a:r>
            <a:r>
              <a:rPr lang="en-US" altLang="ko-KR" dirty="0"/>
              <a:t>(</a:t>
            </a:r>
            <a:r>
              <a:rPr lang="ko-KR" altLang="en-US" dirty="0"/>
              <a:t>포맷</a:t>
            </a:r>
            <a:r>
              <a:rPr lang="en-US" altLang="ko-KR" dirty="0"/>
              <a:t>)</a:t>
            </a:r>
            <a:r>
              <a:rPr lang="ko-KR" altLang="en-US" dirty="0"/>
              <a:t>이 무엇이냐에 따라 내용 부분은 다르게 처리</a:t>
            </a:r>
            <a:br>
              <a:rPr lang="en-US" altLang="ko-KR" dirty="0"/>
            </a:br>
            <a:r>
              <a:rPr lang="en-US" altLang="ko-KR" dirty="0"/>
              <a:t>③ Text</a:t>
            </a:r>
            <a:r>
              <a:rPr lang="ko-KR" altLang="en-US" dirty="0"/>
              <a:t>를 선택한 경우는 입력한 내용만 저장</a:t>
            </a:r>
            <a:br>
              <a:rPr lang="en-US" altLang="ko-KR" dirty="0"/>
            </a:br>
            <a:r>
              <a:rPr lang="en-US" altLang="ko-KR" dirty="0"/>
              <a:t>④ HTML</a:t>
            </a:r>
            <a:r>
              <a:rPr lang="ko-KR" altLang="en-US" dirty="0"/>
              <a:t>을 선택했다면 내용도 </a:t>
            </a:r>
            <a:r>
              <a:rPr lang="en-US" altLang="ko-KR" dirty="0"/>
              <a:t>HTML </a:t>
            </a:r>
            <a:r>
              <a:rPr lang="ko-KR" altLang="en-US" dirty="0"/>
              <a:t>형태로 변환</a:t>
            </a:r>
            <a:br>
              <a:rPr lang="en-US" altLang="ko-KR" dirty="0"/>
            </a:br>
            <a:r>
              <a:rPr lang="en-US" altLang="ko-KR" dirty="0"/>
              <a:t>⑤ </a:t>
            </a:r>
            <a:r>
              <a:rPr lang="ko-KR" altLang="en-US" dirty="0"/>
              <a:t>줄바꿈 문자를 </a:t>
            </a:r>
            <a:r>
              <a:rPr lang="en-US" altLang="ko-KR" dirty="0"/>
              <a:t>HTML </a:t>
            </a:r>
            <a:r>
              <a:rPr lang="ko-KR" altLang="en-US" dirty="0"/>
              <a:t>태그인 </a:t>
            </a:r>
            <a:r>
              <a:rPr lang="en-US" altLang="ko-KR" dirty="0"/>
              <a:t>&lt;</a:t>
            </a:r>
            <a:r>
              <a:rPr lang="en-US" altLang="ko-KR" dirty="0" err="1"/>
              <a:t>br</a:t>
            </a:r>
            <a:r>
              <a:rPr lang="en-US" altLang="ko-KR" dirty="0"/>
              <a:t>/&gt;</a:t>
            </a:r>
            <a:r>
              <a:rPr lang="ko-KR" altLang="en-US" dirty="0"/>
              <a:t>로 바꿔줌</a:t>
            </a:r>
            <a:br>
              <a:rPr lang="en-US" altLang="ko-KR" dirty="0"/>
            </a:br>
            <a:r>
              <a:rPr lang="en-US" altLang="ko-KR" dirty="0"/>
              <a:t>⑥ HTML </a:t>
            </a:r>
            <a:r>
              <a:rPr lang="ko-KR" altLang="en-US" dirty="0"/>
              <a:t>메일용 템플릿인 </a:t>
            </a:r>
            <a:r>
              <a:rPr lang="en-US" altLang="ko-KR" dirty="0"/>
              <a:t>MailForm.html </a:t>
            </a:r>
            <a:r>
              <a:rPr lang="ko-KR" altLang="en-US" dirty="0"/>
              <a:t>파일을 </a:t>
            </a:r>
            <a:r>
              <a:rPr lang="en-US" altLang="ko-KR" dirty="0"/>
              <a:t>⑦ </a:t>
            </a:r>
            <a:r>
              <a:rPr lang="ko-KR" altLang="en-US" dirty="0"/>
              <a:t>한 줄씩 읽어서 </a:t>
            </a:r>
            <a:r>
              <a:rPr lang="en-US" altLang="ko-KR" dirty="0" err="1"/>
              <a:t>htmlContent</a:t>
            </a:r>
            <a:r>
              <a:rPr lang="en-US" altLang="ko-KR" dirty="0"/>
              <a:t> </a:t>
            </a:r>
            <a:r>
              <a:rPr lang="ko-KR" altLang="en-US" dirty="0"/>
              <a:t>저장</a:t>
            </a:r>
            <a:br>
              <a:rPr lang="en-US" altLang="ko-KR" dirty="0"/>
            </a:br>
            <a:r>
              <a:rPr lang="en-US" altLang="ko-KR" dirty="0"/>
              <a:t>⑧ </a:t>
            </a:r>
            <a:r>
              <a:rPr lang="ko-KR" altLang="en-US" dirty="0"/>
              <a:t>이 </a:t>
            </a:r>
            <a:r>
              <a:rPr lang="en-US" altLang="ko-KR" dirty="0"/>
              <a:t>HTML </a:t>
            </a:r>
            <a:r>
              <a:rPr lang="ko-KR" altLang="en-US" dirty="0"/>
              <a:t>템플릿에서 </a:t>
            </a:r>
            <a:r>
              <a:rPr lang="en-US" altLang="ko-KR" dirty="0"/>
              <a:t>__CONTENT__ </a:t>
            </a:r>
            <a:r>
              <a:rPr lang="ko-KR" altLang="en-US" dirty="0"/>
              <a:t>부분을 메일 내용으로 변경해 </a:t>
            </a:r>
            <a:r>
              <a:rPr lang="en-US" altLang="ko-KR" dirty="0"/>
              <a:t>⑨ </a:t>
            </a:r>
            <a:r>
              <a:rPr lang="en-US" altLang="ko-KR" dirty="0" err="1"/>
              <a:t>emailContent</a:t>
            </a:r>
            <a:r>
              <a:rPr lang="ko-KR" altLang="en-US" dirty="0"/>
              <a:t>에 저장</a:t>
            </a:r>
            <a:br>
              <a:rPr lang="en-US" altLang="ko-KR" dirty="0"/>
            </a:br>
            <a:r>
              <a:rPr lang="en-US" altLang="ko-KR" dirty="0"/>
              <a:t>⑩ </a:t>
            </a:r>
            <a:r>
              <a:rPr lang="en-US" altLang="ko-KR" dirty="0" err="1"/>
              <a:t>NaverSMTP</a:t>
            </a:r>
            <a:r>
              <a:rPr lang="en-US" altLang="ko-KR" dirty="0"/>
              <a:t> </a:t>
            </a:r>
            <a:r>
              <a:rPr lang="ko-KR" altLang="en-US" dirty="0"/>
              <a:t>객체를 생성</a:t>
            </a:r>
            <a:br>
              <a:rPr lang="en-US" altLang="ko-KR" dirty="0"/>
            </a:br>
            <a:r>
              <a:rPr lang="en-US" altLang="ko-KR" dirty="0"/>
              <a:t>⑪ </a:t>
            </a:r>
            <a:r>
              <a:rPr lang="ko-KR" altLang="en-US" dirty="0"/>
              <a:t>이메일 전송을 요청</a:t>
            </a:r>
            <a:endParaRPr lang="en-US" altLang="ko-KR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15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12124988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16.4 </a:t>
            </a:r>
            <a:r>
              <a:rPr lang="ko-KR" altLang="en-US" b="1" dirty="0"/>
              <a:t>동작 확인</a:t>
            </a:r>
            <a:r>
              <a:rPr lang="en-US" altLang="ko-KR" b="1" dirty="0"/>
              <a:t>(1)</a:t>
            </a:r>
            <a:endParaRPr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18654C-A34C-4E38-BF24-A5C683EF50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2"/>
            <a:r>
              <a:rPr lang="en-US" altLang="ko-KR" dirty="0"/>
              <a:t>Text </a:t>
            </a:r>
            <a:r>
              <a:rPr lang="ko-KR" altLang="en-US" dirty="0"/>
              <a:t>형식 전송 테스트</a:t>
            </a:r>
            <a:endParaRPr lang="en-US" altLang="ko-KR" dirty="0"/>
          </a:p>
          <a:p>
            <a:pPr marL="627063" lvl="2" indent="0">
              <a:buNone/>
            </a:pPr>
            <a:r>
              <a:rPr lang="en-US" altLang="ko-KR" dirty="0"/>
              <a:t>01 </a:t>
            </a:r>
            <a:r>
              <a:rPr lang="ko-KR" altLang="en-US" dirty="0"/>
              <a:t>이메일 작성 페이지</a:t>
            </a:r>
            <a:r>
              <a:rPr lang="en-US" altLang="ko-KR" dirty="0"/>
              <a:t>(</a:t>
            </a:r>
            <a:r>
              <a:rPr lang="en-US" altLang="ko-KR" dirty="0" err="1"/>
              <a:t>EmailSendMain.jsp</a:t>
            </a:r>
            <a:r>
              <a:rPr lang="en-US" altLang="ko-KR" dirty="0"/>
              <a:t>)</a:t>
            </a:r>
            <a:r>
              <a:rPr lang="ko-KR" altLang="en-US" dirty="0"/>
              <a:t>를 실행</a:t>
            </a:r>
            <a:endParaRPr lang="en-US" altLang="ko-KR" dirty="0"/>
          </a:p>
          <a:p>
            <a:pPr marL="627063" lvl="2" indent="0">
              <a:buNone/>
            </a:pPr>
            <a:r>
              <a:rPr lang="en-US" altLang="ko-KR" dirty="0"/>
              <a:t>02 </a:t>
            </a:r>
            <a:r>
              <a:rPr lang="ko-KR" altLang="en-US" dirty="0"/>
              <a:t>내용 입력</a:t>
            </a:r>
            <a:endParaRPr lang="en-US" altLang="ko-KR" dirty="0"/>
          </a:p>
          <a:p>
            <a:pPr marL="627063" lvl="2" indent="0">
              <a:buNone/>
            </a:pPr>
            <a:endParaRPr lang="en-US" altLang="ko-KR" dirty="0"/>
          </a:p>
          <a:p>
            <a:pPr marL="627063" lvl="2" indent="0">
              <a:buNone/>
            </a:pPr>
            <a:endParaRPr lang="en-US" altLang="ko-KR" dirty="0"/>
          </a:p>
          <a:p>
            <a:pPr marL="627063" lvl="2" indent="0">
              <a:buNone/>
            </a:pPr>
            <a:endParaRPr lang="en-US" altLang="ko-KR" dirty="0"/>
          </a:p>
          <a:p>
            <a:pPr marL="627063" lvl="2" indent="0">
              <a:buNone/>
            </a:pPr>
            <a:endParaRPr lang="en-US" altLang="ko-KR" dirty="0"/>
          </a:p>
          <a:p>
            <a:pPr marL="627063" lvl="2" indent="0">
              <a:buNone/>
            </a:pPr>
            <a:endParaRPr lang="en-US" altLang="ko-KR" dirty="0"/>
          </a:p>
          <a:p>
            <a:pPr marL="627063" lvl="2" indent="0">
              <a:buNone/>
            </a:pPr>
            <a:endParaRPr lang="en-US" altLang="ko-KR" dirty="0"/>
          </a:p>
          <a:p>
            <a:pPr marL="627063" lvl="2" indent="0">
              <a:buNone/>
            </a:pPr>
            <a:endParaRPr lang="en-US" altLang="ko-KR" dirty="0"/>
          </a:p>
          <a:p>
            <a:pPr marL="627063" lvl="2" indent="0">
              <a:buNone/>
            </a:pPr>
            <a:r>
              <a:rPr lang="en-US" altLang="ko-KR" dirty="0"/>
              <a:t>03 [</a:t>
            </a:r>
            <a:r>
              <a:rPr lang="ko-KR" altLang="en-US" dirty="0"/>
              <a:t>전송하기</a:t>
            </a:r>
            <a:r>
              <a:rPr lang="en-US" altLang="ko-KR" dirty="0"/>
              <a:t>] </a:t>
            </a:r>
            <a:r>
              <a:rPr lang="ko-KR" altLang="en-US" dirty="0"/>
              <a:t>버튼을 눌러 이메일 보냄 </a:t>
            </a:r>
            <a:r>
              <a:rPr lang="en-US" altLang="ko-KR" dirty="0"/>
              <a:t>- </a:t>
            </a:r>
            <a:r>
              <a:rPr lang="ko-KR" altLang="en-US" dirty="0"/>
              <a:t>웹 브라우저에 “이메일 전송 성공” 메시지가 나타남</a:t>
            </a:r>
            <a:endParaRPr lang="en-US" altLang="ko-KR" dirty="0"/>
          </a:p>
          <a:p>
            <a:pPr marL="627063" lvl="2" indent="0">
              <a:buNone/>
            </a:pPr>
            <a:r>
              <a:rPr lang="en-US" altLang="ko-KR" dirty="0"/>
              <a:t>04 </a:t>
            </a:r>
            <a:r>
              <a:rPr lang="ko-KR" altLang="en-US" dirty="0"/>
              <a:t>콘솔에서 로그를 확인 </a:t>
            </a:r>
            <a:r>
              <a:rPr lang="en-US" altLang="ko-KR" dirty="0"/>
              <a:t>-</a:t>
            </a:r>
            <a:r>
              <a:rPr lang="ko-KR" altLang="en-US" dirty="0"/>
              <a:t> 네이버 </a:t>
            </a:r>
            <a:r>
              <a:rPr lang="en-US" altLang="ko-KR" dirty="0"/>
              <a:t>SMTP </a:t>
            </a:r>
            <a:r>
              <a:rPr lang="ko-KR" altLang="en-US" dirty="0"/>
              <a:t>서버를 통해 메일이 발송</a:t>
            </a:r>
            <a:endParaRPr lang="en-US" altLang="ko-KR" dirty="0"/>
          </a:p>
          <a:p>
            <a:pPr marL="627063" lvl="2" indent="0">
              <a:buNone/>
            </a:pPr>
            <a:r>
              <a:rPr lang="en-US" altLang="ko-KR" dirty="0"/>
              <a:t>05 </a:t>
            </a:r>
            <a:r>
              <a:rPr lang="ko-KR" altLang="en-US" dirty="0"/>
              <a:t>받는 사람의 메일함에서 메일이 도착한 것을 확인</a:t>
            </a:r>
            <a:endParaRPr lang="en-US" altLang="ko-KR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16</a:t>
            </a:fld>
            <a:endParaRPr lang="ko" alt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F4430C8-67C9-45EC-AB10-93814EB573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5400" y="1853712"/>
            <a:ext cx="2774762" cy="1715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0614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16.4 </a:t>
            </a:r>
            <a:r>
              <a:rPr lang="ko-KR" altLang="en-US" b="1" dirty="0"/>
              <a:t>동작 확인</a:t>
            </a:r>
            <a:r>
              <a:rPr lang="en-US" altLang="ko-KR" b="1" dirty="0"/>
              <a:t>(2)</a:t>
            </a:r>
            <a:endParaRPr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18654C-A34C-4E38-BF24-A5C683EF50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2"/>
            <a:r>
              <a:rPr lang="en-US" altLang="ko-KR" dirty="0"/>
              <a:t>HTML </a:t>
            </a:r>
            <a:r>
              <a:rPr lang="ko-KR" altLang="en-US" dirty="0"/>
              <a:t>형식 전송 테스트</a:t>
            </a:r>
            <a:endParaRPr lang="en-US" altLang="ko-KR" dirty="0"/>
          </a:p>
          <a:p>
            <a:pPr marL="627063" lvl="2" indent="0">
              <a:buNone/>
            </a:pPr>
            <a:r>
              <a:rPr lang="en-US" altLang="ko-KR" dirty="0"/>
              <a:t>01 </a:t>
            </a:r>
            <a:r>
              <a:rPr lang="ko-KR" altLang="en-US" dirty="0"/>
              <a:t>이메일 작성 페이지</a:t>
            </a:r>
            <a:r>
              <a:rPr lang="en-US" altLang="ko-KR" dirty="0"/>
              <a:t>(</a:t>
            </a:r>
            <a:r>
              <a:rPr lang="en-US" altLang="ko-KR" dirty="0" err="1"/>
              <a:t>EmailSendMain.jsp</a:t>
            </a:r>
            <a:r>
              <a:rPr lang="en-US" altLang="ko-KR" dirty="0"/>
              <a:t>)</a:t>
            </a:r>
            <a:r>
              <a:rPr lang="ko-KR" altLang="en-US" dirty="0"/>
              <a:t>를 실행</a:t>
            </a:r>
            <a:endParaRPr lang="en-US" altLang="ko-KR" dirty="0"/>
          </a:p>
          <a:p>
            <a:pPr marL="627063" lvl="2" indent="0">
              <a:buNone/>
            </a:pPr>
            <a:r>
              <a:rPr lang="en-US" altLang="ko-KR" dirty="0"/>
              <a:t>02 </a:t>
            </a:r>
            <a:r>
              <a:rPr lang="ko-KR" altLang="en-US" dirty="0"/>
              <a:t>형식을 “</a:t>
            </a:r>
            <a:r>
              <a:rPr lang="en-US" altLang="ko-KR" dirty="0"/>
              <a:t>HTML”</a:t>
            </a:r>
            <a:r>
              <a:rPr lang="ko-KR" altLang="en-US" dirty="0"/>
              <a:t>로 선택하고</a:t>
            </a:r>
            <a:r>
              <a:rPr lang="en-US" altLang="ko-KR" dirty="0"/>
              <a:t>, </a:t>
            </a:r>
            <a:r>
              <a:rPr lang="ko-KR" altLang="en-US" dirty="0"/>
              <a:t>첫 번째 메일과 구분되도록 제목과 내용도 살짝 다르게 작성</a:t>
            </a:r>
            <a:endParaRPr lang="en-US" altLang="ko-KR" dirty="0"/>
          </a:p>
          <a:p>
            <a:pPr marL="627063" lvl="2" indent="0">
              <a:buNone/>
            </a:pPr>
            <a:r>
              <a:rPr lang="en-US" altLang="ko-KR" dirty="0"/>
              <a:t>03 [</a:t>
            </a:r>
            <a:r>
              <a:rPr lang="ko-KR" altLang="en-US" dirty="0"/>
              <a:t>전송하기</a:t>
            </a:r>
            <a:r>
              <a:rPr lang="en-US" altLang="ko-KR" dirty="0"/>
              <a:t>] </a:t>
            </a:r>
            <a:r>
              <a:rPr lang="ko-KR" altLang="en-US" dirty="0"/>
              <a:t>버튼을 누른 후 성공 메시지를 확인</a:t>
            </a:r>
            <a:endParaRPr lang="en-US" altLang="ko-KR" dirty="0"/>
          </a:p>
          <a:p>
            <a:pPr marL="627063" lvl="2" indent="0">
              <a:buNone/>
            </a:pPr>
            <a:r>
              <a:rPr lang="en-US" altLang="ko-KR" dirty="0"/>
              <a:t>04 </a:t>
            </a:r>
            <a:r>
              <a:rPr lang="ko-KR" altLang="en-US" dirty="0"/>
              <a:t>받는 사람의 메일함을 확인</a:t>
            </a:r>
            <a:br>
              <a:rPr lang="en-US" altLang="ko-KR" dirty="0"/>
            </a:br>
            <a:r>
              <a:rPr lang="en-US" altLang="ko-KR" dirty="0"/>
              <a:t>     - </a:t>
            </a:r>
            <a:r>
              <a:rPr lang="ko-KR" altLang="en-US" dirty="0"/>
              <a:t>템플릿 파일인 </a:t>
            </a:r>
            <a:r>
              <a:rPr lang="en-US" altLang="ko-KR" dirty="0"/>
              <a:t>MailForm.html</a:t>
            </a:r>
            <a:r>
              <a:rPr lang="ko-KR" altLang="en-US" dirty="0"/>
              <a:t>에서 내용 부분</a:t>
            </a:r>
            <a:r>
              <a:rPr lang="en-US" altLang="ko-KR" dirty="0"/>
              <a:t>(__CONTENT__)</a:t>
            </a:r>
            <a:r>
              <a:rPr lang="ko-KR" altLang="en-US" dirty="0"/>
              <a:t>만 변경되어 도착</a:t>
            </a:r>
            <a:endParaRPr lang="en-US" altLang="ko-KR" dirty="0"/>
          </a:p>
          <a:p>
            <a:pPr marL="627063" lvl="2" indent="0">
              <a:buNone/>
            </a:pPr>
            <a:endParaRPr lang="en-US" altLang="ko-KR" dirty="0"/>
          </a:p>
          <a:p>
            <a:pPr marL="627063" lvl="2" indent="0">
              <a:buNone/>
            </a:pPr>
            <a:endParaRPr lang="en-US" altLang="ko-KR" dirty="0"/>
          </a:p>
          <a:p>
            <a:pPr marL="627063" lvl="2" indent="0">
              <a:buNone/>
            </a:pPr>
            <a:endParaRPr lang="en-US" altLang="ko-KR" dirty="0"/>
          </a:p>
          <a:p>
            <a:pPr marL="627063" lvl="2" indent="0">
              <a:buNone/>
            </a:pPr>
            <a:endParaRPr lang="en-US" altLang="ko-KR" dirty="0"/>
          </a:p>
          <a:p>
            <a:pPr marL="627063" lvl="2" indent="0">
              <a:buNone/>
            </a:pPr>
            <a:endParaRPr lang="en-US" altLang="ko-KR" dirty="0"/>
          </a:p>
          <a:p>
            <a:pPr marL="627063" lvl="2" indent="0">
              <a:buNone/>
            </a:pPr>
            <a:endParaRPr lang="en-US" altLang="ko-KR" dirty="0"/>
          </a:p>
          <a:p>
            <a:pPr lvl="2"/>
            <a:r>
              <a:rPr lang="ko-KR" altLang="en-US" dirty="0"/>
              <a:t>일반적으로 온라인 쇼핑몰에서 회원들에게 발송하는 단체 메일에 이런 방식이 사용</a:t>
            </a:r>
            <a:endParaRPr lang="en-US" altLang="ko-KR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17</a:t>
            </a:fld>
            <a:endParaRPr lang="ko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18807A-4EAC-4AC0-A54C-D16F668077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5400" y="2580542"/>
            <a:ext cx="4261339" cy="1455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1439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/>
              <a:t>학습 마무리</a:t>
            </a:r>
            <a:endParaRPr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18654C-A34C-4E38-BF24-A5C683EF50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ko-KR" altLang="en-US" b="1" dirty="0"/>
              <a:t>핵심 요약</a:t>
            </a:r>
            <a:endParaRPr lang="en-US" altLang="ko-KR" sz="1800" b="1" i="0" u="none" strike="noStrike" baseline="0" dirty="0"/>
          </a:p>
          <a:p>
            <a:pPr lvl="1"/>
            <a:r>
              <a:rPr lang="ko-KR" altLang="en-US" dirty="0"/>
              <a:t>네이버 </a:t>
            </a:r>
            <a:r>
              <a:rPr lang="en-US" altLang="ko-KR" dirty="0"/>
              <a:t>SMTP </a:t>
            </a:r>
            <a:r>
              <a:rPr lang="ko-KR" altLang="en-US" dirty="0"/>
              <a:t>서버를 사용하기 위한 설정을 먼저 진행</a:t>
            </a:r>
            <a:endParaRPr lang="en-US" altLang="ko-KR" dirty="0"/>
          </a:p>
          <a:p>
            <a:pPr lvl="1"/>
            <a:r>
              <a:rPr lang="ko-KR" altLang="en-US" dirty="0"/>
              <a:t>메일을 발송하려면 확장 라이브러리가 필요</a:t>
            </a:r>
            <a:endParaRPr lang="en-US" altLang="ko-KR" dirty="0"/>
          </a:p>
          <a:p>
            <a:pPr lvl="1"/>
            <a:r>
              <a:rPr lang="ko-KR" altLang="en-US" dirty="0"/>
              <a:t>메일 형태는 </a:t>
            </a:r>
            <a:r>
              <a:rPr lang="en-US" altLang="ko-KR" dirty="0"/>
              <a:t>Text</a:t>
            </a:r>
            <a:r>
              <a:rPr lang="ko-KR" altLang="en-US" dirty="0"/>
              <a:t>와 </a:t>
            </a:r>
            <a:r>
              <a:rPr lang="en-US" altLang="ko-KR" dirty="0"/>
              <a:t>HTML </a:t>
            </a:r>
            <a:r>
              <a:rPr lang="ko-KR" altLang="en-US" dirty="0"/>
              <a:t>등을 선택할 수 있음</a:t>
            </a:r>
            <a:endParaRPr lang="en-US" altLang="ko-KR" dirty="0"/>
          </a:p>
          <a:p>
            <a:pPr lvl="1"/>
            <a:r>
              <a:rPr lang="en-US" altLang="ko-KR" dirty="0"/>
              <a:t>HTML </a:t>
            </a:r>
            <a:r>
              <a:rPr lang="ko-KR" altLang="en-US" dirty="0"/>
              <a:t>형식으로 발송 시 이미지를 사용하는 경우 반드시 “</a:t>
            </a:r>
            <a:r>
              <a:rPr lang="en-US" altLang="ko-KR" dirty="0"/>
              <a:t>http”</a:t>
            </a:r>
            <a:r>
              <a:rPr lang="ko-KR" altLang="en-US" dirty="0"/>
              <a:t>나 “</a:t>
            </a:r>
            <a:r>
              <a:rPr lang="en-US" altLang="ko-KR" dirty="0"/>
              <a:t>https”</a:t>
            </a:r>
            <a:r>
              <a:rPr lang="ko-KR" altLang="en-US" dirty="0"/>
              <a:t>를 포함한 절대 경로를 사용</a:t>
            </a:r>
            <a:endParaRPr lang="en-US" altLang="ko-KR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18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2526723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C855C"/>
        </a:solid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6"/>
          <p:cNvSpPr txBox="1"/>
          <p:nvPr/>
        </p:nvSpPr>
        <p:spPr>
          <a:xfrm>
            <a:off x="5740458" y="1049550"/>
            <a:ext cx="3014400" cy="152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2500" dirty="0">
                <a:solidFill>
                  <a:schemeClr val="lt1"/>
                </a:solidFill>
                <a:latin typeface="Batang" panose="02030600000101010101" pitchFamily="18" charset="-127"/>
                <a:ea typeface="Batang" panose="02030600000101010101" pitchFamily="18" charset="-127"/>
                <a:cs typeface="NanumMyeongjo"/>
                <a:sym typeface="Nanum Myeongjo"/>
              </a:rPr>
              <a:t>우리는</a:t>
            </a:r>
            <a:endParaRPr sz="2500" dirty="0">
              <a:solidFill>
                <a:schemeClr val="lt1"/>
              </a:solidFill>
              <a:latin typeface="Batang" panose="02030600000101010101" pitchFamily="18" charset="-127"/>
              <a:ea typeface="Batang" panose="02030600000101010101" pitchFamily="18" charset="-127"/>
              <a:cs typeface="NanumMyeongjo"/>
              <a:sym typeface="Nanum Myeongjo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 dirty="0">
                <a:solidFill>
                  <a:schemeClr val="lt1"/>
                </a:solidFill>
                <a:latin typeface="Batang" panose="02030600000101010101" pitchFamily="18" charset="-127"/>
                <a:ea typeface="Batang" panose="02030600000101010101" pitchFamily="18" charset="-127"/>
                <a:cs typeface="NanumMyeongjo"/>
                <a:sym typeface="Nanum Myeongjo"/>
              </a:rPr>
              <a:t>가치가 성장하는</a:t>
            </a:r>
            <a:endParaRPr sz="2500" dirty="0">
              <a:solidFill>
                <a:schemeClr val="lt1"/>
              </a:solidFill>
              <a:latin typeface="Batang" panose="02030600000101010101" pitchFamily="18" charset="-127"/>
              <a:ea typeface="Batang" panose="02030600000101010101" pitchFamily="18" charset="-127"/>
              <a:cs typeface="NanumMyeongjo"/>
              <a:sym typeface="Nanum Myeongjo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 dirty="0">
                <a:solidFill>
                  <a:schemeClr val="lt1"/>
                </a:solidFill>
                <a:latin typeface="Batang" panose="02030600000101010101" pitchFamily="18" charset="-127"/>
                <a:ea typeface="Batang" panose="02030600000101010101" pitchFamily="18" charset="-127"/>
                <a:cs typeface="NanumMyeongjo"/>
                <a:sym typeface="Nanum Myeongjo"/>
              </a:rPr>
              <a:t>시간을</a:t>
            </a:r>
            <a:endParaRPr sz="2500" dirty="0">
              <a:solidFill>
                <a:schemeClr val="lt1"/>
              </a:solidFill>
              <a:latin typeface="Batang" panose="02030600000101010101" pitchFamily="18" charset="-127"/>
              <a:ea typeface="Batang" panose="02030600000101010101" pitchFamily="18" charset="-127"/>
              <a:cs typeface="NanumMyeongjo"/>
              <a:sym typeface="Nanum Myeongjo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 dirty="0">
                <a:solidFill>
                  <a:schemeClr val="lt1"/>
                </a:solidFill>
                <a:latin typeface="Batang" panose="02030600000101010101" pitchFamily="18" charset="-127"/>
                <a:ea typeface="Batang" panose="02030600000101010101" pitchFamily="18" charset="-127"/>
                <a:cs typeface="NanumMyeongjo"/>
                <a:sym typeface="Nanum Myeongjo"/>
              </a:rPr>
              <a:t>만듭니다.</a:t>
            </a:r>
            <a:endParaRPr sz="2500" dirty="0">
              <a:solidFill>
                <a:schemeClr val="lt1"/>
              </a:solidFill>
              <a:latin typeface="Batang" panose="02030600000101010101" pitchFamily="18" charset="-127"/>
              <a:ea typeface="Batang" panose="02030600000101010101" pitchFamily="18" charset="-127"/>
              <a:cs typeface="NanumMyeongjo"/>
              <a:sym typeface="Nanum Myeongjo"/>
            </a:endParaRPr>
          </a:p>
        </p:txBody>
      </p:sp>
      <p:pic>
        <p:nvPicPr>
          <p:cNvPr id="69" name="Google Shape;6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40458" y="3488253"/>
            <a:ext cx="1655626" cy="165562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7D5511D-26EC-45F8-9BCF-CC6F5517EA2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2</a:t>
            </a:fld>
            <a:endParaRPr lang="ko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C855C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13807" y="50853"/>
            <a:ext cx="830998" cy="830998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A58C50-2DF5-4DC7-B20F-E5FACCB70A3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3</a:t>
            </a:fld>
            <a:endParaRPr lang="ko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05B556-8966-4304-99BF-5BF46D23DCC6}"/>
              </a:ext>
            </a:extLst>
          </p:cNvPr>
          <p:cNvSpPr txBox="1"/>
          <p:nvPr/>
        </p:nvSpPr>
        <p:spPr>
          <a:xfrm>
            <a:off x="630943" y="596893"/>
            <a:ext cx="27510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502800"/>
                </a:solidFill>
                <a:latin typeface="+mn-ea"/>
                <a:ea typeface="+mn-ea"/>
              </a:rPr>
              <a:t>[1</a:t>
            </a:r>
            <a:r>
              <a:rPr lang="ko-KR" altLang="en-US" b="1" dirty="0">
                <a:solidFill>
                  <a:srgbClr val="502800"/>
                </a:solidFill>
                <a:latin typeface="+mn-ea"/>
                <a:ea typeface="+mn-ea"/>
              </a:rPr>
              <a:t>단계</a:t>
            </a:r>
            <a:r>
              <a:rPr lang="en-US" altLang="ko-KR" b="1" dirty="0">
                <a:solidFill>
                  <a:srgbClr val="502800"/>
                </a:solidFill>
                <a:latin typeface="+mn-ea"/>
                <a:ea typeface="+mn-ea"/>
              </a:rPr>
              <a:t>]</a:t>
            </a:r>
            <a:r>
              <a:rPr lang="ko-KR" altLang="en-US" b="1" dirty="0">
                <a:solidFill>
                  <a:srgbClr val="502800"/>
                </a:solidFill>
                <a:latin typeface="+mn-ea"/>
                <a:ea typeface="+mn-ea"/>
              </a:rPr>
              <a:t> 빠르게 익히는 </a:t>
            </a:r>
            <a:r>
              <a:rPr lang="en-US" altLang="ko-KR" b="1" dirty="0">
                <a:solidFill>
                  <a:srgbClr val="502800"/>
                </a:solidFill>
                <a:latin typeface="+mn-ea"/>
                <a:ea typeface="+mn-ea"/>
              </a:rPr>
              <a:t>JSP </a:t>
            </a:r>
            <a:r>
              <a:rPr lang="ko-KR" altLang="en-US" b="1" dirty="0">
                <a:solidFill>
                  <a:srgbClr val="502800"/>
                </a:solidFill>
                <a:latin typeface="+mn-ea"/>
                <a:ea typeface="+mn-ea"/>
              </a:rPr>
              <a:t>기초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A77228-98CF-4C55-8504-47162C964E3B}"/>
              </a:ext>
            </a:extLst>
          </p:cNvPr>
          <p:cNvSpPr txBox="1"/>
          <p:nvPr/>
        </p:nvSpPr>
        <p:spPr>
          <a:xfrm>
            <a:off x="4071763" y="596893"/>
            <a:ext cx="4314976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i="0" u="none" strike="noStrike" baseline="0" dirty="0">
                <a:solidFill>
                  <a:srgbClr val="F8F8F8"/>
                </a:solidFill>
                <a:latin typeface="+mn-ea"/>
                <a:ea typeface="+mn-ea"/>
              </a:rPr>
              <a:t>01 JSP </a:t>
            </a:r>
            <a:r>
              <a:rPr lang="ko-KR" altLang="en-US" sz="1200" i="0" u="none" strike="noStrike" baseline="0" dirty="0">
                <a:solidFill>
                  <a:srgbClr val="F8F8F8"/>
                </a:solidFill>
                <a:latin typeface="+mn-ea"/>
                <a:ea typeface="+mn-ea"/>
              </a:rPr>
              <a:t>기본</a:t>
            </a:r>
            <a:endParaRPr lang="en-US" altLang="ko-KR" sz="1200" i="0" u="none" strike="noStrike" baseline="0" dirty="0">
              <a:solidFill>
                <a:srgbClr val="F8F8F8"/>
              </a:solidFill>
              <a:latin typeface="+mn-ea"/>
              <a:ea typeface="+mn-ea"/>
            </a:endParaRPr>
          </a:p>
          <a:p>
            <a:r>
              <a:rPr lang="en-US" altLang="ko-KR" sz="1200" dirty="0">
                <a:solidFill>
                  <a:srgbClr val="F8F8F8"/>
                </a:solidFill>
                <a:latin typeface="+mn-ea"/>
                <a:ea typeface="+mn-ea"/>
              </a:rPr>
              <a:t>02 </a:t>
            </a:r>
            <a:r>
              <a:rPr lang="ko-KR" altLang="en-US" sz="1200" dirty="0">
                <a:solidFill>
                  <a:srgbClr val="F8F8F8"/>
                </a:solidFill>
                <a:latin typeface="+mn-ea"/>
                <a:ea typeface="+mn-ea"/>
              </a:rPr>
              <a:t>내장 객체</a:t>
            </a:r>
            <a:r>
              <a:rPr lang="en-US" altLang="ko-KR" sz="1200" dirty="0">
                <a:solidFill>
                  <a:srgbClr val="F8F8F8"/>
                </a:solidFill>
                <a:latin typeface="+mn-ea"/>
                <a:ea typeface="+mn-ea"/>
              </a:rPr>
              <a:t>(Implicit Object)</a:t>
            </a:r>
          </a:p>
          <a:p>
            <a:r>
              <a:rPr lang="en-US" altLang="ko-KR" sz="1200" dirty="0">
                <a:solidFill>
                  <a:srgbClr val="F8F8F8"/>
                </a:solidFill>
                <a:latin typeface="+mn-ea"/>
                <a:ea typeface="+mn-ea"/>
              </a:rPr>
              <a:t>03 </a:t>
            </a:r>
            <a:r>
              <a:rPr lang="ko-KR" altLang="en-US" sz="1200" dirty="0">
                <a:solidFill>
                  <a:srgbClr val="F8F8F8"/>
                </a:solidFill>
                <a:latin typeface="+mn-ea"/>
                <a:ea typeface="+mn-ea"/>
              </a:rPr>
              <a:t>내장 객체의 영역</a:t>
            </a:r>
            <a:r>
              <a:rPr lang="en-US" altLang="ko-KR" sz="1200" dirty="0">
                <a:solidFill>
                  <a:srgbClr val="F8F8F8"/>
                </a:solidFill>
                <a:latin typeface="+mn-ea"/>
                <a:ea typeface="+mn-ea"/>
              </a:rPr>
              <a:t>(Scope)</a:t>
            </a:r>
          </a:p>
          <a:p>
            <a:r>
              <a:rPr lang="en-US" altLang="ko-KR" sz="1200" dirty="0">
                <a:solidFill>
                  <a:srgbClr val="F8F8F8"/>
                </a:solidFill>
                <a:latin typeface="+mn-ea"/>
                <a:ea typeface="+mn-ea"/>
              </a:rPr>
              <a:t>04 </a:t>
            </a:r>
            <a:r>
              <a:rPr lang="ko-KR" altLang="en-US" sz="1200" dirty="0">
                <a:solidFill>
                  <a:srgbClr val="F8F8F8"/>
                </a:solidFill>
                <a:latin typeface="+mn-ea"/>
                <a:ea typeface="+mn-ea"/>
              </a:rPr>
              <a:t>쿠키</a:t>
            </a:r>
            <a:r>
              <a:rPr lang="en-US" altLang="ko-KR" sz="1200" dirty="0">
                <a:solidFill>
                  <a:srgbClr val="F8F8F8"/>
                </a:solidFill>
                <a:latin typeface="+mn-ea"/>
                <a:ea typeface="+mn-ea"/>
              </a:rPr>
              <a:t>(Cookie)</a:t>
            </a:r>
          </a:p>
          <a:p>
            <a:r>
              <a:rPr lang="en-US" altLang="ko-KR" sz="1200" dirty="0">
                <a:solidFill>
                  <a:srgbClr val="F8F8F8"/>
                </a:solidFill>
                <a:latin typeface="+mn-ea"/>
                <a:ea typeface="+mn-ea"/>
              </a:rPr>
              <a:t>05 </a:t>
            </a:r>
            <a:r>
              <a:rPr lang="ko-KR" altLang="en-US" sz="1200" dirty="0">
                <a:solidFill>
                  <a:srgbClr val="F8F8F8"/>
                </a:solidFill>
                <a:latin typeface="+mn-ea"/>
                <a:ea typeface="+mn-ea"/>
              </a:rPr>
              <a:t>데이터베이스</a:t>
            </a:r>
            <a:endParaRPr lang="en-US" altLang="ko-KR" sz="1200" dirty="0">
              <a:solidFill>
                <a:srgbClr val="F8F8F8"/>
              </a:solidFill>
              <a:latin typeface="+mn-ea"/>
              <a:ea typeface="+mn-ea"/>
            </a:endParaRPr>
          </a:p>
          <a:p>
            <a:r>
              <a:rPr lang="en-US" altLang="ko-KR" sz="1200" dirty="0">
                <a:solidFill>
                  <a:srgbClr val="F8F8F8"/>
                </a:solidFill>
                <a:latin typeface="+mn-ea"/>
                <a:ea typeface="+mn-ea"/>
              </a:rPr>
              <a:t>06 </a:t>
            </a:r>
            <a:r>
              <a:rPr lang="ko-KR" altLang="en-US" sz="1200" dirty="0">
                <a:solidFill>
                  <a:srgbClr val="F8F8F8"/>
                </a:solidFill>
                <a:latin typeface="+mn-ea"/>
                <a:ea typeface="+mn-ea"/>
              </a:rPr>
              <a:t>세션</a:t>
            </a:r>
            <a:r>
              <a:rPr lang="en-US" altLang="ko-KR" sz="1200" dirty="0">
                <a:solidFill>
                  <a:srgbClr val="F8F8F8"/>
                </a:solidFill>
                <a:latin typeface="+mn-ea"/>
                <a:ea typeface="+mn-ea"/>
              </a:rPr>
              <a:t>(Session)</a:t>
            </a:r>
          </a:p>
          <a:p>
            <a:r>
              <a:rPr lang="en-US" altLang="ko-KR" sz="1200" dirty="0">
                <a:solidFill>
                  <a:srgbClr val="F8F8F8"/>
                </a:solidFill>
                <a:latin typeface="+mn-ea"/>
                <a:ea typeface="+mn-ea"/>
              </a:rPr>
              <a:t>07 </a:t>
            </a:r>
            <a:r>
              <a:rPr lang="ko-KR" altLang="en-US" sz="1200" dirty="0">
                <a:solidFill>
                  <a:srgbClr val="F8F8F8"/>
                </a:solidFill>
                <a:latin typeface="+mn-ea"/>
                <a:ea typeface="+mn-ea"/>
              </a:rPr>
              <a:t>액션 태그</a:t>
            </a:r>
            <a:r>
              <a:rPr lang="en-US" altLang="ko-KR" sz="1200" dirty="0">
                <a:solidFill>
                  <a:srgbClr val="F8F8F8"/>
                </a:solidFill>
                <a:latin typeface="+mn-ea"/>
                <a:ea typeface="+mn-ea"/>
              </a:rPr>
              <a:t>(Action Tag)</a:t>
            </a:r>
          </a:p>
          <a:p>
            <a:r>
              <a:rPr lang="en-US" altLang="ko-KR" sz="1200" dirty="0">
                <a:solidFill>
                  <a:srgbClr val="F8F8F8"/>
                </a:solidFill>
                <a:latin typeface="+mn-ea"/>
                <a:ea typeface="+mn-ea"/>
              </a:rPr>
              <a:t>[Project]</a:t>
            </a:r>
            <a:r>
              <a:rPr lang="ko-KR" altLang="en-US" sz="1200" dirty="0">
                <a:solidFill>
                  <a:srgbClr val="F8F8F8"/>
                </a:solidFill>
                <a:latin typeface="+mn-ea"/>
                <a:ea typeface="+mn-ea"/>
              </a:rPr>
              <a:t> </a:t>
            </a:r>
            <a:r>
              <a:rPr lang="en-US" altLang="ko-KR" sz="1200" dirty="0">
                <a:solidFill>
                  <a:srgbClr val="F8F8F8"/>
                </a:solidFill>
                <a:latin typeface="+mn-ea"/>
                <a:ea typeface="+mn-ea"/>
              </a:rPr>
              <a:t>08 </a:t>
            </a:r>
            <a:r>
              <a:rPr lang="ko-KR" altLang="en-US" sz="1200" dirty="0">
                <a:solidFill>
                  <a:srgbClr val="F8F8F8"/>
                </a:solidFill>
                <a:latin typeface="+mn-ea"/>
                <a:ea typeface="+mn-ea"/>
              </a:rPr>
              <a:t>모델</a:t>
            </a:r>
            <a:r>
              <a:rPr lang="en-US" altLang="ko-KR" sz="1200" dirty="0">
                <a:solidFill>
                  <a:srgbClr val="F8F8F8"/>
                </a:solidFill>
                <a:latin typeface="+mn-ea"/>
                <a:ea typeface="+mn-ea"/>
              </a:rPr>
              <a:t>1 </a:t>
            </a:r>
            <a:r>
              <a:rPr lang="ko-KR" altLang="en-US" sz="1200" dirty="0">
                <a:solidFill>
                  <a:srgbClr val="F8F8F8"/>
                </a:solidFill>
                <a:latin typeface="+mn-ea"/>
                <a:ea typeface="+mn-ea"/>
              </a:rPr>
              <a:t>방식의 회원제 게시판 만들기</a:t>
            </a:r>
            <a:endParaRPr lang="en-US" altLang="ko-KR" sz="1200" dirty="0">
              <a:solidFill>
                <a:srgbClr val="F8F8F8"/>
              </a:solidFill>
              <a:latin typeface="+mn-ea"/>
              <a:ea typeface="+mn-ea"/>
            </a:endParaRPr>
          </a:p>
          <a:p>
            <a:r>
              <a:rPr lang="en-US" altLang="ko-KR" sz="1200" dirty="0">
                <a:solidFill>
                  <a:srgbClr val="F8F8F8"/>
                </a:solidFill>
                <a:latin typeface="+mn-ea"/>
                <a:ea typeface="+mn-ea"/>
              </a:rPr>
              <a:t>[Project] 09 </a:t>
            </a:r>
            <a:r>
              <a:rPr lang="ko-KR" altLang="en-US" sz="1200" dirty="0">
                <a:solidFill>
                  <a:srgbClr val="F8F8F8"/>
                </a:solidFill>
                <a:latin typeface="+mn-ea"/>
                <a:ea typeface="+mn-ea"/>
              </a:rPr>
              <a:t>게시판에 페이징 기능 넣기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1090798-FD01-4CBE-888B-4A631A0CCA38}"/>
              </a:ext>
            </a:extLst>
          </p:cNvPr>
          <p:cNvSpPr txBox="1"/>
          <p:nvPr/>
        </p:nvSpPr>
        <p:spPr>
          <a:xfrm>
            <a:off x="630943" y="2691388"/>
            <a:ext cx="30011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502800"/>
                </a:solidFill>
                <a:latin typeface="+mn-ea"/>
                <a:ea typeface="+mn-ea"/>
              </a:rPr>
              <a:t>[2</a:t>
            </a:r>
            <a:r>
              <a:rPr lang="ko-KR" altLang="en-US" b="1" dirty="0">
                <a:solidFill>
                  <a:srgbClr val="502800"/>
                </a:solidFill>
                <a:latin typeface="+mn-ea"/>
                <a:ea typeface="+mn-ea"/>
              </a:rPr>
              <a:t>단계</a:t>
            </a:r>
            <a:r>
              <a:rPr lang="en-US" altLang="ko-KR" b="1" dirty="0">
                <a:solidFill>
                  <a:srgbClr val="502800"/>
                </a:solidFill>
                <a:latin typeface="+mn-ea"/>
                <a:ea typeface="+mn-ea"/>
              </a:rPr>
              <a:t>]</a:t>
            </a:r>
            <a:r>
              <a:rPr lang="ko-KR" altLang="en-US" b="1" dirty="0">
                <a:solidFill>
                  <a:srgbClr val="502800"/>
                </a:solidFill>
                <a:latin typeface="+mn-ea"/>
                <a:ea typeface="+mn-ea"/>
              </a:rPr>
              <a:t> 고급 기능으로 스킬 레벨업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6FC548C-FE3D-4465-94AB-E6FB2C7ADF0C}"/>
              </a:ext>
            </a:extLst>
          </p:cNvPr>
          <p:cNvSpPr txBox="1"/>
          <p:nvPr/>
        </p:nvSpPr>
        <p:spPr>
          <a:xfrm>
            <a:off x="4071763" y="2691388"/>
            <a:ext cx="48554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i="0" u="none" strike="noStrike" baseline="0" dirty="0">
                <a:solidFill>
                  <a:srgbClr val="F8F8F8"/>
                </a:solidFill>
                <a:latin typeface="+mn-ea"/>
                <a:ea typeface="+mn-ea"/>
              </a:rPr>
              <a:t>10 </a:t>
            </a:r>
            <a:r>
              <a:rPr lang="ko-KR" altLang="en-US" sz="1200" i="0" u="none" strike="noStrike" baseline="0" dirty="0">
                <a:solidFill>
                  <a:srgbClr val="F8F8F8"/>
                </a:solidFill>
                <a:latin typeface="+mn-ea"/>
                <a:ea typeface="+mn-ea"/>
              </a:rPr>
              <a:t>표현 언어</a:t>
            </a:r>
            <a:r>
              <a:rPr lang="en-US" altLang="ko-KR" sz="1200" i="0" u="none" strike="noStrike" baseline="0" dirty="0">
                <a:solidFill>
                  <a:srgbClr val="F8F8F8"/>
                </a:solidFill>
                <a:latin typeface="+mn-ea"/>
                <a:ea typeface="+mn-ea"/>
              </a:rPr>
              <a:t>(EL : Expression Language)</a:t>
            </a:r>
          </a:p>
          <a:p>
            <a:r>
              <a:rPr lang="en-US" altLang="ko-KR" sz="1200" dirty="0">
                <a:solidFill>
                  <a:srgbClr val="F8F8F8"/>
                </a:solidFill>
                <a:latin typeface="+mn-ea"/>
                <a:ea typeface="+mn-ea"/>
              </a:rPr>
              <a:t>11 JSP </a:t>
            </a:r>
            <a:r>
              <a:rPr lang="ko-KR" altLang="en-US" sz="1200" dirty="0">
                <a:solidFill>
                  <a:srgbClr val="F8F8F8"/>
                </a:solidFill>
                <a:latin typeface="+mn-ea"/>
                <a:ea typeface="+mn-ea"/>
              </a:rPr>
              <a:t>표준 태그 라이브러리</a:t>
            </a:r>
            <a:r>
              <a:rPr lang="en-US" altLang="ko-KR" sz="1200" dirty="0">
                <a:solidFill>
                  <a:srgbClr val="F8F8F8"/>
                </a:solidFill>
                <a:latin typeface="+mn-ea"/>
                <a:ea typeface="+mn-ea"/>
              </a:rPr>
              <a:t>(JSTL)</a:t>
            </a:r>
          </a:p>
          <a:p>
            <a:r>
              <a:rPr lang="en-US" altLang="ko-KR" sz="1200" dirty="0">
                <a:solidFill>
                  <a:srgbClr val="F8F8F8"/>
                </a:solidFill>
                <a:latin typeface="+mn-ea"/>
                <a:ea typeface="+mn-ea"/>
              </a:rPr>
              <a:t>12 </a:t>
            </a:r>
            <a:r>
              <a:rPr lang="ko-KR" altLang="en-US" sz="1200" dirty="0">
                <a:solidFill>
                  <a:srgbClr val="F8F8F8"/>
                </a:solidFill>
                <a:latin typeface="+mn-ea"/>
                <a:ea typeface="+mn-ea"/>
              </a:rPr>
              <a:t>파일 업로드 및 다운로드</a:t>
            </a:r>
            <a:endParaRPr lang="en-US" altLang="ko-KR" sz="1200" dirty="0">
              <a:solidFill>
                <a:srgbClr val="F8F8F8"/>
              </a:solidFill>
              <a:latin typeface="+mn-ea"/>
              <a:ea typeface="+mn-ea"/>
            </a:endParaRPr>
          </a:p>
          <a:p>
            <a:r>
              <a:rPr lang="en-US" altLang="ko-KR" sz="1200" dirty="0">
                <a:solidFill>
                  <a:srgbClr val="F8F8F8"/>
                </a:solidFill>
                <a:latin typeface="+mn-ea"/>
                <a:ea typeface="+mn-ea"/>
              </a:rPr>
              <a:t>13 </a:t>
            </a:r>
            <a:r>
              <a:rPr lang="ko-KR" altLang="en-US" sz="1200" dirty="0">
                <a:solidFill>
                  <a:srgbClr val="F8F8F8"/>
                </a:solidFill>
                <a:latin typeface="+mn-ea"/>
                <a:ea typeface="+mn-ea"/>
              </a:rPr>
              <a:t>서블릿</a:t>
            </a:r>
            <a:r>
              <a:rPr lang="en-US" altLang="ko-KR" sz="1200" dirty="0">
                <a:solidFill>
                  <a:srgbClr val="F8F8F8"/>
                </a:solidFill>
                <a:latin typeface="+mn-ea"/>
                <a:ea typeface="+mn-ea"/>
              </a:rPr>
              <a:t>(Servlet)</a:t>
            </a:r>
          </a:p>
          <a:p>
            <a:r>
              <a:rPr lang="en-US" altLang="ko-KR" sz="1200" dirty="0">
                <a:solidFill>
                  <a:srgbClr val="F8F8F8"/>
                </a:solidFill>
                <a:latin typeface="+mn-ea"/>
                <a:ea typeface="+mn-ea"/>
              </a:rPr>
              <a:t>[Project] 14 </a:t>
            </a:r>
            <a:r>
              <a:rPr lang="ko-KR" altLang="en-US" sz="1200" dirty="0">
                <a:solidFill>
                  <a:srgbClr val="F8F8F8"/>
                </a:solidFill>
                <a:latin typeface="+mn-ea"/>
                <a:ea typeface="+mn-ea"/>
              </a:rPr>
              <a:t>모델</a:t>
            </a:r>
            <a:r>
              <a:rPr lang="en-US" altLang="ko-KR" sz="1200" dirty="0">
                <a:solidFill>
                  <a:srgbClr val="F8F8F8"/>
                </a:solidFill>
                <a:latin typeface="+mn-ea"/>
                <a:ea typeface="+mn-ea"/>
              </a:rPr>
              <a:t>2 </a:t>
            </a:r>
            <a:r>
              <a:rPr lang="ko-KR" altLang="en-US" sz="1200" dirty="0">
                <a:solidFill>
                  <a:srgbClr val="F8F8F8"/>
                </a:solidFill>
                <a:latin typeface="+mn-ea"/>
                <a:ea typeface="+mn-ea"/>
              </a:rPr>
              <a:t>방식</a:t>
            </a:r>
            <a:r>
              <a:rPr lang="en-US" altLang="ko-KR" sz="1200" dirty="0">
                <a:solidFill>
                  <a:srgbClr val="F8F8F8"/>
                </a:solidFill>
                <a:latin typeface="+mn-ea"/>
                <a:ea typeface="+mn-ea"/>
              </a:rPr>
              <a:t>(MVC </a:t>
            </a:r>
            <a:r>
              <a:rPr lang="ko-KR" altLang="en-US" sz="1200" dirty="0">
                <a:solidFill>
                  <a:srgbClr val="F8F8F8"/>
                </a:solidFill>
                <a:latin typeface="+mn-ea"/>
                <a:ea typeface="+mn-ea"/>
              </a:rPr>
              <a:t>패턴</a:t>
            </a:r>
            <a:r>
              <a:rPr lang="en-US" altLang="ko-KR" sz="1200" dirty="0">
                <a:solidFill>
                  <a:srgbClr val="F8F8F8"/>
                </a:solidFill>
                <a:latin typeface="+mn-ea"/>
                <a:ea typeface="+mn-ea"/>
              </a:rPr>
              <a:t>)</a:t>
            </a:r>
            <a:r>
              <a:rPr lang="ko-KR" altLang="en-US" sz="1200" dirty="0">
                <a:solidFill>
                  <a:srgbClr val="F8F8F8"/>
                </a:solidFill>
                <a:latin typeface="+mn-ea"/>
                <a:ea typeface="+mn-ea"/>
              </a:rPr>
              <a:t>의 자료실형 게시판 만들기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273DCB9-B5DE-4286-A1D6-4A349BAECDAD}"/>
              </a:ext>
            </a:extLst>
          </p:cNvPr>
          <p:cNvSpPr txBox="1"/>
          <p:nvPr/>
        </p:nvSpPr>
        <p:spPr>
          <a:xfrm>
            <a:off x="630943" y="4016441"/>
            <a:ext cx="3180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502800"/>
                </a:solidFill>
                <a:latin typeface="+mn-ea"/>
                <a:ea typeface="+mn-ea"/>
              </a:rPr>
              <a:t>[3</a:t>
            </a:r>
            <a:r>
              <a:rPr lang="ko-KR" altLang="en-US" b="1" dirty="0">
                <a:solidFill>
                  <a:srgbClr val="502800"/>
                </a:solidFill>
                <a:latin typeface="+mn-ea"/>
                <a:ea typeface="+mn-ea"/>
              </a:rPr>
              <a:t>단계</a:t>
            </a:r>
            <a:r>
              <a:rPr lang="en-US" altLang="ko-KR" b="1" dirty="0">
                <a:solidFill>
                  <a:srgbClr val="502800"/>
                </a:solidFill>
                <a:latin typeface="+mn-ea"/>
                <a:ea typeface="+mn-ea"/>
              </a:rPr>
              <a:t>]</a:t>
            </a:r>
            <a:r>
              <a:rPr lang="ko-KR" altLang="en-US" b="1" dirty="0">
                <a:solidFill>
                  <a:srgbClr val="502800"/>
                </a:solidFill>
                <a:latin typeface="+mn-ea"/>
                <a:ea typeface="+mn-ea"/>
              </a:rPr>
              <a:t> 프로젝트로 익히는 현업 스킬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A6F2360-CFBD-411F-956F-1E4730A32FD4}"/>
              </a:ext>
            </a:extLst>
          </p:cNvPr>
          <p:cNvSpPr txBox="1"/>
          <p:nvPr/>
        </p:nvSpPr>
        <p:spPr>
          <a:xfrm>
            <a:off x="4071763" y="4016441"/>
            <a:ext cx="43149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i="0" u="none" strike="noStrike" baseline="0" dirty="0">
                <a:solidFill>
                  <a:srgbClr val="F8F8F8"/>
                </a:solidFill>
                <a:latin typeface="+mn-ea"/>
                <a:ea typeface="+mn-ea"/>
              </a:rPr>
              <a:t>[Project] 15 </a:t>
            </a:r>
            <a:r>
              <a:rPr lang="ko-KR" altLang="en-US" sz="1200" i="0" u="none" strike="noStrike" baseline="0" dirty="0">
                <a:solidFill>
                  <a:srgbClr val="F8F8F8"/>
                </a:solidFill>
                <a:latin typeface="+mn-ea"/>
                <a:ea typeface="+mn-ea"/>
              </a:rPr>
              <a:t>웹소켓으로 채팅 프로그램 만들기</a:t>
            </a:r>
            <a:endParaRPr lang="en-US" altLang="ko-KR" sz="1200" i="0" u="none" strike="noStrike" baseline="0" dirty="0">
              <a:solidFill>
                <a:srgbClr val="F8F8F8"/>
              </a:solidFill>
              <a:latin typeface="+mn-ea"/>
              <a:ea typeface="+mn-ea"/>
            </a:endParaRPr>
          </a:p>
          <a:p>
            <a:r>
              <a:rPr lang="en-US" altLang="ko-KR" sz="1200" dirty="0">
                <a:solidFill>
                  <a:srgbClr val="F8F8F8"/>
                </a:solidFill>
                <a:latin typeface="+mn-ea"/>
                <a:ea typeface="+mn-ea"/>
              </a:rPr>
              <a:t>[Project] 16 SMTP</a:t>
            </a:r>
            <a:r>
              <a:rPr lang="ko-KR" altLang="en-US" sz="1200" dirty="0">
                <a:solidFill>
                  <a:srgbClr val="F8F8F8"/>
                </a:solidFill>
                <a:latin typeface="+mn-ea"/>
                <a:ea typeface="+mn-ea"/>
              </a:rPr>
              <a:t>를 활용한 이메일 전송하기</a:t>
            </a:r>
            <a:endParaRPr lang="en-US" altLang="ko-KR" sz="1200" dirty="0">
              <a:solidFill>
                <a:srgbClr val="F8F8F8"/>
              </a:solidFill>
              <a:latin typeface="+mn-ea"/>
              <a:ea typeface="+mn-ea"/>
            </a:endParaRPr>
          </a:p>
          <a:p>
            <a:r>
              <a:rPr lang="en-US" altLang="ko-KR" sz="1200" dirty="0">
                <a:solidFill>
                  <a:srgbClr val="F8F8F8"/>
                </a:solidFill>
                <a:latin typeface="+mn-ea"/>
                <a:ea typeface="+mn-ea"/>
              </a:rPr>
              <a:t>[Project] 17 </a:t>
            </a:r>
            <a:r>
              <a:rPr lang="ko-KR" altLang="en-US" sz="1200" dirty="0">
                <a:solidFill>
                  <a:srgbClr val="F8F8F8"/>
                </a:solidFill>
                <a:latin typeface="+mn-ea"/>
                <a:ea typeface="+mn-ea"/>
              </a:rPr>
              <a:t>네이버 검색 </a:t>
            </a:r>
            <a:r>
              <a:rPr lang="en-US" altLang="ko-KR" sz="1200" dirty="0">
                <a:solidFill>
                  <a:srgbClr val="F8F8F8"/>
                </a:solidFill>
                <a:latin typeface="+mn-ea"/>
                <a:ea typeface="+mn-ea"/>
              </a:rPr>
              <a:t>API</a:t>
            </a:r>
            <a:r>
              <a:rPr lang="ko-KR" altLang="en-US" sz="1200" dirty="0">
                <a:solidFill>
                  <a:srgbClr val="F8F8F8"/>
                </a:solidFill>
                <a:latin typeface="+mn-ea"/>
                <a:ea typeface="+mn-ea"/>
              </a:rPr>
              <a:t>를 활용한 검색 결과 출력하기</a:t>
            </a:r>
            <a:endParaRPr lang="en-US" altLang="ko-KR" sz="1200" dirty="0">
              <a:solidFill>
                <a:srgbClr val="F8F8F8"/>
              </a:solidFill>
              <a:latin typeface="+mn-ea"/>
              <a:ea typeface="+mn-ea"/>
            </a:endParaRPr>
          </a:p>
          <a:p>
            <a:r>
              <a:rPr lang="en-US" altLang="ko-KR" sz="1200" dirty="0">
                <a:solidFill>
                  <a:srgbClr val="F8F8F8"/>
                </a:solidFill>
                <a:latin typeface="+mn-ea"/>
                <a:ea typeface="+mn-ea"/>
              </a:rPr>
              <a:t>[Project] 18 </a:t>
            </a:r>
            <a:r>
              <a:rPr lang="ko-KR" altLang="en-US" sz="1200" dirty="0">
                <a:solidFill>
                  <a:srgbClr val="F8F8F8"/>
                </a:solidFill>
                <a:latin typeface="+mn-ea"/>
                <a:ea typeface="+mn-ea"/>
              </a:rPr>
              <a:t>배포하기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01312EF-4197-403E-9A35-949799ADECC4}"/>
              </a:ext>
            </a:extLst>
          </p:cNvPr>
          <p:cNvCxnSpPr>
            <a:cxnSpLocks/>
          </p:cNvCxnSpPr>
          <p:nvPr/>
        </p:nvCxnSpPr>
        <p:spPr>
          <a:xfrm>
            <a:off x="3949832" y="671365"/>
            <a:ext cx="0" cy="1584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5A20DF9-2EAB-4CF8-BE08-37ACA06087A9}"/>
              </a:ext>
            </a:extLst>
          </p:cNvPr>
          <p:cNvCxnSpPr>
            <a:cxnSpLocks/>
          </p:cNvCxnSpPr>
          <p:nvPr/>
        </p:nvCxnSpPr>
        <p:spPr>
          <a:xfrm>
            <a:off x="3949832" y="2781202"/>
            <a:ext cx="0" cy="828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1B32272-7F4A-4E25-9E10-C63CDEB5096A}"/>
              </a:ext>
            </a:extLst>
          </p:cNvPr>
          <p:cNvCxnSpPr>
            <a:cxnSpLocks/>
          </p:cNvCxnSpPr>
          <p:nvPr/>
        </p:nvCxnSpPr>
        <p:spPr>
          <a:xfrm>
            <a:off x="3949832" y="4090096"/>
            <a:ext cx="0" cy="684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E396B1F-204B-4419-AC97-9DD7D4E656DC}"/>
              </a:ext>
            </a:extLst>
          </p:cNvPr>
          <p:cNvSpPr txBox="1"/>
          <p:nvPr/>
        </p:nvSpPr>
        <p:spPr>
          <a:xfrm>
            <a:off x="4062238" y="319894"/>
            <a:ext cx="210996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+mn-ea"/>
                <a:ea typeface="+mn-ea"/>
              </a:rPr>
              <a:t>00 </a:t>
            </a:r>
            <a:r>
              <a:rPr lang="ko-KR" altLang="en-US" sz="1200" dirty="0">
                <a:solidFill>
                  <a:schemeClr val="bg1"/>
                </a:solidFill>
                <a:latin typeface="+mn-ea"/>
                <a:ea typeface="+mn-ea"/>
              </a:rPr>
              <a:t>개발 환경 구축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C855C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8800" y="805515"/>
            <a:ext cx="1612000" cy="45725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7"/>
          <p:cNvSpPr txBox="1"/>
          <p:nvPr/>
        </p:nvSpPr>
        <p:spPr>
          <a:xfrm>
            <a:off x="6045002" y="1198692"/>
            <a:ext cx="1472700" cy="10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1" dirty="0">
                <a:solidFill>
                  <a:schemeClr val="lt1"/>
                </a:solidFill>
              </a:rPr>
              <a:t>16</a:t>
            </a:r>
            <a:endParaRPr sz="8000" b="1" dirty="0">
              <a:solidFill>
                <a:schemeClr val="lt1"/>
              </a:solidFill>
            </a:endParaRPr>
          </a:p>
        </p:txBody>
      </p:sp>
      <p:sp>
        <p:nvSpPr>
          <p:cNvPr id="76" name="Google Shape;76;p17"/>
          <p:cNvSpPr txBox="1"/>
          <p:nvPr/>
        </p:nvSpPr>
        <p:spPr>
          <a:xfrm>
            <a:off x="603315" y="2349606"/>
            <a:ext cx="6792769" cy="8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3600" b="1" dirty="0">
                <a:solidFill>
                  <a:schemeClr val="lt1"/>
                </a:solidFill>
              </a:rPr>
              <a:t>SMTP</a:t>
            </a:r>
            <a:r>
              <a:rPr lang="ko-KR" altLang="en-US" sz="3600" b="1" dirty="0" err="1">
                <a:solidFill>
                  <a:schemeClr val="lt1"/>
                </a:solidFill>
              </a:rPr>
              <a:t>를</a:t>
            </a:r>
            <a:r>
              <a:rPr lang="ko-KR" altLang="en-US" sz="3600" b="1" dirty="0">
                <a:solidFill>
                  <a:schemeClr val="lt1"/>
                </a:solidFill>
              </a:rPr>
              <a:t> 활용한</a:t>
            </a:r>
            <a:endParaRPr lang="en-US" altLang="ko-KR" sz="3600" b="1" dirty="0">
              <a:solidFill>
                <a:schemeClr val="lt1"/>
              </a:solidFill>
            </a:endParaRPr>
          </a:p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b="1" dirty="0">
                <a:solidFill>
                  <a:schemeClr val="lt1"/>
                </a:solidFill>
              </a:rPr>
              <a:t>이메일 전송하기</a:t>
            </a:r>
            <a:endParaRPr lang="en-US" sz="2800" b="1" dirty="0">
              <a:solidFill>
                <a:schemeClr val="lt1"/>
              </a:solidFill>
            </a:endParaRPr>
          </a:p>
        </p:txBody>
      </p:sp>
      <p:pic>
        <p:nvPicPr>
          <p:cNvPr id="77" name="Google Shape;7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40458" y="3488253"/>
            <a:ext cx="1655626" cy="1655626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A58C50-2DF5-4DC7-B20F-E5FACCB70A3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4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39546969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6DF85A-CB2F-4923-92F0-A507CD8DBF5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5</a:t>
            </a:fld>
            <a:endParaRPr lang="ko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C573D2-1C6D-4CD1-AD09-30E4E96521A2}"/>
              </a:ext>
            </a:extLst>
          </p:cNvPr>
          <p:cNvSpPr txBox="1"/>
          <p:nvPr/>
        </p:nvSpPr>
        <p:spPr>
          <a:xfrm>
            <a:off x="2286000" y="268787"/>
            <a:ext cx="507316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1" dirty="0">
                <a:latin typeface="+mn-ea"/>
                <a:ea typeface="+mn-ea"/>
              </a:rPr>
              <a:t>SMTP</a:t>
            </a:r>
            <a:r>
              <a:rPr lang="ko-KR" altLang="en-US" sz="1600" b="1" dirty="0">
                <a:latin typeface="+mn-ea"/>
                <a:ea typeface="+mn-ea"/>
              </a:rPr>
              <a:t>를 활용한 이메일 전송하기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D517DB6-613F-4BD5-BEE4-78C542ADA2CE}"/>
              </a:ext>
            </a:extLst>
          </p:cNvPr>
          <p:cNvSpPr/>
          <p:nvPr/>
        </p:nvSpPr>
        <p:spPr>
          <a:xfrm>
            <a:off x="824845" y="284176"/>
            <a:ext cx="1263191" cy="307777"/>
          </a:xfrm>
          <a:prstGeom prst="roundRect">
            <a:avLst>
              <a:gd name="adj" fmla="val 50000"/>
            </a:avLst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PROJECT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79835D5-ECB3-4EC4-AD55-3E8BD9E724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930134"/>
            <a:ext cx="4563477" cy="3622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312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6DF85A-CB2F-4923-92F0-A507CD8DBF5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6</a:t>
            </a:fld>
            <a:endParaRPr lang="ko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C573D2-1C6D-4CD1-AD09-30E4E96521A2}"/>
              </a:ext>
            </a:extLst>
          </p:cNvPr>
          <p:cNvSpPr txBox="1"/>
          <p:nvPr/>
        </p:nvSpPr>
        <p:spPr>
          <a:xfrm>
            <a:off x="2285999" y="268787"/>
            <a:ext cx="575016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1" dirty="0">
                <a:latin typeface="+mn-ea"/>
                <a:ea typeface="+mn-ea"/>
              </a:rPr>
              <a:t>SMTP</a:t>
            </a:r>
            <a:r>
              <a:rPr lang="ko-KR" altLang="en-US" sz="1600" b="1" dirty="0">
                <a:latin typeface="+mn-ea"/>
                <a:ea typeface="+mn-ea"/>
              </a:rPr>
              <a:t>를 활용한 이메일 전송하기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D517DB6-613F-4BD5-BEE4-78C542ADA2CE}"/>
              </a:ext>
            </a:extLst>
          </p:cNvPr>
          <p:cNvSpPr/>
          <p:nvPr/>
        </p:nvSpPr>
        <p:spPr>
          <a:xfrm>
            <a:off x="824845" y="284176"/>
            <a:ext cx="1263191" cy="307777"/>
          </a:xfrm>
          <a:prstGeom prst="roundRect">
            <a:avLst>
              <a:gd name="adj" fmla="val 50000"/>
            </a:avLst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PROJECT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1D4D1F4-D74B-4E0E-A244-8111CF839C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778400"/>
            <a:ext cx="4547638" cy="2561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476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D8D000-BEDC-4CD8-A44C-6F3DF6522C8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7</a:t>
            </a:fld>
            <a:endParaRPr lang="ko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0E83833-786E-4311-9A81-C9B848A823D9}"/>
              </a:ext>
            </a:extLst>
          </p:cNvPr>
          <p:cNvSpPr/>
          <p:nvPr/>
        </p:nvSpPr>
        <p:spPr>
          <a:xfrm>
            <a:off x="622169" y="471340"/>
            <a:ext cx="1649691" cy="4191877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buFont typeface="Arial" panose="020B0604020202020204" pitchFamily="34" charset="0"/>
              <a:buChar char="□"/>
            </a:pP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학습 목표</a:t>
            </a:r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□"/>
            </a:pPr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□"/>
            </a:pPr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□"/>
            </a:pPr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□"/>
            </a:pPr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□"/>
            </a:pP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학습 순서</a:t>
            </a:r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□"/>
            </a:pPr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□"/>
            </a:pPr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□"/>
            </a:pPr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□"/>
            </a:pPr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□"/>
            </a:pPr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□"/>
            </a:pPr>
            <a:endParaRPr lang="en-US" altLang="ko-KR" sz="240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□"/>
            </a:pPr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□"/>
            </a:pPr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□"/>
            </a:pP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활용 사례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929569E-7D20-40B2-80F6-460FDA432394}"/>
              </a:ext>
            </a:extLst>
          </p:cNvPr>
          <p:cNvSpPr/>
          <p:nvPr/>
        </p:nvSpPr>
        <p:spPr>
          <a:xfrm>
            <a:off x="2384981" y="475811"/>
            <a:ext cx="6165130" cy="4191877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SMTP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는 이메일을 보낼 때 사용하는 메일 서버의 기본 프로토콜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+mn-ea"/>
              </a:rPr>
              <a:t>이번 장에서는 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SMTP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를 활용하여 이메일 전송 프로그램을 제작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+mn-ea"/>
              </a:rPr>
              <a:t>이메일은 소식을 전하는 용도뿐만 아니라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상품 구매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예약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회원가입을 위한 인증처리 등 우리 생활에서 매우 많이 사용</a:t>
            </a: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832E514-5448-4E4D-B0C3-10DF38A38A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4125" y="1742912"/>
            <a:ext cx="5901489" cy="1266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7996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16.1 </a:t>
            </a:r>
            <a:r>
              <a:rPr lang="ko-KR" altLang="en-US" b="1" dirty="0"/>
              <a:t>프로젝트 구상</a:t>
            </a:r>
            <a:endParaRPr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18654C-A34C-4E38-BF24-A5C683EF50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/>
              <a:t>이메일 전성 프로세스</a:t>
            </a:r>
            <a:endParaRPr lang="en-US" altLang="ko-KR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8</a:t>
            </a:fld>
            <a:endParaRPr lang="ko" altLang="en-US"/>
          </a:p>
        </p:txBody>
      </p:sp>
      <p:pic>
        <p:nvPicPr>
          <p:cNvPr id="79" name="Picture 78">
            <a:extLst>
              <a:ext uri="{FF2B5EF4-FFF2-40B4-BE49-F238E27FC236}">
                <a16:creationId xmlns:a16="http://schemas.microsoft.com/office/drawing/2014/main" id="{F2776018-17B6-4A28-97C7-908694A24A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9183" y="1633662"/>
            <a:ext cx="7667625" cy="1134426"/>
          </a:xfrm>
          <a:prstGeom prst="rect">
            <a:avLst/>
          </a:prstGeom>
        </p:spPr>
      </p:pic>
      <p:sp>
        <p:nvSpPr>
          <p:cNvPr id="84" name="TextBox 83">
            <a:extLst>
              <a:ext uri="{FF2B5EF4-FFF2-40B4-BE49-F238E27FC236}">
                <a16:creationId xmlns:a16="http://schemas.microsoft.com/office/drawing/2014/main" id="{B3C36C92-E403-4FBA-B00D-3A8880BD695F}"/>
              </a:ext>
            </a:extLst>
          </p:cNvPr>
          <p:cNvSpPr txBox="1"/>
          <p:nvPr/>
        </p:nvSpPr>
        <p:spPr>
          <a:xfrm>
            <a:off x="1224453" y="3374139"/>
            <a:ext cx="705323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  <a:ea typeface="+mn-ea"/>
              </a:rPr>
              <a:t>이메일 전송을 위해 필요한 </a:t>
            </a:r>
            <a:r>
              <a:rPr lang="en-US" altLang="ko-KR" dirty="0">
                <a:latin typeface="+mn-ea"/>
                <a:ea typeface="+mn-ea"/>
              </a:rPr>
              <a:t>SMTP(Simple Mail Transfer Protocol) </a:t>
            </a:r>
            <a:r>
              <a:rPr lang="ko-KR" altLang="en-US" dirty="0">
                <a:latin typeface="+mn-ea"/>
                <a:ea typeface="+mn-ea"/>
              </a:rPr>
              <a:t>서버는 네이버 메일 서버를 이용</a:t>
            </a:r>
            <a:endParaRPr lang="en-US" altLang="ko-KR" dirty="0">
              <a:latin typeface="+mn-ea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  <a:ea typeface="+mn-ea"/>
              </a:rPr>
              <a:t>네이버 </a:t>
            </a:r>
            <a:r>
              <a:rPr lang="en-US" altLang="ko-KR" dirty="0">
                <a:latin typeface="+mn-ea"/>
                <a:ea typeface="+mn-ea"/>
              </a:rPr>
              <a:t>SMTP </a:t>
            </a:r>
            <a:r>
              <a:rPr lang="ko-KR" altLang="en-US" dirty="0">
                <a:latin typeface="+mn-ea"/>
                <a:ea typeface="+mn-ea"/>
              </a:rPr>
              <a:t>서버를 이용하기 위해 네이버 메일에서 설정을 일부 수정 작업 후 코드를 구현</a:t>
            </a:r>
          </a:p>
        </p:txBody>
      </p:sp>
    </p:spTree>
    <p:extLst>
      <p:ext uri="{BB962C8B-B14F-4D97-AF65-F5344CB8AC3E}">
        <p14:creationId xmlns:p14="http://schemas.microsoft.com/office/powerpoint/2010/main" val="40365640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16.2 </a:t>
            </a:r>
            <a:r>
              <a:rPr lang="ko-KR" altLang="en-US" b="1" dirty="0"/>
              <a:t>네이버 </a:t>
            </a:r>
            <a:r>
              <a:rPr lang="en-US" altLang="ko-KR" b="1" dirty="0"/>
              <a:t>SMTP </a:t>
            </a:r>
            <a:r>
              <a:rPr lang="ko-KR" altLang="en-US" b="1" dirty="0"/>
              <a:t>설정</a:t>
            </a:r>
            <a:r>
              <a:rPr lang="en-US" altLang="ko-KR" b="1" dirty="0"/>
              <a:t>(1)</a:t>
            </a:r>
            <a:endParaRPr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18654C-A34C-4E38-BF24-A5C683EF50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2"/>
            <a:r>
              <a:rPr lang="ko-KR" altLang="en-US" dirty="0"/>
              <a:t>네이버를 </a:t>
            </a:r>
            <a:r>
              <a:rPr lang="en-US" altLang="ko-KR" dirty="0"/>
              <a:t>SMTP </a:t>
            </a:r>
            <a:r>
              <a:rPr lang="ko-KR" altLang="en-US" dirty="0"/>
              <a:t>서버로 사용하기 위한 설정</a:t>
            </a:r>
            <a:endParaRPr lang="en-US" altLang="ko-KR" dirty="0"/>
          </a:p>
          <a:p>
            <a:pPr marL="627063" lvl="2" indent="0">
              <a:buNone/>
            </a:pPr>
            <a:r>
              <a:rPr lang="en-US" altLang="ko-KR" dirty="0"/>
              <a:t>01 </a:t>
            </a:r>
            <a:r>
              <a:rPr lang="ko-KR" altLang="en-US" dirty="0"/>
              <a:t>웹 브라우저를 열고 네이버</a:t>
            </a:r>
            <a:r>
              <a:rPr lang="en-US" altLang="ko-KR" dirty="0"/>
              <a:t>(naver.com)</a:t>
            </a:r>
            <a:r>
              <a:rPr lang="ko-KR" altLang="en-US" dirty="0"/>
              <a:t>에 접속</a:t>
            </a:r>
            <a:endParaRPr lang="en-US" altLang="ko-KR" dirty="0"/>
          </a:p>
          <a:p>
            <a:pPr marL="627063" lvl="2" indent="0">
              <a:buNone/>
            </a:pPr>
            <a:r>
              <a:rPr lang="en-US" altLang="ko-KR" dirty="0"/>
              <a:t>02 </a:t>
            </a:r>
            <a:r>
              <a:rPr lang="ko-KR" altLang="en-US" dirty="0"/>
              <a:t>본인의 계정으로 </a:t>
            </a:r>
            <a:r>
              <a:rPr lang="en-US" altLang="ko-KR" dirty="0"/>
              <a:t>[</a:t>
            </a:r>
            <a:r>
              <a:rPr lang="ko-KR" altLang="en-US" dirty="0"/>
              <a:t>로그인</a:t>
            </a:r>
            <a:r>
              <a:rPr lang="en-US" altLang="ko-KR" dirty="0"/>
              <a:t>]</a:t>
            </a:r>
          </a:p>
          <a:p>
            <a:pPr marL="627063" lvl="2" indent="0">
              <a:buNone/>
            </a:pPr>
            <a:r>
              <a:rPr lang="en-US" altLang="ko-KR" dirty="0"/>
              <a:t>03 [</a:t>
            </a:r>
            <a:r>
              <a:rPr lang="ko-KR" altLang="en-US" dirty="0"/>
              <a:t>메일</a:t>
            </a:r>
            <a:r>
              <a:rPr lang="en-US" altLang="ko-KR" dirty="0"/>
              <a:t>] </a:t>
            </a:r>
            <a:r>
              <a:rPr lang="ko-KR" altLang="en-US" dirty="0"/>
              <a:t>메뉴 클릭</a:t>
            </a:r>
            <a:endParaRPr lang="en-US" altLang="ko-KR" dirty="0"/>
          </a:p>
          <a:p>
            <a:pPr marL="627063" lvl="2" indent="0">
              <a:buNone/>
            </a:pPr>
            <a:r>
              <a:rPr lang="en-US" altLang="ko-KR" dirty="0"/>
              <a:t>04 </a:t>
            </a:r>
            <a:r>
              <a:rPr lang="ko-KR" altLang="en-US" dirty="0"/>
              <a:t>화면 오른쪽 아래에 있는 </a:t>
            </a:r>
            <a:r>
              <a:rPr lang="en-US" altLang="ko-KR" dirty="0"/>
              <a:t>[</a:t>
            </a:r>
            <a:r>
              <a:rPr lang="ko-KR" altLang="en-US" dirty="0"/>
              <a:t>환경설정</a:t>
            </a:r>
            <a:r>
              <a:rPr lang="en-US" altLang="ko-KR" dirty="0"/>
              <a:t>] </a:t>
            </a:r>
            <a:r>
              <a:rPr lang="ko-KR" altLang="en-US" dirty="0"/>
              <a:t>메뉴를 클릭</a:t>
            </a:r>
            <a:endParaRPr lang="en-US" altLang="ko-KR" dirty="0"/>
          </a:p>
          <a:p>
            <a:pPr marL="627063" lvl="2" indent="0">
              <a:buNone/>
            </a:pPr>
            <a:r>
              <a:rPr lang="en-US" altLang="ko-KR" dirty="0"/>
              <a:t>05 </a:t>
            </a:r>
            <a:r>
              <a:rPr lang="ko-KR" altLang="en-US" dirty="0"/>
              <a:t>환경설정 메뉴 중 </a:t>
            </a:r>
            <a:r>
              <a:rPr lang="en-US" altLang="ko-KR" dirty="0"/>
              <a:t>[POP3/IMAP </a:t>
            </a:r>
            <a:r>
              <a:rPr lang="ko-KR" altLang="en-US" dirty="0"/>
              <a:t>설정</a:t>
            </a:r>
            <a:r>
              <a:rPr lang="en-US" altLang="ko-KR" dirty="0"/>
              <a:t>]</a:t>
            </a:r>
            <a:r>
              <a:rPr lang="ko-KR" altLang="en-US" dirty="0"/>
              <a:t>을 클릭</a:t>
            </a:r>
            <a:endParaRPr lang="en-US" altLang="ko-KR" dirty="0"/>
          </a:p>
          <a:p>
            <a:pPr marL="627063" lvl="2" indent="0">
              <a:buNone/>
            </a:pPr>
            <a:r>
              <a:rPr lang="en-US" altLang="ko-KR" dirty="0"/>
              <a:t>06 [POP3/SMTP </a:t>
            </a:r>
            <a:r>
              <a:rPr lang="ko-KR" altLang="en-US" dirty="0"/>
              <a:t>설정</a:t>
            </a:r>
            <a:r>
              <a:rPr lang="en-US" altLang="ko-KR" dirty="0"/>
              <a:t>] </a:t>
            </a:r>
            <a:r>
              <a:rPr lang="ko-KR" altLang="en-US" dirty="0"/>
              <a:t>탭에서 ‘사용함’을 선택한 후 아래 </a:t>
            </a:r>
            <a:r>
              <a:rPr lang="en-US" altLang="ko-KR" dirty="0"/>
              <a:t>[</a:t>
            </a:r>
            <a:r>
              <a:rPr lang="ko-KR" altLang="en-US" dirty="0"/>
              <a:t>확인</a:t>
            </a:r>
            <a:r>
              <a:rPr lang="en-US" altLang="ko-KR" dirty="0"/>
              <a:t>] </a:t>
            </a:r>
            <a:r>
              <a:rPr lang="ko-KR" altLang="en-US" dirty="0"/>
              <a:t>버튼을 클릭하여 설정을 저장</a:t>
            </a:r>
            <a:endParaRPr lang="en-US" altLang="ko-KR" dirty="0"/>
          </a:p>
          <a:p>
            <a:pPr lvl="2"/>
            <a:r>
              <a:rPr lang="ko-KR" altLang="en-US" dirty="0"/>
              <a:t>화면의 아래쪽 서버명과 포트 등의 정보는 프로그램 작성 시 사용</a:t>
            </a:r>
            <a:endParaRPr lang="en-US" altLang="ko-KR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9</a:t>
            </a:fld>
            <a:endParaRPr lang="ko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812219-9619-43F7-806D-4DB3205F00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4208" y="3116383"/>
            <a:ext cx="6515100" cy="1121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92319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57297</TotalTime>
  <Words>1222</Words>
  <Application>Microsoft Macintosh PowerPoint</Application>
  <PresentationFormat>화면 슬라이드 쇼(16:9)</PresentationFormat>
  <Paragraphs>160</Paragraphs>
  <Slides>18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2" baseType="lpstr">
      <vt:lpstr>Arial</vt:lpstr>
      <vt:lpstr>맑은 고딕</vt:lpstr>
      <vt:lpstr>Batang</vt:lpstr>
      <vt:lpstr>Simple Light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16.1 프로젝트 구상</vt:lpstr>
      <vt:lpstr>16.2 네이버 SMTP 설정(1)</vt:lpstr>
      <vt:lpstr>16.2 네이버 SMTP 설정(2)</vt:lpstr>
      <vt:lpstr>16.3 이메일 전송 프로그램 작성(1)</vt:lpstr>
      <vt:lpstr>16.3 이메일 전송 프로그램 작성(2)</vt:lpstr>
      <vt:lpstr>16.3 이메일 전송 프로그램 작성(3)</vt:lpstr>
      <vt:lpstr>16.3 이메일 전송 프로그램 작성(4)</vt:lpstr>
      <vt:lpstr>16.3 이메일 전송 프로그램 작성(5)</vt:lpstr>
      <vt:lpstr>16.4 동작 확인(1)</vt:lpstr>
      <vt:lpstr>16.4 동작 확인(2)</vt:lpstr>
      <vt:lpstr>학습 마무리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RRR</dc:creator>
  <cp:lastModifiedBy>Microsoft Office User</cp:lastModifiedBy>
  <cp:revision>111</cp:revision>
  <dcterms:modified xsi:type="dcterms:W3CDTF">2022-04-21T04:05:08Z</dcterms:modified>
</cp:coreProperties>
</file>