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85" r:id="rId6"/>
    <p:sldId id="286" r:id="rId7"/>
    <p:sldId id="260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84" r:id="rId28"/>
  </p:sldIdLst>
  <p:sldSz cx="9144000" cy="5143500" type="screen16x9"/>
  <p:notesSz cx="6858000" cy="9144000"/>
  <p:embeddedFontLst>
    <p:embeddedFont>
      <p:font typeface="나눔고딕코딩" panose="020D0009000000000000" pitchFamily="49" charset="-127"/>
      <p:regular r:id="rId30"/>
      <p:bold r:id="rId31"/>
    </p:embeddedFont>
    <p:embeddedFont>
      <p:font typeface="Batang" panose="02030600000101010101" pitchFamily="18" charset="-127"/>
      <p:regular r:id="rId32"/>
    </p:embeddedFont>
    <p:embeddedFont>
      <p:font typeface="맑은 고딕" panose="020B0503020000020004" pitchFamily="34" charset="-127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081" autoAdjust="0"/>
  </p:normalViewPr>
  <p:slideViewPr>
    <p:cSldViewPr snapToGrid="0">
      <p:cViewPr varScale="1">
        <p:scale>
          <a:sx n="175" d="100"/>
          <a:sy n="175" d="100"/>
        </p:scale>
        <p:origin x="384" y="168"/>
      </p:cViewPr>
      <p:guideLst>
        <p:guide orient="horz" pos="1665"/>
        <p:guide pos="2880"/>
        <p:guide pos="816"/>
        <p:guide orient="horz" pos="2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592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420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82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806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175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125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328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571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262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41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436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789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845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985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632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7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7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61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70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33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1436688" lvl="4" indent="-269875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 err="1"/>
              <a:t>df</a:t>
            </a:r>
            <a:endParaRPr lang="en-US" dirty="0"/>
          </a:p>
          <a:p>
            <a:pPr lvl="4"/>
            <a:r>
              <a:rPr lang="en-US" dirty="0" err="1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17.1 </a:t>
            </a:r>
            <a:r>
              <a:rPr lang="ko-KR" altLang="en-US" b="1" dirty="0"/>
              <a:t>사전 지식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38250" lvl="3" indent="-342900">
              <a:buFont typeface="+mj-lt"/>
              <a:buAutoNum type="arabicPeriod" startAt="3"/>
            </a:pPr>
            <a:r>
              <a:rPr lang="ko-KR" altLang="en-US" dirty="0"/>
              <a:t>객체의 값으로 배열을 사용</a:t>
            </a:r>
            <a:endParaRPr lang="en-US" altLang="ko-KR" dirty="0"/>
          </a:p>
          <a:p>
            <a:pPr marL="1238250" lvl="3" indent="-342900">
              <a:buFont typeface="+mj-lt"/>
              <a:buAutoNum type="arabicPeriod" startAt="3"/>
            </a:pPr>
            <a:endParaRPr lang="en-US" altLang="ko-KR" dirty="0"/>
          </a:p>
          <a:p>
            <a:pPr marL="1238250" lvl="3" indent="-342900">
              <a:buFont typeface="+mj-lt"/>
              <a:buAutoNum type="arabicPeriod" startAt="3"/>
            </a:pPr>
            <a:endParaRPr lang="en-US" altLang="ko-KR" dirty="0"/>
          </a:p>
          <a:p>
            <a:pPr marL="1238250" lvl="3" indent="-342900">
              <a:buFont typeface="+mj-lt"/>
              <a:buAutoNum type="arabicPeriod" startAt="3"/>
            </a:pPr>
            <a:endParaRPr lang="en-US" altLang="ko-KR" dirty="0"/>
          </a:p>
          <a:p>
            <a:pPr marL="1238250" lvl="3" indent="-342900">
              <a:buFont typeface="+mj-lt"/>
              <a:buAutoNum type="arabicPeriod" startAt="3"/>
            </a:pPr>
            <a:endParaRPr lang="en-US" altLang="ko-KR" dirty="0"/>
          </a:p>
          <a:p>
            <a:pPr marL="1238250" lvl="3" indent="-342900">
              <a:buFont typeface="+mj-lt"/>
              <a:buAutoNum type="arabicPeriod" startAt="3"/>
            </a:pPr>
            <a:endParaRPr lang="en-US" altLang="ko-KR" dirty="0"/>
          </a:p>
          <a:p>
            <a:pPr marL="1238250" lvl="3" indent="-342900">
              <a:buFont typeface="+mj-lt"/>
              <a:buAutoNum type="arabicPeriod" startAt="3"/>
            </a:pPr>
            <a:r>
              <a:rPr lang="ko-KR" altLang="en-US" dirty="0"/>
              <a:t>‘배열’은 값만으로 구성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B41268-0F0E-48F0-8275-024F1EE2B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43348"/>
              </p:ext>
            </p:extLst>
          </p:nvPr>
        </p:nvGraphicFramePr>
        <p:xfrm>
          <a:off x="1295400" y="2764190"/>
          <a:ext cx="62801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배열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{"City":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",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HotPlace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":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이태원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"},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{"City":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",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HotPlace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":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해운대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"},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{"City":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",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HotPlace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":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삼덕동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4938B-5653-4E76-B138-E3C7785E9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95481"/>
              </p:ext>
            </p:extLst>
          </p:nvPr>
        </p:nvGraphicFramePr>
        <p:xfrm>
          <a:off x="1295400" y="1369639"/>
          <a:ext cx="62801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{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firstName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": "Mush",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lastName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": "Have",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"Books": ["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JAVA","JSP","GO","Python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"]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배열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1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17.2 </a:t>
            </a:r>
            <a:r>
              <a:rPr lang="ko-KR" altLang="en-US" b="1" dirty="0"/>
              <a:t>프로젝트 구상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검색 결과 출력 프로세스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8D334-B65D-48BD-8549-364ACF4EE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843" y="1546272"/>
            <a:ext cx="7297615" cy="1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2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17.3 </a:t>
            </a:r>
            <a:r>
              <a:rPr lang="ko-KR" altLang="en-US" b="1" dirty="0"/>
              <a:t>오픈 </a:t>
            </a:r>
            <a:r>
              <a:rPr lang="en-US" altLang="ko-KR" b="1" dirty="0"/>
              <a:t>API </a:t>
            </a:r>
            <a:r>
              <a:rPr lang="ko-KR" altLang="en-US" b="1" dirty="0"/>
              <a:t>이용 신청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ko-KR" altLang="en-US" dirty="0"/>
              <a:t>네이버 검색 </a:t>
            </a:r>
            <a:r>
              <a:rPr lang="en-US" altLang="ko-KR" dirty="0"/>
              <a:t>API</a:t>
            </a:r>
            <a:r>
              <a:rPr lang="ko-KR" altLang="en-US" dirty="0"/>
              <a:t>를 사용하려면 먼저 네이버 개발자센터에서 이용 신청이 필요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네이버</a:t>
            </a:r>
            <a:r>
              <a:rPr lang="en-US" altLang="ko-KR" dirty="0"/>
              <a:t>(https://naver.com)</a:t>
            </a:r>
            <a:r>
              <a:rPr lang="ko-KR" altLang="en-US" dirty="0"/>
              <a:t>에 접속하여 본인 계정으로 ‘로그인’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네이버 검색창에서 “네이버 개발자센터”를 검색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검색 결과에서 “네이버 개발자센터” 링크를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검색용 오픈 </a:t>
            </a:r>
            <a:r>
              <a:rPr lang="en-US" altLang="ko-KR" dirty="0"/>
              <a:t>API</a:t>
            </a:r>
            <a:r>
              <a:rPr lang="ko-KR" altLang="en-US" dirty="0"/>
              <a:t>를 이용해야 하므로 </a:t>
            </a:r>
            <a:r>
              <a:rPr lang="en-US" altLang="ko-KR" dirty="0"/>
              <a:t>[Products] → [</a:t>
            </a:r>
            <a:r>
              <a:rPr lang="ko-KR" altLang="en-US" dirty="0"/>
              <a:t>검색</a:t>
            </a:r>
            <a:r>
              <a:rPr lang="en-US" altLang="ko-KR" dirty="0"/>
              <a:t>] </a:t>
            </a:r>
            <a:r>
              <a:rPr lang="ko-KR" altLang="en-US" dirty="0"/>
              <a:t>메뉴를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05 </a:t>
            </a:r>
            <a:r>
              <a:rPr lang="ko-KR" altLang="en-US" dirty="0"/>
              <a:t>화면을 아래로 스크롤하여 </a:t>
            </a:r>
            <a:r>
              <a:rPr lang="en-US" altLang="ko-KR" dirty="0"/>
              <a:t>[</a:t>
            </a: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이용 신청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06 [</a:t>
            </a:r>
            <a:r>
              <a:rPr lang="ko-KR" altLang="en-US" dirty="0"/>
              <a:t>애플리케이션 등록</a:t>
            </a:r>
            <a:r>
              <a:rPr lang="en-US" altLang="ko-KR" dirty="0"/>
              <a:t>] </a:t>
            </a:r>
            <a:r>
              <a:rPr lang="ko-KR" altLang="en-US" dirty="0"/>
              <a:t>페이지에서는 아래와 같이 입력</a:t>
            </a:r>
            <a:endParaRPr lang="en-US" altLang="ko-KR" dirty="0"/>
          </a:p>
          <a:p>
            <a:pPr lvl="3"/>
            <a:r>
              <a:rPr lang="ko-KR" altLang="en-US" dirty="0"/>
              <a:t>애플리케이션 이름 </a:t>
            </a:r>
            <a:r>
              <a:rPr lang="en-US" altLang="ko-KR" dirty="0"/>
              <a:t>: </a:t>
            </a:r>
            <a:r>
              <a:rPr lang="ko-KR" altLang="en-US" dirty="0"/>
              <a:t>원하는 이름을 입력합니다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사용 </a:t>
            </a:r>
            <a:r>
              <a:rPr lang="en-US" altLang="ko-KR" dirty="0"/>
              <a:t>API : ‘</a:t>
            </a:r>
            <a:r>
              <a:rPr lang="ko-KR" altLang="en-US" dirty="0"/>
              <a:t>검색’을 선택합니다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환경 추가 </a:t>
            </a:r>
            <a:r>
              <a:rPr lang="en-US" altLang="ko-KR" dirty="0"/>
              <a:t>: WEB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3"/>
            <a:r>
              <a:rPr lang="ko-KR" altLang="en-US" dirty="0"/>
              <a:t>웹 서비스 </a:t>
            </a:r>
            <a:r>
              <a:rPr lang="en-US" altLang="ko-KR" dirty="0"/>
              <a:t>URL : http://localhost:8081</a:t>
            </a:r>
          </a:p>
          <a:p>
            <a:pPr marL="627063" lvl="2" indent="0">
              <a:buNone/>
            </a:pPr>
            <a:r>
              <a:rPr lang="en-US" altLang="ko-KR" dirty="0"/>
              <a:t>07 [</a:t>
            </a:r>
            <a:r>
              <a:rPr lang="ko-KR" altLang="en-US" dirty="0"/>
              <a:t>등록하기</a:t>
            </a:r>
            <a:r>
              <a:rPr lang="en-US" altLang="ko-KR" dirty="0"/>
              <a:t>]</a:t>
            </a:r>
            <a:r>
              <a:rPr lang="ko-KR" altLang="en-US" dirty="0"/>
              <a:t>를 클릭하여 등록을 완료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08 [Client ID]</a:t>
            </a:r>
            <a:r>
              <a:rPr lang="ko-KR" altLang="en-US" dirty="0"/>
              <a:t>와 </a:t>
            </a:r>
            <a:r>
              <a:rPr lang="en-US" altLang="ko-KR" dirty="0"/>
              <a:t>[Client Secret] </a:t>
            </a:r>
            <a:r>
              <a:rPr lang="ko-KR" altLang="en-US" dirty="0"/>
              <a:t>항목의 값을 메모장에 기록 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검색 </a:t>
            </a:r>
            <a:r>
              <a:rPr lang="en-US" altLang="ko-KR" dirty="0"/>
              <a:t>API</a:t>
            </a:r>
            <a:r>
              <a:rPr lang="ko-KR" altLang="en-US" dirty="0"/>
              <a:t>를 사용하기 위해 발급된 키</a:t>
            </a:r>
            <a:r>
              <a:rPr lang="en-US" altLang="ko-KR" dirty="0"/>
              <a:t>(key)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4365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17.4 API </a:t>
            </a:r>
            <a:r>
              <a:rPr lang="ko-KR" altLang="en-US" b="1" dirty="0"/>
              <a:t>문서 살펴보기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[Documents] → [</a:t>
            </a:r>
            <a:r>
              <a:rPr lang="ko-KR" altLang="en-US" dirty="0"/>
              <a:t>검색</a:t>
            </a:r>
            <a:r>
              <a:rPr lang="en-US" altLang="ko-KR" dirty="0"/>
              <a:t>] </a:t>
            </a:r>
            <a:r>
              <a:rPr lang="ko-KR" altLang="en-US" dirty="0"/>
              <a:t>메뉴를 클릭하여 검색 </a:t>
            </a:r>
            <a:r>
              <a:rPr lang="en-US" altLang="ko-KR" dirty="0"/>
              <a:t>API</a:t>
            </a:r>
            <a:r>
              <a:rPr lang="ko-KR" altLang="en-US" dirty="0"/>
              <a:t>에 대한 설명 확인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0834B-241E-459D-BC0C-0FA47CB4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500887"/>
            <a:ext cx="7060223" cy="21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1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17.4 API </a:t>
            </a:r>
            <a:r>
              <a:rPr lang="ko-KR" altLang="en-US" b="1" dirty="0"/>
              <a:t>문서 살펴보기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/>
              <a:t>검색 </a:t>
            </a:r>
            <a:r>
              <a:rPr lang="en-US" altLang="ko-KR" dirty="0"/>
              <a:t>API </a:t>
            </a:r>
            <a:r>
              <a:rPr lang="ko-KR" altLang="en-US" dirty="0"/>
              <a:t>설명 화면 </a:t>
            </a:r>
            <a:r>
              <a:rPr lang="en-US" altLang="ko-KR" dirty="0"/>
              <a:t>- </a:t>
            </a:r>
            <a:r>
              <a:rPr lang="ko-KR" altLang="en-US" dirty="0"/>
              <a:t>왼쪽에 있는 검색 대상을 선택하면 오른쪽에 상세 설명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72DD3-465C-429E-BB5B-72726AAE2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506" y="1436440"/>
            <a:ext cx="4632917" cy="3226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676D01-77CC-477C-AB9D-00859DE68097}"/>
              </a:ext>
            </a:extLst>
          </p:cNvPr>
          <p:cNvSpPr txBox="1"/>
          <p:nvPr/>
        </p:nvSpPr>
        <p:spPr>
          <a:xfrm>
            <a:off x="4984915" y="2911328"/>
            <a:ext cx="359637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←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학습에서는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Java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예제를 서블릿으로 복사 사용</a:t>
            </a:r>
          </a:p>
        </p:txBody>
      </p:sp>
    </p:spTree>
    <p:extLst>
      <p:ext uri="{BB962C8B-B14F-4D97-AF65-F5344CB8AC3E}">
        <p14:creationId xmlns:p14="http://schemas.microsoft.com/office/powerpoint/2010/main" val="335668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17.4 API </a:t>
            </a:r>
            <a:r>
              <a:rPr lang="ko-KR" altLang="en-US" b="1" dirty="0"/>
              <a:t>문서 살펴보기</a:t>
            </a:r>
            <a:r>
              <a:rPr lang="en-US" altLang="ko-KR" b="1" dirty="0"/>
              <a:t>(3)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API </a:t>
            </a:r>
            <a:r>
              <a:rPr lang="ko-KR" altLang="en-US" dirty="0"/>
              <a:t>기본 정보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메서드</a:t>
            </a:r>
            <a:r>
              <a:rPr lang="en-US" altLang="ko-KR" dirty="0"/>
              <a:t>(GET </a:t>
            </a:r>
            <a:r>
              <a:rPr lang="ko-KR" altLang="en-US" dirty="0"/>
              <a:t>혹은 </a:t>
            </a:r>
            <a:r>
              <a:rPr lang="en-US" altLang="ko-KR" dirty="0"/>
              <a:t>POST), </a:t>
            </a:r>
            <a:r>
              <a:rPr lang="ko-KR" altLang="en-US" dirty="0"/>
              <a:t>인증 필요 여부</a:t>
            </a:r>
            <a:r>
              <a:rPr lang="en-US" altLang="ko-KR" dirty="0"/>
              <a:t>, </a:t>
            </a:r>
            <a:r>
              <a:rPr lang="ko-KR" altLang="en-US" dirty="0"/>
              <a:t>요청 </a:t>
            </a:r>
            <a:r>
              <a:rPr lang="en-US" altLang="ko-KR" dirty="0"/>
              <a:t>URL, </a:t>
            </a:r>
            <a:r>
              <a:rPr lang="ko-KR" altLang="en-US" dirty="0"/>
              <a:t>출력 포맷 정보</a:t>
            </a:r>
            <a:endParaRPr lang="en-US" altLang="ko-KR" dirty="0"/>
          </a:p>
          <a:p>
            <a:pPr lvl="3"/>
            <a:r>
              <a:rPr lang="ko-KR" altLang="en-US" dirty="0"/>
              <a:t>원하는 출력 포맷이 </a:t>
            </a:r>
            <a:r>
              <a:rPr lang="en-US" altLang="ko-KR" dirty="0"/>
              <a:t>XML</a:t>
            </a:r>
            <a:r>
              <a:rPr lang="ko-KR" altLang="en-US" dirty="0"/>
              <a:t>이냐 </a:t>
            </a:r>
            <a:r>
              <a:rPr lang="en-US" altLang="ko-KR" dirty="0"/>
              <a:t>JSON</a:t>
            </a:r>
            <a:r>
              <a:rPr lang="ko-KR" altLang="en-US" dirty="0"/>
              <a:t>이냐에 따라 요청 </a:t>
            </a:r>
            <a:r>
              <a:rPr lang="en-US" altLang="ko-KR" dirty="0"/>
              <a:t>URL</a:t>
            </a:r>
            <a:r>
              <a:rPr lang="ko-KR" altLang="en-US" dirty="0"/>
              <a:t>이 달라짐을 확인</a:t>
            </a:r>
            <a:endParaRPr lang="en-US" altLang="ko-KR" dirty="0"/>
          </a:p>
          <a:p>
            <a:pPr lvl="3"/>
            <a:r>
              <a:rPr lang="ko-KR" altLang="en-US" dirty="0"/>
              <a:t>학습에서는 </a:t>
            </a:r>
            <a:r>
              <a:rPr lang="en-US" altLang="ko-KR" dirty="0"/>
              <a:t>JSON</a:t>
            </a:r>
            <a:r>
              <a:rPr lang="ko-KR" altLang="en-US" dirty="0"/>
              <a:t>을 이용할 것이므로 두 번째 요청 </a:t>
            </a:r>
            <a:r>
              <a:rPr lang="en-US" altLang="ko-KR" dirty="0"/>
              <a:t>URL</a:t>
            </a:r>
            <a:r>
              <a:rPr lang="ko-KR" altLang="en-US" dirty="0"/>
              <a:t>을 이용</a:t>
            </a:r>
            <a:br>
              <a:rPr lang="en-US" altLang="ko-KR" dirty="0"/>
            </a:br>
            <a:r>
              <a:rPr lang="en-US" altLang="ko-KR" dirty="0"/>
              <a:t>JSON</a:t>
            </a:r>
            <a:r>
              <a:rPr lang="ko-KR" altLang="en-US" dirty="0"/>
              <a:t>이 기본값이기 때문에 끝의 “</a:t>
            </a:r>
            <a:r>
              <a:rPr lang="en-US" altLang="ko-KR" dirty="0"/>
              <a:t>.</a:t>
            </a:r>
            <a:r>
              <a:rPr lang="en-US" altLang="ko-KR" dirty="0" err="1"/>
              <a:t>json</a:t>
            </a:r>
            <a:r>
              <a:rPr lang="en-US" altLang="ko-KR" dirty="0"/>
              <a:t>”</a:t>
            </a:r>
            <a:r>
              <a:rPr lang="ko-KR" altLang="en-US" dirty="0"/>
              <a:t>은 생략 가능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3DF3D-5662-4C05-BF78-88FC3F613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90" y="2135810"/>
            <a:ext cx="6636360" cy="17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17.4 API </a:t>
            </a:r>
            <a:r>
              <a:rPr lang="ko-KR" altLang="en-US" b="1" dirty="0"/>
              <a:t>문서 살펴보기</a:t>
            </a:r>
            <a:r>
              <a:rPr lang="en-US" altLang="ko-KR" b="1" dirty="0"/>
              <a:t>(4)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요청 변수</a:t>
            </a:r>
            <a:r>
              <a:rPr lang="en-US" altLang="ko-KR" dirty="0"/>
              <a:t>: </a:t>
            </a:r>
            <a:r>
              <a:rPr lang="ko-KR" altLang="en-US" dirty="0"/>
              <a:t>요청 </a:t>
            </a:r>
            <a:r>
              <a:rPr lang="en-US" altLang="ko-KR" dirty="0"/>
              <a:t>URL</a:t>
            </a:r>
            <a:r>
              <a:rPr lang="ko-KR" altLang="en-US" dirty="0"/>
              <a:t>에 쿼리스트링으로 덧붙일 수 있는 변수</a:t>
            </a:r>
            <a:endParaRPr lang="en-US" altLang="ko-KR" dirty="0"/>
          </a:p>
          <a:p>
            <a:pPr lvl="3"/>
            <a:r>
              <a:rPr lang="ko-KR" altLang="en-US" dirty="0"/>
              <a:t>검색 키워드를 뜻하는 </a:t>
            </a:r>
            <a:r>
              <a:rPr lang="en-US" altLang="ko-KR" dirty="0"/>
              <a:t>query</a:t>
            </a:r>
            <a:r>
              <a:rPr lang="ko-KR" altLang="en-US" dirty="0"/>
              <a:t>는 필수 항목이며</a:t>
            </a:r>
            <a:r>
              <a:rPr lang="en-US" altLang="ko-KR" dirty="0"/>
              <a:t>, </a:t>
            </a:r>
            <a:r>
              <a:rPr lang="ko-KR" altLang="en-US" dirty="0"/>
              <a:t>나머지는 선택</a:t>
            </a:r>
            <a:endParaRPr lang="en-US" altLang="ko-KR" dirty="0"/>
          </a:p>
          <a:p>
            <a:pPr lvl="3"/>
            <a:r>
              <a:rPr lang="ko-KR" altLang="en-US" dirty="0"/>
              <a:t>변수별로 기본값을 확인해보고</a:t>
            </a:r>
            <a:r>
              <a:rPr lang="en-US" altLang="ko-KR" dirty="0"/>
              <a:t>, </a:t>
            </a:r>
            <a:r>
              <a:rPr lang="ko-KR" altLang="en-US" dirty="0"/>
              <a:t>원하는 값과 다르면 값을 명시</a:t>
            </a:r>
            <a:endParaRPr lang="en-US" altLang="ko-KR" dirty="0"/>
          </a:p>
          <a:p>
            <a:pPr lvl="3"/>
            <a:r>
              <a:rPr lang="ko-KR" altLang="en-US" dirty="0"/>
              <a:t>학습에서는 결과를 페이지 단위로 보여줄 것이므로 </a:t>
            </a:r>
            <a:r>
              <a:rPr lang="en-US" altLang="ko-KR" dirty="0"/>
              <a:t>display</a:t>
            </a:r>
            <a:r>
              <a:rPr lang="ko-KR" altLang="en-US" dirty="0"/>
              <a:t>와 </a:t>
            </a:r>
            <a:r>
              <a:rPr lang="en-US" altLang="ko-KR" dirty="0"/>
              <a:t>start </a:t>
            </a:r>
            <a:r>
              <a:rPr lang="ko-KR" altLang="en-US" dirty="0"/>
              <a:t>변수를 추가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‘출력 결과’와 ‘에러 코드’ 항목도 참조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7806D-324F-4DD7-BB7C-1699E7988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23" y="2027324"/>
            <a:ext cx="4760668" cy="22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9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17.5 </a:t>
            </a:r>
            <a:r>
              <a:rPr lang="ko-KR" altLang="en-US" b="1" dirty="0"/>
              <a:t>서블릿 구현</a:t>
            </a:r>
            <a:r>
              <a:rPr lang="en-US" altLang="ko-KR" dirty="0"/>
              <a:t>(1)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검색 서블릿의 뼈대를 만든 후 </a:t>
            </a:r>
            <a:r>
              <a:rPr lang="en-US" altLang="ko-KR" dirty="0"/>
              <a:t>API </a:t>
            </a:r>
            <a:r>
              <a:rPr lang="ko-KR" altLang="en-US" dirty="0"/>
              <a:t>설명 문서의 호출 예제를 복사해 학습에 맞게 수정</a:t>
            </a:r>
            <a:endParaRPr lang="en-US" altLang="ko-KR" dirty="0"/>
          </a:p>
          <a:p>
            <a:pPr lvl="2"/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en-US" altLang="ko-KR" dirty="0" err="1"/>
              <a:t>SearchAPI</a:t>
            </a:r>
            <a:r>
              <a:rPr lang="ko-KR" altLang="en-US" dirty="0"/>
              <a:t>라는 이름으로 서블릿 뼈대를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17-1] </a:t>
            </a:r>
            <a:r>
              <a:rPr lang="ko-KR" altLang="en-US" dirty="0"/>
              <a:t>검색 서블릿 뼈대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애너테이션으로 요청명과 이 서블릿을 매핑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</a:t>
            </a:r>
            <a:br>
              <a:rPr lang="en-US" altLang="ko-KR" dirty="0"/>
            </a:br>
            <a:r>
              <a:rPr lang="en-US" altLang="ko-KR" dirty="0"/>
              <a:t>③ service( ) </a:t>
            </a:r>
            <a:r>
              <a:rPr lang="ko-KR" altLang="en-US" dirty="0"/>
              <a:t>메서드를 오버라이딩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4844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17.5 </a:t>
            </a:r>
            <a:r>
              <a:rPr lang="ko-KR" altLang="en-US" b="1" dirty="0"/>
              <a:t>서블릿 구현</a:t>
            </a:r>
            <a:r>
              <a:rPr lang="en-US" altLang="ko-KR" dirty="0"/>
              <a:t>(2)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17-1] </a:t>
            </a:r>
            <a:r>
              <a:rPr lang="ko-KR" altLang="en-US" dirty="0"/>
              <a:t>뼈대에 ‘</a:t>
            </a:r>
            <a:r>
              <a:rPr lang="en-US" altLang="ko-KR" dirty="0"/>
              <a:t>API </a:t>
            </a:r>
            <a:r>
              <a:rPr lang="ko-KR" altLang="en-US" dirty="0"/>
              <a:t>호출 예제’ 중 ‘</a:t>
            </a:r>
            <a:r>
              <a:rPr lang="en-US" altLang="ko-KR" dirty="0"/>
              <a:t>Java’ </a:t>
            </a:r>
            <a:r>
              <a:rPr lang="ko-KR" altLang="en-US" dirty="0"/>
              <a:t>코드를 복사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main( ) </a:t>
            </a:r>
            <a:r>
              <a:rPr lang="ko-KR" altLang="en-US" dirty="0"/>
              <a:t>메서드의 본문 코드를 복사해 </a:t>
            </a:r>
            <a:r>
              <a:rPr lang="en-US" altLang="ko-KR" dirty="0"/>
              <a:t>service( ) </a:t>
            </a:r>
            <a:r>
              <a:rPr lang="ko-KR" altLang="en-US" dirty="0"/>
              <a:t>메서드에 붙여넣고</a:t>
            </a:r>
            <a:r>
              <a:rPr lang="en-US" altLang="ko-KR" dirty="0"/>
              <a:t>, main( ) </a:t>
            </a:r>
            <a:r>
              <a:rPr lang="ko-KR" altLang="en-US" dirty="0"/>
              <a:t>메서드 아래에 있는 나머지 메서드들 </a:t>
            </a:r>
            <a:r>
              <a:rPr lang="en-US" altLang="ko-KR" dirty="0"/>
              <a:t>get( ), connect( ), </a:t>
            </a:r>
            <a:r>
              <a:rPr lang="en-US" altLang="ko-KR" dirty="0" err="1"/>
              <a:t>readBody</a:t>
            </a:r>
            <a:r>
              <a:rPr lang="en-US" altLang="ko-KR" dirty="0"/>
              <a:t>( )</a:t>
            </a:r>
            <a:r>
              <a:rPr lang="ko-KR" altLang="en-US" dirty="0"/>
              <a:t>는 메서드째로 전체를 복사하여 붙여넣기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183F7-C276-402C-AC40-329326AFC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863" y="1967945"/>
            <a:ext cx="5203214" cy="26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5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17.5 </a:t>
            </a:r>
            <a:r>
              <a:rPr lang="ko-KR" altLang="en-US" b="1" dirty="0"/>
              <a:t>서블릿 구현</a:t>
            </a:r>
            <a:r>
              <a:rPr lang="en-US" altLang="ko-KR" dirty="0"/>
              <a:t>(3)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복사한 코드를 프로젝트에 맞게 수정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17-2] </a:t>
            </a:r>
            <a:r>
              <a:rPr lang="ko-KR" altLang="en-US" dirty="0"/>
              <a:t>검색 서블릿 완성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clientId</a:t>
            </a:r>
            <a:r>
              <a:rPr lang="ko-KR" altLang="en-US" dirty="0"/>
              <a:t>와 </a:t>
            </a:r>
            <a:r>
              <a:rPr lang="en-US" altLang="ko-KR" dirty="0" err="1"/>
              <a:t>clientSecret</a:t>
            </a:r>
            <a:r>
              <a:rPr lang="en-US" altLang="ko-KR" dirty="0"/>
              <a:t> </a:t>
            </a:r>
            <a:r>
              <a:rPr lang="ko-KR" altLang="en-US" dirty="0"/>
              <a:t>변수에는 오픈 </a:t>
            </a:r>
            <a:r>
              <a:rPr lang="en-US" altLang="ko-KR" dirty="0"/>
              <a:t>API </a:t>
            </a:r>
            <a:r>
              <a:rPr lang="ko-KR" altLang="en-US" dirty="0"/>
              <a:t>이용 신청</a:t>
            </a:r>
            <a:r>
              <a:rPr lang="en-US" altLang="ko-KR" dirty="0"/>
              <a:t>(17.3</a:t>
            </a:r>
            <a:r>
              <a:rPr lang="ko-KR" altLang="en-US" dirty="0"/>
              <a:t>절</a:t>
            </a:r>
            <a:r>
              <a:rPr lang="en-US" altLang="ko-KR" dirty="0"/>
              <a:t>) </a:t>
            </a:r>
            <a:r>
              <a:rPr lang="ko-KR" altLang="en-US" dirty="0"/>
              <a:t>시 발급받은 값을 붙여넣기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검색 시작 위치</a:t>
            </a:r>
            <a:r>
              <a:rPr lang="en-US" altLang="ko-KR" dirty="0"/>
              <a:t>(</a:t>
            </a:r>
            <a:r>
              <a:rPr lang="en-US" altLang="ko-KR" dirty="0" err="1"/>
              <a:t>startNum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③ </a:t>
            </a:r>
            <a:r>
              <a:rPr lang="ko-KR" altLang="en-US" dirty="0"/>
              <a:t>검색어</a:t>
            </a:r>
            <a:r>
              <a:rPr lang="en-US" altLang="ko-KR" dirty="0"/>
              <a:t>(keyword)</a:t>
            </a:r>
            <a:r>
              <a:rPr lang="ko-KR" altLang="en-US" dirty="0"/>
              <a:t>를 매개변수로 받아</a:t>
            </a:r>
            <a:r>
              <a:rPr lang="en-US" altLang="ko-KR" dirty="0"/>
              <a:t>, </a:t>
            </a:r>
            <a:r>
              <a:rPr lang="ko-KR" altLang="en-US" dirty="0"/>
              <a:t>시작 위치는 정수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검색어는 한글 깨짐을 방지하기 위해 </a:t>
            </a:r>
            <a:r>
              <a:rPr lang="en-US" altLang="ko-KR" dirty="0"/>
              <a:t>UTF-8</a:t>
            </a:r>
            <a:r>
              <a:rPr lang="ko-KR" altLang="en-US" dirty="0"/>
              <a:t>로 인코딩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검색 결과 데이터를 </a:t>
            </a:r>
            <a:r>
              <a:rPr lang="en-US" altLang="ko-KR" dirty="0"/>
              <a:t>JSON</a:t>
            </a:r>
            <a:r>
              <a:rPr lang="ko-KR" altLang="en-US" dirty="0"/>
              <a:t>으로 받기 위한 </a:t>
            </a:r>
            <a:r>
              <a:rPr lang="en-US" altLang="ko-KR" dirty="0"/>
              <a:t>API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검색어</a:t>
            </a:r>
            <a:r>
              <a:rPr lang="en-US" altLang="ko-KR" dirty="0"/>
              <a:t>(text)</a:t>
            </a:r>
            <a:r>
              <a:rPr lang="ko-KR" altLang="en-US" dirty="0"/>
              <a:t>를 쿼리스트링으로 보내는데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display</a:t>
            </a:r>
            <a:r>
              <a:rPr lang="ko-KR" altLang="en-US" dirty="0"/>
              <a:t>와 </a:t>
            </a:r>
            <a:r>
              <a:rPr lang="en-US" altLang="ko-KR" dirty="0"/>
              <a:t>start </a:t>
            </a:r>
            <a:r>
              <a:rPr lang="ko-KR" altLang="en-US" dirty="0"/>
              <a:t>매개변수도 추가</a:t>
            </a:r>
            <a:br>
              <a:rPr lang="en-US" altLang="ko-KR" dirty="0"/>
            </a:br>
            <a:r>
              <a:rPr lang="en-US" altLang="ko-KR" dirty="0"/>
              <a:t>    - display</a:t>
            </a:r>
            <a:r>
              <a:rPr lang="ko-KR" altLang="en-US" dirty="0"/>
              <a:t>는 한 번에 가져올 검색 결과의 개수</a:t>
            </a:r>
            <a:r>
              <a:rPr lang="en-US" altLang="ko-KR" dirty="0"/>
              <a:t>, start</a:t>
            </a:r>
            <a:r>
              <a:rPr lang="ko-KR" altLang="en-US" dirty="0"/>
              <a:t>는 검색 시작 위치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클라이언트 아이디와 시크릿을 요청 헤더로 전달 </a:t>
            </a:r>
            <a:br>
              <a:rPr lang="en-US" altLang="ko-KR" dirty="0"/>
            </a:br>
            <a:r>
              <a:rPr lang="en-US" altLang="ko-KR" dirty="0"/>
              <a:t>⑦ API</a:t>
            </a:r>
            <a:r>
              <a:rPr lang="ko-KR" altLang="en-US" dirty="0"/>
              <a:t>를 호출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검색 결과를 콘솔에 출력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서블릿에서도 즉시 출력하기 위해 콘텐츠 타입을 설정한 후 </a:t>
            </a:r>
            <a:r>
              <a:rPr lang="en-US" altLang="ko-KR" dirty="0"/>
              <a:t>write( ) </a:t>
            </a:r>
            <a:r>
              <a:rPr lang="ko-KR" altLang="en-US" dirty="0"/>
              <a:t>메서드를 호출</a:t>
            </a:r>
            <a:br>
              <a:rPr lang="en-US" altLang="ko-KR" dirty="0"/>
            </a:br>
            <a:r>
              <a:rPr lang="en-US" altLang="ko-KR" dirty="0"/>
              <a:t>⑩ get( ), connect( ), </a:t>
            </a:r>
            <a:r>
              <a:rPr lang="en-US" altLang="ko-KR" dirty="0" err="1"/>
              <a:t>readBody</a:t>
            </a:r>
            <a:r>
              <a:rPr lang="en-US" altLang="ko-KR" dirty="0"/>
              <a:t>( ) </a:t>
            </a:r>
            <a:r>
              <a:rPr lang="ko-KR" altLang="en-US" dirty="0"/>
              <a:t>메서드는 수정할 내용이 없으므로 그대로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5805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17.5 </a:t>
            </a:r>
            <a:r>
              <a:rPr lang="ko-KR" altLang="en-US" b="1" dirty="0"/>
              <a:t>서블릿 구현</a:t>
            </a:r>
            <a:r>
              <a:rPr lang="en-US" altLang="ko-KR" dirty="0"/>
              <a:t>(4)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검색 결과 확인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ko-KR" altLang="en-US" dirty="0"/>
              <a:t>이클립스에서 톰캣 서버를 재시작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웹 브라우저에서 다음 주소에 접속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 http://localhost:8081/MustHaveJSP/NaverSearchAPI.do</a:t>
            </a:r>
          </a:p>
          <a:p>
            <a:pPr marL="627063" lvl="2" indent="0">
              <a:buNone/>
            </a:pPr>
            <a:r>
              <a:rPr lang="ko-KR" altLang="en-US" dirty="0"/>
              <a:t>     검색 키워드 등 필요한 매개변수가 없어서 </a:t>
            </a:r>
            <a:r>
              <a:rPr lang="en-US" altLang="ko-KR" dirty="0"/>
              <a:t>500 </a:t>
            </a:r>
            <a:r>
              <a:rPr lang="ko-KR" altLang="en-US" dirty="0"/>
              <a:t>에러가 발생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다음처럼 매개변수를 추가해 다시 접속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 http://localhost:8081/MustHaveJSP/NaverSearchAPI.do?keyword=</a:t>
            </a:r>
            <a:r>
              <a:rPr lang="ko-KR" altLang="en-US" dirty="0">
                <a:highlight>
                  <a:srgbClr val="FFFF00"/>
                </a:highlight>
              </a:rPr>
              <a:t>강남역맛집</a:t>
            </a:r>
            <a:r>
              <a:rPr lang="en-US" altLang="ko-KR" dirty="0">
                <a:highlight>
                  <a:srgbClr val="FFFF00"/>
                </a:highlight>
              </a:rPr>
              <a:t>&amp;</a:t>
            </a:r>
            <a:r>
              <a:rPr lang="en-US" altLang="ko-KR" dirty="0" err="1">
                <a:highlight>
                  <a:srgbClr val="FFFF00"/>
                </a:highlight>
              </a:rPr>
              <a:t>startNum</a:t>
            </a:r>
            <a:r>
              <a:rPr lang="en-US" altLang="ko-KR" dirty="0">
                <a:highlight>
                  <a:srgbClr val="FFFF00"/>
                </a:highlight>
              </a:rPr>
              <a:t>=1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5226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17.5 </a:t>
            </a:r>
            <a:r>
              <a:rPr lang="ko-KR" altLang="en-US" b="1" dirty="0"/>
              <a:t>서블릿 구현</a:t>
            </a:r>
            <a:r>
              <a:rPr lang="en-US" altLang="ko-KR" dirty="0"/>
              <a:t>(5)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JASON</a:t>
            </a:r>
            <a:r>
              <a:rPr lang="ko-KR" altLang="en-US" dirty="0"/>
              <a:t>으로 출력된 검색 결과 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4609E-412E-41AB-AC0F-A64FC7584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95255"/>
              </p:ext>
            </p:extLst>
          </p:nvPr>
        </p:nvGraphicFramePr>
        <p:xfrm>
          <a:off x="1295399" y="1431186"/>
          <a:ext cx="69429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299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lastBuildDate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": "...",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 결과를 생성한 시간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"total": "...",        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 결과 문서의 총 개수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"start": "...",        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 결과 문서 중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문서의 시작점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"display": "...",      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검색된 검색 결과 중 문서에 출력된 개수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"items": [             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 결과 목록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{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개별 검색 결과로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반복해서 출력됨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"title": "...",      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 결과 문서의 제목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"link": "...",       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 결과 문서의 하이퍼텍스트 링크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"description": "...",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검색 결과 문서의 내용을 요약한 정보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bloggername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": "...",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블로거의 이름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bloggerlink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": "...",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블로그 포스트를 작성한 블로거의 하이퍼텍스트 링크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"postdate": "...",    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블로그 포스트를 작성한 날짜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},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항목 반복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...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55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17.6 </a:t>
            </a:r>
            <a:r>
              <a:rPr lang="ko-KR" altLang="en-US" b="1" dirty="0"/>
              <a:t>검색 결과를 웹 브라우저에 출력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검색 결과 출력 상세 프로세스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DB0DF-E462-485D-9684-716F5ED5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952" y="1427407"/>
            <a:ext cx="6755086" cy="1959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AE130-9CA5-4344-BE6B-9E835EFDA5C6}"/>
              </a:ext>
            </a:extLst>
          </p:cNvPr>
          <p:cNvSpPr txBox="1"/>
          <p:nvPr/>
        </p:nvSpPr>
        <p:spPr>
          <a:xfrm>
            <a:off x="1278152" y="3492902"/>
            <a:ext cx="60722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① JSP</a:t>
            </a:r>
            <a:r>
              <a:rPr lang="ko-KR" altLang="en-US" sz="1200" dirty="0">
                <a:latin typeface="+mn-ea"/>
                <a:ea typeface="+mn-ea"/>
              </a:rPr>
              <a:t>에서는 먼저 검색어를 입력한 후 </a:t>
            </a:r>
            <a:r>
              <a:rPr lang="en-US" altLang="ko-KR" sz="1200" dirty="0">
                <a:latin typeface="+mn-ea"/>
                <a:ea typeface="+mn-ea"/>
              </a:rPr>
              <a:t>② [</a:t>
            </a:r>
            <a:r>
              <a:rPr lang="ko-KR" altLang="en-US" sz="1200" dirty="0">
                <a:latin typeface="+mn-ea"/>
                <a:ea typeface="+mn-ea"/>
              </a:rPr>
              <a:t>검색 요청</a:t>
            </a:r>
            <a:r>
              <a:rPr lang="en-US" altLang="ko-KR" sz="1200" dirty="0">
                <a:latin typeface="+mn-ea"/>
                <a:ea typeface="+mn-ea"/>
              </a:rPr>
              <a:t>] </a:t>
            </a:r>
            <a:r>
              <a:rPr lang="ko-KR" altLang="en-US" sz="1200" dirty="0">
                <a:latin typeface="+mn-ea"/>
                <a:ea typeface="+mn-ea"/>
              </a:rPr>
              <a:t>버튼을 클릭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③ Ajax </a:t>
            </a:r>
            <a:r>
              <a:rPr lang="ko-KR" altLang="en-US" sz="1200" dirty="0">
                <a:latin typeface="+mn-ea"/>
                <a:ea typeface="+mn-ea"/>
              </a:rPr>
              <a:t>메서드를 통해 비동기 방식으로 서블릿으로 전송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④ </a:t>
            </a:r>
            <a:r>
              <a:rPr lang="ko-KR" altLang="en-US" sz="1200" dirty="0">
                <a:latin typeface="+mn-ea"/>
                <a:ea typeface="+mn-ea"/>
              </a:rPr>
              <a:t>서블릿이 네이버 검색 </a:t>
            </a:r>
            <a:r>
              <a:rPr lang="en-US" altLang="ko-KR" sz="1200" dirty="0">
                <a:latin typeface="+mn-ea"/>
                <a:ea typeface="+mn-ea"/>
              </a:rPr>
              <a:t>API</a:t>
            </a:r>
            <a:r>
              <a:rPr lang="ko-KR" altLang="en-US" sz="1200" dirty="0">
                <a:latin typeface="+mn-ea"/>
                <a:ea typeface="+mn-ea"/>
              </a:rPr>
              <a:t>를 호출해 네이버에서 검색 결과를 </a:t>
            </a:r>
            <a:r>
              <a:rPr lang="en-US" altLang="ko-KR" sz="1200" dirty="0">
                <a:latin typeface="+mn-ea"/>
                <a:ea typeface="+mn-ea"/>
              </a:rPr>
              <a:t>JSON</a:t>
            </a:r>
            <a:r>
              <a:rPr lang="ko-KR" altLang="en-US" sz="1200" dirty="0">
                <a:latin typeface="+mn-ea"/>
                <a:ea typeface="+mn-ea"/>
              </a:rPr>
              <a:t>으로 반환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⑤ </a:t>
            </a:r>
            <a:r>
              <a:rPr lang="ko-KR" altLang="en-US" sz="1200" dirty="0">
                <a:latin typeface="+mn-ea"/>
                <a:ea typeface="+mn-ea"/>
              </a:rPr>
              <a:t>서블릿에서 직접 출력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⑥ JSP</a:t>
            </a:r>
            <a:r>
              <a:rPr lang="ko-KR" altLang="en-US" sz="1200" dirty="0">
                <a:latin typeface="+mn-ea"/>
                <a:ea typeface="+mn-ea"/>
              </a:rPr>
              <a:t>는 이 내용을 콜백 메서드에서 받은 후 파싱하여 웹 브라우저에 출력</a:t>
            </a:r>
          </a:p>
        </p:txBody>
      </p:sp>
    </p:spTree>
    <p:extLst>
      <p:ext uri="{BB962C8B-B14F-4D97-AF65-F5344CB8AC3E}">
        <p14:creationId xmlns:p14="http://schemas.microsoft.com/office/powerpoint/2010/main" val="1505857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17.6 </a:t>
            </a:r>
            <a:r>
              <a:rPr lang="ko-KR" altLang="en-US" b="1" dirty="0"/>
              <a:t>검색 결과를 웹 브라우저에 출력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검색을 요청하고 결과를 출력해줄 화면을 </a:t>
            </a:r>
            <a:r>
              <a:rPr lang="en-US" altLang="ko-KR" dirty="0"/>
              <a:t>JSP</a:t>
            </a:r>
            <a:r>
              <a:rPr lang="ko-KR" altLang="en-US" dirty="0"/>
              <a:t>로 작성 </a:t>
            </a:r>
            <a:r>
              <a:rPr lang="en-US" altLang="ko-KR" dirty="0"/>
              <a:t>– </a:t>
            </a:r>
            <a:r>
              <a:rPr lang="ko-KR" altLang="en-US" dirty="0"/>
              <a:t>먼저 </a:t>
            </a:r>
            <a:r>
              <a:rPr lang="en-US" altLang="ko-KR" dirty="0"/>
              <a:t>UI </a:t>
            </a:r>
            <a:r>
              <a:rPr lang="ko-KR" altLang="en-US" dirty="0"/>
              <a:t>요소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17-3] </a:t>
            </a:r>
            <a:r>
              <a:rPr lang="ko-KR" altLang="en-US" dirty="0"/>
              <a:t>검색 화면 페이지 </a:t>
            </a:r>
            <a:r>
              <a:rPr lang="en-US" altLang="ko-KR" dirty="0"/>
              <a:t>1 - UI </a:t>
            </a:r>
            <a:r>
              <a:rPr lang="ko-KR" altLang="en-US" dirty="0"/>
              <a:t>요소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검색을 위한 </a:t>
            </a:r>
            <a:r>
              <a:rPr lang="en-US" altLang="ko-KR" dirty="0"/>
              <a:t>&lt;form&gt; </a:t>
            </a:r>
            <a:r>
              <a:rPr lang="ko-KR" altLang="en-US" dirty="0"/>
              <a:t>태그 정의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검색 시작 위치를 페이지 단위로 선택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검색어 입력창</a:t>
            </a:r>
            <a:br>
              <a:rPr lang="en-US" altLang="ko-KR" dirty="0"/>
            </a:br>
            <a:r>
              <a:rPr lang="en-US" altLang="ko-KR" dirty="0"/>
              <a:t>④ [</a:t>
            </a:r>
            <a:r>
              <a:rPr lang="ko-KR" altLang="en-US" dirty="0"/>
              <a:t>검색 요청</a:t>
            </a:r>
            <a:r>
              <a:rPr lang="en-US" altLang="ko-KR" dirty="0"/>
              <a:t>] </a:t>
            </a:r>
            <a:r>
              <a:rPr lang="ko-KR" altLang="en-US" dirty="0"/>
              <a:t>버튼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검색 결과가 출력되는 영역</a:t>
            </a:r>
            <a:br>
              <a:rPr lang="en-US" altLang="ko-KR" dirty="0"/>
            </a:br>
            <a:r>
              <a:rPr lang="en-US" altLang="ko-KR" dirty="0"/>
              <a:t>   [</a:t>
            </a:r>
            <a:r>
              <a:rPr lang="ko-KR" altLang="en-US" dirty="0"/>
              <a:t>예제 </a:t>
            </a:r>
            <a:r>
              <a:rPr lang="en-US" altLang="ko-KR" dirty="0"/>
              <a:t>17-4]</a:t>
            </a:r>
            <a:r>
              <a:rPr lang="ko-KR" altLang="en-US" dirty="0"/>
              <a:t>의 자바스크립트 코드 결과로 받은 </a:t>
            </a:r>
            <a:r>
              <a:rPr lang="en-US" altLang="ko-KR" dirty="0"/>
              <a:t>JSON </a:t>
            </a:r>
            <a:r>
              <a:rPr lang="ko-KR" altLang="en-US" dirty="0"/>
              <a:t>데이터를 파싱하여 이 영역에 채움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69566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17.6 </a:t>
            </a:r>
            <a:r>
              <a:rPr lang="ko-KR" altLang="en-US" b="1" dirty="0"/>
              <a:t>검색 결과를 웹 브라우저에 출력</a:t>
            </a:r>
            <a:r>
              <a:rPr lang="en-US" altLang="ko-KR" b="1" dirty="0"/>
              <a:t>(3)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17-4] </a:t>
            </a:r>
            <a:r>
              <a:rPr lang="ko-KR" altLang="en-US" dirty="0"/>
              <a:t>검색 화면 페이지 </a:t>
            </a:r>
            <a:r>
              <a:rPr lang="en-US" altLang="ko-KR" dirty="0"/>
              <a:t>2 - </a:t>
            </a:r>
            <a:r>
              <a:rPr lang="ko-KR" altLang="en-US" dirty="0"/>
              <a:t>자바스크립트 코드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검색 요청 버튼</a:t>
            </a:r>
            <a:r>
              <a:rPr lang="en-US" altLang="ko-KR" dirty="0"/>
              <a:t>(id=“</a:t>
            </a:r>
            <a:r>
              <a:rPr lang="en-US" altLang="ko-KR" dirty="0" err="1"/>
              <a:t>searchBtn</a:t>
            </a:r>
            <a:r>
              <a:rPr lang="en-US" altLang="ko-KR" dirty="0"/>
              <a:t>”)</a:t>
            </a:r>
            <a:r>
              <a:rPr lang="ko-KR" altLang="en-US" dirty="0"/>
              <a:t>을 눌렀을 때 </a:t>
            </a:r>
            <a:r>
              <a:rPr lang="en-US" altLang="ko-KR" dirty="0"/>
              <a:t>$.ajax </a:t>
            </a:r>
            <a:r>
              <a:rPr lang="ko-KR" altLang="en-US" dirty="0"/>
              <a:t>메서드를 호출하도록 정의</a:t>
            </a:r>
            <a:br>
              <a:rPr lang="en-US" altLang="ko-KR" dirty="0"/>
            </a:br>
            <a:r>
              <a:rPr lang="en-US" altLang="ko-KR" dirty="0"/>
              <a:t>② URL</a:t>
            </a:r>
            <a:r>
              <a:rPr lang="ko-KR" altLang="en-US" dirty="0"/>
              <a:t>은 서블릿의 요청명을 사용</a:t>
            </a:r>
            <a:br>
              <a:rPr lang="en-US" altLang="ko-KR" dirty="0"/>
            </a:br>
            <a:r>
              <a:rPr lang="en-US" altLang="ko-KR" dirty="0"/>
              <a:t>③ get </a:t>
            </a:r>
            <a:r>
              <a:rPr lang="ko-KR" altLang="en-US" dirty="0"/>
              <a:t>방식으로 전송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매개변수로는 검색어와 검색 시작 위치를 전달</a:t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ko-KR" altLang="en-US" dirty="0"/>
              <a:t>콜백 데이터 형식은 </a:t>
            </a:r>
            <a:r>
              <a:rPr lang="en-US" altLang="ko-KR" dirty="0"/>
              <a:t>JSON</a:t>
            </a:r>
            <a:r>
              <a:rPr lang="ko-KR" altLang="en-US" dirty="0"/>
              <a:t>으로 지정</a:t>
            </a:r>
            <a:br>
              <a:rPr lang="en-US" altLang="ko-KR" dirty="0"/>
            </a:br>
            <a:r>
              <a:rPr lang="en-US" altLang="ko-KR" dirty="0"/>
              <a:t>⑥ </a:t>
            </a:r>
            <a:r>
              <a:rPr lang="ko-KR" altLang="en-US" dirty="0"/>
              <a:t>요청 성공 시 혹은 실패 시 호출할 콜백 메서드를 설정</a:t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성공 시의 콜백 메서드</a:t>
            </a:r>
            <a:br>
              <a:rPr lang="en-US" altLang="ko-KR" dirty="0"/>
            </a:br>
            <a:r>
              <a:rPr lang="en-US" altLang="ko-KR" dirty="0"/>
              <a:t>⑧ $.each </a:t>
            </a:r>
            <a:r>
              <a:rPr lang="ko-KR" altLang="en-US" dirty="0"/>
              <a:t>메서드를 사용하여 콜백 데이터 중 </a:t>
            </a:r>
            <a:r>
              <a:rPr lang="en-US" altLang="ko-KR" dirty="0"/>
              <a:t>items </a:t>
            </a:r>
            <a:r>
              <a:rPr lang="ko-KR" altLang="en-US" dirty="0"/>
              <a:t>부분을 반복 파싱</a:t>
            </a:r>
            <a:br>
              <a:rPr lang="en-US" altLang="ko-KR" dirty="0"/>
            </a:br>
            <a:r>
              <a:rPr lang="en-US" altLang="ko-KR" dirty="0"/>
              <a:t>⑨ </a:t>
            </a:r>
            <a:r>
              <a:rPr lang="ko-KR" altLang="en-US" dirty="0"/>
              <a:t>파싱된 데이터는 </a:t>
            </a:r>
            <a:r>
              <a:rPr lang="en-US" altLang="ko-KR" dirty="0"/>
              <a:t>10</a:t>
            </a:r>
            <a:r>
              <a:rPr lang="ko-KR" altLang="en-US" dirty="0"/>
              <a:t>개씩 문자열에 누적 저장된 후 </a:t>
            </a:r>
            <a:r>
              <a:rPr lang="en-US" altLang="ko-KR" dirty="0"/>
              <a:t>id</a:t>
            </a:r>
            <a:r>
              <a:rPr lang="ko-KR" altLang="en-US" dirty="0"/>
              <a:t>가 “</a:t>
            </a:r>
            <a:r>
              <a:rPr lang="en-US" altLang="ko-KR" dirty="0" err="1"/>
              <a:t>searchResult</a:t>
            </a:r>
            <a:r>
              <a:rPr lang="en-US" altLang="ko-KR" dirty="0"/>
              <a:t>”</a:t>
            </a:r>
            <a:r>
              <a:rPr lang="ko-KR" altLang="en-US" dirty="0"/>
              <a:t>인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영역</a:t>
            </a:r>
            <a:r>
              <a:rPr lang="en-US" altLang="ko-KR" dirty="0"/>
              <a:t>([</a:t>
            </a:r>
            <a:r>
              <a:rPr lang="ko-KR" altLang="en-US" dirty="0"/>
              <a:t>예제 </a:t>
            </a:r>
            <a:r>
              <a:rPr lang="en-US" altLang="ko-KR" dirty="0"/>
              <a:t>17-3]</a:t>
            </a:r>
            <a:r>
              <a:rPr lang="ko-KR" altLang="en-US" dirty="0"/>
              <a:t>의 </a:t>
            </a:r>
            <a:r>
              <a:rPr lang="en-US" altLang="ko-KR" dirty="0"/>
              <a:t>⑤ )</a:t>
            </a:r>
            <a:r>
              <a:rPr lang="ko-KR" altLang="en-US" dirty="0"/>
              <a:t>에 </a:t>
            </a:r>
            <a:r>
              <a:rPr lang="en-US" altLang="ko-KR" dirty="0"/>
              <a:t>HTML </a:t>
            </a:r>
            <a:r>
              <a:rPr lang="ko-KR" altLang="en-US" dirty="0"/>
              <a:t>형태로 출력</a:t>
            </a:r>
            <a:br>
              <a:rPr lang="en-US" altLang="ko-KR" dirty="0"/>
            </a:br>
            <a:r>
              <a:rPr lang="en-US" altLang="ko-KR" dirty="0"/>
              <a:t>⑩ </a:t>
            </a:r>
            <a:r>
              <a:rPr lang="ko-KR" altLang="en-US" dirty="0"/>
              <a:t>실패 시에는 간단히 경고창을 띄움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9881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17.6 </a:t>
            </a:r>
            <a:r>
              <a:rPr lang="ko-KR" altLang="en-US" b="1" dirty="0"/>
              <a:t>검색 결과를 웹 브라우저에 출력</a:t>
            </a:r>
            <a:r>
              <a:rPr lang="en-US" altLang="ko-KR" b="1" dirty="0"/>
              <a:t>(4)</a:t>
            </a:r>
            <a:endParaRPr lang="ko-KR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$.each( ) </a:t>
            </a:r>
            <a:r>
              <a:rPr lang="ko-KR" altLang="en-US" dirty="0"/>
              <a:t>메서드 형식</a:t>
            </a:r>
            <a:endParaRPr lang="en-US" altLang="ko-KR" dirty="0"/>
          </a:p>
          <a:p>
            <a:pPr lvl="3"/>
            <a:r>
              <a:rPr lang="ko-KR" altLang="en-US" dirty="0"/>
              <a:t>형식 </a:t>
            </a:r>
            <a:r>
              <a:rPr lang="en-US" altLang="ko-KR" dirty="0"/>
              <a:t>1: DOM </a:t>
            </a:r>
            <a:r>
              <a:rPr lang="ko-KR" altLang="en-US" dirty="0"/>
              <a:t>요소를 선택한 후 반복 실행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3"/>
            <a:r>
              <a:rPr lang="ko-KR" altLang="en-US" dirty="0"/>
              <a:t>형식 </a:t>
            </a:r>
            <a:r>
              <a:rPr lang="en-US" altLang="ko-KR" dirty="0"/>
              <a:t>2: </a:t>
            </a:r>
            <a:r>
              <a:rPr lang="ko-KR" altLang="en-US" dirty="0"/>
              <a:t>배열을 첫 번째 인수로 받아 반복 실행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AD1041-D22A-49C4-8110-F7B4654D1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20605"/>
              </p:ext>
            </p:extLst>
          </p:nvPr>
        </p:nvGraphicFramePr>
        <p:xfrm>
          <a:off x="1431925" y="2073024"/>
          <a:ext cx="380829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29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$('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').each(function(index, item)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선택한 요소의 반복 실행 문장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F44851-73A0-499D-87DA-1DAE0FBDDBF5}"/>
              </a:ext>
            </a:extLst>
          </p:cNvPr>
          <p:cNvSpPr txBox="1"/>
          <p:nvPr/>
        </p:nvSpPr>
        <p:spPr>
          <a:xfrm>
            <a:off x="1260230" y="1726319"/>
            <a:ext cx="228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1. DOM 선택 후 반복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8ABAB-EA2E-498F-97F8-1553B38FF320}"/>
              </a:ext>
            </a:extLst>
          </p:cNvPr>
          <p:cNvSpPr txBox="1"/>
          <p:nvPr/>
        </p:nvSpPr>
        <p:spPr>
          <a:xfrm>
            <a:off x="3067207" y="1726319"/>
            <a:ext cx="2657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2. </a:t>
            </a:r>
            <a:r>
              <a:rPr lang="ko-KR" altLang="en-US" sz="1200" dirty="0">
                <a:latin typeface="+mn-ea"/>
                <a:ea typeface="+mn-ea"/>
              </a:rPr>
              <a:t>반복 요소의 인덱스</a:t>
            </a:r>
            <a:r>
              <a:rPr lang="en-US" altLang="ko-KR" sz="1200" dirty="0">
                <a:latin typeface="+mn-ea"/>
                <a:ea typeface="+mn-ea"/>
              </a:rPr>
              <a:t>(0</a:t>
            </a:r>
            <a:r>
              <a:rPr lang="ko-KR" altLang="en-US" sz="1200" dirty="0">
                <a:latin typeface="+mn-ea"/>
                <a:ea typeface="+mn-ea"/>
              </a:rPr>
              <a:t>부터 시작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0751F-E135-4929-AA65-7FC67D6AC950}"/>
              </a:ext>
            </a:extLst>
          </p:cNvPr>
          <p:cNvSpPr txBox="1"/>
          <p:nvPr/>
        </p:nvSpPr>
        <p:spPr>
          <a:xfrm>
            <a:off x="5440332" y="2303543"/>
            <a:ext cx="228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3. </a:t>
            </a:r>
            <a:r>
              <a:rPr lang="ko-KR" altLang="en-US" sz="1200" dirty="0">
                <a:latin typeface="+mn-ea"/>
                <a:ea typeface="+mn-ea"/>
              </a:rPr>
              <a:t>반복 요소의 데이터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61EDC6-79BB-4658-BB94-82F659D5BB43}"/>
              </a:ext>
            </a:extLst>
          </p:cNvPr>
          <p:cNvCxnSpPr/>
          <p:nvPr/>
        </p:nvCxnSpPr>
        <p:spPr>
          <a:xfrm>
            <a:off x="2145323" y="1945230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791494-E68D-40AF-8F70-FF6D09A6B0FE}"/>
              </a:ext>
            </a:extLst>
          </p:cNvPr>
          <p:cNvCxnSpPr/>
          <p:nvPr/>
        </p:nvCxnSpPr>
        <p:spPr>
          <a:xfrm>
            <a:off x="3810001" y="195695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2364CF-7FE8-41A4-A793-5329AA0341A5}"/>
              </a:ext>
            </a:extLst>
          </p:cNvPr>
          <p:cNvSpPr/>
          <p:nvPr/>
        </p:nvSpPr>
        <p:spPr>
          <a:xfrm>
            <a:off x="4378569" y="2312377"/>
            <a:ext cx="1125416" cy="140677"/>
          </a:xfrm>
          <a:custGeom>
            <a:avLst/>
            <a:gdLst>
              <a:gd name="connsiteX0" fmla="*/ 0 w 1125416"/>
              <a:gd name="connsiteY0" fmla="*/ 0 h 140677"/>
              <a:gd name="connsiteX1" fmla="*/ 0 w 1125416"/>
              <a:gd name="connsiteY1" fmla="*/ 140677 h 140677"/>
              <a:gd name="connsiteX2" fmla="*/ 1125416 w 1125416"/>
              <a:gd name="connsiteY2" fmla="*/ 140677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416" h="140677">
                <a:moveTo>
                  <a:pt x="0" y="0"/>
                </a:moveTo>
                <a:lnTo>
                  <a:pt x="0" y="140677"/>
                </a:lnTo>
                <a:lnTo>
                  <a:pt x="1125416" y="14067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992EBB2-AD6C-4C9A-B53A-4244BADA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74291"/>
              </p:ext>
            </p:extLst>
          </p:nvPr>
        </p:nvGraphicFramePr>
        <p:xfrm>
          <a:off x="1431925" y="3676452"/>
          <a:ext cx="380829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29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$.each(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function(index, item)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// 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배열 요소의 반복 실행 문장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FBC2876-AC5A-432C-A904-E4DF1B8C4CF9}"/>
              </a:ext>
            </a:extLst>
          </p:cNvPr>
          <p:cNvSpPr txBox="1"/>
          <p:nvPr/>
        </p:nvSpPr>
        <p:spPr>
          <a:xfrm>
            <a:off x="1919654" y="3313356"/>
            <a:ext cx="228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1. </a:t>
            </a:r>
            <a:r>
              <a:rPr lang="ko-KR" altLang="en-US" sz="1200" dirty="0">
                <a:latin typeface="+mn-ea"/>
                <a:ea typeface="+mn-ea"/>
              </a:rPr>
              <a:t>배열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A2F6C-DD92-4F3F-9DF8-BA3921C5E19D}"/>
              </a:ext>
            </a:extLst>
          </p:cNvPr>
          <p:cNvSpPr txBox="1"/>
          <p:nvPr/>
        </p:nvSpPr>
        <p:spPr>
          <a:xfrm>
            <a:off x="2794646" y="3313356"/>
            <a:ext cx="2657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2. </a:t>
            </a:r>
            <a:r>
              <a:rPr lang="ko-KR" altLang="en-US" sz="1200" dirty="0">
                <a:latin typeface="+mn-ea"/>
                <a:ea typeface="+mn-ea"/>
              </a:rPr>
              <a:t>배열 요소의 인덱스</a:t>
            </a:r>
            <a:r>
              <a:rPr lang="en-US" altLang="ko-KR" sz="1200" dirty="0">
                <a:latin typeface="+mn-ea"/>
                <a:ea typeface="+mn-ea"/>
              </a:rPr>
              <a:t>(0</a:t>
            </a:r>
            <a:r>
              <a:rPr lang="ko-KR" altLang="en-US" sz="1200" dirty="0">
                <a:latin typeface="+mn-ea"/>
                <a:ea typeface="+mn-ea"/>
              </a:rPr>
              <a:t>부터 시작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DA847E-541D-423C-BDC2-3A470E150D82}"/>
              </a:ext>
            </a:extLst>
          </p:cNvPr>
          <p:cNvSpPr txBox="1"/>
          <p:nvPr/>
        </p:nvSpPr>
        <p:spPr>
          <a:xfrm>
            <a:off x="5440332" y="3864200"/>
            <a:ext cx="228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3. </a:t>
            </a:r>
            <a:r>
              <a:rPr lang="ko-KR" altLang="en-US" sz="1200" dirty="0">
                <a:latin typeface="+mn-ea"/>
                <a:ea typeface="+mn-ea"/>
              </a:rPr>
              <a:t>배열 요소의 데이터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442730-2C34-4FF7-BDA3-1C487AB9D81B}"/>
              </a:ext>
            </a:extLst>
          </p:cNvPr>
          <p:cNvCxnSpPr/>
          <p:nvPr/>
        </p:nvCxnSpPr>
        <p:spPr>
          <a:xfrm>
            <a:off x="2341222" y="3533965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7EE5D5-C308-49F3-956F-567E5A001CA0}"/>
              </a:ext>
            </a:extLst>
          </p:cNvPr>
          <p:cNvCxnSpPr/>
          <p:nvPr/>
        </p:nvCxnSpPr>
        <p:spPr>
          <a:xfrm>
            <a:off x="3487153" y="3545688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4584A79-EF0A-4159-A840-B08B6036EE0F}"/>
              </a:ext>
            </a:extLst>
          </p:cNvPr>
          <p:cNvSpPr/>
          <p:nvPr/>
        </p:nvSpPr>
        <p:spPr>
          <a:xfrm>
            <a:off x="4117266" y="3874736"/>
            <a:ext cx="1368000" cy="140677"/>
          </a:xfrm>
          <a:custGeom>
            <a:avLst/>
            <a:gdLst>
              <a:gd name="connsiteX0" fmla="*/ 0 w 1125416"/>
              <a:gd name="connsiteY0" fmla="*/ 0 h 140677"/>
              <a:gd name="connsiteX1" fmla="*/ 0 w 1125416"/>
              <a:gd name="connsiteY1" fmla="*/ 140677 h 140677"/>
              <a:gd name="connsiteX2" fmla="*/ 1125416 w 1125416"/>
              <a:gd name="connsiteY2" fmla="*/ 140677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416" h="140677">
                <a:moveTo>
                  <a:pt x="0" y="0"/>
                </a:moveTo>
                <a:lnTo>
                  <a:pt x="0" y="140677"/>
                </a:lnTo>
                <a:lnTo>
                  <a:pt x="1125416" y="140677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80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17.7 </a:t>
            </a:r>
            <a:r>
              <a:rPr lang="ko-KR" altLang="en-US" b="1" dirty="0"/>
              <a:t>동작 확인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20600" cy="3815631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테스트 </a:t>
            </a:r>
            <a:r>
              <a:rPr lang="en-US" altLang="ko-KR" dirty="0"/>
              <a:t>- </a:t>
            </a:r>
            <a:r>
              <a:rPr lang="ko-KR" altLang="en-US" dirty="0"/>
              <a:t>“한국소프트웨어인재개발원”으로 검색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01 </a:t>
            </a:r>
            <a:r>
              <a:rPr lang="en-US" altLang="ko-KR" dirty="0" err="1"/>
              <a:t>SearchView.jsp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검색어 입력란에 “한국소프트웨어인재개발원”을 입력한 후 </a:t>
            </a:r>
            <a:r>
              <a:rPr lang="en-US" altLang="ko-KR" dirty="0"/>
              <a:t>[</a:t>
            </a:r>
            <a:r>
              <a:rPr lang="ko-KR" altLang="en-US" dirty="0"/>
              <a:t>검색 요청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검색 결과가 출력 화면을 스크롤해보면 총 </a:t>
            </a:r>
            <a:r>
              <a:rPr lang="en-US" altLang="ko-KR" dirty="0"/>
              <a:t>10</a:t>
            </a:r>
            <a:r>
              <a:rPr lang="ko-KR" altLang="en-US" dirty="0"/>
              <a:t>개의 결과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03 </a:t>
            </a:r>
            <a:r>
              <a:rPr lang="ko-KR" altLang="en-US" dirty="0"/>
              <a:t>페이지 선택란에서 “</a:t>
            </a:r>
            <a:r>
              <a:rPr lang="en-US" altLang="ko-KR" dirty="0"/>
              <a:t>2</a:t>
            </a:r>
            <a:r>
              <a:rPr lang="ko-KR" altLang="en-US" dirty="0"/>
              <a:t>페이지”를 선택 후 검색하면 </a:t>
            </a:r>
            <a:r>
              <a:rPr lang="en-US" altLang="ko-KR" dirty="0"/>
              <a:t>11</a:t>
            </a:r>
            <a:r>
              <a:rPr lang="ko-KR" altLang="en-US" dirty="0"/>
              <a:t>번째부터의 검색 결과가 나타남</a:t>
            </a:r>
            <a:endParaRPr lang="en-US" altLang="ko-KR" dirty="0"/>
          </a:p>
          <a:p>
            <a:pPr marL="627063" lvl="2" indent="0">
              <a:buNone/>
            </a:pPr>
            <a:r>
              <a:rPr lang="en-US" altLang="ko-KR" dirty="0"/>
              <a:t>04 </a:t>
            </a:r>
            <a:r>
              <a:rPr lang="ko-KR" altLang="en-US" dirty="0"/>
              <a:t>다른 검색어로도 테스트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0390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ko-KR" altLang="en-US" dirty="0"/>
              <a:t>오픈 </a:t>
            </a:r>
            <a:r>
              <a:rPr lang="en-US" altLang="ko-KR" dirty="0"/>
              <a:t>API</a:t>
            </a:r>
            <a:r>
              <a:rPr lang="ko-KR" altLang="en-US" dirty="0"/>
              <a:t>를 사용하려면 </a:t>
            </a:r>
            <a:r>
              <a:rPr lang="en-US" altLang="ko-KR" dirty="0"/>
              <a:t>API </a:t>
            </a:r>
            <a:r>
              <a:rPr lang="ko-KR" altLang="en-US" dirty="0"/>
              <a:t>제공자로부터 권한이 필요</a:t>
            </a:r>
            <a:r>
              <a:rPr lang="en-US" altLang="ko-KR" dirty="0"/>
              <a:t>. </a:t>
            </a:r>
            <a:r>
              <a:rPr lang="ko-KR" altLang="en-US" dirty="0"/>
              <a:t>네이버는 ‘네이버 개발자 센터’에서 오픈 </a:t>
            </a:r>
            <a:r>
              <a:rPr lang="en-US" altLang="ko-KR" dirty="0"/>
              <a:t>API </a:t>
            </a:r>
            <a:r>
              <a:rPr lang="ko-KR" altLang="en-US" dirty="0"/>
              <a:t>이용 신청</a:t>
            </a:r>
            <a:endParaRPr lang="en-US" altLang="ko-KR" dirty="0"/>
          </a:p>
          <a:p>
            <a:pPr lvl="1"/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사용 전에 </a:t>
            </a:r>
            <a:r>
              <a:rPr lang="en-US" altLang="ko-KR" dirty="0"/>
              <a:t>API </a:t>
            </a:r>
            <a:r>
              <a:rPr lang="ko-KR" altLang="en-US" dirty="0"/>
              <a:t>문서를 꼼꼼히 확인</a:t>
            </a:r>
            <a:endParaRPr lang="en-US" altLang="ko-KR" dirty="0"/>
          </a:p>
          <a:p>
            <a:pPr lvl="1"/>
            <a:r>
              <a:rPr lang="ko-KR" altLang="en-US" dirty="0"/>
              <a:t>대다수 오픈 </a:t>
            </a:r>
            <a:r>
              <a:rPr lang="en-US" altLang="ko-KR" dirty="0"/>
              <a:t>API</a:t>
            </a:r>
            <a:r>
              <a:rPr lang="ko-KR" altLang="en-US" dirty="0"/>
              <a:t>가 데이터를 주고 받는 표준 포맷으로 </a:t>
            </a:r>
            <a:r>
              <a:rPr lang="en-US" altLang="ko-KR" dirty="0"/>
              <a:t>JSON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2"/>
            <a:r>
              <a:rPr lang="en-US" altLang="ko-KR" dirty="0"/>
              <a:t>JSON</a:t>
            </a:r>
            <a:r>
              <a:rPr lang="ko-KR" altLang="en-US" dirty="0"/>
              <a:t>은 단순하고 다루기 편하여</a:t>
            </a:r>
            <a:r>
              <a:rPr lang="en-US" altLang="ko-KR" dirty="0"/>
              <a:t>, </a:t>
            </a:r>
            <a:r>
              <a:rPr lang="ko-KR" altLang="en-US" dirty="0"/>
              <a:t>이 외에도 널리 쓰이니 제대로 학습하는 것이 중요</a:t>
            </a:r>
            <a:endParaRPr lang="en-US" altLang="ko-KR" dirty="0"/>
          </a:p>
          <a:p>
            <a:pPr lvl="1"/>
            <a:r>
              <a:rPr lang="ko-KR" altLang="en-US" dirty="0"/>
              <a:t>오픈 </a:t>
            </a:r>
            <a:r>
              <a:rPr lang="en-US" altLang="ko-KR" dirty="0"/>
              <a:t>API</a:t>
            </a:r>
            <a:r>
              <a:rPr lang="ko-KR" altLang="en-US" dirty="0"/>
              <a:t>를 통해 얻어오는 </a:t>
            </a:r>
            <a:r>
              <a:rPr lang="en-US" altLang="ko-KR" dirty="0"/>
              <a:t>JSON </a:t>
            </a:r>
            <a:r>
              <a:rPr lang="ko-KR" altLang="en-US" dirty="0"/>
              <a:t>데이터를 뷰에 적용하기 위해서는 비동기 통신이 필수이므로 </a:t>
            </a:r>
            <a:r>
              <a:rPr lang="en-US" altLang="ko-KR" dirty="0"/>
              <a:t>Ajax</a:t>
            </a:r>
            <a:r>
              <a:rPr lang="ko-KR" altLang="en-US" dirty="0"/>
              <a:t>와 같은 메서드를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17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603315" y="2349606"/>
            <a:ext cx="6792769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lt1"/>
                </a:solidFill>
              </a:rPr>
              <a:t>네이버 검색 </a:t>
            </a:r>
            <a:r>
              <a:rPr lang="en-US" altLang="ko-KR" sz="3600" b="1" dirty="0">
                <a:solidFill>
                  <a:schemeClr val="lt1"/>
                </a:solidFill>
              </a:rPr>
              <a:t>API</a:t>
            </a:r>
            <a:r>
              <a:rPr lang="ko-KR" altLang="en-US" sz="3600" b="1" dirty="0">
                <a:solidFill>
                  <a:schemeClr val="lt1"/>
                </a:solidFill>
              </a:rPr>
              <a:t>를 활용한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lt1"/>
                </a:solidFill>
              </a:rPr>
              <a:t>검색 결과 출력하기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6000" y="268787"/>
            <a:ext cx="5073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네이버 검색 </a:t>
            </a:r>
            <a:r>
              <a:rPr lang="en-US" altLang="ko-KR" sz="1600" b="1" dirty="0">
                <a:latin typeface="+mn-ea"/>
                <a:ea typeface="+mn-ea"/>
              </a:rPr>
              <a:t>API</a:t>
            </a:r>
            <a:r>
              <a:rPr lang="ko-KR" altLang="en-US" sz="1600" b="1" dirty="0">
                <a:latin typeface="+mn-ea"/>
                <a:ea typeface="+mn-ea"/>
              </a:rPr>
              <a:t>를 활용한 검색 결과 출력하기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590F4-3385-4C17-877C-6D15EBA9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94044"/>
            <a:ext cx="6600825" cy="35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DF85A-CB2F-4923-92F0-A507CD8DB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73D2-1C6D-4CD1-AD09-30E4E96521A2}"/>
              </a:ext>
            </a:extLst>
          </p:cNvPr>
          <p:cNvSpPr txBox="1"/>
          <p:nvPr/>
        </p:nvSpPr>
        <p:spPr>
          <a:xfrm>
            <a:off x="2285999" y="268787"/>
            <a:ext cx="57501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네이버 검색 </a:t>
            </a:r>
            <a:r>
              <a:rPr lang="en-US" altLang="ko-KR" sz="1600" b="1" dirty="0">
                <a:latin typeface="+mn-ea"/>
                <a:ea typeface="+mn-ea"/>
              </a:rPr>
              <a:t>API</a:t>
            </a:r>
            <a:r>
              <a:rPr lang="ko-KR" altLang="en-US" sz="1600" b="1" dirty="0">
                <a:latin typeface="+mn-ea"/>
                <a:ea typeface="+mn-ea"/>
              </a:rPr>
              <a:t>를 활용한 검색 결과 출력하기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17DB6-613F-4BD5-BEE4-78C542ADA2CE}"/>
              </a:ext>
            </a:extLst>
          </p:cNvPr>
          <p:cNvSpPr/>
          <p:nvPr/>
        </p:nvSpPr>
        <p:spPr>
          <a:xfrm>
            <a:off x="824845" y="284176"/>
            <a:ext cx="1263191" cy="307777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PROJECT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C23CA-0CBF-402C-BB46-429DD72B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46" y="778400"/>
            <a:ext cx="4351825" cy="33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7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네이버 검색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활용하여 내가 만든 웹 애플리케이션에 블로그 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검색 결과를 출력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네이버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카카오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페이스북과 같은 인터넷 기업은 물론 수많은 공공기관에서도 자사의 서비스나 데이터를 오픈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제공하는데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이용 방법이 대체로 비슷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28F11-73A2-4028-8D04-DDEFDDE9B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385" y="1178169"/>
            <a:ext cx="5366036" cy="229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17.1 </a:t>
            </a:r>
            <a:r>
              <a:rPr lang="ko-KR" altLang="en-US" b="1" dirty="0"/>
              <a:t>사전 지식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17.1.1 </a:t>
            </a:r>
            <a:r>
              <a:rPr lang="ko-KR" altLang="en-US" b="1" dirty="0"/>
              <a:t>오픈 </a:t>
            </a:r>
            <a:r>
              <a:rPr lang="en-US" altLang="ko-KR" b="1" dirty="0"/>
              <a:t>API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lvl="2"/>
            <a:r>
              <a:rPr lang="ko-KR" altLang="en-US" dirty="0"/>
              <a:t>오픈 </a:t>
            </a:r>
            <a:r>
              <a:rPr lang="en-US" altLang="ko-KR" dirty="0"/>
              <a:t>API:</a:t>
            </a:r>
            <a:r>
              <a:rPr lang="ko-KR" altLang="en-US" dirty="0"/>
              <a:t> 서비스를 제공하는 업체에서 외부 개발자가 자사 서비스의 기능을 간단히 호출해 이용할 수 있도록 공개해둔 </a:t>
            </a:r>
            <a:r>
              <a:rPr lang="en-US" altLang="ko-KR" dirty="0"/>
              <a:t>API</a:t>
            </a:r>
          </a:p>
          <a:p>
            <a:pPr lvl="2"/>
            <a:r>
              <a:rPr lang="ko-KR" altLang="en-US" dirty="0"/>
              <a:t>자사의 서비스를 다른 업체의 앱이나 서비스에서도 제공하게 하여 사용자를 늘리고 영향력을 확대하는 것이 주된 목적</a:t>
            </a:r>
            <a:endParaRPr lang="en-US" altLang="ko-KR" dirty="0"/>
          </a:p>
          <a:p>
            <a:pPr lvl="2"/>
            <a:r>
              <a:rPr lang="ko-KR" altLang="en-US" dirty="0"/>
              <a:t>인터넷 업체가 서비스 일부를 앞다투어 오픈 </a:t>
            </a:r>
            <a:r>
              <a:rPr lang="en-US" altLang="ko-KR" dirty="0"/>
              <a:t>API</a:t>
            </a:r>
            <a:r>
              <a:rPr lang="ko-KR" altLang="en-US" dirty="0"/>
              <a:t>로 제공</a:t>
            </a:r>
            <a:endParaRPr lang="en-US" altLang="ko-KR" dirty="0"/>
          </a:p>
          <a:p>
            <a:pPr lvl="2"/>
            <a:r>
              <a:rPr lang="ko-KR" altLang="en-US" dirty="0"/>
              <a:t>주로 </a:t>
            </a:r>
            <a:r>
              <a:rPr lang="en-US" altLang="ko-KR" dirty="0"/>
              <a:t>HTTP </a:t>
            </a:r>
            <a:r>
              <a:rPr lang="ko-KR" altLang="en-US" dirty="0"/>
              <a:t>프로토콜로 통신하며</a:t>
            </a:r>
            <a:r>
              <a:rPr lang="en-US" altLang="ko-KR" dirty="0"/>
              <a:t>, </a:t>
            </a:r>
            <a:r>
              <a:rPr lang="ko-KR" altLang="en-US" dirty="0"/>
              <a:t>응답 데이터의 형태는 </a:t>
            </a:r>
            <a:r>
              <a:rPr lang="en-US" altLang="ko-KR" dirty="0"/>
              <a:t>JSON </a:t>
            </a:r>
            <a:r>
              <a:rPr lang="ko-KR" altLang="en-US" dirty="0"/>
              <a:t>포맷을 가장 많이 사용</a:t>
            </a:r>
            <a:endParaRPr lang="en-US" altLang="ko-KR" dirty="0"/>
          </a:p>
          <a:p>
            <a:pPr lvl="2"/>
            <a:r>
              <a:rPr lang="ko-KR" altLang="en-US" dirty="0"/>
              <a:t>과거에는 </a:t>
            </a:r>
            <a:r>
              <a:rPr lang="en-US" altLang="ko-KR" dirty="0"/>
              <a:t>XML</a:t>
            </a:r>
            <a:r>
              <a:rPr lang="ko-KR" altLang="en-US" dirty="0"/>
              <a:t>을 많이 이용했지만 </a:t>
            </a:r>
            <a:r>
              <a:rPr lang="en-US" altLang="ko-KR" dirty="0"/>
              <a:t>JSON</a:t>
            </a:r>
            <a:r>
              <a:rPr lang="ko-KR" altLang="en-US" dirty="0"/>
              <a:t>이 더 가볍고 사람이 읽기에도 편하며</a:t>
            </a:r>
            <a:r>
              <a:rPr lang="en-US" altLang="ko-KR" dirty="0"/>
              <a:t>, </a:t>
            </a:r>
            <a:r>
              <a:rPr lang="ko-KR" altLang="en-US" dirty="0"/>
              <a:t>웹 프로그래밍의 표준 언어 격인 자바스크립트에서 바로 읽고 쓸 수 있음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3656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17.1 </a:t>
            </a:r>
            <a:r>
              <a:rPr lang="ko-KR" altLang="en-US" b="1" dirty="0"/>
              <a:t>사전 지식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17.1.2 JSON </a:t>
            </a:r>
            <a:r>
              <a:rPr lang="ko-KR" altLang="en-US" b="1" dirty="0"/>
              <a:t>기초</a:t>
            </a:r>
            <a:endParaRPr lang="en-US" altLang="ko-KR" b="1" dirty="0"/>
          </a:p>
          <a:p>
            <a:pPr lvl="2"/>
            <a:r>
              <a:rPr lang="en-US" altLang="ko-KR" dirty="0"/>
              <a:t>JSON(JavaScript Object Notation): </a:t>
            </a:r>
            <a:r>
              <a:rPr lang="ko-KR" altLang="en-US" dirty="0"/>
              <a:t>자바스크립트에서 객체나 배열을 만들 때 사용하는 표현 방식 </a:t>
            </a:r>
            <a:r>
              <a:rPr lang="en-US" altLang="ko-KR" dirty="0"/>
              <a:t>- </a:t>
            </a:r>
            <a:r>
              <a:rPr lang="ko-KR" altLang="en-US" dirty="0"/>
              <a:t>작성하기 쉽고 용량을 적게 차지해서 </a:t>
            </a:r>
            <a:r>
              <a:rPr lang="en-US" altLang="ko-KR" dirty="0"/>
              <a:t>XML</a:t>
            </a:r>
            <a:r>
              <a:rPr lang="ko-KR" altLang="en-US" dirty="0"/>
              <a:t>을 대체하는 데이터 전송 및 저장 수단</a:t>
            </a:r>
            <a:endParaRPr lang="en-US" altLang="ko-KR" dirty="0"/>
          </a:p>
          <a:p>
            <a:pPr lvl="2"/>
            <a:r>
              <a:rPr lang="en-US" altLang="ko-KR" dirty="0"/>
              <a:t>JSON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가지 형식 </a:t>
            </a:r>
            <a:r>
              <a:rPr lang="en-US" altLang="ko-KR" dirty="0"/>
              <a:t>- </a:t>
            </a:r>
            <a:r>
              <a:rPr lang="ko-KR" altLang="en-US" dirty="0"/>
              <a:t>중괄호 </a:t>
            </a:r>
            <a:r>
              <a:rPr lang="en-US" altLang="ko-KR" dirty="0"/>
              <a:t>{ }</a:t>
            </a:r>
            <a:r>
              <a:rPr lang="ko-KR" altLang="en-US" dirty="0"/>
              <a:t>는 객체</a:t>
            </a:r>
            <a:r>
              <a:rPr lang="en-US" altLang="ko-KR" dirty="0"/>
              <a:t>, </a:t>
            </a:r>
            <a:r>
              <a:rPr lang="ko-KR" altLang="en-US" dirty="0"/>
              <a:t>대괄호 </a:t>
            </a:r>
            <a:r>
              <a:rPr lang="en-US" altLang="ko-KR" dirty="0"/>
              <a:t>[ ]</a:t>
            </a:r>
            <a:r>
              <a:rPr lang="ko-KR" altLang="en-US" dirty="0"/>
              <a:t>는 배열을 의미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‘객체’는 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으로 구분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‘배열’은 값만으로 구성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B41268-0F0E-48F0-8275-024F1EE2B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20392"/>
              </p:ext>
            </p:extLst>
          </p:nvPr>
        </p:nvGraphicFramePr>
        <p:xfrm>
          <a:off x="1295400" y="2415923"/>
          <a:ext cx="62801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{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객체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중괄호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"name":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낙자쌤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", "age":45, "address": 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서울시 금천구 가산동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}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4938B-5653-4E76-B138-E3C7785E9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9630"/>
              </p:ext>
            </p:extLst>
          </p:nvPr>
        </p:nvGraphicFramePr>
        <p:xfrm>
          <a:off x="1295400" y="3558923"/>
          <a:ext cx="62801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[ 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배열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대괄호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"Java", "Oracle", "HTML5", "JSP", "JavaScript"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C35D6AA-16E1-4F38-AFE9-1E77687BD1E0}"/>
              </a:ext>
            </a:extLst>
          </p:cNvPr>
          <p:cNvSpPr txBox="1"/>
          <p:nvPr/>
        </p:nvSpPr>
        <p:spPr>
          <a:xfrm>
            <a:off x="6149490" y="4477547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2192431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63582</TotalTime>
  <Words>1947</Words>
  <Application>Microsoft Macintosh PowerPoint</Application>
  <PresentationFormat>화면 슬라이드 쇼(16:9)</PresentationFormat>
  <Paragraphs>242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나눔고딕코딩</vt:lpstr>
      <vt:lpstr>Calibri</vt:lpstr>
      <vt:lpstr>Arial</vt:lpstr>
      <vt:lpstr>맑은 고딕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17.1 사전 지식(1)</vt:lpstr>
      <vt:lpstr>17.1 사전 지식(2)</vt:lpstr>
      <vt:lpstr>17.1 사전 지식(3)</vt:lpstr>
      <vt:lpstr>17.2 프로젝트 구상</vt:lpstr>
      <vt:lpstr>17.3 오픈 API 이용 신청</vt:lpstr>
      <vt:lpstr>17.4 API 문서 살펴보기(1)</vt:lpstr>
      <vt:lpstr>17.4 API 문서 살펴보기(2)</vt:lpstr>
      <vt:lpstr>17.4 API 문서 살펴보기(3)</vt:lpstr>
      <vt:lpstr>17.4 API 문서 살펴보기(4)</vt:lpstr>
      <vt:lpstr>17.5 서블릿 구현(1)</vt:lpstr>
      <vt:lpstr>17.5 서블릿 구현(2)</vt:lpstr>
      <vt:lpstr>17.5 서블릿 구현(3)</vt:lpstr>
      <vt:lpstr>17.5 서블릿 구현(4)</vt:lpstr>
      <vt:lpstr>17.5 서블릿 구현(5)</vt:lpstr>
      <vt:lpstr>17.6 검색 결과를 웹 브라우저에 출력(1)</vt:lpstr>
      <vt:lpstr>17.6 검색 결과를 웹 브라우저에 출력(2)</vt:lpstr>
      <vt:lpstr>17.6 검색 결과를 웹 브라우저에 출력(3)</vt:lpstr>
      <vt:lpstr>17.6 검색 결과를 웹 브라우저에 출력(4)</vt:lpstr>
      <vt:lpstr>17.7 동작 확인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Microsoft Office User</cp:lastModifiedBy>
  <cp:revision>114</cp:revision>
  <dcterms:modified xsi:type="dcterms:W3CDTF">2022-04-21T04:07:11Z</dcterms:modified>
</cp:coreProperties>
</file>