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302861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358592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6435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2809274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2967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2091126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3312706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315867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1865924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4B0EC84-07DD-4F0D-9206-68E1FC76B404}" type="datetimeFigureOut">
              <a:rPr lang="fr-FR" smtClean="0"/>
              <a:t>10/05/2022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168810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4B0EC84-07DD-4F0D-9206-68E1FC76B404}" type="datetimeFigureOut">
              <a:rPr lang="fr-FR" smtClean="0"/>
              <a:t>10/05/2022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2988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4B0EC84-07DD-4F0D-9206-68E1FC76B404}" type="datetimeFigureOut">
              <a:rPr lang="fr-FR" smtClean="0"/>
              <a:t>10/05/2022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2979084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4B0EC84-07DD-4F0D-9206-68E1FC76B404}" type="datetimeFigureOut">
              <a:rPr lang="fr-FR" smtClean="0"/>
              <a:t>10/05/2022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348680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0EC84-07DD-4F0D-9206-68E1FC76B404}" type="datetimeFigureOut">
              <a:rPr lang="fr-FR" smtClean="0"/>
              <a:t>10/05/2022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292299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4B0EC84-07DD-4F0D-9206-68E1FC76B404}" type="datetimeFigureOut">
              <a:rPr lang="fr-FR" smtClean="0"/>
              <a:t>10/05/2022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47BFC4-0051-46EE-B84F-8ECADFAD945E}" type="slidenum">
              <a:rPr lang="fr-FR" smtClean="0"/>
              <a:t>‹N°›</a:t>
            </a:fld>
            <a:endParaRPr lang="fr-FR"/>
          </a:p>
        </p:txBody>
      </p:sp>
    </p:spTree>
    <p:extLst>
      <p:ext uri="{BB962C8B-B14F-4D97-AF65-F5344CB8AC3E}">
        <p14:creationId xmlns:p14="http://schemas.microsoft.com/office/powerpoint/2010/main" val="51767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47BFC4-0051-46EE-B84F-8ECADFAD945E}" type="slidenum">
              <a:rPr lang="fr-FR" smtClean="0"/>
              <a:t>‹N°›</a:t>
            </a:fld>
            <a:endParaRPr lang="fr-FR"/>
          </a:p>
        </p:txBody>
      </p:sp>
      <p:sp>
        <p:nvSpPr>
          <p:cNvPr id="5" name="Date Placeholder 4"/>
          <p:cNvSpPr>
            <a:spLocks noGrp="1"/>
          </p:cNvSpPr>
          <p:nvPr>
            <p:ph type="dt" sz="half" idx="10"/>
          </p:nvPr>
        </p:nvSpPr>
        <p:spPr/>
        <p:txBody>
          <a:bodyPr/>
          <a:lstStyle/>
          <a:p>
            <a:fld id="{C4B0EC84-07DD-4F0D-9206-68E1FC76B404}" type="datetimeFigureOut">
              <a:rPr lang="fr-FR" smtClean="0"/>
              <a:t>10/05/2022</a:t>
            </a:fld>
            <a:endParaRPr lang="fr-FR"/>
          </a:p>
        </p:txBody>
      </p:sp>
    </p:spTree>
    <p:extLst>
      <p:ext uri="{BB962C8B-B14F-4D97-AF65-F5344CB8AC3E}">
        <p14:creationId xmlns:p14="http://schemas.microsoft.com/office/powerpoint/2010/main" val="73011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B0EC84-07DD-4F0D-9206-68E1FC76B404}" type="datetimeFigureOut">
              <a:rPr lang="fr-FR" smtClean="0"/>
              <a:t>10/05/2022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47BFC4-0051-46EE-B84F-8ECADFAD945E}" type="slidenum">
              <a:rPr lang="fr-FR" smtClean="0"/>
              <a:t>‹N°›</a:t>
            </a:fld>
            <a:endParaRPr lang="fr-FR"/>
          </a:p>
        </p:txBody>
      </p:sp>
    </p:spTree>
    <p:extLst>
      <p:ext uri="{BB962C8B-B14F-4D97-AF65-F5344CB8AC3E}">
        <p14:creationId xmlns:p14="http://schemas.microsoft.com/office/powerpoint/2010/main" val="116446744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ufus.i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clonezilla.org/liveusb.ph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3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1F67B0-B287-4AD8-BD37-40019D39205C}"/>
              </a:ext>
            </a:extLst>
          </p:cNvPr>
          <p:cNvSpPr>
            <a:spLocks noGrp="1"/>
          </p:cNvSpPr>
          <p:nvPr>
            <p:ph type="ctrTitle"/>
          </p:nvPr>
        </p:nvSpPr>
        <p:spPr/>
        <p:txBody>
          <a:bodyPr>
            <a:normAutofit fontScale="90000"/>
          </a:bodyPr>
          <a:lstStyle/>
          <a:p>
            <a:r>
              <a:rPr lang="fr-FR" sz="3600" dirty="0"/>
              <a:t>Créer et copier image ISO sur Clonezilla</a:t>
            </a:r>
            <a:br>
              <a:rPr lang="fr-FR" dirty="0"/>
            </a:br>
            <a:endParaRPr lang="fr-FR" dirty="0"/>
          </a:p>
        </p:txBody>
      </p:sp>
      <p:sp>
        <p:nvSpPr>
          <p:cNvPr id="3" name="Sous-titre 2">
            <a:extLst>
              <a:ext uri="{FF2B5EF4-FFF2-40B4-BE49-F238E27FC236}">
                <a16:creationId xmlns:a16="http://schemas.microsoft.com/office/drawing/2014/main" id="{3F774E25-166C-4549-8B34-B702C5F9AF79}"/>
              </a:ext>
            </a:extLst>
          </p:cNvPr>
          <p:cNvSpPr>
            <a:spLocks noGrp="1"/>
          </p:cNvSpPr>
          <p:nvPr>
            <p:ph type="subTitle" idx="1"/>
          </p:nvPr>
        </p:nvSpPr>
        <p:spPr>
          <a:xfrm>
            <a:off x="0" y="5202238"/>
            <a:ext cx="9144000" cy="1655762"/>
          </a:xfrm>
        </p:spPr>
        <p:txBody>
          <a:bodyPr/>
          <a:lstStyle/>
          <a:p>
            <a:pPr algn="l"/>
            <a:r>
              <a:rPr lang="fr-FR" dirty="0"/>
              <a:t>Laigle</a:t>
            </a:r>
          </a:p>
          <a:p>
            <a:pPr algn="l"/>
            <a:r>
              <a:rPr lang="fr-FR" dirty="0"/>
              <a:t>Dylan </a:t>
            </a:r>
          </a:p>
          <a:p>
            <a:pPr algn="l"/>
            <a:r>
              <a:rPr lang="fr-FR" dirty="0"/>
              <a:t>SNIR 1</a:t>
            </a:r>
          </a:p>
        </p:txBody>
      </p:sp>
    </p:spTree>
    <p:extLst>
      <p:ext uri="{BB962C8B-B14F-4D97-AF65-F5344CB8AC3E}">
        <p14:creationId xmlns:p14="http://schemas.microsoft.com/office/powerpoint/2010/main" val="1476137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B0D0E870-8015-453B-B18D-90EFD5724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8666" y="1190624"/>
            <a:ext cx="4954667" cy="3562351"/>
          </a:xfrm>
          <a:prstGeom prst="rect">
            <a:avLst/>
          </a:prstGeom>
        </p:spPr>
      </p:pic>
      <p:sp>
        <p:nvSpPr>
          <p:cNvPr id="6" name="ZoneTexte 5">
            <a:extLst>
              <a:ext uri="{FF2B5EF4-FFF2-40B4-BE49-F238E27FC236}">
                <a16:creationId xmlns:a16="http://schemas.microsoft.com/office/drawing/2014/main" id="{913B609A-AFAA-42E8-A4E6-56A2B81941EF}"/>
              </a:ext>
            </a:extLst>
          </p:cNvPr>
          <p:cNvSpPr txBox="1"/>
          <p:nvPr/>
        </p:nvSpPr>
        <p:spPr>
          <a:xfrm>
            <a:off x="3618666" y="4976425"/>
            <a:ext cx="5495925" cy="276999"/>
          </a:xfrm>
          <a:prstGeom prst="rect">
            <a:avLst/>
          </a:prstGeom>
          <a:noFill/>
        </p:spPr>
        <p:txBody>
          <a:bodyPr wrap="square" rtlCol="0">
            <a:spAutoFit/>
          </a:bodyPr>
          <a:lstStyle/>
          <a:p>
            <a:r>
              <a:rPr lang="fr-FR" sz="1200" i="0" dirty="0">
                <a:solidFill>
                  <a:srgbClr val="212529"/>
                </a:solidFill>
                <a:effectLst/>
              </a:rPr>
              <a:t>Démarrez Clonezilla en sélectionnant Start Clonezilla</a:t>
            </a:r>
            <a:r>
              <a:rPr lang="fr-FR" sz="1200" b="0" i="0" dirty="0">
                <a:solidFill>
                  <a:srgbClr val="212529"/>
                </a:solidFill>
                <a:effectLst/>
                <a:latin typeface="Inter"/>
              </a:rPr>
              <a:t>.</a:t>
            </a:r>
            <a:endParaRPr lang="fr-FR" sz="1200" dirty="0"/>
          </a:p>
        </p:txBody>
      </p:sp>
    </p:spTree>
    <p:extLst>
      <p:ext uri="{BB962C8B-B14F-4D97-AF65-F5344CB8AC3E}">
        <p14:creationId xmlns:p14="http://schemas.microsoft.com/office/powerpoint/2010/main" val="107884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B5C5B055-734F-4E4A-B159-2914FAD85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003" y="1602969"/>
            <a:ext cx="4881993" cy="3388132"/>
          </a:xfrm>
          <a:prstGeom prst="rect">
            <a:avLst/>
          </a:prstGeom>
        </p:spPr>
      </p:pic>
      <p:sp>
        <p:nvSpPr>
          <p:cNvPr id="6" name="ZoneTexte 5">
            <a:extLst>
              <a:ext uri="{FF2B5EF4-FFF2-40B4-BE49-F238E27FC236}">
                <a16:creationId xmlns:a16="http://schemas.microsoft.com/office/drawing/2014/main" id="{09DB6D54-2EA5-4B5A-98F2-AC7CBCD0108A}"/>
              </a:ext>
            </a:extLst>
          </p:cNvPr>
          <p:cNvSpPr txBox="1"/>
          <p:nvPr/>
        </p:nvSpPr>
        <p:spPr>
          <a:xfrm>
            <a:off x="3114675" y="5295900"/>
            <a:ext cx="5762625" cy="461665"/>
          </a:xfrm>
          <a:prstGeom prst="rect">
            <a:avLst/>
          </a:prstGeom>
          <a:noFill/>
        </p:spPr>
        <p:txBody>
          <a:bodyPr wrap="square" rtlCol="0">
            <a:spAutoFit/>
          </a:bodyPr>
          <a:lstStyle/>
          <a:p>
            <a:r>
              <a:rPr lang="fr-FR" sz="1200" dirty="0"/>
              <a:t>Voici les différents mode de clonage que propose Clonezilla. Nous allons sélectionner device-image ce qui va nous permettre de créer une image de disque.</a:t>
            </a:r>
          </a:p>
        </p:txBody>
      </p:sp>
    </p:spTree>
    <p:extLst>
      <p:ext uri="{BB962C8B-B14F-4D97-AF65-F5344CB8AC3E}">
        <p14:creationId xmlns:p14="http://schemas.microsoft.com/office/powerpoint/2010/main" val="3850798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89B549B0-3153-4F5C-87F8-048DF9FB8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111" y="1688225"/>
            <a:ext cx="5643777" cy="3481550"/>
          </a:xfrm>
          <a:prstGeom prst="rect">
            <a:avLst/>
          </a:prstGeom>
        </p:spPr>
      </p:pic>
      <p:sp>
        <p:nvSpPr>
          <p:cNvPr id="6" name="ZoneTexte 5">
            <a:extLst>
              <a:ext uri="{FF2B5EF4-FFF2-40B4-BE49-F238E27FC236}">
                <a16:creationId xmlns:a16="http://schemas.microsoft.com/office/drawing/2014/main" id="{EA83A218-68C1-4AD0-9C62-33C83ECE29ED}"/>
              </a:ext>
            </a:extLst>
          </p:cNvPr>
          <p:cNvSpPr txBox="1"/>
          <p:nvPr/>
        </p:nvSpPr>
        <p:spPr>
          <a:xfrm>
            <a:off x="2847975" y="5429250"/>
            <a:ext cx="6867525" cy="461665"/>
          </a:xfrm>
          <a:prstGeom prst="rect">
            <a:avLst/>
          </a:prstGeom>
          <a:noFill/>
        </p:spPr>
        <p:txBody>
          <a:bodyPr wrap="square" rtlCol="0">
            <a:spAutoFit/>
          </a:bodyPr>
          <a:lstStyle/>
          <a:p>
            <a:r>
              <a:rPr lang="fr-FR" sz="1200" dirty="0"/>
              <a:t>Cette partie correspond au répertoire de dépôt. C’est là où on va choisir où va se trouver notre copie d’image disque. On va choisir local dev pour le placer sur un second disque dur.</a:t>
            </a:r>
          </a:p>
        </p:txBody>
      </p:sp>
    </p:spTree>
    <p:extLst>
      <p:ext uri="{BB962C8B-B14F-4D97-AF65-F5344CB8AC3E}">
        <p14:creationId xmlns:p14="http://schemas.microsoft.com/office/powerpoint/2010/main" val="75542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2BEC103E-B461-4A86-8F40-7024E77CA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583" y="1612025"/>
            <a:ext cx="4822833" cy="3633949"/>
          </a:xfrm>
          <a:prstGeom prst="rect">
            <a:avLst/>
          </a:prstGeom>
        </p:spPr>
      </p:pic>
      <p:sp>
        <p:nvSpPr>
          <p:cNvPr id="6" name="ZoneTexte 5">
            <a:extLst>
              <a:ext uri="{FF2B5EF4-FFF2-40B4-BE49-F238E27FC236}">
                <a16:creationId xmlns:a16="http://schemas.microsoft.com/office/drawing/2014/main" id="{678EC2D0-EA9A-4F87-BD47-728F9C260911}"/>
              </a:ext>
            </a:extLst>
          </p:cNvPr>
          <p:cNvSpPr txBox="1"/>
          <p:nvPr/>
        </p:nvSpPr>
        <p:spPr>
          <a:xfrm>
            <a:off x="3352800" y="5476875"/>
            <a:ext cx="6686550" cy="646331"/>
          </a:xfrm>
          <a:prstGeom prst="rect">
            <a:avLst/>
          </a:prstGeom>
          <a:noFill/>
        </p:spPr>
        <p:txBody>
          <a:bodyPr wrap="square" rtlCol="0">
            <a:spAutoFit/>
          </a:bodyPr>
          <a:lstStyle/>
          <a:p>
            <a:r>
              <a:rPr lang="fr-FR" sz="1200" dirty="0"/>
              <a:t>Le logiciel vous demande si vous souhaitez enregistrer l’image de votre disque sur un périphérique USB. Vous pouvez donc en brancher un nouveau à ce moment. Dans mon cas j’ai utilisé un autre emplacement donc je vais simplement appuyer sur Entrée.</a:t>
            </a:r>
          </a:p>
        </p:txBody>
      </p:sp>
    </p:spTree>
    <p:extLst>
      <p:ext uri="{BB962C8B-B14F-4D97-AF65-F5344CB8AC3E}">
        <p14:creationId xmlns:p14="http://schemas.microsoft.com/office/powerpoint/2010/main" val="1385966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96A835AC-2356-45C9-B8D9-9A18826F3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285" y="1573381"/>
            <a:ext cx="4953430" cy="3711238"/>
          </a:xfrm>
          <a:prstGeom prst="rect">
            <a:avLst/>
          </a:prstGeom>
        </p:spPr>
      </p:pic>
      <p:sp>
        <p:nvSpPr>
          <p:cNvPr id="6" name="ZoneTexte 5">
            <a:extLst>
              <a:ext uri="{FF2B5EF4-FFF2-40B4-BE49-F238E27FC236}">
                <a16:creationId xmlns:a16="http://schemas.microsoft.com/office/drawing/2014/main" id="{1B2DC17E-FBD2-4D7E-B0C0-80C95C2A219B}"/>
              </a:ext>
            </a:extLst>
          </p:cNvPr>
          <p:cNvSpPr txBox="1"/>
          <p:nvPr/>
        </p:nvSpPr>
        <p:spPr>
          <a:xfrm>
            <a:off x="3200400" y="5410200"/>
            <a:ext cx="5800725" cy="461665"/>
          </a:xfrm>
          <a:prstGeom prst="rect">
            <a:avLst/>
          </a:prstGeom>
          <a:noFill/>
        </p:spPr>
        <p:txBody>
          <a:bodyPr wrap="square" rtlCol="0">
            <a:spAutoFit/>
          </a:bodyPr>
          <a:lstStyle/>
          <a:p>
            <a:r>
              <a:rPr lang="fr-FR" sz="1200" dirty="0"/>
              <a:t>Le logiciel va lister tout les disques trouvés sur votre machine. Une fois tout vos disques reconnus, effectuer Ctrl + C pour quitter cette fenêtre.</a:t>
            </a:r>
          </a:p>
        </p:txBody>
      </p:sp>
    </p:spTree>
    <p:extLst>
      <p:ext uri="{BB962C8B-B14F-4D97-AF65-F5344CB8AC3E}">
        <p14:creationId xmlns:p14="http://schemas.microsoft.com/office/powerpoint/2010/main" val="214323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8BD1C9BA-BAD0-47AB-9B70-A0C4A0BC4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679" y="1643658"/>
            <a:ext cx="4748641" cy="3570684"/>
          </a:xfrm>
          <a:prstGeom prst="rect">
            <a:avLst/>
          </a:prstGeom>
        </p:spPr>
      </p:pic>
      <p:sp>
        <p:nvSpPr>
          <p:cNvPr id="6" name="ZoneTexte 5">
            <a:extLst>
              <a:ext uri="{FF2B5EF4-FFF2-40B4-BE49-F238E27FC236}">
                <a16:creationId xmlns:a16="http://schemas.microsoft.com/office/drawing/2014/main" id="{E9C155FC-6D2C-42C8-A856-43A3E3C5C62F}"/>
              </a:ext>
            </a:extLst>
          </p:cNvPr>
          <p:cNvSpPr txBox="1"/>
          <p:nvPr/>
        </p:nvSpPr>
        <p:spPr>
          <a:xfrm>
            <a:off x="3286125" y="5353050"/>
            <a:ext cx="6257925" cy="646331"/>
          </a:xfrm>
          <a:prstGeom prst="rect">
            <a:avLst/>
          </a:prstGeom>
          <a:noFill/>
        </p:spPr>
        <p:txBody>
          <a:bodyPr wrap="square" rtlCol="0">
            <a:spAutoFit/>
          </a:bodyPr>
          <a:lstStyle/>
          <a:p>
            <a:r>
              <a:rPr lang="fr-FR" sz="1200" dirty="0"/>
              <a:t>Voici la partie dans laquelle on va choisir notre partition où va se trouver notre copie d’image disque. J’ai choisi sdb1 car les partitions sda correspondent à mon premier disque dur donc ici le disque :C de Windows.</a:t>
            </a:r>
          </a:p>
        </p:txBody>
      </p:sp>
    </p:spTree>
    <p:extLst>
      <p:ext uri="{BB962C8B-B14F-4D97-AF65-F5344CB8AC3E}">
        <p14:creationId xmlns:p14="http://schemas.microsoft.com/office/powerpoint/2010/main" val="94736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61CB3B45-383C-4AEB-B466-90DD19CA0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403" y="1725776"/>
            <a:ext cx="4577194" cy="3406448"/>
          </a:xfrm>
          <a:prstGeom prst="rect">
            <a:avLst/>
          </a:prstGeom>
        </p:spPr>
      </p:pic>
      <p:sp>
        <p:nvSpPr>
          <p:cNvPr id="6" name="ZoneTexte 5">
            <a:extLst>
              <a:ext uri="{FF2B5EF4-FFF2-40B4-BE49-F238E27FC236}">
                <a16:creationId xmlns:a16="http://schemas.microsoft.com/office/drawing/2014/main" id="{E7330903-6B0F-4BD7-9A71-BB4FB2D8EF31}"/>
              </a:ext>
            </a:extLst>
          </p:cNvPr>
          <p:cNvSpPr txBox="1"/>
          <p:nvPr/>
        </p:nvSpPr>
        <p:spPr>
          <a:xfrm>
            <a:off x="3438525" y="5238750"/>
            <a:ext cx="6276975" cy="830997"/>
          </a:xfrm>
          <a:prstGeom prst="rect">
            <a:avLst/>
          </a:prstGeom>
          <a:noFill/>
        </p:spPr>
        <p:txBody>
          <a:bodyPr wrap="square" rtlCol="0">
            <a:spAutoFit/>
          </a:bodyPr>
          <a:lstStyle/>
          <a:p>
            <a:r>
              <a:rPr lang="fr-FR" sz="1200" dirty="0"/>
              <a:t>Cette étape correspond à la sélection du répertoire dans lequel l’image disque sera stockée. Par défaut, l’image est dans la racine de votre périphérique(répertoire parent). On ne peut pas créer de dossier dans Clonezilla donc il faut le faire sur Windows en avance. Par défaut je l’ai placer dans le répertoire parent. Il faut appuyer sur tabulation pour pouvoir confirmer en appuyant sur Entrée.</a:t>
            </a:r>
          </a:p>
        </p:txBody>
      </p:sp>
    </p:spTree>
    <p:extLst>
      <p:ext uri="{BB962C8B-B14F-4D97-AF65-F5344CB8AC3E}">
        <p14:creationId xmlns:p14="http://schemas.microsoft.com/office/powerpoint/2010/main" val="13651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1F28D419-495D-4091-B373-E95C2DA8B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507" y="1538126"/>
            <a:ext cx="5018986" cy="3781748"/>
          </a:xfrm>
          <a:prstGeom prst="rect">
            <a:avLst/>
          </a:prstGeom>
        </p:spPr>
      </p:pic>
      <p:sp>
        <p:nvSpPr>
          <p:cNvPr id="6" name="ZoneTexte 5">
            <a:extLst>
              <a:ext uri="{FF2B5EF4-FFF2-40B4-BE49-F238E27FC236}">
                <a16:creationId xmlns:a16="http://schemas.microsoft.com/office/drawing/2014/main" id="{F0C1F589-B130-47FA-A95C-07F21E7B6D2A}"/>
              </a:ext>
            </a:extLst>
          </p:cNvPr>
          <p:cNvSpPr txBox="1"/>
          <p:nvPr/>
        </p:nvSpPr>
        <p:spPr>
          <a:xfrm>
            <a:off x="3162300" y="5457825"/>
            <a:ext cx="6162675" cy="461665"/>
          </a:xfrm>
          <a:prstGeom prst="rect">
            <a:avLst/>
          </a:prstGeom>
          <a:noFill/>
        </p:spPr>
        <p:txBody>
          <a:bodyPr wrap="square" rtlCol="0">
            <a:spAutoFit/>
          </a:bodyPr>
          <a:lstStyle/>
          <a:p>
            <a:r>
              <a:rPr lang="fr-FR" sz="1200" dirty="0"/>
              <a:t>Les configurations étant terminées, j’ai sélectionner le mode débutant pour que le procédé soit plus simple et rapide à effectuer.</a:t>
            </a:r>
          </a:p>
        </p:txBody>
      </p:sp>
    </p:spTree>
    <p:extLst>
      <p:ext uri="{BB962C8B-B14F-4D97-AF65-F5344CB8AC3E}">
        <p14:creationId xmlns:p14="http://schemas.microsoft.com/office/powerpoint/2010/main" val="2823499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90DF5E8-151C-4C27-9797-3B0F5186E001}"/>
              </a:ext>
            </a:extLst>
          </p:cNvPr>
          <p:cNvSpPr txBox="1"/>
          <p:nvPr/>
        </p:nvSpPr>
        <p:spPr>
          <a:xfrm>
            <a:off x="1019175" y="361950"/>
            <a:ext cx="9896475" cy="954107"/>
          </a:xfrm>
          <a:prstGeom prst="rect">
            <a:avLst/>
          </a:prstGeom>
          <a:noFill/>
        </p:spPr>
        <p:txBody>
          <a:bodyPr wrap="square" rtlCol="0">
            <a:spAutoFit/>
          </a:bodyPr>
          <a:lstStyle/>
          <a:p>
            <a:r>
              <a:rPr lang="fr-FR" sz="2800" dirty="0">
                <a:solidFill>
                  <a:schemeClr val="accent1"/>
                </a:solidFill>
                <a:latin typeface="+mj-lt"/>
              </a:rPr>
              <a:t>Création d’une image disque</a:t>
            </a:r>
          </a:p>
          <a:p>
            <a:endParaRPr lang="fr-FR" sz="2800" dirty="0"/>
          </a:p>
        </p:txBody>
      </p:sp>
      <p:pic>
        <p:nvPicPr>
          <p:cNvPr id="8" name="Image 7" descr="Une image contenant texte&#10;&#10;Description générée automatiquement">
            <a:extLst>
              <a:ext uri="{FF2B5EF4-FFF2-40B4-BE49-F238E27FC236}">
                <a16:creationId xmlns:a16="http://schemas.microsoft.com/office/drawing/2014/main" id="{A0B8B84A-47FA-4295-8F94-2C1E0510C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638" y="1576866"/>
            <a:ext cx="4908723" cy="3704268"/>
          </a:xfrm>
          <a:prstGeom prst="rect">
            <a:avLst/>
          </a:prstGeom>
        </p:spPr>
      </p:pic>
      <p:sp>
        <p:nvSpPr>
          <p:cNvPr id="9" name="ZoneTexte 8">
            <a:extLst>
              <a:ext uri="{FF2B5EF4-FFF2-40B4-BE49-F238E27FC236}">
                <a16:creationId xmlns:a16="http://schemas.microsoft.com/office/drawing/2014/main" id="{3F767B43-A814-4468-9A83-2321EF01E697}"/>
              </a:ext>
            </a:extLst>
          </p:cNvPr>
          <p:cNvSpPr txBox="1"/>
          <p:nvPr/>
        </p:nvSpPr>
        <p:spPr>
          <a:xfrm>
            <a:off x="2743200" y="5400675"/>
            <a:ext cx="7448550" cy="461665"/>
          </a:xfrm>
          <a:prstGeom prst="rect">
            <a:avLst/>
          </a:prstGeom>
          <a:noFill/>
        </p:spPr>
        <p:txBody>
          <a:bodyPr wrap="square" rtlCol="0">
            <a:spAutoFit/>
          </a:bodyPr>
          <a:lstStyle/>
          <a:p>
            <a:r>
              <a:rPr lang="fr-FR" sz="1200" dirty="0"/>
              <a:t>Pour la création d’image de notre disque nous allons choisir savedisk pour sauvegarder le disque local dans une image.</a:t>
            </a:r>
          </a:p>
        </p:txBody>
      </p:sp>
    </p:spTree>
    <p:extLst>
      <p:ext uri="{BB962C8B-B14F-4D97-AF65-F5344CB8AC3E}">
        <p14:creationId xmlns:p14="http://schemas.microsoft.com/office/powerpoint/2010/main" val="546334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9C00FAA-5C9C-4C42-AD56-AB036587B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493" y="1657869"/>
            <a:ext cx="4701014" cy="3542262"/>
          </a:xfrm>
          <a:prstGeom prst="rect">
            <a:avLst/>
          </a:prstGeom>
        </p:spPr>
      </p:pic>
      <p:sp>
        <p:nvSpPr>
          <p:cNvPr id="6" name="ZoneTexte 5">
            <a:extLst>
              <a:ext uri="{FF2B5EF4-FFF2-40B4-BE49-F238E27FC236}">
                <a16:creationId xmlns:a16="http://schemas.microsoft.com/office/drawing/2014/main" id="{C8754BF5-863B-4BA0-AA90-7943FD8E05FD}"/>
              </a:ext>
            </a:extLst>
          </p:cNvPr>
          <p:cNvSpPr txBox="1"/>
          <p:nvPr/>
        </p:nvSpPr>
        <p:spPr>
          <a:xfrm>
            <a:off x="3009900" y="5410200"/>
            <a:ext cx="6867525" cy="276999"/>
          </a:xfrm>
          <a:prstGeom prst="rect">
            <a:avLst/>
          </a:prstGeom>
          <a:noFill/>
        </p:spPr>
        <p:txBody>
          <a:bodyPr wrap="square" rtlCol="0">
            <a:spAutoFit/>
          </a:bodyPr>
          <a:lstStyle/>
          <a:p>
            <a:r>
              <a:rPr lang="fr-FR" sz="1200" dirty="0"/>
              <a:t>Vous pouvez choisir un nom pour l’image de votre disque.</a:t>
            </a:r>
          </a:p>
        </p:txBody>
      </p:sp>
    </p:spTree>
    <p:extLst>
      <p:ext uri="{BB962C8B-B14F-4D97-AF65-F5344CB8AC3E}">
        <p14:creationId xmlns:p14="http://schemas.microsoft.com/office/powerpoint/2010/main" val="3822314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4A81C1-AE97-433F-B908-63DC6D718DB7}"/>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0AEEB50E-1257-434F-B030-DDA94525A6E3}"/>
              </a:ext>
            </a:extLst>
          </p:cNvPr>
          <p:cNvSpPr>
            <a:spLocks noGrp="1"/>
          </p:cNvSpPr>
          <p:nvPr>
            <p:ph idx="1"/>
          </p:nvPr>
        </p:nvSpPr>
        <p:spPr/>
        <p:txBody>
          <a:bodyPr>
            <a:normAutofit/>
          </a:bodyPr>
          <a:lstStyle/>
          <a:p>
            <a:r>
              <a:rPr lang="fr-FR" sz="1400" dirty="0"/>
              <a:t>Installation de Clonezilla</a:t>
            </a:r>
          </a:p>
          <a:p>
            <a:r>
              <a:rPr lang="fr-FR" sz="1400" dirty="0"/>
              <a:t>Configuration de Clonezilla</a:t>
            </a:r>
          </a:p>
          <a:p>
            <a:r>
              <a:rPr lang="fr-FR" sz="1400" dirty="0"/>
              <a:t>Création d’une image disque</a:t>
            </a:r>
          </a:p>
          <a:p>
            <a:r>
              <a:rPr lang="fr-FR" sz="1400" dirty="0"/>
              <a:t>Restaurer une image disque</a:t>
            </a:r>
          </a:p>
          <a:p>
            <a:r>
              <a:rPr lang="fr-FR" sz="1400" dirty="0"/>
              <a:t>Glossaire</a:t>
            </a:r>
          </a:p>
        </p:txBody>
      </p:sp>
    </p:spTree>
    <p:extLst>
      <p:ext uri="{BB962C8B-B14F-4D97-AF65-F5344CB8AC3E}">
        <p14:creationId xmlns:p14="http://schemas.microsoft.com/office/powerpoint/2010/main" val="3068095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67A3CC1C-58AE-4CB5-935D-DF225E248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692" y="1609547"/>
            <a:ext cx="4824615" cy="3638905"/>
          </a:xfrm>
          <a:prstGeom prst="rect">
            <a:avLst/>
          </a:prstGeom>
        </p:spPr>
      </p:pic>
      <p:sp>
        <p:nvSpPr>
          <p:cNvPr id="6" name="ZoneTexte 5">
            <a:extLst>
              <a:ext uri="{FF2B5EF4-FFF2-40B4-BE49-F238E27FC236}">
                <a16:creationId xmlns:a16="http://schemas.microsoft.com/office/drawing/2014/main" id="{967CC773-D04E-4E54-A57A-2435A6512CBA}"/>
              </a:ext>
            </a:extLst>
          </p:cNvPr>
          <p:cNvSpPr txBox="1"/>
          <p:nvPr/>
        </p:nvSpPr>
        <p:spPr>
          <a:xfrm>
            <a:off x="3248025" y="5429250"/>
            <a:ext cx="6848475" cy="276999"/>
          </a:xfrm>
          <a:prstGeom prst="rect">
            <a:avLst/>
          </a:prstGeom>
          <a:noFill/>
        </p:spPr>
        <p:txBody>
          <a:bodyPr wrap="square" rtlCol="0">
            <a:spAutoFit/>
          </a:bodyPr>
          <a:lstStyle/>
          <a:p>
            <a:r>
              <a:rPr lang="fr-FR" sz="1200" dirty="0"/>
              <a:t>Sélectionner le disque que vous souhaitez copier. Donc en l’occurrence le sda qui correspond au disque :C.</a:t>
            </a:r>
          </a:p>
        </p:txBody>
      </p:sp>
    </p:spTree>
    <p:extLst>
      <p:ext uri="{BB962C8B-B14F-4D97-AF65-F5344CB8AC3E}">
        <p14:creationId xmlns:p14="http://schemas.microsoft.com/office/powerpoint/2010/main" val="232528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F0102B8C-1FED-482A-8CA9-F9635B4D9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256" y="1522425"/>
            <a:ext cx="5053487" cy="3813150"/>
          </a:xfrm>
          <a:prstGeom prst="rect">
            <a:avLst/>
          </a:prstGeom>
        </p:spPr>
      </p:pic>
      <p:sp>
        <p:nvSpPr>
          <p:cNvPr id="6" name="ZoneTexte 5">
            <a:extLst>
              <a:ext uri="{FF2B5EF4-FFF2-40B4-BE49-F238E27FC236}">
                <a16:creationId xmlns:a16="http://schemas.microsoft.com/office/drawing/2014/main" id="{C1D9AC0E-3614-48DC-8380-635E143ABA88}"/>
              </a:ext>
            </a:extLst>
          </p:cNvPr>
          <p:cNvSpPr txBox="1"/>
          <p:nvPr/>
        </p:nvSpPr>
        <p:spPr>
          <a:xfrm>
            <a:off x="3152775" y="5476875"/>
            <a:ext cx="6438900" cy="461665"/>
          </a:xfrm>
          <a:prstGeom prst="rect">
            <a:avLst/>
          </a:prstGeom>
          <a:noFill/>
        </p:spPr>
        <p:txBody>
          <a:bodyPr wrap="square" rtlCol="0">
            <a:spAutoFit/>
          </a:bodyPr>
          <a:lstStyle/>
          <a:p>
            <a:r>
              <a:rPr lang="fr-FR" sz="1200" dirty="0"/>
              <a:t>Etant donné que le disque que nous allons copier contient Windows, ce dernier est en </a:t>
            </a:r>
            <a:r>
              <a:rPr lang="fr-FR" sz="1200" dirty="0">
                <a:hlinkClick r:id="rId3" action="ppaction://hlinksldjump"/>
              </a:rPr>
              <a:t>NTFS</a:t>
            </a:r>
            <a:r>
              <a:rPr lang="fr-FR" sz="1200" dirty="0"/>
              <a:t> donc nous pouvons choisir de ne pas vérifier/réparer le système de fichiers source.</a:t>
            </a:r>
          </a:p>
        </p:txBody>
      </p:sp>
    </p:spTree>
    <p:extLst>
      <p:ext uri="{BB962C8B-B14F-4D97-AF65-F5344CB8AC3E}">
        <p14:creationId xmlns:p14="http://schemas.microsoft.com/office/powerpoint/2010/main" val="4089366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88207579-3A51-42F5-9284-BEB4BB8EE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712" y="1701649"/>
            <a:ext cx="4610575" cy="3454702"/>
          </a:xfrm>
          <a:prstGeom prst="rect">
            <a:avLst/>
          </a:prstGeom>
        </p:spPr>
      </p:pic>
      <p:sp>
        <p:nvSpPr>
          <p:cNvPr id="6" name="ZoneTexte 5">
            <a:extLst>
              <a:ext uri="{FF2B5EF4-FFF2-40B4-BE49-F238E27FC236}">
                <a16:creationId xmlns:a16="http://schemas.microsoft.com/office/drawing/2014/main" id="{A1B2418A-31DB-4175-83E8-62A744452DDD}"/>
              </a:ext>
            </a:extLst>
          </p:cNvPr>
          <p:cNvSpPr txBox="1"/>
          <p:nvPr/>
        </p:nvSpPr>
        <p:spPr>
          <a:xfrm>
            <a:off x="3790712" y="5295900"/>
            <a:ext cx="6438900" cy="276999"/>
          </a:xfrm>
          <a:prstGeom prst="rect">
            <a:avLst/>
          </a:prstGeom>
          <a:noFill/>
        </p:spPr>
        <p:txBody>
          <a:bodyPr wrap="square" rtlCol="0">
            <a:spAutoFit/>
          </a:bodyPr>
          <a:lstStyle/>
          <a:p>
            <a:r>
              <a:rPr lang="fr-FR" sz="1200" dirty="0"/>
              <a:t>On peut cependant choisir de vérifier si l’image est restaurable une fois la sauvegarde effectuée.</a:t>
            </a:r>
          </a:p>
        </p:txBody>
      </p:sp>
    </p:spTree>
    <p:extLst>
      <p:ext uri="{BB962C8B-B14F-4D97-AF65-F5344CB8AC3E}">
        <p14:creationId xmlns:p14="http://schemas.microsoft.com/office/powerpoint/2010/main" val="1286263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CD82B39A-374B-4B0E-94CD-CF0920D15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363" y="1606872"/>
            <a:ext cx="4877274" cy="3644255"/>
          </a:xfrm>
          <a:prstGeom prst="rect">
            <a:avLst/>
          </a:prstGeom>
        </p:spPr>
      </p:pic>
      <p:sp>
        <p:nvSpPr>
          <p:cNvPr id="6" name="ZoneTexte 5">
            <a:extLst>
              <a:ext uri="{FF2B5EF4-FFF2-40B4-BE49-F238E27FC236}">
                <a16:creationId xmlns:a16="http://schemas.microsoft.com/office/drawing/2014/main" id="{3B0895EE-0478-43A6-99B2-4FE828A6C2DD}"/>
              </a:ext>
            </a:extLst>
          </p:cNvPr>
          <p:cNvSpPr txBox="1"/>
          <p:nvPr/>
        </p:nvSpPr>
        <p:spPr>
          <a:xfrm>
            <a:off x="3657363" y="5419725"/>
            <a:ext cx="6848475" cy="276999"/>
          </a:xfrm>
          <a:prstGeom prst="rect">
            <a:avLst/>
          </a:prstGeom>
          <a:noFill/>
        </p:spPr>
        <p:txBody>
          <a:bodyPr wrap="square" rtlCol="0">
            <a:spAutoFit/>
          </a:bodyPr>
          <a:lstStyle/>
          <a:p>
            <a:r>
              <a:rPr lang="fr-FR" sz="1200" dirty="0"/>
              <a:t>On peut choisir ou non de chiffrer l’image pour sécuriser notre sauvegarde.</a:t>
            </a:r>
          </a:p>
        </p:txBody>
      </p:sp>
    </p:spTree>
    <p:extLst>
      <p:ext uri="{BB962C8B-B14F-4D97-AF65-F5344CB8AC3E}">
        <p14:creationId xmlns:p14="http://schemas.microsoft.com/office/powerpoint/2010/main" val="2830127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E705B23E-4E16-431F-98CD-82F6E8EEC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795" y="1616946"/>
            <a:ext cx="4834410" cy="3624108"/>
          </a:xfrm>
          <a:prstGeom prst="rect">
            <a:avLst/>
          </a:prstGeom>
        </p:spPr>
      </p:pic>
      <p:sp>
        <p:nvSpPr>
          <p:cNvPr id="6" name="ZoneTexte 5">
            <a:extLst>
              <a:ext uri="{FF2B5EF4-FFF2-40B4-BE49-F238E27FC236}">
                <a16:creationId xmlns:a16="http://schemas.microsoft.com/office/drawing/2014/main" id="{6CAC10D1-7337-4511-AC06-69781DDB2559}"/>
              </a:ext>
            </a:extLst>
          </p:cNvPr>
          <p:cNvSpPr txBox="1"/>
          <p:nvPr/>
        </p:nvSpPr>
        <p:spPr>
          <a:xfrm>
            <a:off x="3448050" y="5400675"/>
            <a:ext cx="6353175" cy="461665"/>
          </a:xfrm>
          <a:prstGeom prst="rect">
            <a:avLst/>
          </a:prstGeom>
          <a:noFill/>
        </p:spPr>
        <p:txBody>
          <a:bodyPr wrap="square" rtlCol="0">
            <a:spAutoFit/>
          </a:bodyPr>
          <a:lstStyle/>
          <a:p>
            <a:r>
              <a:rPr lang="fr-FR" sz="1200" dirty="0"/>
              <a:t>Et enfin on peut également choisir l’action à exécuter quand notre sauvegarde sera effectué. En laissant l’option par défaut on nous le redemandera une fois la copie d’image terminé.</a:t>
            </a:r>
          </a:p>
        </p:txBody>
      </p:sp>
    </p:spTree>
    <p:extLst>
      <p:ext uri="{BB962C8B-B14F-4D97-AF65-F5344CB8AC3E}">
        <p14:creationId xmlns:p14="http://schemas.microsoft.com/office/powerpoint/2010/main" val="134380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C166212E-5D44-4B25-8F17-B00C19A38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475" y="1705217"/>
            <a:ext cx="4601050" cy="3447565"/>
          </a:xfrm>
          <a:prstGeom prst="rect">
            <a:avLst/>
          </a:prstGeom>
        </p:spPr>
      </p:pic>
      <p:sp>
        <p:nvSpPr>
          <p:cNvPr id="6" name="ZoneTexte 5">
            <a:extLst>
              <a:ext uri="{FF2B5EF4-FFF2-40B4-BE49-F238E27FC236}">
                <a16:creationId xmlns:a16="http://schemas.microsoft.com/office/drawing/2014/main" id="{6968296B-9850-4DC6-A1F6-637378019627}"/>
              </a:ext>
            </a:extLst>
          </p:cNvPr>
          <p:cNvSpPr txBox="1"/>
          <p:nvPr/>
        </p:nvSpPr>
        <p:spPr>
          <a:xfrm>
            <a:off x="3105150" y="5267325"/>
            <a:ext cx="6172200" cy="276999"/>
          </a:xfrm>
          <a:prstGeom prst="rect">
            <a:avLst/>
          </a:prstGeom>
          <a:noFill/>
        </p:spPr>
        <p:txBody>
          <a:bodyPr wrap="square" rtlCol="0">
            <a:spAutoFit/>
          </a:bodyPr>
          <a:lstStyle/>
          <a:p>
            <a:r>
              <a:rPr lang="fr-FR" sz="1200" dirty="0"/>
              <a:t>La dernière analyse avant la création de disque va commencer. Appuyez sur Entrée.</a:t>
            </a:r>
          </a:p>
        </p:txBody>
      </p:sp>
    </p:spTree>
    <p:extLst>
      <p:ext uri="{BB962C8B-B14F-4D97-AF65-F5344CB8AC3E}">
        <p14:creationId xmlns:p14="http://schemas.microsoft.com/office/powerpoint/2010/main" val="588195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DEC6AA44-D2E1-4703-B274-E8FC04EEB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3575" y="1735359"/>
            <a:ext cx="4524849" cy="3387282"/>
          </a:xfrm>
          <a:prstGeom prst="rect">
            <a:avLst/>
          </a:prstGeom>
        </p:spPr>
      </p:pic>
      <p:sp>
        <p:nvSpPr>
          <p:cNvPr id="6" name="ZoneTexte 5">
            <a:extLst>
              <a:ext uri="{FF2B5EF4-FFF2-40B4-BE49-F238E27FC236}">
                <a16:creationId xmlns:a16="http://schemas.microsoft.com/office/drawing/2014/main" id="{6C83F9E0-38E8-465F-AD54-9B23FDF69005}"/>
              </a:ext>
            </a:extLst>
          </p:cNvPr>
          <p:cNvSpPr txBox="1"/>
          <p:nvPr/>
        </p:nvSpPr>
        <p:spPr>
          <a:xfrm>
            <a:off x="3267075" y="5191125"/>
            <a:ext cx="6486525" cy="461665"/>
          </a:xfrm>
          <a:prstGeom prst="rect">
            <a:avLst/>
          </a:prstGeom>
          <a:noFill/>
        </p:spPr>
        <p:txBody>
          <a:bodyPr wrap="square" rtlCol="0">
            <a:spAutoFit/>
          </a:bodyPr>
          <a:lstStyle/>
          <a:p>
            <a:r>
              <a:rPr lang="fr-FR" sz="1200" dirty="0"/>
              <a:t>Une fois que Clonezilla à vérifier que tout est bon, il va vous demander si vous êtes sûr de continuer et si c’est le cas appuyez sur y puis faîtes Entrée.</a:t>
            </a:r>
          </a:p>
        </p:txBody>
      </p:sp>
    </p:spTree>
    <p:extLst>
      <p:ext uri="{BB962C8B-B14F-4D97-AF65-F5344CB8AC3E}">
        <p14:creationId xmlns:p14="http://schemas.microsoft.com/office/powerpoint/2010/main" val="1469290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A8BD499-E2B3-41F9-BA03-43CB19381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644" y="1615855"/>
            <a:ext cx="4848711" cy="3626290"/>
          </a:xfrm>
          <a:prstGeom prst="rect">
            <a:avLst/>
          </a:prstGeom>
        </p:spPr>
      </p:pic>
      <p:sp>
        <p:nvSpPr>
          <p:cNvPr id="6" name="ZoneTexte 5">
            <a:extLst>
              <a:ext uri="{FF2B5EF4-FFF2-40B4-BE49-F238E27FC236}">
                <a16:creationId xmlns:a16="http://schemas.microsoft.com/office/drawing/2014/main" id="{726D16DB-C098-462D-9CB0-3AFD0BD5966A}"/>
              </a:ext>
            </a:extLst>
          </p:cNvPr>
          <p:cNvSpPr txBox="1"/>
          <p:nvPr/>
        </p:nvSpPr>
        <p:spPr>
          <a:xfrm>
            <a:off x="3286125" y="5343525"/>
            <a:ext cx="6896100" cy="461665"/>
          </a:xfrm>
          <a:prstGeom prst="rect">
            <a:avLst/>
          </a:prstGeom>
          <a:noFill/>
        </p:spPr>
        <p:txBody>
          <a:bodyPr wrap="square" rtlCol="0">
            <a:spAutoFit/>
          </a:bodyPr>
          <a:lstStyle/>
          <a:p>
            <a:r>
              <a:rPr lang="fr-FR" sz="1200" dirty="0"/>
              <a:t>La création de l’image disque à finalement commencé. Le temps d’attente dépendra des performances de votre ordinateur et de la taille du disque à copier.</a:t>
            </a:r>
          </a:p>
        </p:txBody>
      </p:sp>
    </p:spTree>
    <p:extLst>
      <p:ext uri="{BB962C8B-B14F-4D97-AF65-F5344CB8AC3E}">
        <p14:creationId xmlns:p14="http://schemas.microsoft.com/office/powerpoint/2010/main" val="2921211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CFA09ABD-4F0A-40B3-849A-49E4FB941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331" y="1700676"/>
            <a:ext cx="4615337" cy="3456648"/>
          </a:xfrm>
          <a:prstGeom prst="rect">
            <a:avLst/>
          </a:prstGeom>
        </p:spPr>
      </p:pic>
      <p:sp>
        <p:nvSpPr>
          <p:cNvPr id="6" name="ZoneTexte 5">
            <a:extLst>
              <a:ext uri="{FF2B5EF4-FFF2-40B4-BE49-F238E27FC236}">
                <a16:creationId xmlns:a16="http://schemas.microsoft.com/office/drawing/2014/main" id="{60AB2650-5292-42BE-A4EB-0AB510A9B84B}"/>
              </a:ext>
            </a:extLst>
          </p:cNvPr>
          <p:cNvSpPr txBox="1"/>
          <p:nvPr/>
        </p:nvSpPr>
        <p:spPr>
          <a:xfrm>
            <a:off x="3219450" y="5334000"/>
            <a:ext cx="6524625" cy="461665"/>
          </a:xfrm>
          <a:prstGeom prst="rect">
            <a:avLst/>
          </a:prstGeom>
          <a:noFill/>
        </p:spPr>
        <p:txBody>
          <a:bodyPr wrap="square" rtlCol="0">
            <a:spAutoFit/>
          </a:bodyPr>
          <a:lstStyle/>
          <a:p>
            <a:r>
              <a:rPr lang="fr-FR" sz="1200" dirty="0"/>
              <a:t>Une fois la création de disque terminé, le logiciel vérifie si la sauvegarde peut bel et bien être restaurer. Appuyer sur Entrée pour continuer.</a:t>
            </a:r>
          </a:p>
        </p:txBody>
      </p:sp>
    </p:spTree>
    <p:extLst>
      <p:ext uri="{BB962C8B-B14F-4D97-AF65-F5344CB8AC3E}">
        <p14:creationId xmlns:p14="http://schemas.microsoft.com/office/powerpoint/2010/main" val="85292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A87C7F46-4685-430D-A217-733CBE8B2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399" y="1494145"/>
            <a:ext cx="5157201" cy="3869709"/>
          </a:xfrm>
          <a:prstGeom prst="rect">
            <a:avLst/>
          </a:prstGeom>
        </p:spPr>
      </p:pic>
      <p:sp>
        <p:nvSpPr>
          <p:cNvPr id="6" name="ZoneTexte 5">
            <a:extLst>
              <a:ext uri="{FF2B5EF4-FFF2-40B4-BE49-F238E27FC236}">
                <a16:creationId xmlns:a16="http://schemas.microsoft.com/office/drawing/2014/main" id="{79EE034F-9CE0-4FB8-A29F-9CDBCA4B6C50}"/>
              </a:ext>
            </a:extLst>
          </p:cNvPr>
          <p:cNvSpPr txBox="1"/>
          <p:nvPr/>
        </p:nvSpPr>
        <p:spPr>
          <a:xfrm>
            <a:off x="3114675" y="5486400"/>
            <a:ext cx="6667500" cy="461665"/>
          </a:xfrm>
          <a:prstGeom prst="rect">
            <a:avLst/>
          </a:prstGeom>
          <a:noFill/>
        </p:spPr>
        <p:txBody>
          <a:bodyPr wrap="square" rtlCol="0">
            <a:spAutoFit/>
          </a:bodyPr>
          <a:lstStyle/>
          <a:p>
            <a:r>
              <a:rPr lang="fr-FR" sz="1200" dirty="0"/>
              <a:t>Si vous avez pris l’option par défaut auparavant, Clonezilla vous redemande si vous souhaitez arrêter l’ordinateur ou le redémarrer. Libre à vous de choisir.</a:t>
            </a:r>
          </a:p>
        </p:txBody>
      </p:sp>
    </p:spTree>
    <p:extLst>
      <p:ext uri="{BB962C8B-B14F-4D97-AF65-F5344CB8AC3E}">
        <p14:creationId xmlns:p14="http://schemas.microsoft.com/office/powerpoint/2010/main" val="41302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F08CE9-32B8-47BA-B7F5-BD915D56A650}"/>
              </a:ext>
            </a:extLst>
          </p:cNvPr>
          <p:cNvSpPr>
            <a:spLocks noGrp="1"/>
          </p:cNvSpPr>
          <p:nvPr>
            <p:ph type="title"/>
          </p:nvPr>
        </p:nvSpPr>
        <p:spPr/>
        <p:txBody>
          <a:bodyPr>
            <a:normAutofit/>
          </a:bodyPr>
          <a:lstStyle/>
          <a:p>
            <a:r>
              <a:rPr lang="fr-FR" sz="2800" dirty="0"/>
              <a:t>Installation de Clonezilla</a:t>
            </a:r>
            <a:br>
              <a:rPr lang="fr-FR" sz="4400" dirty="0"/>
            </a:br>
            <a:endParaRPr lang="fr-FR" dirty="0"/>
          </a:p>
        </p:txBody>
      </p:sp>
      <p:sp>
        <p:nvSpPr>
          <p:cNvPr id="3" name="Espace réservé du contenu 2">
            <a:extLst>
              <a:ext uri="{FF2B5EF4-FFF2-40B4-BE49-F238E27FC236}">
                <a16:creationId xmlns:a16="http://schemas.microsoft.com/office/drawing/2014/main" id="{E713B27F-5A81-4AC7-BDB7-4A4E04E182BB}"/>
              </a:ext>
            </a:extLst>
          </p:cNvPr>
          <p:cNvSpPr>
            <a:spLocks noGrp="1"/>
          </p:cNvSpPr>
          <p:nvPr>
            <p:ph idx="1"/>
          </p:nvPr>
        </p:nvSpPr>
        <p:spPr/>
        <p:txBody>
          <a:bodyPr>
            <a:normAutofit/>
          </a:bodyPr>
          <a:lstStyle/>
          <a:p>
            <a:pPr marL="0" indent="0">
              <a:buNone/>
            </a:pPr>
            <a:r>
              <a:rPr lang="fr-FR" sz="1200" dirty="0"/>
              <a:t>Pour installer notre logiciel il va d’abord nous falloir une clé USB bootable pour pouvoir démarrer sur l’interface Clonezilla. Nous allons donc utiliser RUFUS.</a:t>
            </a:r>
          </a:p>
          <a:p>
            <a:pPr marL="0" indent="0">
              <a:buNone/>
            </a:pPr>
            <a:endParaRPr lang="fr-FR" sz="1200" dirty="0"/>
          </a:p>
          <a:p>
            <a:pPr marL="0" indent="0">
              <a:buNone/>
            </a:pPr>
            <a:r>
              <a:rPr lang="fr-FR" sz="1200" dirty="0"/>
              <a:t>Aller sur</a:t>
            </a:r>
            <a:r>
              <a:rPr lang="fr-FR" sz="1200" dirty="0">
                <a:hlinkClick r:id="rId2"/>
              </a:rPr>
              <a:t> https://rufus.ie</a:t>
            </a:r>
            <a:r>
              <a:rPr lang="fr-FR" sz="1200" dirty="0"/>
              <a:t> ,descendre sur les dernières mise à jour puis télécharger la dernière version.</a:t>
            </a:r>
          </a:p>
          <a:p>
            <a:pPr marL="0" indent="0">
              <a:buNone/>
            </a:pPr>
            <a:endParaRPr lang="fr-FR" sz="1200" dirty="0"/>
          </a:p>
          <a:p>
            <a:pPr marL="0" indent="0">
              <a:buNone/>
            </a:pPr>
            <a:endParaRPr lang="fr-FR" sz="1400" dirty="0"/>
          </a:p>
        </p:txBody>
      </p:sp>
      <p:pic>
        <p:nvPicPr>
          <p:cNvPr id="5" name="Image 4" descr="Une image contenant texte&#10;&#10;Description générée automatiquement">
            <a:extLst>
              <a:ext uri="{FF2B5EF4-FFF2-40B4-BE49-F238E27FC236}">
                <a16:creationId xmlns:a16="http://schemas.microsoft.com/office/drawing/2014/main" id="{10E0B8FB-DC17-4541-A67B-09101B2B9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6129" y="3367448"/>
            <a:ext cx="2619741" cy="733527"/>
          </a:xfrm>
          <a:prstGeom prst="rect">
            <a:avLst/>
          </a:prstGeom>
        </p:spPr>
      </p:pic>
    </p:spTree>
    <p:extLst>
      <p:ext uri="{BB962C8B-B14F-4D97-AF65-F5344CB8AC3E}">
        <p14:creationId xmlns:p14="http://schemas.microsoft.com/office/powerpoint/2010/main" val="2449777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11D3F8B-5AD5-42B6-B5E0-5343C51CBCBD}"/>
              </a:ext>
            </a:extLst>
          </p:cNvPr>
          <p:cNvSpPr txBox="1"/>
          <p:nvPr/>
        </p:nvSpPr>
        <p:spPr>
          <a:xfrm>
            <a:off x="547687" y="553250"/>
            <a:ext cx="10401300" cy="523220"/>
          </a:xfrm>
          <a:prstGeom prst="rect">
            <a:avLst/>
          </a:prstGeom>
          <a:noFill/>
        </p:spPr>
        <p:txBody>
          <a:bodyPr wrap="square" rtlCol="0">
            <a:spAutoFit/>
          </a:bodyPr>
          <a:lstStyle/>
          <a:p>
            <a:r>
              <a:rPr lang="fr-FR" sz="2800" dirty="0">
                <a:solidFill>
                  <a:schemeClr val="accent1"/>
                </a:solidFill>
                <a:latin typeface="+mj-lt"/>
              </a:rPr>
              <a:t>Restaurer une image disque</a:t>
            </a:r>
          </a:p>
        </p:txBody>
      </p:sp>
      <p:sp>
        <p:nvSpPr>
          <p:cNvPr id="6" name="ZoneTexte 5">
            <a:extLst>
              <a:ext uri="{FF2B5EF4-FFF2-40B4-BE49-F238E27FC236}">
                <a16:creationId xmlns:a16="http://schemas.microsoft.com/office/drawing/2014/main" id="{3599772F-4941-4C75-B0A6-DE59C0E7A969}"/>
              </a:ext>
            </a:extLst>
          </p:cNvPr>
          <p:cNvSpPr txBox="1"/>
          <p:nvPr/>
        </p:nvSpPr>
        <p:spPr>
          <a:xfrm>
            <a:off x="714375" y="1562100"/>
            <a:ext cx="10067925" cy="461665"/>
          </a:xfrm>
          <a:prstGeom prst="rect">
            <a:avLst/>
          </a:prstGeom>
          <a:noFill/>
        </p:spPr>
        <p:txBody>
          <a:bodyPr wrap="square" rtlCol="0">
            <a:spAutoFit/>
          </a:bodyPr>
          <a:lstStyle/>
          <a:p>
            <a:r>
              <a:rPr lang="fr-FR" sz="1200" dirty="0"/>
              <a:t>Pour cette partie, vous aurez besoin de brancher le périphérique avec l’image disque que vous avez réussi à copier auparavant sur l’ordinateur vers laquelle vous voulez la restaurer. Une fois que vous avez boot sur votre clé USB Clonezilla, il va falloir suivre les mêmes étapes que la configuration de Clonezilla.</a:t>
            </a:r>
          </a:p>
        </p:txBody>
      </p:sp>
      <p:pic>
        <p:nvPicPr>
          <p:cNvPr id="8" name="Image 7" descr="Une image contenant texte&#10;&#10;Description générée automatiquement">
            <a:extLst>
              <a:ext uri="{FF2B5EF4-FFF2-40B4-BE49-F238E27FC236}">
                <a16:creationId xmlns:a16="http://schemas.microsoft.com/office/drawing/2014/main" id="{79AACDF9-17B9-4133-9A53-1D0C4EB30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2481" y="2400985"/>
            <a:ext cx="4527037" cy="3380545"/>
          </a:xfrm>
          <a:prstGeom prst="rect">
            <a:avLst/>
          </a:prstGeom>
        </p:spPr>
      </p:pic>
      <p:sp>
        <p:nvSpPr>
          <p:cNvPr id="9" name="ZoneTexte 8">
            <a:extLst>
              <a:ext uri="{FF2B5EF4-FFF2-40B4-BE49-F238E27FC236}">
                <a16:creationId xmlns:a16="http://schemas.microsoft.com/office/drawing/2014/main" id="{08DD5A17-86E5-47C0-AFC0-59DD367A825D}"/>
              </a:ext>
            </a:extLst>
          </p:cNvPr>
          <p:cNvSpPr txBox="1"/>
          <p:nvPr/>
        </p:nvSpPr>
        <p:spPr>
          <a:xfrm>
            <a:off x="3562350" y="5934075"/>
            <a:ext cx="6286500" cy="461665"/>
          </a:xfrm>
          <a:prstGeom prst="rect">
            <a:avLst/>
          </a:prstGeom>
          <a:noFill/>
        </p:spPr>
        <p:txBody>
          <a:bodyPr wrap="square" rtlCol="0">
            <a:spAutoFit/>
          </a:bodyPr>
          <a:lstStyle/>
          <a:p>
            <a:r>
              <a:rPr lang="fr-FR" sz="1200" dirty="0"/>
              <a:t>Arrivé à cette endroit sélectionner toujours sdb. Cela correspond toujours à notre second disque mais cette fois il contient une image de disque.</a:t>
            </a:r>
          </a:p>
        </p:txBody>
      </p:sp>
    </p:spTree>
    <p:extLst>
      <p:ext uri="{BB962C8B-B14F-4D97-AF65-F5344CB8AC3E}">
        <p14:creationId xmlns:p14="http://schemas.microsoft.com/office/powerpoint/2010/main" val="154842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EFA94A77-1C29-42A5-8EDB-E16321DC9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075" y="1638194"/>
            <a:ext cx="4769849" cy="3581611"/>
          </a:xfrm>
          <a:prstGeom prst="rect">
            <a:avLst/>
          </a:prstGeom>
        </p:spPr>
      </p:pic>
      <p:sp>
        <p:nvSpPr>
          <p:cNvPr id="6" name="ZoneTexte 5">
            <a:extLst>
              <a:ext uri="{FF2B5EF4-FFF2-40B4-BE49-F238E27FC236}">
                <a16:creationId xmlns:a16="http://schemas.microsoft.com/office/drawing/2014/main" id="{62D8D54D-7F1D-451E-9E77-DE3DD2871BBE}"/>
              </a:ext>
            </a:extLst>
          </p:cNvPr>
          <p:cNvSpPr txBox="1"/>
          <p:nvPr/>
        </p:nvSpPr>
        <p:spPr>
          <a:xfrm>
            <a:off x="3143250" y="5372100"/>
            <a:ext cx="6600825" cy="461665"/>
          </a:xfrm>
          <a:prstGeom prst="rect">
            <a:avLst/>
          </a:prstGeom>
          <a:noFill/>
        </p:spPr>
        <p:txBody>
          <a:bodyPr wrap="square" rtlCol="0">
            <a:spAutoFit/>
          </a:bodyPr>
          <a:lstStyle/>
          <a:p>
            <a:r>
              <a:rPr lang="fr-FR" sz="1200" dirty="0"/>
              <a:t>A partir de cette étape, il faut sélectionner notre image disque. Une fois trouvé, on appuie sur tabulation puis Entrée.</a:t>
            </a:r>
          </a:p>
        </p:txBody>
      </p:sp>
    </p:spTree>
    <p:extLst>
      <p:ext uri="{BB962C8B-B14F-4D97-AF65-F5344CB8AC3E}">
        <p14:creationId xmlns:p14="http://schemas.microsoft.com/office/powerpoint/2010/main" val="865406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E4145B19-2102-483F-97D0-29247A622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93" y="1588504"/>
            <a:ext cx="4896413" cy="3680991"/>
          </a:xfrm>
          <a:prstGeom prst="rect">
            <a:avLst/>
          </a:prstGeom>
        </p:spPr>
      </p:pic>
      <p:sp>
        <p:nvSpPr>
          <p:cNvPr id="6" name="ZoneTexte 5">
            <a:extLst>
              <a:ext uri="{FF2B5EF4-FFF2-40B4-BE49-F238E27FC236}">
                <a16:creationId xmlns:a16="http://schemas.microsoft.com/office/drawing/2014/main" id="{E20618DE-6A4D-4A63-9E17-046EA9DED37D}"/>
              </a:ext>
            </a:extLst>
          </p:cNvPr>
          <p:cNvSpPr txBox="1"/>
          <p:nvPr/>
        </p:nvSpPr>
        <p:spPr>
          <a:xfrm>
            <a:off x="3305175" y="5400675"/>
            <a:ext cx="5895975" cy="461665"/>
          </a:xfrm>
          <a:prstGeom prst="rect">
            <a:avLst/>
          </a:prstGeom>
          <a:noFill/>
        </p:spPr>
        <p:txBody>
          <a:bodyPr wrap="square" rtlCol="0">
            <a:spAutoFit/>
          </a:bodyPr>
          <a:lstStyle/>
          <a:p>
            <a:r>
              <a:rPr lang="fr-FR" sz="1200" dirty="0"/>
              <a:t>Une fois la lecture de l’image disque effectuée, appuyer sur Entrée pour passer à la restauration de l’image disque.</a:t>
            </a:r>
          </a:p>
        </p:txBody>
      </p:sp>
    </p:spTree>
    <p:extLst>
      <p:ext uri="{BB962C8B-B14F-4D97-AF65-F5344CB8AC3E}">
        <p14:creationId xmlns:p14="http://schemas.microsoft.com/office/powerpoint/2010/main" val="2077290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E205DD85-96E4-4BBF-97DE-27DBFA80A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813" y="1418817"/>
            <a:ext cx="5358374" cy="4020366"/>
          </a:xfrm>
          <a:prstGeom prst="rect">
            <a:avLst/>
          </a:prstGeom>
        </p:spPr>
      </p:pic>
      <p:sp>
        <p:nvSpPr>
          <p:cNvPr id="6" name="ZoneTexte 5">
            <a:extLst>
              <a:ext uri="{FF2B5EF4-FFF2-40B4-BE49-F238E27FC236}">
                <a16:creationId xmlns:a16="http://schemas.microsoft.com/office/drawing/2014/main" id="{F9710F53-38A5-4392-9C2F-FA34A7DFC8BB}"/>
              </a:ext>
            </a:extLst>
          </p:cNvPr>
          <p:cNvSpPr txBox="1"/>
          <p:nvPr/>
        </p:nvSpPr>
        <p:spPr>
          <a:xfrm>
            <a:off x="3095625" y="5581650"/>
            <a:ext cx="7315200" cy="276999"/>
          </a:xfrm>
          <a:prstGeom prst="rect">
            <a:avLst/>
          </a:prstGeom>
          <a:noFill/>
        </p:spPr>
        <p:txBody>
          <a:bodyPr wrap="square" rtlCol="0">
            <a:spAutoFit/>
          </a:bodyPr>
          <a:lstStyle/>
          <a:p>
            <a:r>
              <a:rPr lang="fr-FR" sz="1200" dirty="0"/>
              <a:t>Resélectionner le mode débutant.</a:t>
            </a:r>
          </a:p>
        </p:txBody>
      </p:sp>
    </p:spTree>
    <p:extLst>
      <p:ext uri="{BB962C8B-B14F-4D97-AF65-F5344CB8AC3E}">
        <p14:creationId xmlns:p14="http://schemas.microsoft.com/office/powerpoint/2010/main" val="1962914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AB138111-F5E2-4672-832B-43ABD343A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1130" y="1612152"/>
            <a:ext cx="4829739" cy="3633695"/>
          </a:xfrm>
          <a:prstGeom prst="rect">
            <a:avLst/>
          </a:prstGeom>
        </p:spPr>
      </p:pic>
      <p:sp>
        <p:nvSpPr>
          <p:cNvPr id="6" name="ZoneTexte 5">
            <a:extLst>
              <a:ext uri="{FF2B5EF4-FFF2-40B4-BE49-F238E27FC236}">
                <a16:creationId xmlns:a16="http://schemas.microsoft.com/office/drawing/2014/main" id="{B84915EC-9FCC-4FE5-BAEB-FE59CC5F52E6}"/>
              </a:ext>
            </a:extLst>
          </p:cNvPr>
          <p:cNvSpPr txBox="1"/>
          <p:nvPr/>
        </p:nvSpPr>
        <p:spPr>
          <a:xfrm>
            <a:off x="3228975" y="5343525"/>
            <a:ext cx="6810375" cy="276999"/>
          </a:xfrm>
          <a:prstGeom prst="rect">
            <a:avLst/>
          </a:prstGeom>
          <a:noFill/>
        </p:spPr>
        <p:txBody>
          <a:bodyPr wrap="square" rtlCol="0">
            <a:spAutoFit/>
          </a:bodyPr>
          <a:lstStyle/>
          <a:p>
            <a:r>
              <a:rPr lang="fr-FR" sz="1200" dirty="0"/>
              <a:t>Premier réel changement il faut sélectionner restoredisk pour restaurer notre image sur disque local.</a:t>
            </a:r>
          </a:p>
        </p:txBody>
      </p:sp>
    </p:spTree>
    <p:extLst>
      <p:ext uri="{BB962C8B-B14F-4D97-AF65-F5344CB8AC3E}">
        <p14:creationId xmlns:p14="http://schemas.microsoft.com/office/powerpoint/2010/main" val="1957637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7233BAB8-A8CC-410C-B948-9236A9997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3032" y="1587817"/>
            <a:ext cx="4905935" cy="3682365"/>
          </a:xfrm>
          <a:prstGeom prst="rect">
            <a:avLst/>
          </a:prstGeom>
        </p:spPr>
      </p:pic>
      <p:sp>
        <p:nvSpPr>
          <p:cNvPr id="6" name="ZoneTexte 5">
            <a:extLst>
              <a:ext uri="{FF2B5EF4-FFF2-40B4-BE49-F238E27FC236}">
                <a16:creationId xmlns:a16="http://schemas.microsoft.com/office/drawing/2014/main" id="{D331B6BB-0B45-44C1-ABA0-AE1E4D93337C}"/>
              </a:ext>
            </a:extLst>
          </p:cNvPr>
          <p:cNvSpPr txBox="1"/>
          <p:nvPr/>
        </p:nvSpPr>
        <p:spPr>
          <a:xfrm>
            <a:off x="3162300" y="5410200"/>
            <a:ext cx="6791325" cy="276999"/>
          </a:xfrm>
          <a:prstGeom prst="rect">
            <a:avLst/>
          </a:prstGeom>
          <a:noFill/>
        </p:spPr>
        <p:txBody>
          <a:bodyPr wrap="square" rtlCol="0">
            <a:spAutoFit/>
          </a:bodyPr>
          <a:lstStyle/>
          <a:p>
            <a:r>
              <a:rPr lang="fr-FR" sz="1200" dirty="0"/>
              <a:t>Notre image disque à été reconnu auparavant donc il suffit de faire Entrée pour la sélectionner.</a:t>
            </a:r>
          </a:p>
        </p:txBody>
      </p:sp>
    </p:spTree>
    <p:extLst>
      <p:ext uri="{BB962C8B-B14F-4D97-AF65-F5344CB8AC3E}">
        <p14:creationId xmlns:p14="http://schemas.microsoft.com/office/powerpoint/2010/main" val="3806549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3D366FA9-A249-42BC-A30E-C7895A6D4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955" y="1424966"/>
            <a:ext cx="5344089" cy="4008067"/>
          </a:xfrm>
          <a:prstGeom prst="rect">
            <a:avLst/>
          </a:prstGeom>
        </p:spPr>
      </p:pic>
      <p:sp>
        <p:nvSpPr>
          <p:cNvPr id="7" name="ZoneTexte 6">
            <a:extLst>
              <a:ext uri="{FF2B5EF4-FFF2-40B4-BE49-F238E27FC236}">
                <a16:creationId xmlns:a16="http://schemas.microsoft.com/office/drawing/2014/main" id="{0192D0F1-4276-41B0-87FE-5E74F58463AD}"/>
              </a:ext>
            </a:extLst>
          </p:cNvPr>
          <p:cNvSpPr txBox="1"/>
          <p:nvPr/>
        </p:nvSpPr>
        <p:spPr>
          <a:xfrm>
            <a:off x="2962275" y="5581650"/>
            <a:ext cx="6962775" cy="461665"/>
          </a:xfrm>
          <a:prstGeom prst="rect">
            <a:avLst/>
          </a:prstGeom>
          <a:noFill/>
        </p:spPr>
        <p:txBody>
          <a:bodyPr wrap="square" rtlCol="0">
            <a:spAutoFit/>
          </a:bodyPr>
          <a:lstStyle/>
          <a:p>
            <a:r>
              <a:rPr lang="fr-FR" sz="1200" dirty="0"/>
              <a:t>On sélectionne le disque sur lequel notre copie d’image disque sera restaurée. En l’occurrence le sda qui correspond au disque :C de l’ordinateur.</a:t>
            </a:r>
          </a:p>
        </p:txBody>
      </p:sp>
    </p:spTree>
    <p:extLst>
      <p:ext uri="{BB962C8B-B14F-4D97-AF65-F5344CB8AC3E}">
        <p14:creationId xmlns:p14="http://schemas.microsoft.com/office/powerpoint/2010/main" val="765218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74FEE93-9A4D-4A2E-AB1D-3FC78448BAFC}"/>
              </a:ext>
            </a:extLst>
          </p:cNvPr>
          <p:cNvSpPr txBox="1"/>
          <p:nvPr/>
        </p:nvSpPr>
        <p:spPr>
          <a:xfrm>
            <a:off x="1000125" y="1409700"/>
            <a:ext cx="9925050" cy="461665"/>
          </a:xfrm>
          <a:prstGeom prst="rect">
            <a:avLst/>
          </a:prstGeom>
          <a:noFill/>
        </p:spPr>
        <p:txBody>
          <a:bodyPr wrap="square" rtlCol="0">
            <a:spAutoFit/>
          </a:bodyPr>
          <a:lstStyle/>
          <a:p>
            <a:r>
              <a:rPr lang="fr-FR" sz="1200" dirty="0"/>
              <a:t>Les prochaines étapes sont les même que pour la création d’image disque. Choisissez de vérifier l’image avant de la restaurer puis déterminer n’importe quel action à exécuter après la restauration de disque. Une fois la dernière analyse effectuée, appuyer sur y et Entrée pour lancer la restauration de disque.</a:t>
            </a:r>
          </a:p>
        </p:txBody>
      </p:sp>
      <p:pic>
        <p:nvPicPr>
          <p:cNvPr id="6" name="Image 5">
            <a:extLst>
              <a:ext uri="{FF2B5EF4-FFF2-40B4-BE49-F238E27FC236}">
                <a16:creationId xmlns:a16="http://schemas.microsoft.com/office/drawing/2014/main" id="{0914B7C0-9686-4A64-A7C7-5F1415C48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801" y="2045624"/>
            <a:ext cx="4796398" cy="3612945"/>
          </a:xfrm>
          <a:prstGeom prst="rect">
            <a:avLst/>
          </a:prstGeom>
        </p:spPr>
      </p:pic>
      <p:sp>
        <p:nvSpPr>
          <p:cNvPr id="7" name="ZoneTexte 6">
            <a:extLst>
              <a:ext uri="{FF2B5EF4-FFF2-40B4-BE49-F238E27FC236}">
                <a16:creationId xmlns:a16="http://schemas.microsoft.com/office/drawing/2014/main" id="{945D048D-C0F6-45DA-84A9-934F8A52764E}"/>
              </a:ext>
            </a:extLst>
          </p:cNvPr>
          <p:cNvSpPr txBox="1"/>
          <p:nvPr/>
        </p:nvSpPr>
        <p:spPr>
          <a:xfrm>
            <a:off x="2819400" y="5848350"/>
            <a:ext cx="7115175" cy="461665"/>
          </a:xfrm>
          <a:prstGeom prst="rect">
            <a:avLst/>
          </a:prstGeom>
          <a:noFill/>
        </p:spPr>
        <p:txBody>
          <a:bodyPr wrap="square" rtlCol="0">
            <a:spAutoFit/>
          </a:bodyPr>
          <a:lstStyle/>
          <a:p>
            <a:r>
              <a:rPr lang="fr-FR" sz="1200" dirty="0"/>
              <a:t>Une fois la restauration terminée, vous pouvez débranchez vos périphériques puis démarrer l’ordinateur sur Windows et vous aurez récupérer vos données copiez sur un autre ordinateur.</a:t>
            </a:r>
          </a:p>
        </p:txBody>
      </p:sp>
    </p:spTree>
    <p:extLst>
      <p:ext uri="{BB962C8B-B14F-4D97-AF65-F5344CB8AC3E}">
        <p14:creationId xmlns:p14="http://schemas.microsoft.com/office/powerpoint/2010/main" val="3151710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F75372-6F99-4D95-B0CB-B91579C37DE7}"/>
              </a:ext>
            </a:extLst>
          </p:cNvPr>
          <p:cNvSpPr>
            <a:spLocks noGrp="1"/>
          </p:cNvSpPr>
          <p:nvPr>
            <p:ph type="title"/>
          </p:nvPr>
        </p:nvSpPr>
        <p:spPr/>
        <p:txBody>
          <a:bodyPr>
            <a:normAutofit/>
          </a:bodyPr>
          <a:lstStyle/>
          <a:p>
            <a:r>
              <a:rPr lang="fr-FR" sz="2800" dirty="0"/>
              <a:t>Glossaire</a:t>
            </a:r>
          </a:p>
        </p:txBody>
      </p:sp>
      <p:sp>
        <p:nvSpPr>
          <p:cNvPr id="4" name="ZoneTexte 3">
            <a:extLst>
              <a:ext uri="{FF2B5EF4-FFF2-40B4-BE49-F238E27FC236}">
                <a16:creationId xmlns:a16="http://schemas.microsoft.com/office/drawing/2014/main" id="{560C2B45-9ED3-4D9C-8332-B34B9B6875F9}"/>
              </a:ext>
            </a:extLst>
          </p:cNvPr>
          <p:cNvSpPr txBox="1"/>
          <p:nvPr/>
        </p:nvSpPr>
        <p:spPr>
          <a:xfrm>
            <a:off x="838200" y="1690688"/>
            <a:ext cx="4829175" cy="1938992"/>
          </a:xfrm>
          <a:prstGeom prst="rect">
            <a:avLst/>
          </a:prstGeom>
          <a:noFill/>
        </p:spPr>
        <p:txBody>
          <a:bodyPr wrap="square" rtlCol="0">
            <a:spAutoFit/>
          </a:bodyPr>
          <a:lstStyle/>
          <a:p>
            <a:r>
              <a:rPr lang="fr-FR" sz="1200" dirty="0"/>
              <a:t>FAT32 : FAT32 (FAT pour file allocation table, « table d’allocation de fichiers ») est un système de fichiers inventé par Microsoft. Utilisant des adresses sur 28 bits, il permet de constituer des unités de stockage de taille réduite sur des disques de taille importante. La taille maximale d’un fichier FAT32 est de 4Gio.</a:t>
            </a:r>
          </a:p>
          <a:p>
            <a:endParaRPr lang="fr-FR" sz="1200" dirty="0"/>
          </a:p>
          <a:p>
            <a:endParaRPr lang="fr-FR" sz="1200" dirty="0"/>
          </a:p>
          <a:p>
            <a:r>
              <a:rPr lang="fr-FR" sz="1200" dirty="0"/>
              <a:t>NTFS : de l'anglais New Technology File System, NTFS également inventé par Microsoft il est le successeur du système de fichiers FAT. La taille maximale d’un fichier NTFS est de 16 </a:t>
            </a:r>
            <a:r>
              <a:rPr lang="fr-FR" sz="1200" dirty="0" err="1"/>
              <a:t>Tio</a:t>
            </a:r>
            <a:r>
              <a:rPr lang="fr-FR" sz="1200" dirty="0"/>
              <a:t>.</a:t>
            </a:r>
          </a:p>
        </p:txBody>
      </p:sp>
    </p:spTree>
    <p:extLst>
      <p:ext uri="{BB962C8B-B14F-4D97-AF65-F5344CB8AC3E}">
        <p14:creationId xmlns:p14="http://schemas.microsoft.com/office/powerpoint/2010/main" val="163130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intérieur, capture d’écran&#10;&#10;Description générée automatiquement">
            <a:extLst>
              <a:ext uri="{FF2B5EF4-FFF2-40B4-BE49-F238E27FC236}">
                <a16:creationId xmlns:a16="http://schemas.microsoft.com/office/drawing/2014/main" id="{D5C0AB2F-24CB-4E3A-BFBB-9FEAD54C2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2881248"/>
            <a:ext cx="3720032" cy="924054"/>
          </a:xfrm>
          <a:prstGeom prst="rect">
            <a:avLst/>
          </a:prstGeom>
        </p:spPr>
      </p:pic>
      <p:pic>
        <p:nvPicPr>
          <p:cNvPr id="7" name="Image 6" descr="Une image contenant table&#10;&#10;Description générée automatiquement">
            <a:extLst>
              <a:ext uri="{FF2B5EF4-FFF2-40B4-BE49-F238E27FC236}">
                <a16:creationId xmlns:a16="http://schemas.microsoft.com/office/drawing/2014/main" id="{8D4F6A32-A1DD-474E-BC05-BDB60C152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926" y="2881248"/>
            <a:ext cx="3236133" cy="1485900"/>
          </a:xfrm>
          <a:prstGeom prst="rect">
            <a:avLst/>
          </a:prstGeom>
        </p:spPr>
      </p:pic>
      <p:sp>
        <p:nvSpPr>
          <p:cNvPr id="15" name="ZoneTexte 14">
            <a:extLst>
              <a:ext uri="{FF2B5EF4-FFF2-40B4-BE49-F238E27FC236}">
                <a16:creationId xmlns:a16="http://schemas.microsoft.com/office/drawing/2014/main" id="{6EC3EEC6-69C2-4A19-B798-4B2A7C4FC4B8}"/>
              </a:ext>
            </a:extLst>
          </p:cNvPr>
          <p:cNvSpPr txBox="1"/>
          <p:nvPr/>
        </p:nvSpPr>
        <p:spPr>
          <a:xfrm>
            <a:off x="1238250" y="1743075"/>
            <a:ext cx="9248775" cy="1107996"/>
          </a:xfrm>
          <a:prstGeom prst="rect">
            <a:avLst/>
          </a:prstGeom>
          <a:noFill/>
        </p:spPr>
        <p:txBody>
          <a:bodyPr wrap="square" rtlCol="0">
            <a:spAutoFit/>
          </a:bodyPr>
          <a:lstStyle/>
          <a:p>
            <a:pPr marL="0" indent="0">
              <a:buNone/>
            </a:pPr>
            <a:r>
              <a:rPr lang="fr-FR" sz="1200" dirty="0"/>
              <a:t>Une fois Rufus installé il va falloir installer Clonezilla.</a:t>
            </a:r>
          </a:p>
          <a:p>
            <a:pPr marL="0" indent="0">
              <a:buNone/>
            </a:pPr>
            <a:r>
              <a:rPr lang="fr-FR" sz="1200" dirty="0"/>
              <a:t>Pour cela, il va falloir aller sur </a:t>
            </a:r>
            <a:r>
              <a:rPr lang="fr-FR" sz="1200" dirty="0">
                <a:hlinkClick r:id="rId4"/>
              </a:rPr>
              <a:t>https://clonezilla.org/liveusb.php</a:t>
            </a:r>
            <a:r>
              <a:rPr lang="fr-FR" sz="1200" dirty="0"/>
              <a:t>. Descendre jusqu’à atteindre MS Windows Method B. Vu qu’on a déjà installer Rufus, cliquer sur le lien download dans l’étape 2. Ensuite pour la deuxième image il faut cliquer sur la version stable. Et enfin pour la dernière étape il va falloir changer le type de fichier sur iso puis cliquer sur download et vous devrez avoir le téléchargement d’un fichier iso</a:t>
            </a:r>
          </a:p>
          <a:p>
            <a:endParaRPr lang="fr-FR" dirty="0"/>
          </a:p>
        </p:txBody>
      </p:sp>
      <p:sp>
        <p:nvSpPr>
          <p:cNvPr id="16" name="ZoneTexte 15">
            <a:extLst>
              <a:ext uri="{FF2B5EF4-FFF2-40B4-BE49-F238E27FC236}">
                <a16:creationId xmlns:a16="http://schemas.microsoft.com/office/drawing/2014/main" id="{7E3E44E2-988E-47FD-9CE1-1613D9EC2D4F}"/>
              </a:ext>
            </a:extLst>
          </p:cNvPr>
          <p:cNvSpPr txBox="1"/>
          <p:nvPr/>
        </p:nvSpPr>
        <p:spPr>
          <a:xfrm>
            <a:off x="5257800" y="2881248"/>
            <a:ext cx="438150" cy="276999"/>
          </a:xfrm>
          <a:prstGeom prst="rect">
            <a:avLst/>
          </a:prstGeom>
          <a:noFill/>
        </p:spPr>
        <p:txBody>
          <a:bodyPr wrap="square" rtlCol="0">
            <a:spAutoFit/>
          </a:bodyPr>
          <a:lstStyle/>
          <a:p>
            <a:r>
              <a:rPr lang="fr-FR" sz="1200" dirty="0"/>
              <a:t>2)</a:t>
            </a:r>
          </a:p>
        </p:txBody>
      </p:sp>
      <p:sp>
        <p:nvSpPr>
          <p:cNvPr id="17" name="ZoneTexte 16">
            <a:extLst>
              <a:ext uri="{FF2B5EF4-FFF2-40B4-BE49-F238E27FC236}">
                <a16:creationId xmlns:a16="http://schemas.microsoft.com/office/drawing/2014/main" id="{A5FCB715-5964-4D35-A54C-3084903BBB59}"/>
              </a:ext>
            </a:extLst>
          </p:cNvPr>
          <p:cNvSpPr txBox="1"/>
          <p:nvPr/>
        </p:nvSpPr>
        <p:spPr>
          <a:xfrm>
            <a:off x="971549" y="2881248"/>
            <a:ext cx="533401" cy="276999"/>
          </a:xfrm>
          <a:prstGeom prst="rect">
            <a:avLst/>
          </a:prstGeom>
          <a:noFill/>
        </p:spPr>
        <p:txBody>
          <a:bodyPr wrap="square" rtlCol="0">
            <a:spAutoFit/>
          </a:bodyPr>
          <a:lstStyle/>
          <a:p>
            <a:r>
              <a:rPr lang="fr-FR" sz="1200" dirty="0"/>
              <a:t>1)</a:t>
            </a:r>
          </a:p>
        </p:txBody>
      </p:sp>
      <p:pic>
        <p:nvPicPr>
          <p:cNvPr id="19" name="Image 18" descr="Une image contenant texte&#10;&#10;Description générée automatiquement">
            <a:extLst>
              <a:ext uri="{FF2B5EF4-FFF2-40B4-BE49-F238E27FC236}">
                <a16:creationId xmlns:a16="http://schemas.microsoft.com/office/drawing/2014/main" id="{CD6F3585-20AC-4EB6-A6BD-E0A1396310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8250" y="4020145"/>
            <a:ext cx="4019550" cy="1342430"/>
          </a:xfrm>
          <a:prstGeom prst="rect">
            <a:avLst/>
          </a:prstGeom>
        </p:spPr>
      </p:pic>
      <p:sp>
        <p:nvSpPr>
          <p:cNvPr id="20" name="ZoneTexte 19">
            <a:extLst>
              <a:ext uri="{FF2B5EF4-FFF2-40B4-BE49-F238E27FC236}">
                <a16:creationId xmlns:a16="http://schemas.microsoft.com/office/drawing/2014/main" id="{48273621-A555-4284-8952-69D80336660A}"/>
              </a:ext>
            </a:extLst>
          </p:cNvPr>
          <p:cNvSpPr txBox="1"/>
          <p:nvPr/>
        </p:nvSpPr>
        <p:spPr>
          <a:xfrm>
            <a:off x="971549" y="4020145"/>
            <a:ext cx="533401" cy="276999"/>
          </a:xfrm>
          <a:prstGeom prst="rect">
            <a:avLst/>
          </a:prstGeom>
          <a:noFill/>
        </p:spPr>
        <p:txBody>
          <a:bodyPr wrap="square" rtlCol="0">
            <a:spAutoFit/>
          </a:bodyPr>
          <a:lstStyle/>
          <a:p>
            <a:r>
              <a:rPr lang="fr-FR" sz="1200" dirty="0"/>
              <a:t>3)</a:t>
            </a:r>
          </a:p>
        </p:txBody>
      </p:sp>
      <p:pic>
        <p:nvPicPr>
          <p:cNvPr id="22" name="Image 21" descr="Une image contenant texte&#10;&#10;Description générée automatiquement">
            <a:extLst>
              <a:ext uri="{FF2B5EF4-FFF2-40B4-BE49-F238E27FC236}">
                <a16:creationId xmlns:a16="http://schemas.microsoft.com/office/drawing/2014/main" id="{57CA6182-DA85-4225-935C-E802C9E6C4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6927" y="4648199"/>
            <a:ext cx="2504034" cy="552491"/>
          </a:xfrm>
          <a:prstGeom prst="rect">
            <a:avLst/>
          </a:prstGeom>
        </p:spPr>
      </p:pic>
      <p:sp>
        <p:nvSpPr>
          <p:cNvPr id="23" name="ZoneTexte 22">
            <a:extLst>
              <a:ext uri="{FF2B5EF4-FFF2-40B4-BE49-F238E27FC236}">
                <a16:creationId xmlns:a16="http://schemas.microsoft.com/office/drawing/2014/main" id="{7F3A62FB-B1AB-4FDD-ABCE-603346ACB62C}"/>
              </a:ext>
            </a:extLst>
          </p:cNvPr>
          <p:cNvSpPr txBox="1"/>
          <p:nvPr/>
        </p:nvSpPr>
        <p:spPr>
          <a:xfrm>
            <a:off x="5257800" y="4724400"/>
            <a:ext cx="352425" cy="276999"/>
          </a:xfrm>
          <a:prstGeom prst="rect">
            <a:avLst/>
          </a:prstGeom>
          <a:noFill/>
        </p:spPr>
        <p:txBody>
          <a:bodyPr wrap="square" rtlCol="0">
            <a:spAutoFit/>
          </a:bodyPr>
          <a:lstStyle/>
          <a:p>
            <a:r>
              <a:rPr lang="fr-FR" sz="1200" dirty="0"/>
              <a:t>4)</a:t>
            </a:r>
          </a:p>
        </p:txBody>
      </p:sp>
    </p:spTree>
    <p:extLst>
      <p:ext uri="{BB962C8B-B14F-4D97-AF65-F5344CB8AC3E}">
        <p14:creationId xmlns:p14="http://schemas.microsoft.com/office/powerpoint/2010/main" val="362385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30FF201-D8EA-4AD8-8246-FEDCE4283F2A}"/>
              </a:ext>
            </a:extLst>
          </p:cNvPr>
          <p:cNvSpPr txBox="1"/>
          <p:nvPr/>
        </p:nvSpPr>
        <p:spPr>
          <a:xfrm>
            <a:off x="1019175" y="1562100"/>
            <a:ext cx="9982200" cy="646331"/>
          </a:xfrm>
          <a:prstGeom prst="rect">
            <a:avLst/>
          </a:prstGeom>
          <a:noFill/>
        </p:spPr>
        <p:txBody>
          <a:bodyPr wrap="square" rtlCol="0">
            <a:spAutoFit/>
          </a:bodyPr>
          <a:lstStyle/>
          <a:p>
            <a:r>
              <a:rPr lang="fr-FR" sz="1200" dirty="0"/>
              <a:t>Une fois le téléchargement terminé. Il va falloir branché une clé USB puis lancer Rufus. Normalement la clé USB est déjà sélectionné si vous en avez qu’une de branché. Il n’y a pas de changement à faire mise à part vérifier que dans système de fichier l’option est bien en NTFS car cela permettra de copier des fichiers de plus de 4Gio sur la clé (le </a:t>
            </a:r>
            <a:r>
              <a:rPr lang="fr-FR" sz="1200" dirty="0">
                <a:hlinkClick r:id="rId2" action="ppaction://hlinksldjump"/>
              </a:rPr>
              <a:t>Fat32</a:t>
            </a:r>
            <a:r>
              <a:rPr lang="fr-FR" sz="1200" dirty="0"/>
              <a:t> ne permet pas cela). On peut également choisir le nom de notre futur clé bootable. Je l’ai donc appelé Clonezilla. </a:t>
            </a:r>
          </a:p>
        </p:txBody>
      </p:sp>
      <p:pic>
        <p:nvPicPr>
          <p:cNvPr id="8" name="Image 7" descr="Une image contenant texte&#10;&#10;Description générée automatiquement">
            <a:extLst>
              <a:ext uri="{FF2B5EF4-FFF2-40B4-BE49-F238E27FC236}">
                <a16:creationId xmlns:a16="http://schemas.microsoft.com/office/drawing/2014/main" id="{75E37DA8-653B-4410-8C9C-6F0072D09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175" y="2352675"/>
            <a:ext cx="3055145" cy="4144149"/>
          </a:xfrm>
          <a:prstGeom prst="rect">
            <a:avLst/>
          </a:prstGeom>
        </p:spPr>
      </p:pic>
      <p:cxnSp>
        <p:nvCxnSpPr>
          <p:cNvPr id="10" name="Connecteur droit 9">
            <a:extLst>
              <a:ext uri="{FF2B5EF4-FFF2-40B4-BE49-F238E27FC236}">
                <a16:creationId xmlns:a16="http://schemas.microsoft.com/office/drawing/2014/main" id="{7140B04F-F33C-450C-9AD7-3637D2D003CA}"/>
              </a:ext>
            </a:extLst>
          </p:cNvPr>
          <p:cNvCxnSpPr>
            <a:cxnSpLocks/>
          </p:cNvCxnSpPr>
          <p:nvPr/>
        </p:nvCxnSpPr>
        <p:spPr>
          <a:xfrm>
            <a:off x="3857625" y="4972050"/>
            <a:ext cx="704850" cy="0"/>
          </a:xfrm>
          <a:prstGeom prst="line">
            <a:avLst/>
          </a:prstGeom>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3CAF63E3-BF14-4AB8-BE3E-A156439066C2}"/>
              </a:ext>
            </a:extLst>
          </p:cNvPr>
          <p:cNvSpPr txBox="1"/>
          <p:nvPr/>
        </p:nvSpPr>
        <p:spPr>
          <a:xfrm>
            <a:off x="4562475" y="4838700"/>
            <a:ext cx="2838450" cy="646331"/>
          </a:xfrm>
          <a:prstGeom prst="rect">
            <a:avLst/>
          </a:prstGeom>
          <a:noFill/>
        </p:spPr>
        <p:txBody>
          <a:bodyPr wrap="square" rtlCol="0">
            <a:spAutoFit/>
          </a:bodyPr>
          <a:lstStyle/>
          <a:p>
            <a:r>
              <a:rPr lang="fr-FR" sz="1200" dirty="0"/>
              <a:t>Ensuite cliquez sur ce petit logo pour justement sélectionner notre iso de Clonezilla télécharger préalablement</a:t>
            </a:r>
          </a:p>
        </p:txBody>
      </p:sp>
      <p:cxnSp>
        <p:nvCxnSpPr>
          <p:cNvPr id="14" name="Connecteur droit 13">
            <a:extLst>
              <a:ext uri="{FF2B5EF4-FFF2-40B4-BE49-F238E27FC236}">
                <a16:creationId xmlns:a16="http://schemas.microsoft.com/office/drawing/2014/main" id="{B3DE581B-C9B4-41A7-BE1F-A76FF5A8F4FF}"/>
              </a:ext>
            </a:extLst>
          </p:cNvPr>
          <p:cNvCxnSpPr>
            <a:cxnSpLocks/>
          </p:cNvCxnSpPr>
          <p:nvPr/>
        </p:nvCxnSpPr>
        <p:spPr>
          <a:xfrm>
            <a:off x="3152775" y="6105525"/>
            <a:ext cx="1409700" cy="0"/>
          </a:xfrm>
          <a:prstGeom prst="line">
            <a:avLst/>
          </a:prstGeom>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E7F44E8E-9778-428F-9A26-19E2D17AFAA7}"/>
              </a:ext>
            </a:extLst>
          </p:cNvPr>
          <p:cNvSpPr txBox="1"/>
          <p:nvPr/>
        </p:nvSpPr>
        <p:spPr>
          <a:xfrm>
            <a:off x="4562475" y="6010275"/>
            <a:ext cx="2371725" cy="461665"/>
          </a:xfrm>
          <a:prstGeom prst="rect">
            <a:avLst/>
          </a:prstGeom>
          <a:noFill/>
        </p:spPr>
        <p:txBody>
          <a:bodyPr wrap="square" rtlCol="0">
            <a:spAutoFit/>
          </a:bodyPr>
          <a:lstStyle/>
          <a:p>
            <a:r>
              <a:rPr lang="fr-FR" sz="1200" dirty="0"/>
              <a:t>Une fois l’iso analysé vous pouvez cliquez sur démarrer.</a:t>
            </a:r>
          </a:p>
        </p:txBody>
      </p:sp>
      <p:pic>
        <p:nvPicPr>
          <p:cNvPr id="18" name="Image 17">
            <a:extLst>
              <a:ext uri="{FF2B5EF4-FFF2-40B4-BE49-F238E27FC236}">
                <a16:creationId xmlns:a16="http://schemas.microsoft.com/office/drawing/2014/main" id="{1C5CCFFC-F627-452D-9AD3-E6E481E77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0925" y="2352675"/>
            <a:ext cx="3674451" cy="1402250"/>
          </a:xfrm>
          <a:prstGeom prst="rect">
            <a:avLst/>
          </a:prstGeom>
        </p:spPr>
      </p:pic>
      <p:sp>
        <p:nvSpPr>
          <p:cNvPr id="19" name="ZoneTexte 18">
            <a:extLst>
              <a:ext uri="{FF2B5EF4-FFF2-40B4-BE49-F238E27FC236}">
                <a16:creationId xmlns:a16="http://schemas.microsoft.com/office/drawing/2014/main" id="{06FCABC8-3179-4ADE-AE19-A2C9C2D805F7}"/>
              </a:ext>
            </a:extLst>
          </p:cNvPr>
          <p:cNvSpPr txBox="1"/>
          <p:nvPr/>
        </p:nvSpPr>
        <p:spPr>
          <a:xfrm>
            <a:off x="7562850" y="4010025"/>
            <a:ext cx="3438525" cy="461665"/>
          </a:xfrm>
          <a:prstGeom prst="rect">
            <a:avLst/>
          </a:prstGeom>
          <a:noFill/>
        </p:spPr>
        <p:txBody>
          <a:bodyPr wrap="square" rtlCol="0">
            <a:spAutoFit/>
          </a:bodyPr>
          <a:lstStyle/>
          <a:p>
            <a:r>
              <a:rPr lang="fr-FR" sz="1200" dirty="0"/>
              <a:t>Le logiciel vous prévient que la clé USB va être formater, il suffit de faire OK.</a:t>
            </a:r>
          </a:p>
        </p:txBody>
      </p:sp>
      <p:sp>
        <p:nvSpPr>
          <p:cNvPr id="20" name="ZoneTexte 19">
            <a:extLst>
              <a:ext uri="{FF2B5EF4-FFF2-40B4-BE49-F238E27FC236}">
                <a16:creationId xmlns:a16="http://schemas.microsoft.com/office/drawing/2014/main" id="{26C5D735-675D-4AFF-B683-E53E6B7BC524}"/>
              </a:ext>
            </a:extLst>
          </p:cNvPr>
          <p:cNvSpPr txBox="1"/>
          <p:nvPr/>
        </p:nvSpPr>
        <p:spPr>
          <a:xfrm>
            <a:off x="552450" y="2352675"/>
            <a:ext cx="333375" cy="276999"/>
          </a:xfrm>
          <a:prstGeom prst="rect">
            <a:avLst/>
          </a:prstGeom>
          <a:noFill/>
        </p:spPr>
        <p:txBody>
          <a:bodyPr wrap="square" rtlCol="0">
            <a:spAutoFit/>
          </a:bodyPr>
          <a:lstStyle/>
          <a:p>
            <a:r>
              <a:rPr lang="fr-FR" sz="1200" dirty="0"/>
              <a:t>1)</a:t>
            </a:r>
          </a:p>
        </p:txBody>
      </p:sp>
      <p:sp>
        <p:nvSpPr>
          <p:cNvPr id="21" name="ZoneTexte 20">
            <a:extLst>
              <a:ext uri="{FF2B5EF4-FFF2-40B4-BE49-F238E27FC236}">
                <a16:creationId xmlns:a16="http://schemas.microsoft.com/office/drawing/2014/main" id="{76DEAC10-E659-4640-9187-BE0ACDFFAED3}"/>
              </a:ext>
            </a:extLst>
          </p:cNvPr>
          <p:cNvSpPr txBox="1"/>
          <p:nvPr/>
        </p:nvSpPr>
        <p:spPr>
          <a:xfrm>
            <a:off x="6848475" y="2352675"/>
            <a:ext cx="381000" cy="276999"/>
          </a:xfrm>
          <a:prstGeom prst="rect">
            <a:avLst/>
          </a:prstGeom>
          <a:noFill/>
        </p:spPr>
        <p:txBody>
          <a:bodyPr wrap="square" rtlCol="0">
            <a:spAutoFit/>
          </a:bodyPr>
          <a:lstStyle/>
          <a:p>
            <a:r>
              <a:rPr lang="fr-FR" sz="1200" dirty="0"/>
              <a:t>2)</a:t>
            </a:r>
          </a:p>
        </p:txBody>
      </p:sp>
    </p:spTree>
    <p:extLst>
      <p:ext uri="{BB962C8B-B14F-4D97-AF65-F5344CB8AC3E}">
        <p14:creationId xmlns:p14="http://schemas.microsoft.com/office/powerpoint/2010/main" val="251803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44ECB14-BDE1-4812-A34E-3F0C405398E8}"/>
              </a:ext>
            </a:extLst>
          </p:cNvPr>
          <p:cNvSpPr txBox="1"/>
          <p:nvPr/>
        </p:nvSpPr>
        <p:spPr>
          <a:xfrm>
            <a:off x="1323975" y="1762125"/>
            <a:ext cx="9572625" cy="1015663"/>
          </a:xfrm>
          <a:prstGeom prst="rect">
            <a:avLst/>
          </a:prstGeom>
          <a:noFill/>
        </p:spPr>
        <p:txBody>
          <a:bodyPr wrap="square" rtlCol="0">
            <a:spAutoFit/>
          </a:bodyPr>
          <a:lstStyle/>
          <a:p>
            <a:r>
              <a:rPr lang="fr-FR" sz="1200" dirty="0"/>
              <a:t>Une fois le formatage terminé votre clé USB est désormais bootable. Il va falloir booter sur celle-ci vers un pc avec lequel vous voulez copier une image disque. Pour boot sur la clé il va falloir rallumer ce pc en question puis atteindre le menu du bios pour changer l’ordre de priorité (faire F1 à l’allumage de l’ordinateur avant d’atteindre l’interface Windows) ou on peut aussi atteindre le boot menu qui permet de choisir simplement vers quel image disque l’ordinateur va s’allumer (dans mon cas je devais appuyer sur F12 avant le démarrage complet de l’ordinateur). Je suis donc tombé sur un menu en bleu et j’ai sélectionné Clonezilla.</a:t>
            </a:r>
          </a:p>
        </p:txBody>
      </p:sp>
      <p:pic>
        <p:nvPicPr>
          <p:cNvPr id="8" name="Image 7" descr="Une image contenant texte, capture d’écran, bleu, joueur&#10;&#10;Description générée automatiquement">
            <a:extLst>
              <a:ext uri="{FF2B5EF4-FFF2-40B4-BE49-F238E27FC236}">
                <a16:creationId xmlns:a16="http://schemas.microsoft.com/office/drawing/2014/main" id="{776948CB-F99C-4895-B21A-66BEC29C3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941" y="2943442"/>
            <a:ext cx="6306117" cy="2435108"/>
          </a:xfrm>
          <a:prstGeom prst="rect">
            <a:avLst/>
          </a:prstGeom>
        </p:spPr>
      </p:pic>
      <p:sp>
        <p:nvSpPr>
          <p:cNvPr id="9" name="ZoneTexte 8">
            <a:extLst>
              <a:ext uri="{FF2B5EF4-FFF2-40B4-BE49-F238E27FC236}">
                <a16:creationId xmlns:a16="http://schemas.microsoft.com/office/drawing/2014/main" id="{94BD116F-BBDD-49BF-9483-8A98BA528B68}"/>
              </a:ext>
            </a:extLst>
          </p:cNvPr>
          <p:cNvSpPr txBox="1"/>
          <p:nvPr/>
        </p:nvSpPr>
        <p:spPr>
          <a:xfrm>
            <a:off x="2571750" y="5581650"/>
            <a:ext cx="7258050" cy="276999"/>
          </a:xfrm>
          <a:prstGeom prst="rect">
            <a:avLst/>
          </a:prstGeom>
          <a:noFill/>
        </p:spPr>
        <p:txBody>
          <a:bodyPr wrap="square" rtlCol="0">
            <a:spAutoFit/>
          </a:bodyPr>
          <a:lstStyle/>
          <a:p>
            <a:r>
              <a:rPr lang="fr-FR" sz="1200" dirty="0"/>
              <a:t>Exemple de boot menu.</a:t>
            </a:r>
          </a:p>
        </p:txBody>
      </p:sp>
    </p:spTree>
    <p:extLst>
      <p:ext uri="{BB962C8B-B14F-4D97-AF65-F5344CB8AC3E}">
        <p14:creationId xmlns:p14="http://schemas.microsoft.com/office/powerpoint/2010/main" val="390917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AC9F10A-431C-4546-AA08-B988DB125D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361" y="695325"/>
            <a:ext cx="5401278" cy="4086549"/>
          </a:xfrm>
          <a:prstGeom prst="rect">
            <a:avLst/>
          </a:prstGeom>
        </p:spPr>
      </p:pic>
      <p:sp>
        <p:nvSpPr>
          <p:cNvPr id="6" name="ZoneTexte 5">
            <a:extLst>
              <a:ext uri="{FF2B5EF4-FFF2-40B4-BE49-F238E27FC236}">
                <a16:creationId xmlns:a16="http://schemas.microsoft.com/office/drawing/2014/main" id="{37600730-1493-4EB6-8323-8B074DD12E3A}"/>
              </a:ext>
            </a:extLst>
          </p:cNvPr>
          <p:cNvSpPr txBox="1"/>
          <p:nvPr/>
        </p:nvSpPr>
        <p:spPr>
          <a:xfrm>
            <a:off x="3395361" y="5048250"/>
            <a:ext cx="5753100" cy="276999"/>
          </a:xfrm>
          <a:prstGeom prst="rect">
            <a:avLst/>
          </a:prstGeom>
          <a:noFill/>
        </p:spPr>
        <p:txBody>
          <a:bodyPr wrap="square" rtlCol="0">
            <a:spAutoFit/>
          </a:bodyPr>
          <a:lstStyle/>
          <a:p>
            <a:r>
              <a:rPr lang="fr-FR" sz="1200" dirty="0"/>
              <a:t>Si tout est bon vous êtes arrivé sur l’interface de Clonezilla.</a:t>
            </a:r>
          </a:p>
        </p:txBody>
      </p:sp>
    </p:spTree>
    <p:extLst>
      <p:ext uri="{BB962C8B-B14F-4D97-AF65-F5344CB8AC3E}">
        <p14:creationId xmlns:p14="http://schemas.microsoft.com/office/powerpoint/2010/main" val="366462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0F999-C830-42C8-B413-0E484132E74C}"/>
              </a:ext>
            </a:extLst>
          </p:cNvPr>
          <p:cNvSpPr>
            <a:spLocks noGrp="1"/>
          </p:cNvSpPr>
          <p:nvPr>
            <p:ph type="title"/>
          </p:nvPr>
        </p:nvSpPr>
        <p:spPr/>
        <p:txBody>
          <a:bodyPr>
            <a:normAutofit/>
          </a:bodyPr>
          <a:lstStyle/>
          <a:p>
            <a:r>
              <a:rPr lang="fr-FR" sz="2800" dirty="0"/>
              <a:t>Configuration de Clonezilla</a:t>
            </a:r>
          </a:p>
        </p:txBody>
      </p:sp>
      <p:pic>
        <p:nvPicPr>
          <p:cNvPr id="5" name="Image 4">
            <a:extLst>
              <a:ext uri="{FF2B5EF4-FFF2-40B4-BE49-F238E27FC236}">
                <a16:creationId xmlns:a16="http://schemas.microsoft.com/office/drawing/2014/main" id="{88D76A13-1CAF-4C89-B9CB-74FDB1865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971" y="1424285"/>
            <a:ext cx="3846058" cy="2909887"/>
          </a:xfrm>
          <a:prstGeom prst="rect">
            <a:avLst/>
          </a:prstGeom>
        </p:spPr>
      </p:pic>
      <p:sp>
        <p:nvSpPr>
          <p:cNvPr id="8" name="ZoneTexte 7">
            <a:extLst>
              <a:ext uri="{FF2B5EF4-FFF2-40B4-BE49-F238E27FC236}">
                <a16:creationId xmlns:a16="http://schemas.microsoft.com/office/drawing/2014/main" id="{CD1FC32D-82BA-4771-8FF2-53B6DD10FC36}"/>
              </a:ext>
            </a:extLst>
          </p:cNvPr>
          <p:cNvSpPr txBox="1"/>
          <p:nvPr/>
        </p:nvSpPr>
        <p:spPr>
          <a:xfrm>
            <a:off x="4100512" y="4724400"/>
            <a:ext cx="3990975" cy="461665"/>
          </a:xfrm>
          <a:prstGeom prst="rect">
            <a:avLst/>
          </a:prstGeom>
          <a:noFill/>
        </p:spPr>
        <p:txBody>
          <a:bodyPr wrap="square" rtlCol="0">
            <a:spAutoFit/>
          </a:bodyPr>
          <a:lstStyle/>
          <a:p>
            <a:r>
              <a:rPr lang="fr-FR" sz="1200" dirty="0"/>
              <a:t>Il faut sélectionner Clonezilla live (default settings VGA 1024*768) pour la meilleure résolution </a:t>
            </a:r>
          </a:p>
        </p:txBody>
      </p:sp>
    </p:spTree>
    <p:extLst>
      <p:ext uri="{BB962C8B-B14F-4D97-AF65-F5344CB8AC3E}">
        <p14:creationId xmlns:p14="http://schemas.microsoft.com/office/powerpoint/2010/main" val="76226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D6E7CB25-575F-4DE8-8DD7-0FE29B753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053" y="1257300"/>
            <a:ext cx="4573528" cy="3443668"/>
          </a:xfrm>
          <a:prstGeom prst="rect">
            <a:avLst/>
          </a:prstGeom>
        </p:spPr>
      </p:pic>
      <p:sp>
        <p:nvSpPr>
          <p:cNvPr id="6" name="ZoneTexte 5">
            <a:extLst>
              <a:ext uri="{FF2B5EF4-FFF2-40B4-BE49-F238E27FC236}">
                <a16:creationId xmlns:a16="http://schemas.microsoft.com/office/drawing/2014/main" id="{11758777-A956-4684-A196-3DD3C503E6B8}"/>
              </a:ext>
            </a:extLst>
          </p:cNvPr>
          <p:cNvSpPr txBox="1"/>
          <p:nvPr/>
        </p:nvSpPr>
        <p:spPr>
          <a:xfrm>
            <a:off x="2762250" y="4943475"/>
            <a:ext cx="6838950" cy="2123658"/>
          </a:xfrm>
          <a:prstGeom prst="rect">
            <a:avLst/>
          </a:prstGeom>
          <a:noFill/>
        </p:spPr>
        <p:txBody>
          <a:bodyPr wrap="square" rtlCol="0">
            <a:spAutoFit/>
          </a:bodyPr>
          <a:lstStyle/>
          <a:p>
            <a:r>
              <a:rPr lang="fr-FR" sz="1200" dirty="0"/>
              <a:t>Une fois cette fenêtre atteinte il va falloir faire plusieurs configuration afin d’avoir l’interface en français:</a:t>
            </a:r>
          </a:p>
          <a:p>
            <a:endParaRPr lang="fr-FR" sz="1200" dirty="0"/>
          </a:p>
          <a:p>
            <a:pPr algn="l">
              <a:buFont typeface="Arial" panose="020B0604020202020204" pitchFamily="34" charset="0"/>
              <a:buChar char="•"/>
            </a:pPr>
            <a:r>
              <a:rPr lang="fr-FR" sz="1200" dirty="0">
                <a:solidFill>
                  <a:srgbClr val="212529"/>
                </a:solidFill>
              </a:rPr>
              <a:t>Langue : fr_FR.UTF-8 French | Français.</a:t>
            </a:r>
          </a:p>
          <a:p>
            <a:pPr algn="l">
              <a:buFont typeface="Arial" panose="020B0604020202020204" pitchFamily="34" charset="0"/>
              <a:buChar char="•"/>
            </a:pPr>
            <a:r>
              <a:rPr lang="fr-FR" sz="1200" dirty="0">
                <a:solidFill>
                  <a:srgbClr val="212529"/>
                </a:solidFill>
              </a:rPr>
              <a:t>Configuration clavier : Changer la disposition du clavier.</a:t>
            </a:r>
          </a:p>
          <a:p>
            <a:pPr algn="l">
              <a:buFont typeface="Arial" panose="020B0604020202020204" pitchFamily="34" charset="0"/>
              <a:buChar char="•"/>
            </a:pPr>
            <a:r>
              <a:rPr lang="fr-FR" sz="1200" dirty="0">
                <a:solidFill>
                  <a:srgbClr val="212529"/>
                </a:solidFill>
              </a:rPr>
              <a:t>Modèle du clavier : PC générique 105 touches (intl).</a:t>
            </a:r>
          </a:p>
          <a:p>
            <a:pPr algn="l">
              <a:buFont typeface="Arial" panose="020B0604020202020204" pitchFamily="34" charset="0"/>
              <a:buChar char="•"/>
            </a:pPr>
            <a:r>
              <a:rPr lang="fr-FR" sz="1200" dirty="0">
                <a:solidFill>
                  <a:srgbClr val="212529"/>
                </a:solidFill>
              </a:rPr>
              <a:t>Pays d’origine du clavier : Français.</a:t>
            </a:r>
          </a:p>
          <a:p>
            <a:pPr algn="l">
              <a:buFont typeface="Arial" panose="020B0604020202020204" pitchFamily="34" charset="0"/>
              <a:buChar char="•"/>
            </a:pPr>
            <a:r>
              <a:rPr lang="fr-FR" sz="1200" dirty="0">
                <a:solidFill>
                  <a:srgbClr val="212529"/>
                </a:solidFill>
              </a:rPr>
              <a:t>Disposition du clavier : Français – Français (Azerty).</a:t>
            </a:r>
          </a:p>
          <a:p>
            <a:pPr algn="l">
              <a:buFont typeface="Arial" panose="020B0604020202020204" pitchFamily="34" charset="0"/>
              <a:buChar char="•"/>
            </a:pPr>
            <a:r>
              <a:rPr lang="fr-FR" sz="1200" dirty="0">
                <a:solidFill>
                  <a:srgbClr val="212529"/>
                </a:solidFill>
              </a:rPr>
              <a:t>Disposition par défaut pour le clavier.</a:t>
            </a:r>
          </a:p>
          <a:p>
            <a:pPr algn="l">
              <a:buFont typeface="Arial" panose="020B0604020202020204" pitchFamily="34" charset="0"/>
              <a:buChar char="•"/>
            </a:pPr>
            <a:r>
              <a:rPr lang="fr-FR" sz="1200" dirty="0">
                <a:solidFill>
                  <a:srgbClr val="212529"/>
                </a:solidFill>
              </a:rPr>
              <a:t>Pas de touche « compose ».</a:t>
            </a:r>
          </a:p>
          <a:p>
            <a:endParaRPr lang="fr-FR" sz="1200" dirty="0"/>
          </a:p>
          <a:p>
            <a:endParaRPr lang="fr-FR" sz="1200" dirty="0"/>
          </a:p>
        </p:txBody>
      </p:sp>
    </p:spTree>
    <p:extLst>
      <p:ext uri="{BB962C8B-B14F-4D97-AF65-F5344CB8AC3E}">
        <p14:creationId xmlns:p14="http://schemas.microsoft.com/office/powerpoint/2010/main" val="2769168245"/>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1626</TotalTime>
  <Words>1474</Words>
  <Application>Microsoft Office PowerPoint</Application>
  <PresentationFormat>Grand écran</PresentationFormat>
  <Paragraphs>77</Paragraphs>
  <Slides>38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38</vt:i4>
      </vt:variant>
    </vt:vector>
  </HeadingPairs>
  <TitlesOfParts>
    <vt:vector size="43" baseType="lpstr">
      <vt:lpstr>Arial</vt:lpstr>
      <vt:lpstr>Inter</vt:lpstr>
      <vt:lpstr>Trebuchet MS</vt:lpstr>
      <vt:lpstr>Wingdings 3</vt:lpstr>
      <vt:lpstr>Facette</vt:lpstr>
      <vt:lpstr>Créer et copier image ISO sur Clonezilla </vt:lpstr>
      <vt:lpstr>Sommaire</vt:lpstr>
      <vt:lpstr>Installation de Clonezilla </vt:lpstr>
      <vt:lpstr>Présentation PowerPoint</vt:lpstr>
      <vt:lpstr>Présentation PowerPoint</vt:lpstr>
      <vt:lpstr>Présentation PowerPoint</vt:lpstr>
      <vt:lpstr>Présentation PowerPoint</vt:lpstr>
      <vt:lpstr>Configuration de Clonezilla</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Glossaire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Windows 10</dc:title>
  <dc:creator>Dylan Laigle</dc:creator>
  <cp:lastModifiedBy>Dylan Laigle</cp:lastModifiedBy>
  <cp:revision>85</cp:revision>
  <dcterms:created xsi:type="dcterms:W3CDTF">2021-08-24T21:51:31Z</dcterms:created>
  <dcterms:modified xsi:type="dcterms:W3CDTF">2022-05-10T21:23:55Z</dcterms:modified>
</cp:coreProperties>
</file>