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282" r:id="rId4"/>
    <p:sldId id="322" r:id="rId5"/>
    <p:sldId id="321" r:id="rId6"/>
    <p:sldId id="283" r:id="rId7"/>
    <p:sldId id="285" r:id="rId8"/>
    <p:sldId id="287" r:id="rId9"/>
    <p:sldId id="293" r:id="rId10"/>
    <p:sldId id="320" r:id="rId11"/>
    <p:sldId id="319" r:id="rId12"/>
    <p:sldId id="307" r:id="rId13"/>
    <p:sldId id="300" r:id="rId14"/>
    <p:sldId id="316" r:id="rId15"/>
    <p:sldId id="317" r:id="rId16"/>
    <p:sldId id="318" r:id="rId17"/>
    <p:sldId id="323" r:id="rId18"/>
    <p:sldId id="302" r:id="rId19"/>
    <p:sldId id="289" r:id="rId20"/>
    <p:sldId id="312" r:id="rId21"/>
    <p:sldId id="308" r:id="rId22"/>
    <p:sldId id="291" r:id="rId23"/>
    <p:sldId id="269" r:id="rId24"/>
    <p:sldId id="277" r:id="rId25"/>
    <p:sldId id="292" r:id="rId26"/>
    <p:sldId id="278" r:id="rId27"/>
  </p:sldIdLst>
  <p:sldSz cx="9144000" cy="6858000" type="screen4x3"/>
  <p:notesSz cx="6858000" cy="9945688"/>
  <p:embeddedFontLst>
    <p:embeddedFont>
      <p:font typeface="나눔고딕" panose="020B0600000101010101" charset="-127"/>
      <p:regular r:id="rId30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120D1A7-6893-46BC-BCA5-143D32751DAB}">
          <p14:sldIdLst>
            <p14:sldId id="257"/>
            <p14:sldId id="258"/>
            <p14:sldId id="282"/>
            <p14:sldId id="322"/>
            <p14:sldId id="321"/>
            <p14:sldId id="283"/>
            <p14:sldId id="285"/>
            <p14:sldId id="287"/>
            <p14:sldId id="293"/>
            <p14:sldId id="320"/>
            <p14:sldId id="319"/>
            <p14:sldId id="307"/>
            <p14:sldId id="300"/>
            <p14:sldId id="316"/>
            <p14:sldId id="317"/>
            <p14:sldId id="318"/>
            <p14:sldId id="323"/>
            <p14:sldId id="302"/>
            <p14:sldId id="289"/>
            <p14:sldId id="312"/>
            <p14:sldId id="308"/>
            <p14:sldId id="291"/>
            <p14:sldId id="269"/>
            <p14:sldId id="277"/>
            <p14:sldId id="292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89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1252" y="6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3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4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70" tIns="45935" rIns="91870" bIns="4593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724203"/>
            <a:ext cx="5486400" cy="4475559"/>
          </a:xfrm>
          <a:prstGeom prst="rect">
            <a:avLst/>
          </a:prstGeom>
        </p:spPr>
        <p:txBody>
          <a:bodyPr vert="horz" lIns="91870" tIns="45935" rIns="91870" bIns="4593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10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15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409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71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3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545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90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1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39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71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52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imagesearch.com/2015/05/25/basic-motion-detection-and-tracking-with-python-and-opencv" TargetMode="External"/><Relationship Id="rId3" Type="http://schemas.openxmlformats.org/officeDocument/2006/relationships/hyperlink" Target="https://www.youtube.com/watch?v=AufDI6FfuJ4" TargetMode="External"/><Relationship Id="rId7" Type="http://schemas.openxmlformats.org/officeDocument/2006/relationships/hyperlink" Target="http://blog.naver.com/PostView.nhn?blogId=cosmosjs&amp;logNo=220667245343&amp;categoryNo=0&amp;parentCategoryNo=56&amp;viewDate=&amp;currentPage=1&amp;postListTopCurrentPage=1&amp;from=postView" TargetMode="External"/><Relationship Id="rId2" Type="http://schemas.openxmlformats.org/officeDocument/2006/relationships/hyperlink" Target="https://www.youtube.com/watch?v=zWHEKajrVd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log.xcoda.net/98" TargetMode="External"/><Relationship Id="rId5" Type="http://schemas.openxmlformats.org/officeDocument/2006/relationships/hyperlink" Target="https://www.youtube.com/watch?v=e9PK6eLl4tM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://daddynkidsmakers.blogspot.kr/2016/12/blog-post.html" TargetMode="External"/><Relationship Id="rId9" Type="http://schemas.openxmlformats.org/officeDocument/2006/relationships/hyperlink" Target="https://m.blog.naver.com/PostView.nhn?blogId=scw0531&amp;logNo=220653503111&amp;proxyReferer=https://www.google.co.kr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lalscjf94/MinjeongLe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61095" y="1811738"/>
            <a:ext cx="704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라즈베리파이</a:t>
            </a:r>
            <a:r>
              <a:rPr lang="en-US" altLang="ko-KR" sz="3600" dirty="0"/>
              <a:t>3</a:t>
            </a:r>
            <a:r>
              <a:rPr lang="ko-KR" altLang="en-US" sz="3600" dirty="0"/>
              <a:t>를 이용한 홈</a:t>
            </a:r>
            <a:r>
              <a:rPr lang="en-US" altLang="ko-KR" sz="3600" dirty="0"/>
              <a:t>CCTV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97708" y="370703"/>
            <a:ext cx="245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종합설계 설계서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67868" y="4411304"/>
            <a:ext cx="3599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2013150050 </a:t>
            </a:r>
            <a:r>
              <a:rPr lang="ko-KR" altLang="en-US" sz="1200" dirty="0"/>
              <a:t>이민철 지도교수 한익주</a:t>
            </a:r>
            <a:endParaRPr lang="en-US" altLang="ko-KR" sz="1200" dirty="0"/>
          </a:p>
          <a:p>
            <a:br>
              <a:rPr lang="en-US" altLang="ko-KR" sz="1200" dirty="0"/>
            </a:br>
            <a:r>
              <a:rPr lang="en-US" altLang="ko-KR" sz="1200" dirty="0"/>
              <a:t>2013150047 </a:t>
            </a:r>
            <a:r>
              <a:rPr lang="ko-KR" altLang="en-US" sz="1200" dirty="0"/>
              <a:t>민준호 지도교수 이보경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2013152036 </a:t>
            </a:r>
            <a:r>
              <a:rPr lang="ko-KR" altLang="en-US" sz="1200" dirty="0"/>
              <a:t>정재훈 지도교수 이보경 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1033522" y="4394828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037638" y="4728464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041755" y="5095049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54110" y="5461636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725" y="6283769"/>
            <a:ext cx="3280558" cy="574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EDF0688-6D47-462C-AB37-EE58AF0E7095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모듈 상세 설계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6751EB-3E17-475A-A5B5-DE1EEA0DA301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>
            <a:extLst>
              <a:ext uri="{FF2B5EF4-FFF2-40B4-BE49-F238E27FC236}">
                <a16:creationId xmlns:a16="http://schemas.microsoft.com/office/drawing/2014/main" id="{529AC0F3-E9AE-4FAD-BEEF-B45F0D28DBD2}"/>
              </a:ext>
            </a:extLst>
          </p:cNvPr>
          <p:cNvSpPr txBox="1">
            <a:spLocks/>
          </p:cNvSpPr>
          <p:nvPr/>
        </p:nvSpPr>
        <p:spPr>
          <a:xfrm>
            <a:off x="364803" y="834045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모듈 상세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BE546F-8120-4488-8AFF-1BBA64FF2777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26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933700" y="5480050"/>
            <a:ext cx="228600" cy="63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8B70329C-874B-4997-BD55-9BBF8A0D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17" y="1701156"/>
            <a:ext cx="3971926" cy="49577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700" dirty="0">
                <a:latin typeface="+mn-ea"/>
                <a:ea typeface="+mn-ea"/>
              </a:rPr>
              <a:t> </a:t>
            </a:r>
            <a:r>
              <a:rPr lang="en-US" altLang="ko-KR" sz="2700" b="1" dirty="0">
                <a:latin typeface="+mn-ea"/>
                <a:ea typeface="+mn-ea"/>
              </a:rPr>
              <a:t>Main </a:t>
            </a:r>
            <a:r>
              <a:rPr lang="ko-KR" altLang="en-US" sz="2700" b="1" dirty="0">
                <a:latin typeface="+mn-ea"/>
                <a:ea typeface="+mn-ea"/>
              </a:rPr>
              <a:t>모듈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15B432-CFB2-4C27-9DD5-3E36AE00F266}"/>
              </a:ext>
            </a:extLst>
          </p:cNvPr>
          <p:cNvSpPr txBox="1"/>
          <p:nvPr/>
        </p:nvSpPr>
        <p:spPr>
          <a:xfrm>
            <a:off x="413817" y="2472270"/>
            <a:ext cx="639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/>
              <a:t>시작 모듈</a:t>
            </a:r>
            <a:r>
              <a:rPr lang="en-US" altLang="ko-KR" dirty="0"/>
              <a:t>, </a:t>
            </a:r>
            <a:r>
              <a:rPr lang="ko-KR" altLang="en-US" dirty="0"/>
              <a:t>웹 서버</a:t>
            </a:r>
            <a:r>
              <a:rPr lang="en-US" altLang="ko-KR" dirty="0"/>
              <a:t> </a:t>
            </a:r>
            <a:r>
              <a:rPr lang="ko-KR" altLang="en-US" dirty="0"/>
              <a:t>구동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BE2A1F9-F3D0-4EF8-904E-C2E232872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27226"/>
              </p:ext>
            </p:extLst>
          </p:nvPr>
        </p:nvGraphicFramePr>
        <p:xfrm>
          <a:off x="538777" y="3191856"/>
          <a:ext cx="775749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073">
                  <a:extLst>
                    <a:ext uri="{9D8B030D-6E8A-4147-A177-3AD203B41FA5}">
                      <a16:colId xmlns:a16="http://schemas.microsoft.com/office/drawing/2014/main" val="1420162106"/>
                    </a:ext>
                  </a:extLst>
                </a:gridCol>
                <a:gridCol w="4543425">
                  <a:extLst>
                    <a:ext uri="{9D8B030D-6E8A-4147-A177-3AD203B41FA5}">
                      <a16:colId xmlns:a16="http://schemas.microsoft.com/office/drawing/2014/main" val="3313592341"/>
                    </a:ext>
                  </a:extLst>
                </a:gridCol>
              </a:tblGrid>
              <a:tr h="285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메소드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51467"/>
                  </a:ext>
                </a:extLst>
              </a:tr>
              <a:tr h="28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run()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웹서버 구동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5119"/>
                  </a:ext>
                </a:extLst>
              </a:tr>
              <a:tr h="28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thread()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쓰레드로 </a:t>
                      </a:r>
                      <a:r>
                        <a:rPr lang="en-US" altLang="ko-KR" dirty="0"/>
                        <a:t>camera(), sock()</a:t>
                      </a:r>
                      <a:r>
                        <a:rPr lang="ko-KR" altLang="en-US" dirty="0"/>
                        <a:t>를 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6001"/>
                  </a:ext>
                </a:extLst>
              </a:tr>
              <a:tr h="499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video_feed</a:t>
                      </a:r>
                      <a:r>
                        <a:rPr lang="en-US" altLang="ko-KR" b="1" dirty="0"/>
                        <a:t>()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클라이언트로부터 요청이 들어오면 응답을 </a:t>
                      </a:r>
                      <a:r>
                        <a:rPr lang="ko-KR" altLang="en-US" dirty="0" err="1"/>
                        <a:t>해줌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30224"/>
                  </a:ext>
                </a:extLst>
              </a:tr>
              <a:tr h="441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gen()</a:t>
                      </a:r>
                    </a:p>
                    <a:p>
                      <a:pPr algn="ctr" latinLnBrk="1"/>
                      <a:endParaRPr lang="en-US" alt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i="0" dirty="0" err="1"/>
                        <a:t>video_feed</a:t>
                      </a:r>
                      <a:r>
                        <a:rPr lang="en-US" altLang="ko-KR" sz="1800" i="0" dirty="0"/>
                        <a:t>()</a:t>
                      </a:r>
                      <a:r>
                        <a:rPr lang="ko-KR" altLang="en-US" sz="1800" i="0" dirty="0"/>
                        <a:t>에서 호출되며 저장된 프레임을 반복적으로 리턴 </a:t>
                      </a:r>
                      <a:r>
                        <a:rPr lang="ko-KR" altLang="en-US" sz="1800" i="0" dirty="0" err="1"/>
                        <a:t>해줌</a:t>
                      </a:r>
                      <a:endParaRPr lang="ko-KR" altLang="en-US" sz="1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70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12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EDF0688-6D47-462C-AB37-EE58AF0E7095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모듈 상세 설계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6751EB-3E17-475A-A5B5-DE1EEA0DA301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>
            <a:extLst>
              <a:ext uri="{FF2B5EF4-FFF2-40B4-BE49-F238E27FC236}">
                <a16:creationId xmlns:a16="http://schemas.microsoft.com/office/drawing/2014/main" id="{529AC0F3-E9AE-4FAD-BEEF-B45F0D28DBD2}"/>
              </a:ext>
            </a:extLst>
          </p:cNvPr>
          <p:cNvSpPr txBox="1">
            <a:spLocks/>
          </p:cNvSpPr>
          <p:nvPr/>
        </p:nvSpPr>
        <p:spPr>
          <a:xfrm>
            <a:off x="364803" y="834045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모듈 상세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BE546F-8120-4488-8AFF-1BBA64FF2777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26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933700" y="5480050"/>
            <a:ext cx="228600" cy="63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8B70329C-874B-4997-BD55-9BBF8A0D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79" y="1589113"/>
            <a:ext cx="2006921" cy="49577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700" b="1" dirty="0">
                <a:latin typeface="+mn-ea"/>
                <a:ea typeface="+mn-ea"/>
              </a:rPr>
              <a:t>Camera </a:t>
            </a:r>
            <a:r>
              <a:rPr lang="ko-KR" altLang="en-US" sz="2700" b="1" dirty="0">
                <a:latin typeface="+mn-ea"/>
                <a:ea typeface="+mn-ea"/>
              </a:rPr>
              <a:t>모듈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15B432-CFB2-4C27-9DD5-3E36AE00F266}"/>
              </a:ext>
            </a:extLst>
          </p:cNvPr>
          <p:cNvSpPr txBox="1"/>
          <p:nvPr/>
        </p:nvSpPr>
        <p:spPr>
          <a:xfrm>
            <a:off x="263455" y="2123000"/>
            <a:ext cx="639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/>
              <a:t>프레임 캡처</a:t>
            </a:r>
            <a:r>
              <a:rPr lang="en-US" altLang="ko-KR" dirty="0"/>
              <a:t>, </a:t>
            </a:r>
            <a:r>
              <a:rPr lang="ko-KR" altLang="en-US" dirty="0"/>
              <a:t>모션 인식을 수행하는 모듈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BE2A1F9-F3D0-4EF8-904E-C2E232872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251981"/>
              </p:ext>
            </p:extLst>
          </p:nvPr>
        </p:nvGraphicFramePr>
        <p:xfrm>
          <a:off x="263456" y="4406666"/>
          <a:ext cx="8718620" cy="2264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6852">
                  <a:extLst>
                    <a:ext uri="{9D8B030D-6E8A-4147-A177-3AD203B41FA5}">
                      <a16:colId xmlns:a16="http://schemas.microsoft.com/office/drawing/2014/main" val="1420162106"/>
                    </a:ext>
                  </a:extLst>
                </a:gridCol>
                <a:gridCol w="4651768">
                  <a:extLst>
                    <a:ext uri="{9D8B030D-6E8A-4147-A177-3AD203B41FA5}">
                      <a16:colId xmlns:a16="http://schemas.microsoft.com/office/drawing/2014/main" val="3313592341"/>
                    </a:ext>
                  </a:extLst>
                </a:gridCol>
              </a:tblGrid>
              <a:tr h="272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주요 메소드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51467"/>
                  </a:ext>
                </a:extLst>
              </a:tr>
              <a:tr h="300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getFrame</a:t>
                      </a:r>
                      <a:r>
                        <a:rPr lang="en-US" altLang="ko-KR" sz="1600" b="1" dirty="0"/>
                        <a:t>()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프레임을 캡처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5119"/>
                  </a:ext>
                </a:extLst>
              </a:tr>
              <a:tr h="300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resizeFrame</a:t>
                      </a:r>
                      <a:r>
                        <a:rPr lang="en-US" altLang="ko-KR" sz="1600" b="1" dirty="0"/>
                        <a:t>()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프레임의 크기를 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6001"/>
                  </a:ext>
                </a:extLst>
              </a:tr>
              <a:tr h="39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showFrame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en-US" altLang="ko-KR" sz="1500" b="1" dirty="0"/>
                        <a:t>frame, thresh, </a:t>
                      </a:r>
                      <a:r>
                        <a:rPr lang="en-US" altLang="ko-KR" sz="1500" b="1" dirty="0" err="1"/>
                        <a:t>frameDelta</a:t>
                      </a:r>
                      <a:r>
                        <a:rPr lang="en-US" altLang="ko-KR" sz="1600" b="1" dirty="0"/>
                        <a:t>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캡처된</a:t>
                      </a:r>
                      <a:r>
                        <a:rPr lang="ko-KR" altLang="en-US" sz="1400" b="0" dirty="0"/>
                        <a:t> 프레임을 화면에 보여줌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30224"/>
                  </a:ext>
                </a:extLst>
              </a:tr>
              <a:tr h="300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motion()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/>
                        <a:t>모션 감지된 영역에 사각형을 그림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70087"/>
                  </a:ext>
                </a:extLst>
              </a:tr>
              <a:tr h="561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camera()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주요 메소드들의 반복 호출을 </a:t>
                      </a:r>
                      <a:endParaRPr lang="en-US" altLang="ko-KR" sz="1400" b="0" dirty="0"/>
                    </a:p>
                    <a:p>
                      <a:pPr algn="ctr" latinLnBrk="1"/>
                      <a:r>
                        <a:rPr lang="ko-KR" altLang="en-US" sz="1400" b="0" dirty="0"/>
                        <a:t>통해서 프레임을 계속 촬영하여 영상을 </a:t>
                      </a:r>
                      <a:r>
                        <a:rPr lang="ko-KR" altLang="en-US" sz="1400" b="0" dirty="0" err="1"/>
                        <a:t>만들어냄</a:t>
                      </a:r>
                      <a:r>
                        <a:rPr lang="en-US" altLang="ko-KR" sz="1400" b="0" dirty="0"/>
                        <a:t> </a:t>
                      </a:r>
                      <a:r>
                        <a:rPr lang="ko-KR" altLang="en-US" sz="1400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7868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A985167-FBCE-4457-9670-00D88EB8C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311376"/>
              </p:ext>
            </p:extLst>
          </p:nvPr>
        </p:nvGraphicFramePr>
        <p:xfrm>
          <a:off x="263455" y="2568554"/>
          <a:ext cx="596589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045">
                  <a:extLst>
                    <a:ext uri="{9D8B030D-6E8A-4147-A177-3AD203B41FA5}">
                      <a16:colId xmlns:a16="http://schemas.microsoft.com/office/drawing/2014/main" val="1420162106"/>
                    </a:ext>
                  </a:extLst>
                </a:gridCol>
                <a:gridCol w="2990850">
                  <a:extLst>
                    <a:ext uri="{9D8B030D-6E8A-4147-A177-3AD203B41FA5}">
                      <a16:colId xmlns:a16="http://schemas.microsoft.com/office/drawing/2014/main" val="3313592341"/>
                    </a:ext>
                  </a:extLst>
                </a:gridCol>
              </a:tblGrid>
              <a:tr h="2422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주요 필드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변수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51467"/>
                  </a:ext>
                </a:extLst>
              </a:tr>
              <a:tr h="266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frame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gray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5119"/>
                  </a:ext>
                </a:extLst>
              </a:tr>
              <a:tr h="266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text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frameDelta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6001"/>
                  </a:ext>
                </a:extLst>
              </a:tr>
              <a:tr h="266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thresh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args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30224"/>
                  </a:ext>
                </a:extLst>
              </a:tr>
              <a:tr h="266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timer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70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2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EDF0688-6D47-462C-AB37-EE58AF0E7095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모듈 상세 설계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6751EB-3E17-475A-A5B5-DE1EEA0DA301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>
            <a:extLst>
              <a:ext uri="{FF2B5EF4-FFF2-40B4-BE49-F238E27FC236}">
                <a16:creationId xmlns:a16="http://schemas.microsoft.com/office/drawing/2014/main" id="{529AC0F3-E9AE-4FAD-BEEF-B45F0D28DBD2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모듈 상세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53B632AA-44EA-47F0-B056-9636DCEB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04" y="1392703"/>
            <a:ext cx="2027396" cy="495776"/>
          </a:xfrm>
        </p:spPr>
        <p:txBody>
          <a:bodyPr>
            <a:normAutofit/>
          </a:bodyPr>
          <a:lstStyle/>
          <a:p>
            <a:pPr algn="l"/>
            <a:r>
              <a:rPr lang="en-US" altLang="ko-KR" sz="2300" b="1" dirty="0">
                <a:latin typeface="+mn-ea"/>
                <a:ea typeface="+mn-ea"/>
              </a:rPr>
              <a:t>Connect </a:t>
            </a:r>
            <a:r>
              <a:rPr lang="ko-KR" altLang="en-US" sz="2300" b="1" dirty="0">
                <a:latin typeface="+mn-ea"/>
                <a:ea typeface="+mn-ea"/>
              </a:rPr>
              <a:t>모듈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763BA7-D7EE-48DD-B765-684BFD0AF209}"/>
              </a:ext>
            </a:extLst>
          </p:cNvPr>
          <p:cNvSpPr txBox="1"/>
          <p:nvPr/>
        </p:nvSpPr>
        <p:spPr>
          <a:xfrm>
            <a:off x="364803" y="1806939"/>
            <a:ext cx="862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/>
              <a:t>소켓 통신을 이용하여 서버와 클라이언트 간에 메시지 송수신 가능하게 함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9B6CC3B-655F-41DB-ADCD-7F60EA54D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285058"/>
              </p:ext>
            </p:extLst>
          </p:nvPr>
        </p:nvGraphicFramePr>
        <p:xfrm>
          <a:off x="452279" y="2190496"/>
          <a:ext cx="8174196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2546">
                  <a:extLst>
                    <a:ext uri="{9D8B030D-6E8A-4147-A177-3AD203B41FA5}">
                      <a16:colId xmlns:a16="http://schemas.microsoft.com/office/drawing/2014/main" val="1420162106"/>
                    </a:ext>
                  </a:extLst>
                </a:gridCol>
                <a:gridCol w="4311650">
                  <a:extLst>
                    <a:ext uri="{9D8B030D-6E8A-4147-A177-3AD203B41FA5}">
                      <a16:colId xmlns:a16="http://schemas.microsoft.com/office/drawing/2014/main" val="3313592341"/>
                    </a:ext>
                  </a:extLst>
                </a:gridCol>
              </a:tblGrid>
              <a:tr h="358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5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/>
                        <a:t>sock()</a:t>
                      </a:r>
                      <a:endParaRPr lang="ko-KR" alt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소켓을 생성하여 메시지를 주고 받음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51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/>
                        <a:t>motor(</a:t>
                      </a:r>
                      <a:r>
                        <a:rPr lang="en-US" altLang="ko-KR" sz="1800" b="1" dirty="0" err="1"/>
                        <a:t>input_string</a:t>
                      </a:r>
                      <a:r>
                        <a:rPr lang="en-US" altLang="ko-KR" sz="1900" b="1" dirty="0"/>
                        <a:t>)</a:t>
                      </a:r>
                      <a:endParaRPr lang="ko-KR" alt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소켓으로부터 받은 메시지를 이용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 err="1"/>
                        <a:t>서보</a:t>
                      </a:r>
                      <a:r>
                        <a:rPr lang="ko-KR" altLang="en-US" dirty="0"/>
                        <a:t> 모터를 제어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6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/>
                        <a:t>connection(</a:t>
                      </a:r>
                      <a:r>
                        <a:rPr lang="en-US" altLang="ko-KR" sz="1800" b="1" dirty="0" err="1"/>
                        <a:t>input_string</a:t>
                      </a:r>
                      <a:r>
                        <a:rPr lang="en-US" altLang="ko-KR" sz="1900" b="1" dirty="0"/>
                        <a:t>)</a:t>
                      </a:r>
                      <a:endParaRPr lang="ko-KR" alt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클라이언트와의 연결 상태를 알려줌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7065"/>
                  </a:ext>
                </a:extLst>
              </a:tr>
            </a:tbl>
          </a:graphicData>
        </a:graphic>
      </p:graphicFrame>
      <p:sp>
        <p:nvSpPr>
          <p:cNvPr id="27" name="제목 1">
            <a:extLst>
              <a:ext uri="{FF2B5EF4-FFF2-40B4-BE49-F238E27FC236}">
                <a16:creationId xmlns:a16="http://schemas.microsoft.com/office/drawing/2014/main" id="{E2AF19B1-5CCF-43E0-BA86-38EADE20F3DA}"/>
              </a:ext>
            </a:extLst>
          </p:cNvPr>
          <p:cNvSpPr txBox="1">
            <a:spLocks/>
          </p:cNvSpPr>
          <p:nvPr/>
        </p:nvSpPr>
        <p:spPr>
          <a:xfrm>
            <a:off x="442753" y="4143367"/>
            <a:ext cx="2233771" cy="49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+mn-ea"/>
                <a:ea typeface="+mn-ea"/>
              </a:rPr>
              <a:t>Control </a:t>
            </a:r>
            <a:r>
              <a:rPr lang="ko-KR" altLang="en-US" sz="2400" b="1" dirty="0">
                <a:latin typeface="+mn-ea"/>
                <a:ea typeface="+mn-ea"/>
              </a:rPr>
              <a:t>모듈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45C756-50DD-4B56-B7DB-909DCC78E8FA}"/>
              </a:ext>
            </a:extLst>
          </p:cNvPr>
          <p:cNvSpPr txBox="1"/>
          <p:nvPr/>
        </p:nvSpPr>
        <p:spPr>
          <a:xfrm>
            <a:off x="461804" y="4513668"/>
            <a:ext cx="639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 err="1"/>
              <a:t>서보</a:t>
            </a:r>
            <a:r>
              <a:rPr lang="ko-KR" altLang="en-US" dirty="0"/>
              <a:t> 모터를 제어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629B66F-F441-4EA3-A547-8CBCB6B7C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57243"/>
              </p:ext>
            </p:extLst>
          </p:nvPr>
        </p:nvGraphicFramePr>
        <p:xfrm>
          <a:off x="452279" y="4921100"/>
          <a:ext cx="8220392" cy="189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596">
                  <a:extLst>
                    <a:ext uri="{9D8B030D-6E8A-4147-A177-3AD203B41FA5}">
                      <a16:colId xmlns:a16="http://schemas.microsoft.com/office/drawing/2014/main" val="1420162106"/>
                    </a:ext>
                  </a:extLst>
                </a:gridCol>
                <a:gridCol w="4338796">
                  <a:extLst>
                    <a:ext uri="{9D8B030D-6E8A-4147-A177-3AD203B41FA5}">
                      <a16:colId xmlns:a16="http://schemas.microsoft.com/office/drawing/2014/main" val="3313592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메소드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5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/>
                        <a:t>up()</a:t>
                      </a:r>
                      <a:endParaRPr lang="ko-KR" alt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서보</a:t>
                      </a:r>
                      <a:r>
                        <a:rPr lang="ko-KR" altLang="en-US" dirty="0"/>
                        <a:t> 모터를 위로 움직임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/>
                        <a:t>down()</a:t>
                      </a:r>
                      <a:endParaRPr lang="ko-KR" alt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서보</a:t>
                      </a:r>
                      <a:r>
                        <a:rPr lang="ko-KR" altLang="en-US" dirty="0"/>
                        <a:t> 모터를 아래로 움직임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/>
                        <a:t>left()</a:t>
                      </a:r>
                      <a:endParaRPr lang="ko-KR" alt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서보</a:t>
                      </a:r>
                      <a:r>
                        <a:rPr lang="ko-KR" altLang="en-US" dirty="0"/>
                        <a:t> 모터를 왼쪽으로 움직임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3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/>
                        <a:t>right()</a:t>
                      </a:r>
                      <a:endParaRPr lang="ko-KR" alt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서보</a:t>
                      </a:r>
                      <a:r>
                        <a:rPr lang="ko-KR" altLang="en-US" dirty="0"/>
                        <a:t> 모터를 오른쪽으로 움직임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7008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1EA1AD9-0C2A-4737-A935-C4BB3FFA644D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 / 26</a:t>
            </a:r>
          </a:p>
        </p:txBody>
      </p:sp>
    </p:spTree>
    <p:extLst>
      <p:ext uri="{BB962C8B-B14F-4D97-AF65-F5344CB8AC3E}">
        <p14:creationId xmlns:p14="http://schemas.microsoft.com/office/powerpoint/2010/main" val="94921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406F95D-4833-419D-9C57-B5403635B228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시스템 모듈 상세 설계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나눔고딕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AC6C838-7B02-40A6-A8F6-36C755E770A6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3F68CDF0-81CC-4D89-819D-5A68CFD6999B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시스템 모듈 상세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8355B-E3E7-4233-BBDD-EDF6F043D68A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 / 26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C7698AF9-382D-48D1-AC17-D1321079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17" y="1487747"/>
            <a:ext cx="3971926" cy="495776"/>
          </a:xfrm>
        </p:spPr>
        <p:txBody>
          <a:bodyPr>
            <a:normAutofit/>
          </a:bodyPr>
          <a:lstStyle/>
          <a:p>
            <a:pPr algn="l"/>
            <a:r>
              <a:rPr lang="en-US" altLang="ko-KR" sz="2300" b="1" dirty="0">
                <a:latin typeface="+mj-lt"/>
                <a:ea typeface="+mn-ea"/>
              </a:rPr>
              <a:t>Timer </a:t>
            </a:r>
            <a:r>
              <a:rPr lang="ko-KR" altLang="en-US" sz="2300" b="1" dirty="0">
                <a:latin typeface="+mj-lt"/>
                <a:ea typeface="+mn-ea"/>
              </a:rPr>
              <a:t>모듈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92741C-6A1B-492E-8609-BBC3BF1B887E}"/>
              </a:ext>
            </a:extLst>
          </p:cNvPr>
          <p:cNvSpPr txBox="1"/>
          <p:nvPr/>
        </p:nvSpPr>
        <p:spPr>
          <a:xfrm>
            <a:off x="496887" y="1920796"/>
            <a:ext cx="639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기능 </a:t>
            </a:r>
            <a:r>
              <a:rPr lang="en-US" altLang="ko-KR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시간을 기록하거나 측정 </a:t>
            </a:r>
            <a:r>
              <a:rPr lang="en-US" altLang="ko-KR" dirty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335FB94-A574-4141-B9AC-E2E059CF0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226065"/>
              </p:ext>
            </p:extLst>
          </p:nvPr>
        </p:nvGraphicFramePr>
        <p:xfrm>
          <a:off x="496886" y="3437047"/>
          <a:ext cx="7808914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364">
                  <a:extLst>
                    <a:ext uri="{9D8B030D-6E8A-4147-A177-3AD203B41FA5}">
                      <a16:colId xmlns:a16="http://schemas.microsoft.com/office/drawing/2014/main" val="1420162106"/>
                    </a:ext>
                  </a:extLst>
                </a:gridCol>
                <a:gridCol w="4019550">
                  <a:extLst>
                    <a:ext uri="{9D8B030D-6E8A-4147-A177-3AD203B41FA5}">
                      <a16:colId xmlns:a16="http://schemas.microsoft.com/office/drawing/2014/main" val="3313592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주요 메소드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51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pushTimer</a:t>
                      </a:r>
                      <a:r>
                        <a:rPr lang="en-US" altLang="ko-KR" sz="1800" b="1" dirty="0"/>
                        <a:t>(</a:t>
                      </a:r>
                      <a:r>
                        <a:rPr lang="en-US" altLang="ko-KR" sz="1600" b="1" dirty="0"/>
                        <a:t>sense</a:t>
                      </a:r>
                      <a:r>
                        <a:rPr lang="en-US" altLang="ko-KR" sz="1800" b="1" dirty="0"/>
                        <a:t>)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푸시 알림을 위한 시간 기록 및 측정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5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reactTimer</a:t>
                      </a:r>
                      <a:r>
                        <a:rPr lang="en-US" altLang="ko-KR" sz="1800" b="1" dirty="0"/>
                        <a:t>()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가족 및 지인에게 푸시 알림을 위한 시간 기록 및 측정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526168"/>
                  </a:ext>
                </a:extLst>
              </a:tr>
            </a:tbl>
          </a:graphicData>
        </a:graphic>
      </p:graphicFrame>
      <p:sp>
        <p:nvSpPr>
          <p:cNvPr id="25" name="제목 1">
            <a:extLst>
              <a:ext uri="{FF2B5EF4-FFF2-40B4-BE49-F238E27FC236}">
                <a16:creationId xmlns:a16="http://schemas.microsoft.com/office/drawing/2014/main" id="{273280CD-06DD-48A3-84CF-0F7C81E53E62}"/>
              </a:ext>
            </a:extLst>
          </p:cNvPr>
          <p:cNvSpPr txBox="1">
            <a:spLocks/>
          </p:cNvSpPr>
          <p:nvPr/>
        </p:nvSpPr>
        <p:spPr>
          <a:xfrm>
            <a:off x="481217" y="4815930"/>
            <a:ext cx="3971926" cy="49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+mj-lt"/>
                <a:ea typeface="+mn-ea"/>
              </a:rPr>
              <a:t>Notice </a:t>
            </a:r>
            <a:r>
              <a:rPr lang="ko-KR" altLang="en-US" sz="2400" b="1" dirty="0">
                <a:latin typeface="+mj-lt"/>
                <a:ea typeface="+mn-ea"/>
              </a:rPr>
              <a:t>모듈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7AA694-4A79-45D2-B37C-5184D62962E6}"/>
              </a:ext>
            </a:extLst>
          </p:cNvPr>
          <p:cNvSpPr txBox="1"/>
          <p:nvPr/>
        </p:nvSpPr>
        <p:spPr>
          <a:xfrm>
            <a:off x="496887" y="5258504"/>
            <a:ext cx="639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기능 </a:t>
            </a:r>
            <a:r>
              <a:rPr lang="en-US" altLang="ko-KR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앱으로 푸시 알림을 보냄 </a:t>
            </a:r>
            <a:r>
              <a:rPr lang="en-US" altLang="ko-KR" dirty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BFDE6D4-6F1C-4702-B60F-C85433BBC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98799"/>
              </p:ext>
            </p:extLst>
          </p:nvPr>
        </p:nvGraphicFramePr>
        <p:xfrm>
          <a:off x="496886" y="5688905"/>
          <a:ext cx="7808914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839">
                  <a:extLst>
                    <a:ext uri="{9D8B030D-6E8A-4147-A177-3AD203B41FA5}">
                      <a16:colId xmlns:a16="http://schemas.microsoft.com/office/drawing/2014/main" val="1420162106"/>
                    </a:ext>
                  </a:extLst>
                </a:gridCol>
                <a:gridCol w="4029075">
                  <a:extLst>
                    <a:ext uri="{9D8B030D-6E8A-4147-A177-3AD203B41FA5}">
                      <a16:colId xmlns:a16="http://schemas.microsoft.com/office/drawing/2014/main" val="3313592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주요 메소드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51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push()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집 주인에게 앱으로 푸시 알림 보냄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5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nextPush</a:t>
                      </a:r>
                      <a:r>
                        <a:rPr lang="en-US" altLang="ko-KR" sz="1800" b="1" dirty="0"/>
                        <a:t>()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가족 및 지인에게 앱으로 푸시 알림 보냄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7659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878A0C0-9B87-4132-BACA-F0C329744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955554"/>
              </p:ext>
            </p:extLst>
          </p:nvPr>
        </p:nvGraphicFramePr>
        <p:xfrm>
          <a:off x="500267" y="2343540"/>
          <a:ext cx="5667744" cy="1010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364">
                  <a:extLst>
                    <a:ext uri="{9D8B030D-6E8A-4147-A177-3AD203B41FA5}">
                      <a16:colId xmlns:a16="http://schemas.microsoft.com/office/drawing/2014/main" val="1420162106"/>
                    </a:ext>
                  </a:extLst>
                </a:gridCol>
                <a:gridCol w="2841380">
                  <a:extLst>
                    <a:ext uri="{9D8B030D-6E8A-4147-A177-3AD203B41FA5}">
                      <a16:colId xmlns:a16="http://schemas.microsoft.com/office/drawing/2014/main" val="3313592341"/>
                    </a:ext>
                  </a:extLst>
                </a:gridCol>
              </a:tblGrid>
              <a:tr h="2761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주요 필드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변수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51467"/>
                  </a:ext>
                </a:extLst>
              </a:tr>
              <a:tr h="276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updateTimeHour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updateTimeMin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5119"/>
                  </a:ext>
                </a:extLst>
              </a:tr>
              <a:tr h="339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start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record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6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73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406F95D-4833-419D-9C57-B5403635B228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시스템 모듈 상세 설계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나눔고딕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AC6C838-7B02-40A6-A8F6-36C755E770A6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3F68CDF0-81CC-4D89-819D-5A68CFD6999B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53060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시스템 모듈 상세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8355B-E3E7-4233-BBDD-EDF6F043D68A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 / 26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C172C-1A68-491C-9A2F-35B55BC2D589}"/>
              </a:ext>
            </a:extLst>
          </p:cNvPr>
          <p:cNvSpPr txBox="1"/>
          <p:nvPr/>
        </p:nvSpPr>
        <p:spPr>
          <a:xfrm>
            <a:off x="464918" y="1408206"/>
            <a:ext cx="400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Frame</a:t>
            </a:r>
            <a:r>
              <a:rPr lang="ko-KR" altLang="en-US" sz="2000" b="1" dirty="0"/>
              <a:t> 촬영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및</a:t>
            </a:r>
            <a:r>
              <a:rPr lang="en-US" altLang="ko-KR" sz="2000" b="1" dirty="0"/>
              <a:t> Motion Tracking</a:t>
            </a:r>
            <a:endParaRPr lang="ko-KR" altLang="en-US" sz="20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798729-2C4B-4E61-A254-4FD52BC59A0E}"/>
              </a:ext>
            </a:extLst>
          </p:cNvPr>
          <p:cNvSpPr/>
          <p:nvPr/>
        </p:nvSpPr>
        <p:spPr>
          <a:xfrm>
            <a:off x="342269" y="2079479"/>
            <a:ext cx="2391406" cy="530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  </a:t>
            </a:r>
            <a:r>
              <a:rPr lang="en-US" altLang="ko-KR" sz="2000" b="1" dirty="0">
                <a:solidFill>
                  <a:schemeClr val="bg1"/>
                </a:solidFill>
              </a:rPr>
              <a:t>camera(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8C3E8F0-4625-489A-B144-3131A9CFDB8F}"/>
              </a:ext>
            </a:extLst>
          </p:cNvPr>
          <p:cNvSpPr/>
          <p:nvPr/>
        </p:nvSpPr>
        <p:spPr>
          <a:xfrm>
            <a:off x="4603221" y="2215330"/>
            <a:ext cx="3736692" cy="480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getFrame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03AFBF26-31C7-4E1D-9EB3-97D63C3CCD8E}"/>
              </a:ext>
            </a:extLst>
          </p:cNvPr>
          <p:cNvSpPr/>
          <p:nvPr/>
        </p:nvSpPr>
        <p:spPr>
          <a:xfrm>
            <a:off x="6290294" y="2937114"/>
            <a:ext cx="311417" cy="2740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19B8720-4D4B-4CE7-B846-70DE47A5C1A3}"/>
              </a:ext>
            </a:extLst>
          </p:cNvPr>
          <p:cNvSpPr/>
          <p:nvPr/>
        </p:nvSpPr>
        <p:spPr>
          <a:xfrm>
            <a:off x="4600046" y="3413907"/>
            <a:ext cx="3736692" cy="480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resizeFrame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DC8627A8-C008-4CFD-82A7-F4AF04FC187A}"/>
              </a:ext>
            </a:extLst>
          </p:cNvPr>
          <p:cNvSpPr/>
          <p:nvPr/>
        </p:nvSpPr>
        <p:spPr>
          <a:xfrm>
            <a:off x="6273162" y="4110524"/>
            <a:ext cx="311417" cy="2740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1A25EC6-BE43-405C-A7AC-0DB0B0D13616}"/>
              </a:ext>
            </a:extLst>
          </p:cNvPr>
          <p:cNvSpPr/>
          <p:nvPr/>
        </p:nvSpPr>
        <p:spPr>
          <a:xfrm>
            <a:off x="4591424" y="4541527"/>
            <a:ext cx="3736692" cy="480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motion(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1AFCBC17-941D-4D56-8D59-11808D5A37CC}"/>
              </a:ext>
            </a:extLst>
          </p:cNvPr>
          <p:cNvSpPr/>
          <p:nvPr/>
        </p:nvSpPr>
        <p:spPr>
          <a:xfrm>
            <a:off x="6264596" y="5254922"/>
            <a:ext cx="311417" cy="2740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79243DA-4F72-4906-B8E1-8A8BBA248A38}"/>
              </a:ext>
            </a:extLst>
          </p:cNvPr>
          <p:cNvSpPr/>
          <p:nvPr/>
        </p:nvSpPr>
        <p:spPr>
          <a:xfrm>
            <a:off x="4593696" y="5677769"/>
            <a:ext cx="3736692" cy="480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showFrame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192A087-FDCA-4790-A901-6B0E4D0AEC38}"/>
              </a:ext>
            </a:extLst>
          </p:cNvPr>
          <p:cNvCxnSpPr>
            <a:cxnSpLocks/>
          </p:cNvCxnSpPr>
          <p:nvPr/>
        </p:nvCxnSpPr>
        <p:spPr>
          <a:xfrm rot="10800000">
            <a:off x="4555597" y="2455382"/>
            <a:ext cx="76200" cy="3462439"/>
          </a:xfrm>
          <a:prstGeom prst="bentConnector3">
            <a:avLst>
              <a:gd name="adj1" fmla="val 5375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66FFBA6-A7F0-4BBD-966B-D11202F84743}"/>
              </a:ext>
            </a:extLst>
          </p:cNvPr>
          <p:cNvSpPr txBox="1"/>
          <p:nvPr/>
        </p:nvSpPr>
        <p:spPr>
          <a:xfrm>
            <a:off x="3546856" y="38779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E60804-954C-4E3A-9EA1-A50C8697A191}"/>
              </a:ext>
            </a:extLst>
          </p:cNvPr>
          <p:cNvSpPr txBox="1"/>
          <p:nvPr/>
        </p:nvSpPr>
        <p:spPr>
          <a:xfrm>
            <a:off x="5351281" y="1015316"/>
            <a:ext cx="36004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/>
              <a:t>: </a:t>
            </a:r>
            <a:r>
              <a:rPr lang="ko-KR" altLang="en-US" sz="1700" b="1" dirty="0"/>
              <a:t>모듈 간 연동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메소드 호출 순서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4774A6-6305-4849-A5BE-2E83D3B86AAC}"/>
              </a:ext>
            </a:extLst>
          </p:cNvPr>
          <p:cNvSpPr txBox="1"/>
          <p:nvPr/>
        </p:nvSpPr>
        <p:spPr>
          <a:xfrm>
            <a:off x="272400" y="2028721"/>
            <a:ext cx="8242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Camera:</a:t>
            </a:r>
            <a:endParaRPr lang="ko-KR" altLang="en-US" sz="13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09A5C2-0F1B-46DD-997D-D4A429A9AD4A}"/>
              </a:ext>
            </a:extLst>
          </p:cNvPr>
          <p:cNvSpPr txBox="1"/>
          <p:nvPr/>
        </p:nvSpPr>
        <p:spPr>
          <a:xfrm>
            <a:off x="4559843" y="2171000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Camera: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D73A5-55F2-45D4-8DEB-B8DC87D3953E}"/>
              </a:ext>
            </a:extLst>
          </p:cNvPr>
          <p:cNvSpPr txBox="1"/>
          <p:nvPr/>
        </p:nvSpPr>
        <p:spPr>
          <a:xfrm>
            <a:off x="4551399" y="3352726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Camera: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8E9B70-593C-40DD-921A-2CCC48EF990B}"/>
              </a:ext>
            </a:extLst>
          </p:cNvPr>
          <p:cNvSpPr txBox="1"/>
          <p:nvPr/>
        </p:nvSpPr>
        <p:spPr>
          <a:xfrm>
            <a:off x="4551398" y="4510485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Camera: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259782-A6FB-4573-AF5A-72149D385610}"/>
              </a:ext>
            </a:extLst>
          </p:cNvPr>
          <p:cNvSpPr txBox="1"/>
          <p:nvPr/>
        </p:nvSpPr>
        <p:spPr>
          <a:xfrm>
            <a:off x="4551397" y="5629359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Camera:</a:t>
            </a:r>
            <a:endParaRPr lang="ko-KR" altLang="en-US" sz="1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2754F40-AFA6-4579-AFC3-EAC78B79D492}"/>
              </a:ext>
            </a:extLst>
          </p:cNvPr>
          <p:cNvSpPr/>
          <p:nvPr/>
        </p:nvSpPr>
        <p:spPr>
          <a:xfrm>
            <a:off x="3546856" y="1834233"/>
            <a:ext cx="5178044" cy="46046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9C9714EC-CACA-4053-9EDE-A8887362D3D7}"/>
              </a:ext>
            </a:extLst>
          </p:cNvPr>
          <p:cNvSpPr/>
          <p:nvPr/>
        </p:nvSpPr>
        <p:spPr>
          <a:xfrm rot="16200000">
            <a:off x="3029274" y="2117147"/>
            <a:ext cx="253336" cy="50802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D9BA2-9EAF-45C1-AD82-F6D9BED71084}"/>
              </a:ext>
            </a:extLst>
          </p:cNvPr>
          <p:cNvSpPr txBox="1"/>
          <p:nvPr/>
        </p:nvSpPr>
        <p:spPr>
          <a:xfrm>
            <a:off x="7313205" y="1960049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Frame</a:t>
            </a:r>
            <a:r>
              <a:rPr lang="ko-KR" altLang="en-US" sz="1400" b="1" dirty="0"/>
              <a:t> 캡처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F235FC-CFDF-44A7-A92C-07ABC5A1C669}"/>
              </a:ext>
            </a:extLst>
          </p:cNvPr>
          <p:cNvSpPr txBox="1"/>
          <p:nvPr/>
        </p:nvSpPr>
        <p:spPr>
          <a:xfrm>
            <a:off x="6840816" y="3152172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Frame</a:t>
            </a:r>
            <a:r>
              <a:rPr lang="ko-KR" altLang="en-US" sz="1400" b="1" dirty="0"/>
              <a:t> 크기 조정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7D3111-6717-4F9B-839E-ECC04C6E3715}"/>
              </a:ext>
            </a:extLst>
          </p:cNvPr>
          <p:cNvSpPr txBox="1"/>
          <p:nvPr/>
        </p:nvSpPr>
        <p:spPr>
          <a:xfrm>
            <a:off x="7398615" y="427067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모션 인식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06EE98-4E18-4FEF-AD4E-71EE7A14CDE4}"/>
              </a:ext>
            </a:extLst>
          </p:cNvPr>
          <p:cNvSpPr txBox="1"/>
          <p:nvPr/>
        </p:nvSpPr>
        <p:spPr>
          <a:xfrm>
            <a:off x="7293058" y="5402613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Frame </a:t>
            </a:r>
            <a:r>
              <a:rPr lang="ko-KR" altLang="en-US" sz="1400" b="1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80211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406F95D-4833-419D-9C57-B5403635B228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시스템 모듈 상세 설계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나눔고딕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AC6C838-7B02-40A6-A8F6-36C755E770A6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3F68CDF0-81CC-4D89-819D-5A68CFD6999B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시스템 모듈 상세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8355B-E3E7-4233-BBDD-EDF6F043D68A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 / 26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798729-2C4B-4E61-A254-4FD52BC59A0E}"/>
              </a:ext>
            </a:extLst>
          </p:cNvPr>
          <p:cNvSpPr/>
          <p:nvPr/>
        </p:nvSpPr>
        <p:spPr>
          <a:xfrm>
            <a:off x="434324" y="2292698"/>
            <a:ext cx="2575576" cy="480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 motion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586C9E36-7345-452C-928F-2F715EDC8A2D}"/>
              </a:ext>
            </a:extLst>
          </p:cNvPr>
          <p:cNvSpPr/>
          <p:nvPr/>
        </p:nvSpPr>
        <p:spPr>
          <a:xfrm>
            <a:off x="6129013" y="3049583"/>
            <a:ext cx="367355" cy="3330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8C3E8F0-4625-489A-B144-3131A9CFDB8F}"/>
              </a:ext>
            </a:extLst>
          </p:cNvPr>
          <p:cNvSpPr/>
          <p:nvPr/>
        </p:nvSpPr>
        <p:spPr>
          <a:xfrm>
            <a:off x="4452766" y="2399983"/>
            <a:ext cx="3705566" cy="480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pushTimer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03AFBF26-31C7-4E1D-9EB3-97D63C3CCD8E}"/>
              </a:ext>
            </a:extLst>
          </p:cNvPr>
          <p:cNvSpPr/>
          <p:nvPr/>
        </p:nvSpPr>
        <p:spPr>
          <a:xfrm>
            <a:off x="6129014" y="5400186"/>
            <a:ext cx="367355" cy="3330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19B8720-4D4B-4CE7-B846-70DE47A5C1A3}"/>
              </a:ext>
            </a:extLst>
          </p:cNvPr>
          <p:cNvSpPr/>
          <p:nvPr/>
        </p:nvSpPr>
        <p:spPr>
          <a:xfrm>
            <a:off x="4462291" y="3552128"/>
            <a:ext cx="3705566" cy="480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push(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1A25EC6-BE43-405C-A7AC-0DB0B0D13616}"/>
              </a:ext>
            </a:extLst>
          </p:cNvPr>
          <p:cNvSpPr/>
          <p:nvPr/>
        </p:nvSpPr>
        <p:spPr>
          <a:xfrm>
            <a:off x="4459909" y="4735497"/>
            <a:ext cx="3705566" cy="480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reactTimer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1AFCBC17-941D-4D56-8D59-11808D5A37CC}"/>
              </a:ext>
            </a:extLst>
          </p:cNvPr>
          <p:cNvSpPr/>
          <p:nvPr/>
        </p:nvSpPr>
        <p:spPr>
          <a:xfrm>
            <a:off x="6129014" y="4216817"/>
            <a:ext cx="367355" cy="3330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79243DA-4F72-4906-B8E1-8A8BBA248A38}"/>
              </a:ext>
            </a:extLst>
          </p:cNvPr>
          <p:cNvSpPr/>
          <p:nvPr/>
        </p:nvSpPr>
        <p:spPr>
          <a:xfrm>
            <a:off x="4471816" y="5917821"/>
            <a:ext cx="3705566" cy="480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nextPush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EA83F-93BA-4446-B1B5-3FB90260A5BA}"/>
              </a:ext>
            </a:extLst>
          </p:cNvPr>
          <p:cNvSpPr txBox="1"/>
          <p:nvPr/>
        </p:nvSpPr>
        <p:spPr>
          <a:xfrm>
            <a:off x="388717" y="1436781"/>
            <a:ext cx="7977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Alarm </a:t>
            </a:r>
            <a:r>
              <a:rPr lang="ko-KR" altLang="en-US" sz="2000" b="1" dirty="0"/>
              <a:t>전달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집주인 반응 안 할 경우 지인에게 메일 전달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0F8F59-D7FD-4F5E-A77C-A4F4B0F943DB}"/>
              </a:ext>
            </a:extLst>
          </p:cNvPr>
          <p:cNvSpPr txBox="1"/>
          <p:nvPr/>
        </p:nvSpPr>
        <p:spPr>
          <a:xfrm>
            <a:off x="377175" y="2244264"/>
            <a:ext cx="8242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Camera:</a:t>
            </a:r>
            <a:endParaRPr lang="ko-KR" altLang="en-US" sz="13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6053A4-5569-44ED-ADCD-F2AE9BEFC8BB}"/>
              </a:ext>
            </a:extLst>
          </p:cNvPr>
          <p:cNvSpPr txBox="1"/>
          <p:nvPr/>
        </p:nvSpPr>
        <p:spPr>
          <a:xfrm>
            <a:off x="4414666" y="2372216"/>
            <a:ext cx="727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Timer: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4C1138-1955-4D98-82EA-668DCFCA4516}"/>
              </a:ext>
            </a:extLst>
          </p:cNvPr>
          <p:cNvSpPr txBox="1"/>
          <p:nvPr/>
        </p:nvSpPr>
        <p:spPr>
          <a:xfrm>
            <a:off x="4410455" y="3515104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Notice: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3C426C-B71F-4DD9-910B-9136E4A14493}"/>
              </a:ext>
            </a:extLst>
          </p:cNvPr>
          <p:cNvSpPr txBox="1"/>
          <p:nvPr/>
        </p:nvSpPr>
        <p:spPr>
          <a:xfrm>
            <a:off x="4414666" y="4706937"/>
            <a:ext cx="727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Timer: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696EC9-05A5-4366-A6C4-51AF00D103EF}"/>
              </a:ext>
            </a:extLst>
          </p:cNvPr>
          <p:cNvSpPr txBox="1"/>
          <p:nvPr/>
        </p:nvSpPr>
        <p:spPr>
          <a:xfrm>
            <a:off x="4419980" y="5891112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Notice: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23CD2D3-A627-4342-8233-88E306971743}"/>
              </a:ext>
            </a:extLst>
          </p:cNvPr>
          <p:cNvSpPr/>
          <p:nvPr/>
        </p:nvSpPr>
        <p:spPr>
          <a:xfrm>
            <a:off x="4124325" y="2023021"/>
            <a:ext cx="4489468" cy="4645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E9ED1C15-AC67-48AE-876D-144889ADB733}"/>
              </a:ext>
            </a:extLst>
          </p:cNvPr>
          <p:cNvSpPr/>
          <p:nvPr/>
        </p:nvSpPr>
        <p:spPr>
          <a:xfrm rot="16200000">
            <a:off x="3383660" y="2287092"/>
            <a:ext cx="284559" cy="5871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E28775-4BCA-4427-B111-0AADC0C02F1E}"/>
              </a:ext>
            </a:extLst>
          </p:cNvPr>
          <p:cNvSpPr txBox="1"/>
          <p:nvPr/>
        </p:nvSpPr>
        <p:spPr>
          <a:xfrm>
            <a:off x="5351281" y="1015316"/>
            <a:ext cx="36004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/>
              <a:t>: </a:t>
            </a:r>
            <a:r>
              <a:rPr lang="ko-KR" altLang="en-US" sz="1700" b="1" dirty="0"/>
              <a:t>모듈 간 연동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메소드 호출 순서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3B80A2-A3CF-4707-8184-E13D1C79830D}"/>
              </a:ext>
            </a:extLst>
          </p:cNvPr>
          <p:cNvSpPr txBox="1"/>
          <p:nvPr/>
        </p:nvSpPr>
        <p:spPr>
          <a:xfrm>
            <a:off x="2568438" y="2829121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모션 인식 될 경우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E6FBCF-1176-4F91-9F49-5928D33392F4}"/>
              </a:ext>
            </a:extLst>
          </p:cNvPr>
          <p:cNvSpPr txBox="1"/>
          <p:nvPr/>
        </p:nvSpPr>
        <p:spPr>
          <a:xfrm>
            <a:off x="7114701" y="21292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타이머 작동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74A970-AB7A-4D17-81AF-44C0C74EB781}"/>
              </a:ext>
            </a:extLst>
          </p:cNvPr>
          <p:cNvSpPr txBox="1"/>
          <p:nvPr/>
        </p:nvSpPr>
        <p:spPr>
          <a:xfrm>
            <a:off x="7065853" y="442667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타이머 작동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C7BCC1-5968-4473-A881-7B76DF1D3D44}"/>
              </a:ext>
            </a:extLst>
          </p:cNvPr>
          <p:cNvSpPr txBox="1"/>
          <p:nvPr/>
        </p:nvSpPr>
        <p:spPr>
          <a:xfrm>
            <a:off x="6837252" y="327266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푸시 알림 전송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0014DA-91A1-4F7A-8A51-38AC14052E74}"/>
              </a:ext>
            </a:extLst>
          </p:cNvPr>
          <p:cNvSpPr txBox="1"/>
          <p:nvPr/>
        </p:nvSpPr>
        <p:spPr>
          <a:xfrm>
            <a:off x="6922488" y="5448036"/>
            <a:ext cx="138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가족 및 지인 푸시 알림 전송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D37659-DE57-4E70-8FCE-B1B92396C576}"/>
              </a:ext>
            </a:extLst>
          </p:cNvPr>
          <p:cNvSpPr txBox="1"/>
          <p:nvPr/>
        </p:nvSpPr>
        <p:spPr>
          <a:xfrm>
            <a:off x="4207033" y="5425459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집주인 반응 없을 경우</a:t>
            </a:r>
          </a:p>
        </p:txBody>
      </p:sp>
    </p:spTree>
    <p:extLst>
      <p:ext uri="{BB962C8B-B14F-4D97-AF65-F5344CB8AC3E}">
        <p14:creationId xmlns:p14="http://schemas.microsoft.com/office/powerpoint/2010/main" val="1882170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406F95D-4833-419D-9C57-B5403635B228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시스템 모듈 상세 설계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나눔고딕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AC6C838-7B02-40A6-A8F6-36C755E770A6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3F68CDF0-81CC-4D89-819D-5A68CFD6999B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시스템 모듈 상세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8355B-E3E7-4233-BBDD-EDF6F043D68A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 / 26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C172C-1A68-491C-9A2F-35B55BC2D589}"/>
              </a:ext>
            </a:extLst>
          </p:cNvPr>
          <p:cNvSpPr txBox="1"/>
          <p:nvPr/>
        </p:nvSpPr>
        <p:spPr>
          <a:xfrm>
            <a:off x="472220" y="1588886"/>
            <a:ext cx="303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Camera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Tracking</a:t>
            </a:r>
            <a:endParaRPr lang="ko-KR" altLang="en-US" sz="20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798729-2C4B-4E61-A254-4FD52BC59A0E}"/>
              </a:ext>
            </a:extLst>
          </p:cNvPr>
          <p:cNvSpPr/>
          <p:nvPr/>
        </p:nvSpPr>
        <p:spPr>
          <a:xfrm>
            <a:off x="2277874" y="2341667"/>
            <a:ext cx="4483735" cy="480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sock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586C9E36-7345-452C-928F-2F715EDC8A2D}"/>
              </a:ext>
            </a:extLst>
          </p:cNvPr>
          <p:cNvSpPr/>
          <p:nvPr/>
        </p:nvSpPr>
        <p:spPr>
          <a:xfrm>
            <a:off x="4384712" y="2976731"/>
            <a:ext cx="291948" cy="82831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8C3E8F0-4625-489A-B144-3131A9CFDB8F}"/>
              </a:ext>
            </a:extLst>
          </p:cNvPr>
          <p:cNvSpPr/>
          <p:nvPr/>
        </p:nvSpPr>
        <p:spPr>
          <a:xfrm>
            <a:off x="2265174" y="4007901"/>
            <a:ext cx="4483735" cy="480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motor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DC8627A8-C008-4CFD-82A7-F4AF04FC187A}"/>
              </a:ext>
            </a:extLst>
          </p:cNvPr>
          <p:cNvSpPr/>
          <p:nvPr/>
        </p:nvSpPr>
        <p:spPr>
          <a:xfrm rot="2532035">
            <a:off x="2259473" y="4616374"/>
            <a:ext cx="332041" cy="64469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1AFCBC17-941D-4D56-8D59-11808D5A37CC}"/>
              </a:ext>
            </a:extLst>
          </p:cNvPr>
          <p:cNvSpPr/>
          <p:nvPr/>
        </p:nvSpPr>
        <p:spPr>
          <a:xfrm rot="1276625">
            <a:off x="3639376" y="4672810"/>
            <a:ext cx="307498" cy="5874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79243DA-4F72-4906-B8E1-8A8BBA248A38}"/>
              </a:ext>
            </a:extLst>
          </p:cNvPr>
          <p:cNvSpPr/>
          <p:nvPr/>
        </p:nvSpPr>
        <p:spPr>
          <a:xfrm>
            <a:off x="924377" y="5471283"/>
            <a:ext cx="1583037" cy="614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up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83286AD1-6B21-4F39-BF7D-02E5BDD74272}"/>
              </a:ext>
            </a:extLst>
          </p:cNvPr>
          <p:cNvSpPr/>
          <p:nvPr/>
        </p:nvSpPr>
        <p:spPr>
          <a:xfrm rot="20538961">
            <a:off x="5106274" y="4675149"/>
            <a:ext cx="339565" cy="5697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42E210CB-8C07-4BB4-AA81-5E578C9BBAC5}"/>
              </a:ext>
            </a:extLst>
          </p:cNvPr>
          <p:cNvSpPr/>
          <p:nvPr/>
        </p:nvSpPr>
        <p:spPr>
          <a:xfrm rot="19403819">
            <a:off x="6519414" y="4615898"/>
            <a:ext cx="298856" cy="62477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F4A8F6D-AF2D-493F-9B1D-7C62FBA59049}"/>
              </a:ext>
            </a:extLst>
          </p:cNvPr>
          <p:cNvSpPr/>
          <p:nvPr/>
        </p:nvSpPr>
        <p:spPr>
          <a:xfrm>
            <a:off x="2840671" y="5471283"/>
            <a:ext cx="1583036" cy="629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down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57DDA7E-6A9E-4A75-8C0E-2B584DAD4830}"/>
              </a:ext>
            </a:extLst>
          </p:cNvPr>
          <p:cNvSpPr/>
          <p:nvPr/>
        </p:nvSpPr>
        <p:spPr>
          <a:xfrm>
            <a:off x="4737180" y="5481295"/>
            <a:ext cx="1460611" cy="629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left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C5B729D-92E2-4015-82A7-8AA628454BF2}"/>
              </a:ext>
            </a:extLst>
          </p:cNvPr>
          <p:cNvSpPr/>
          <p:nvPr/>
        </p:nvSpPr>
        <p:spPr>
          <a:xfrm>
            <a:off x="6564049" y="5472225"/>
            <a:ext cx="1460612" cy="629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right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64BA3E-42FA-48BE-837F-FCFC6DCEC645}"/>
              </a:ext>
            </a:extLst>
          </p:cNvPr>
          <p:cNvSpPr txBox="1"/>
          <p:nvPr/>
        </p:nvSpPr>
        <p:spPr>
          <a:xfrm>
            <a:off x="2250231" y="2317798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Connet</a:t>
            </a:r>
            <a:r>
              <a:rPr lang="en-US" altLang="ko-KR" sz="1400" b="1" dirty="0"/>
              <a:t>: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442572-DBA3-4716-9D04-9DD9F8EC5DF1}"/>
              </a:ext>
            </a:extLst>
          </p:cNvPr>
          <p:cNvSpPr txBox="1"/>
          <p:nvPr/>
        </p:nvSpPr>
        <p:spPr>
          <a:xfrm>
            <a:off x="2228356" y="398298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Connet</a:t>
            </a:r>
            <a:r>
              <a:rPr lang="en-US" altLang="ko-KR" sz="1400" b="1" dirty="0"/>
              <a:t>: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D15185-9771-4D6A-B8C1-32ED070FB1CD}"/>
              </a:ext>
            </a:extLst>
          </p:cNvPr>
          <p:cNvSpPr txBox="1"/>
          <p:nvPr/>
        </p:nvSpPr>
        <p:spPr>
          <a:xfrm>
            <a:off x="874958" y="5423658"/>
            <a:ext cx="765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Control: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5C6700-347D-490B-95B5-B6BDE978D8D7}"/>
              </a:ext>
            </a:extLst>
          </p:cNvPr>
          <p:cNvSpPr txBox="1"/>
          <p:nvPr/>
        </p:nvSpPr>
        <p:spPr>
          <a:xfrm>
            <a:off x="2789270" y="5432740"/>
            <a:ext cx="765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Control: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3BFCB9-1266-4EFF-AA58-3E82F49068C5}"/>
              </a:ext>
            </a:extLst>
          </p:cNvPr>
          <p:cNvSpPr txBox="1"/>
          <p:nvPr/>
        </p:nvSpPr>
        <p:spPr>
          <a:xfrm>
            <a:off x="4676659" y="5441822"/>
            <a:ext cx="765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Control: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CB3C85-CFD0-4400-8008-785102939B08}"/>
              </a:ext>
            </a:extLst>
          </p:cNvPr>
          <p:cNvSpPr txBox="1"/>
          <p:nvPr/>
        </p:nvSpPr>
        <p:spPr>
          <a:xfrm>
            <a:off x="6504133" y="5442265"/>
            <a:ext cx="765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Control: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E3EDB2-10BD-4978-9078-E419D71BC38B}"/>
              </a:ext>
            </a:extLst>
          </p:cNvPr>
          <p:cNvSpPr txBox="1"/>
          <p:nvPr/>
        </p:nvSpPr>
        <p:spPr>
          <a:xfrm>
            <a:off x="5351281" y="1015316"/>
            <a:ext cx="36004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/>
              <a:t>: </a:t>
            </a:r>
            <a:r>
              <a:rPr lang="ko-KR" altLang="en-US" sz="1700" b="1" dirty="0"/>
              <a:t>모듈 간 연동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메소드 호출 순서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C2D1C7-F64B-4A26-BE69-9A3DE73A637C}"/>
              </a:ext>
            </a:extLst>
          </p:cNvPr>
          <p:cNvSpPr txBox="1"/>
          <p:nvPr/>
        </p:nvSpPr>
        <p:spPr>
          <a:xfrm>
            <a:off x="5863204" y="205477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소켓 생성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B5873A-3816-4C02-BFC3-8F43CFD5880E}"/>
              </a:ext>
            </a:extLst>
          </p:cNvPr>
          <p:cNvSpPr txBox="1"/>
          <p:nvPr/>
        </p:nvSpPr>
        <p:spPr>
          <a:xfrm>
            <a:off x="5454636" y="373237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서보</a:t>
            </a:r>
            <a:r>
              <a:rPr lang="ko-KR" altLang="en-US" sz="1400" b="1" dirty="0"/>
              <a:t> 모터 제어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9F6483-C6B0-447E-8012-505CE12AF5E1}"/>
              </a:ext>
            </a:extLst>
          </p:cNvPr>
          <p:cNvSpPr txBox="1"/>
          <p:nvPr/>
        </p:nvSpPr>
        <p:spPr>
          <a:xfrm>
            <a:off x="4676659" y="315276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클라이언트로부터 메시지가 도착한 경우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0DC227-3D12-478C-8E30-58625C5F9F8F}"/>
              </a:ext>
            </a:extLst>
          </p:cNvPr>
          <p:cNvSpPr txBox="1"/>
          <p:nvPr/>
        </p:nvSpPr>
        <p:spPr>
          <a:xfrm>
            <a:off x="495969" y="4774341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메시지가 </a:t>
            </a:r>
            <a:r>
              <a:rPr lang="en-US" altLang="ko-KR" sz="1400" b="1" dirty="0"/>
              <a:t>up</a:t>
            </a:r>
            <a:r>
              <a:rPr lang="ko-KR" altLang="en-US" sz="1400" b="1" dirty="0"/>
              <a:t>인 경우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9EC6CB-25D3-476C-BF5A-28C310E9A6C5}"/>
              </a:ext>
            </a:extLst>
          </p:cNvPr>
          <p:cNvSpPr txBox="1"/>
          <p:nvPr/>
        </p:nvSpPr>
        <p:spPr>
          <a:xfrm>
            <a:off x="2851892" y="4730882"/>
            <a:ext cx="838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down</a:t>
            </a:r>
            <a:r>
              <a:rPr lang="ko-KR" altLang="en-US" sz="1400" b="1" dirty="0"/>
              <a:t>인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경우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2DF8D9-90B9-4CCB-9D12-AB48EA183FA7}"/>
              </a:ext>
            </a:extLst>
          </p:cNvPr>
          <p:cNvSpPr txBox="1"/>
          <p:nvPr/>
        </p:nvSpPr>
        <p:spPr>
          <a:xfrm>
            <a:off x="4474653" y="4748622"/>
            <a:ext cx="653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left</a:t>
            </a:r>
            <a:r>
              <a:rPr lang="ko-KR" altLang="en-US" sz="1400" b="1" dirty="0"/>
              <a:t>인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경우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9C608A-D725-446D-8A8F-E0C5C500155C}"/>
              </a:ext>
            </a:extLst>
          </p:cNvPr>
          <p:cNvSpPr txBox="1"/>
          <p:nvPr/>
        </p:nvSpPr>
        <p:spPr>
          <a:xfrm>
            <a:off x="5798747" y="4758147"/>
            <a:ext cx="775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right</a:t>
            </a:r>
            <a:r>
              <a:rPr lang="ko-KR" altLang="en-US" sz="1400" b="1" dirty="0"/>
              <a:t>인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경우</a:t>
            </a:r>
          </a:p>
        </p:txBody>
      </p:sp>
    </p:spTree>
    <p:extLst>
      <p:ext uri="{BB962C8B-B14F-4D97-AF65-F5344CB8AC3E}">
        <p14:creationId xmlns:p14="http://schemas.microsoft.com/office/powerpoint/2010/main" val="994077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406F95D-4833-419D-9C57-B5403635B228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시스템 모듈 상세 설계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나눔고딕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AC6C838-7B02-40A6-A8F6-36C755E770A6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3F68CDF0-81CC-4D89-819D-5A68CFD6999B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시스템 모듈 상세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8355B-E3E7-4233-BBDD-EDF6F043D68A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나눔고딕" pitchFamily="50" charset="-127"/>
              </a:rPr>
              <a:t> / 26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C172C-1A68-491C-9A2F-35B55BC2D589}"/>
              </a:ext>
            </a:extLst>
          </p:cNvPr>
          <p:cNvSpPr txBox="1"/>
          <p:nvPr/>
        </p:nvSpPr>
        <p:spPr>
          <a:xfrm>
            <a:off x="472220" y="1588886"/>
            <a:ext cx="2404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서보모터</a:t>
            </a:r>
            <a:r>
              <a:rPr lang="ko-KR" altLang="en-US" sz="2000" b="1" dirty="0"/>
              <a:t> 제어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05F781-5779-4671-9292-874B4EDCCA33}"/>
              </a:ext>
            </a:extLst>
          </p:cNvPr>
          <p:cNvGrpSpPr/>
          <p:nvPr/>
        </p:nvGrpSpPr>
        <p:grpSpPr>
          <a:xfrm>
            <a:off x="1611927" y="2246144"/>
            <a:ext cx="5921674" cy="1519805"/>
            <a:chOff x="849190" y="2020837"/>
            <a:chExt cx="7175471" cy="2127859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8C3E8F0-4625-489A-B144-3131A9CFDB8F}"/>
                </a:ext>
              </a:extLst>
            </p:cNvPr>
            <p:cNvSpPr/>
            <p:nvPr/>
          </p:nvSpPr>
          <p:spPr>
            <a:xfrm>
              <a:off x="2265174" y="2045751"/>
              <a:ext cx="4483735" cy="4801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motor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(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)</a:t>
              </a:r>
              <a:endParaRPr lang="ko-KR" altLang="en-US" sz="2000" b="1" dirty="0"/>
            </a:p>
          </p:txBody>
        </p:sp>
        <p:sp>
          <p:nvSpPr>
            <p:cNvPr id="38" name="화살표: 아래쪽 37">
              <a:extLst>
                <a:ext uri="{FF2B5EF4-FFF2-40B4-BE49-F238E27FC236}">
                  <a16:creationId xmlns:a16="http://schemas.microsoft.com/office/drawing/2014/main" id="{DC8627A8-C008-4CFD-82A7-F4AF04FC187A}"/>
                </a:ext>
              </a:extLst>
            </p:cNvPr>
            <p:cNvSpPr/>
            <p:nvPr/>
          </p:nvSpPr>
          <p:spPr>
            <a:xfrm rot="2532035">
              <a:off x="2259473" y="2654224"/>
              <a:ext cx="332041" cy="644695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화살표: 아래쪽 39">
              <a:extLst>
                <a:ext uri="{FF2B5EF4-FFF2-40B4-BE49-F238E27FC236}">
                  <a16:creationId xmlns:a16="http://schemas.microsoft.com/office/drawing/2014/main" id="{1AFCBC17-941D-4D56-8D59-11808D5A37CC}"/>
                </a:ext>
              </a:extLst>
            </p:cNvPr>
            <p:cNvSpPr/>
            <p:nvPr/>
          </p:nvSpPr>
          <p:spPr>
            <a:xfrm rot="1276625">
              <a:off x="3639376" y="2710660"/>
              <a:ext cx="307498" cy="587405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79243DA-4F72-4906-B8E1-8A8BBA248A38}"/>
                </a:ext>
              </a:extLst>
            </p:cNvPr>
            <p:cNvSpPr/>
            <p:nvPr/>
          </p:nvSpPr>
          <p:spPr>
            <a:xfrm>
              <a:off x="924377" y="3509133"/>
              <a:ext cx="1583037" cy="6141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up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(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)</a:t>
              </a:r>
              <a:endParaRPr lang="ko-KR" altLang="en-US" sz="2000" b="1" dirty="0"/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83286AD1-6B21-4F39-BF7D-02E5BDD74272}"/>
                </a:ext>
              </a:extLst>
            </p:cNvPr>
            <p:cNvSpPr/>
            <p:nvPr/>
          </p:nvSpPr>
          <p:spPr>
            <a:xfrm rot="20538961">
              <a:off x="5106274" y="2712999"/>
              <a:ext cx="339565" cy="56974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42E210CB-8C07-4BB4-AA81-5E578C9BBAC5}"/>
                </a:ext>
              </a:extLst>
            </p:cNvPr>
            <p:cNvSpPr/>
            <p:nvPr/>
          </p:nvSpPr>
          <p:spPr>
            <a:xfrm rot="19403819">
              <a:off x="6519414" y="2653748"/>
              <a:ext cx="298856" cy="62477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F4A8F6D-AF2D-493F-9B1D-7C62FBA59049}"/>
                </a:ext>
              </a:extLst>
            </p:cNvPr>
            <p:cNvSpPr/>
            <p:nvPr/>
          </p:nvSpPr>
          <p:spPr>
            <a:xfrm>
              <a:off x="2840671" y="3509133"/>
              <a:ext cx="1583036" cy="6295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down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(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)</a:t>
              </a:r>
              <a:endParaRPr lang="ko-KR" altLang="en-US" sz="2000" b="1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57DDA7E-6A9E-4A75-8C0E-2B584DAD4830}"/>
                </a:ext>
              </a:extLst>
            </p:cNvPr>
            <p:cNvSpPr/>
            <p:nvPr/>
          </p:nvSpPr>
          <p:spPr>
            <a:xfrm>
              <a:off x="4737180" y="3519145"/>
              <a:ext cx="1460611" cy="6295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left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(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)</a:t>
              </a:r>
              <a:endParaRPr lang="ko-KR" altLang="en-US" sz="2000" b="1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C5B729D-92E2-4015-82A7-8AA628454BF2}"/>
                </a:ext>
              </a:extLst>
            </p:cNvPr>
            <p:cNvSpPr/>
            <p:nvPr/>
          </p:nvSpPr>
          <p:spPr>
            <a:xfrm>
              <a:off x="6564049" y="3510075"/>
              <a:ext cx="1460612" cy="6295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right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(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)</a:t>
              </a:r>
              <a:endParaRPr lang="ko-KR" altLang="en-US" sz="20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442572-DBA3-4716-9D04-9DD9F8EC5DF1}"/>
                </a:ext>
              </a:extLst>
            </p:cNvPr>
            <p:cNvSpPr txBox="1"/>
            <p:nvPr/>
          </p:nvSpPr>
          <p:spPr>
            <a:xfrm>
              <a:off x="2228356" y="2020837"/>
              <a:ext cx="864760" cy="430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err="1"/>
                <a:t>Connet</a:t>
              </a:r>
              <a:r>
                <a:rPr lang="en-US" altLang="ko-KR" sz="1400" b="1" dirty="0"/>
                <a:t>:</a:t>
              </a:r>
              <a:endParaRPr lang="ko-KR" altLang="en-US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D15185-9771-4D6A-B8C1-32ED070FB1CD}"/>
                </a:ext>
              </a:extLst>
            </p:cNvPr>
            <p:cNvSpPr txBox="1"/>
            <p:nvPr/>
          </p:nvSpPr>
          <p:spPr>
            <a:xfrm>
              <a:off x="849190" y="3431734"/>
              <a:ext cx="639441" cy="280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Control:</a:t>
              </a:r>
              <a:endParaRPr lang="ko-KR" altLang="en-US" sz="7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5C6700-347D-490B-95B5-B6BDE978D8D7}"/>
                </a:ext>
              </a:extLst>
            </p:cNvPr>
            <p:cNvSpPr txBox="1"/>
            <p:nvPr/>
          </p:nvSpPr>
          <p:spPr>
            <a:xfrm>
              <a:off x="2763502" y="3440816"/>
              <a:ext cx="639441" cy="280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Control:</a:t>
              </a:r>
              <a:endParaRPr lang="ko-KR" altLang="en-US" sz="7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3BFCB9-1266-4EFF-AA58-3E82F49068C5}"/>
                </a:ext>
              </a:extLst>
            </p:cNvPr>
            <p:cNvSpPr txBox="1"/>
            <p:nvPr/>
          </p:nvSpPr>
          <p:spPr>
            <a:xfrm>
              <a:off x="4650890" y="3449897"/>
              <a:ext cx="639441" cy="280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Control:</a:t>
              </a:r>
              <a:endParaRPr lang="ko-KR" altLang="en-US" sz="7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CB3C85-CFD0-4400-8008-785102939B08}"/>
                </a:ext>
              </a:extLst>
            </p:cNvPr>
            <p:cNvSpPr txBox="1"/>
            <p:nvPr/>
          </p:nvSpPr>
          <p:spPr>
            <a:xfrm>
              <a:off x="6478365" y="3450341"/>
              <a:ext cx="639441" cy="280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Control:</a:t>
              </a:r>
              <a:endParaRPr lang="ko-KR" altLang="en-US" sz="7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EFE91A2-8460-4B82-B8B6-25E28E43A715}"/>
              </a:ext>
            </a:extLst>
          </p:cNvPr>
          <p:cNvSpPr txBox="1"/>
          <p:nvPr/>
        </p:nvSpPr>
        <p:spPr>
          <a:xfrm>
            <a:off x="2800445" y="6054237"/>
            <a:ext cx="352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모터의 위치 값을 설정해줌으로써 모터가 얼마만큼 이동할지 설정한다</a:t>
            </a:r>
            <a:r>
              <a:rPr lang="en-US" altLang="ko-KR" sz="1400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4DDEA4-0B64-44A8-82CB-4460D9509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49" y="4483096"/>
            <a:ext cx="6777868" cy="305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설명선: 선(강조선) 12">
            <a:extLst>
              <a:ext uri="{FF2B5EF4-FFF2-40B4-BE49-F238E27FC236}">
                <a16:creationId xmlns:a16="http://schemas.microsoft.com/office/drawing/2014/main" id="{357B854B-3411-47FC-9C19-A1E0E4920A57}"/>
              </a:ext>
            </a:extLst>
          </p:cNvPr>
          <p:cNvSpPr/>
          <p:nvPr/>
        </p:nvSpPr>
        <p:spPr>
          <a:xfrm rot="16200000">
            <a:off x="5680073" y="3917949"/>
            <a:ext cx="288929" cy="1400174"/>
          </a:xfrm>
          <a:prstGeom prst="accentCallout1">
            <a:avLst>
              <a:gd name="adj1" fmla="val 53513"/>
              <a:gd name="adj2" fmla="val -7016"/>
              <a:gd name="adj3" fmla="val 126710"/>
              <a:gd name="adj4" fmla="val -14344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D4F39E-A988-4187-860C-89C7B91C59BF}"/>
              </a:ext>
            </a:extLst>
          </p:cNvPr>
          <p:cNvSpPr txBox="1"/>
          <p:nvPr/>
        </p:nvSpPr>
        <p:spPr>
          <a:xfrm>
            <a:off x="5922718" y="5234367"/>
            <a:ext cx="230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ServoBlaster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을 이용하여 </a:t>
            </a:r>
            <a:r>
              <a:rPr lang="ko-KR" altLang="en-US" sz="1400" b="1" dirty="0" err="1"/>
              <a:t>서보모터를</a:t>
            </a:r>
            <a:r>
              <a:rPr lang="ko-KR" altLang="en-US" sz="1400" b="1" dirty="0"/>
              <a:t> 제어한다</a:t>
            </a:r>
            <a:r>
              <a:rPr lang="en-US" altLang="ko-KR" sz="1400" b="1" dirty="0"/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2CCFCE-2448-400F-8083-EAC80069A7CE}"/>
              </a:ext>
            </a:extLst>
          </p:cNvPr>
          <p:cNvSpPr txBox="1"/>
          <p:nvPr/>
        </p:nvSpPr>
        <p:spPr>
          <a:xfrm>
            <a:off x="132014" y="5219329"/>
            <a:ext cx="34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subprocess 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call() </a:t>
            </a:r>
            <a:r>
              <a:rPr lang="ko-KR" altLang="en-US" sz="1400" b="1" dirty="0"/>
              <a:t>메소드를 이용하여 </a:t>
            </a:r>
            <a:r>
              <a:rPr lang="en-US" altLang="ko-KR" sz="1400" b="1" dirty="0" err="1"/>
              <a:t>ServoBlaster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을 이용한다</a:t>
            </a:r>
            <a:r>
              <a:rPr lang="en-US" altLang="ko-KR" sz="1400" b="1" dirty="0"/>
              <a:t>.</a:t>
            </a:r>
          </a:p>
        </p:txBody>
      </p:sp>
      <p:sp>
        <p:nvSpPr>
          <p:cNvPr id="48" name="설명선: 선(강조선) 47">
            <a:extLst>
              <a:ext uri="{FF2B5EF4-FFF2-40B4-BE49-F238E27FC236}">
                <a16:creationId xmlns:a16="http://schemas.microsoft.com/office/drawing/2014/main" id="{AB95DD40-CE83-4734-8357-2E814D575E1B}"/>
              </a:ext>
            </a:extLst>
          </p:cNvPr>
          <p:cNvSpPr/>
          <p:nvPr/>
        </p:nvSpPr>
        <p:spPr>
          <a:xfrm rot="16200000">
            <a:off x="1507550" y="4405572"/>
            <a:ext cx="272084" cy="408083"/>
          </a:xfrm>
          <a:prstGeom prst="accentCallout1">
            <a:avLst>
              <a:gd name="adj1" fmla="val 53513"/>
              <a:gd name="adj2" fmla="val -7016"/>
              <a:gd name="adj3" fmla="val -7364"/>
              <a:gd name="adj4" fmla="val -15643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설명선: 선(강조선) 48">
            <a:extLst>
              <a:ext uri="{FF2B5EF4-FFF2-40B4-BE49-F238E27FC236}">
                <a16:creationId xmlns:a16="http://schemas.microsoft.com/office/drawing/2014/main" id="{1A3AAE20-347A-45FA-BD9D-5F14947C3ACE}"/>
              </a:ext>
            </a:extLst>
          </p:cNvPr>
          <p:cNvSpPr/>
          <p:nvPr/>
        </p:nvSpPr>
        <p:spPr>
          <a:xfrm rot="16200000">
            <a:off x="3583411" y="4413995"/>
            <a:ext cx="272084" cy="408083"/>
          </a:xfrm>
          <a:prstGeom prst="accentCallout1">
            <a:avLst>
              <a:gd name="adj1" fmla="val 53513"/>
              <a:gd name="adj2" fmla="val -7016"/>
              <a:gd name="adj3" fmla="val 149020"/>
              <a:gd name="adj4" fmla="val -46449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BAF1B0E2-06B0-4432-BA24-229CDB3A0F93}"/>
              </a:ext>
            </a:extLst>
          </p:cNvPr>
          <p:cNvSpPr/>
          <p:nvPr/>
        </p:nvSpPr>
        <p:spPr>
          <a:xfrm>
            <a:off x="2305050" y="3865242"/>
            <a:ext cx="85726" cy="40825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935B9E41-F28F-4C79-AD1A-C59B5E968EF1}"/>
              </a:ext>
            </a:extLst>
          </p:cNvPr>
          <p:cNvSpPr/>
          <p:nvPr/>
        </p:nvSpPr>
        <p:spPr>
          <a:xfrm>
            <a:off x="3867150" y="3865242"/>
            <a:ext cx="85726" cy="40825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38D624B4-A102-4EFA-A077-F7C58CDB7336}"/>
              </a:ext>
            </a:extLst>
          </p:cNvPr>
          <p:cNvSpPr/>
          <p:nvPr/>
        </p:nvSpPr>
        <p:spPr>
          <a:xfrm>
            <a:off x="5343525" y="3865242"/>
            <a:ext cx="85726" cy="40825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38280ED5-66C3-4E4E-9884-A787ED0ECC94}"/>
              </a:ext>
            </a:extLst>
          </p:cNvPr>
          <p:cNvSpPr/>
          <p:nvPr/>
        </p:nvSpPr>
        <p:spPr>
          <a:xfrm>
            <a:off x="6838950" y="3865242"/>
            <a:ext cx="85726" cy="40825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15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33E4BFE-5464-474C-B368-DF82F702575F}"/>
              </a:ext>
            </a:extLst>
          </p:cNvPr>
          <p:cNvSpPr/>
          <p:nvPr/>
        </p:nvSpPr>
        <p:spPr>
          <a:xfrm>
            <a:off x="1077436" y="2212069"/>
            <a:ext cx="3431753" cy="416087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A8DA31-A9AB-4755-B13A-820C9834156D}"/>
              </a:ext>
            </a:extLst>
          </p:cNvPr>
          <p:cNvSpPr/>
          <p:nvPr/>
        </p:nvSpPr>
        <p:spPr>
          <a:xfrm>
            <a:off x="4803219" y="2212069"/>
            <a:ext cx="3326818" cy="41608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749D58-2D0E-4A77-8D57-DE99E6FA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43" y="1626250"/>
            <a:ext cx="2815033" cy="616493"/>
          </a:xfrm>
        </p:spPr>
        <p:txBody>
          <a:bodyPr>
            <a:normAutofit fontScale="90000"/>
          </a:bodyPr>
          <a:lstStyle/>
          <a:p>
            <a:r>
              <a:rPr lang="ko-KR" altLang="en-US" sz="2400" dirty="0">
                <a:latin typeface="+mn-ea"/>
                <a:ea typeface="+mn-ea"/>
              </a:rPr>
              <a:t>모션이 감지될 경우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E00E742-F082-4F62-AB6A-80300CC755C5}"/>
              </a:ext>
            </a:extLst>
          </p:cNvPr>
          <p:cNvSpPr/>
          <p:nvPr/>
        </p:nvSpPr>
        <p:spPr>
          <a:xfrm>
            <a:off x="4002363" y="2373592"/>
            <a:ext cx="1343166" cy="11858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>
                <a:solidFill>
                  <a:schemeClr val="tx1"/>
                </a:solidFill>
              </a:rPr>
              <a:t>모션 감지 대기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19F4364-1E08-46F2-B9AA-7E782665C973}"/>
              </a:ext>
            </a:extLst>
          </p:cNvPr>
          <p:cNvSpPr/>
          <p:nvPr/>
        </p:nvSpPr>
        <p:spPr>
          <a:xfrm>
            <a:off x="1256329" y="3193341"/>
            <a:ext cx="1447247" cy="11858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이미지 캡처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77DE1A1-4A1B-4F45-A8CE-6BF1B183A164}"/>
              </a:ext>
            </a:extLst>
          </p:cNvPr>
          <p:cNvSpPr/>
          <p:nvPr/>
        </p:nvSpPr>
        <p:spPr>
          <a:xfrm>
            <a:off x="3028283" y="4834548"/>
            <a:ext cx="1543717" cy="11858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b="1" dirty="0" err="1">
                <a:solidFill>
                  <a:schemeClr val="tx1"/>
                </a:solidFill>
              </a:rPr>
              <a:t>RaspberryPi</a:t>
            </a:r>
            <a:r>
              <a:rPr lang="ko-KR" altLang="en-US" sz="1250" b="1" dirty="0">
                <a:solidFill>
                  <a:schemeClr val="tx1"/>
                </a:solidFill>
              </a:rPr>
              <a:t>이미지</a:t>
            </a:r>
            <a:r>
              <a:rPr lang="en-US" altLang="ko-KR" sz="1250" b="1" dirty="0">
                <a:solidFill>
                  <a:schemeClr val="tx1"/>
                </a:solidFill>
              </a:rPr>
              <a:t> </a:t>
            </a:r>
            <a:r>
              <a:rPr lang="ko-KR" altLang="en-US" sz="1250" b="1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9851A53-67A8-4464-9486-CDE88B835D47}"/>
              </a:ext>
            </a:extLst>
          </p:cNvPr>
          <p:cNvSpPr/>
          <p:nvPr/>
        </p:nvSpPr>
        <p:spPr>
          <a:xfrm rot="9299772">
            <a:off x="2649311" y="3263159"/>
            <a:ext cx="1221696" cy="322918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C2781DC-36DD-4473-9D10-34199A2D61D0}"/>
              </a:ext>
            </a:extLst>
          </p:cNvPr>
          <p:cNvSpPr/>
          <p:nvPr/>
        </p:nvSpPr>
        <p:spPr>
          <a:xfrm rot="17354563">
            <a:off x="3539656" y="4117604"/>
            <a:ext cx="990382" cy="275320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9433165-0031-40C8-93B1-A8DA30080AC6}"/>
              </a:ext>
            </a:extLst>
          </p:cNvPr>
          <p:cNvSpPr/>
          <p:nvPr/>
        </p:nvSpPr>
        <p:spPr>
          <a:xfrm rot="2211063">
            <a:off x="2285075" y="4522382"/>
            <a:ext cx="866489" cy="287078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56B8F75-7CEC-40E5-9CAE-2741825D3F44}"/>
              </a:ext>
            </a:extLst>
          </p:cNvPr>
          <p:cNvSpPr/>
          <p:nvPr/>
        </p:nvSpPr>
        <p:spPr>
          <a:xfrm>
            <a:off x="6767913" y="3069401"/>
            <a:ext cx="1419092" cy="11858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Firebase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메시지 푸시 요청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153268C-6B46-44C1-A445-5C296C2372F7}"/>
              </a:ext>
            </a:extLst>
          </p:cNvPr>
          <p:cNvSpPr/>
          <p:nvPr/>
        </p:nvSpPr>
        <p:spPr>
          <a:xfrm>
            <a:off x="4866030" y="4813904"/>
            <a:ext cx="1530695" cy="11858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>
                <a:solidFill>
                  <a:schemeClr val="tx1"/>
                </a:solidFill>
              </a:rPr>
              <a:t>모바일로 메시지 </a:t>
            </a:r>
            <a:endParaRPr lang="en-US" altLang="ko-KR" sz="13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350" b="1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58089D5D-26E7-4C55-966B-1F08924F07FA}"/>
              </a:ext>
            </a:extLst>
          </p:cNvPr>
          <p:cNvSpPr/>
          <p:nvPr/>
        </p:nvSpPr>
        <p:spPr>
          <a:xfrm rot="14983054">
            <a:off x="4824749" y="4092856"/>
            <a:ext cx="990382" cy="275320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87B4B2D-B076-4893-9476-3806610DB4A9}"/>
              </a:ext>
            </a:extLst>
          </p:cNvPr>
          <p:cNvSpPr/>
          <p:nvPr/>
        </p:nvSpPr>
        <p:spPr>
          <a:xfrm rot="8131267">
            <a:off x="6147746" y="4391045"/>
            <a:ext cx="866489" cy="287078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EC3CA12-247C-49B7-91AD-1CC038ED91B9}"/>
              </a:ext>
            </a:extLst>
          </p:cNvPr>
          <p:cNvSpPr/>
          <p:nvPr/>
        </p:nvSpPr>
        <p:spPr>
          <a:xfrm rot="1343579">
            <a:off x="5417944" y="3263158"/>
            <a:ext cx="1221696" cy="322918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7851D0-5427-4C56-942C-F896CB13EB85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모듈 상세 설계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EB8E2A9-CA3F-41FB-84CA-FDF16141770A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1">
            <a:extLst>
              <a:ext uri="{FF2B5EF4-FFF2-40B4-BE49-F238E27FC236}">
                <a16:creationId xmlns:a16="http://schemas.microsoft.com/office/drawing/2014/main" id="{636D2C95-CC46-4DB7-B00E-C15701FAB4BD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모듈 상세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C27FE9-2CF8-461B-B2EB-BCED9D3EA07F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DF959-75A5-4B08-AC8C-5658D6D260A2}"/>
              </a:ext>
            </a:extLst>
          </p:cNvPr>
          <p:cNvSpPr txBox="1"/>
          <p:nvPr/>
        </p:nvSpPr>
        <p:spPr>
          <a:xfrm>
            <a:off x="1144206" y="2498122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캡처 및 저장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0C6C95-E44F-4EF5-8B30-23637FEF6CE5}"/>
              </a:ext>
            </a:extLst>
          </p:cNvPr>
          <p:cNvSpPr txBox="1"/>
          <p:nvPr/>
        </p:nvSpPr>
        <p:spPr>
          <a:xfrm>
            <a:off x="6319974" y="2507722"/>
            <a:ext cx="1758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메시지 푸시 알림</a:t>
            </a:r>
          </a:p>
        </p:txBody>
      </p:sp>
    </p:spTree>
    <p:extLst>
      <p:ext uri="{BB962C8B-B14F-4D97-AF65-F5344CB8AC3E}">
        <p14:creationId xmlns:p14="http://schemas.microsoft.com/office/powerpoint/2010/main" val="2901061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6.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 및 개발 방법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26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9B209F-E18E-400B-9E7F-12DB76034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27" y="1846850"/>
            <a:ext cx="4506373" cy="28050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300071-9679-4D32-8544-6A7C0ED043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39" y="1978701"/>
            <a:ext cx="2897911" cy="14760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74002B-7219-4CAC-8E2D-EE6AD11BD9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81" y="5350414"/>
            <a:ext cx="1809969" cy="8074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E62D3C1-014D-4B2C-8B46-FE071B3229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812" y="4811835"/>
            <a:ext cx="2126413" cy="12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종합 설계 개요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관련 연구 및 사례 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수행 시나리오 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구성도 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모듈 상세 설계 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환경 및 개발 방법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데모 환경 설계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업무 분담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종합 설계 수행 일정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필요기술 및 참고문헌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125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2298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4885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7472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69712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60221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55952" y="760696"/>
            <a:ext cx="8531851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>
                <a:solidFill>
                  <a:srgbClr val="1D314E"/>
                </a:solidFill>
                <a:latin typeface="+mj-ea"/>
                <a:ea typeface="+mj-ea"/>
              </a:rPr>
              <a:t> 차 </a:t>
            </a:r>
            <a:r>
              <a:rPr lang="ko-KR" altLang="en-US" sz="3600" b="1" dirty="0" err="1">
                <a:solidFill>
                  <a:srgbClr val="1D314E"/>
                </a:solidFill>
                <a:latin typeface="+mj-ea"/>
                <a:ea typeface="+mj-ea"/>
              </a:rPr>
              <a:t>례</a:t>
            </a:r>
            <a:r>
              <a:rPr lang="ko-KR" altLang="en-US" sz="3600" b="1" dirty="0">
                <a:solidFill>
                  <a:srgbClr val="1D314E"/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52282" y="438433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52282" y="481020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52282" y="521132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965497B-EA32-4E22-85A5-AAA8A0934FAE}"/>
              </a:ext>
            </a:extLst>
          </p:cNvPr>
          <p:cNvCxnSpPr/>
          <p:nvPr/>
        </p:nvCxnSpPr>
        <p:spPr>
          <a:xfrm flipV="1">
            <a:off x="356399" y="5647929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6.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 및 개발 방법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26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3278" y="1687949"/>
            <a:ext cx="83490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RaspberryPI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Flask</a:t>
            </a:r>
            <a:r>
              <a:rPr lang="ko-KR" altLang="en-US" dirty="0"/>
              <a:t>를 이용한 웹 서버 구현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Open CV</a:t>
            </a:r>
            <a:r>
              <a:rPr lang="ko-KR" altLang="en-US" dirty="0"/>
              <a:t>를 이용한 이미지 캡처 및 모션 인식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모션 감지 시 이미지 캡처 및 메시지 푸시 요청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쓰레드를 이용하여 소켓 구동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웹 뷰를 통한 동영상 시청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소켓을 통한 </a:t>
            </a:r>
            <a:r>
              <a:rPr lang="ko-KR" altLang="en-US" dirty="0" err="1"/>
              <a:t>라즈베리파이와</a:t>
            </a:r>
            <a:r>
              <a:rPr lang="ko-KR" altLang="en-US" dirty="0"/>
              <a:t> 통신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소켓을 통한 </a:t>
            </a:r>
            <a:r>
              <a:rPr lang="ko-KR" altLang="en-US" dirty="0" err="1"/>
              <a:t>서보모터</a:t>
            </a:r>
            <a:r>
              <a:rPr lang="ko-KR" altLang="en-US" dirty="0"/>
              <a:t> 제어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Firebase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FCM</a:t>
            </a:r>
            <a:r>
              <a:rPr lang="ko-KR" altLang="en-US" dirty="0"/>
              <a:t>을 이용한 메시지 푸시 알림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데이터베이스에 디바이스 토큰 값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508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7.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데모 환경 설계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데모 환경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26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12538" y="2751603"/>
            <a:ext cx="83490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라즈베리파이</a:t>
            </a:r>
            <a:r>
              <a:rPr lang="en-US" altLang="ko-KR" dirty="0"/>
              <a:t>(CCTV)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설치하고 감시한다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모션이 인식 될 경우 사용자에게 푸시 알림을 보낸다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사용자는 푸시 알림을 확인 후 어플리케이션을 통해 영상을 확인한다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사용자는 어플리케이션을 통해 </a:t>
            </a:r>
            <a:r>
              <a:rPr lang="ko-KR" altLang="en-US" dirty="0" err="1"/>
              <a:t>서보</a:t>
            </a:r>
            <a:r>
              <a:rPr lang="ko-KR" altLang="en-US" dirty="0"/>
              <a:t> 모터를 좌우로 이동해본다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0901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8.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업무 분담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업무 분담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26</a:t>
            </a:r>
          </a:p>
        </p:txBody>
      </p:sp>
      <p:graphicFrame>
        <p:nvGraphicFramePr>
          <p:cNvPr id="10" name="Group 37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072544"/>
              </p:ext>
            </p:extLst>
          </p:nvPr>
        </p:nvGraphicFramePr>
        <p:xfrm>
          <a:off x="819964" y="1911178"/>
          <a:ext cx="7673247" cy="3946828"/>
        </p:xfrm>
        <a:graphic>
          <a:graphicData uri="http://schemas.openxmlformats.org/drawingml/2006/table">
            <a:tbl>
              <a:tblPr/>
              <a:tblGrid>
                <a:gridCol w="104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8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8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민준호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이민철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정재훈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39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모션 감지 관련 사례 수집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CCTV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관련 앱 참고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Firebase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관련 자료 수집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9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 CV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이용한 모션 감지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안드로이드를 이용한 앱 개발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FCM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이용한 메시지 푸시 알림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42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CV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이용하여 모션 감지 구현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안드로이드를 이용하여 홈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CCTV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관련 앱 개발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FCM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이용한 메시지 푸시 알림 구현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375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 테스트 및 에러 검출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618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251523" y="1939673"/>
            <a:ext cx="8452413" cy="3609976"/>
            <a:chOff x="3126725" y="2428875"/>
            <a:chExt cx="5648975" cy="3562022"/>
          </a:xfrm>
          <a:solidFill>
            <a:schemeClr val="bg1">
              <a:lumMod val="95000"/>
            </a:schemeClr>
          </a:solidFill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66037" y="2428911"/>
              <a:ext cx="5609663" cy="35619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157248" y="2428911"/>
              <a:ext cx="452432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61943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08772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55600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02429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5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49257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6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96086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7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429146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8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897431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9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365716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834001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302285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12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165372" y="2787128"/>
              <a:ext cx="5605928" cy="0"/>
            </a:xfrm>
            <a:prstGeom prst="line">
              <a:avLst/>
            </a:prstGeom>
            <a:grpFill/>
            <a:ln w="6350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61455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08284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55112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501941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548769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5955983" y="2433883"/>
              <a:ext cx="1896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642426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689255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736083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782912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8297407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6725" y="3212654"/>
              <a:ext cx="1092625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사전 조사 및 계획서 발표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09748" y="3773643"/>
              <a:ext cx="1147223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000" b="1" spc="-3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Opencv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를 이용한 </a:t>
              </a: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s/w 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설계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60007" y="4328730"/>
              <a:ext cx="874056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어플리케이션 제작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16203" y="5406511"/>
              <a:ext cx="866366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테스트 및 유지보수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83965" y="4899225"/>
              <a:ext cx="773785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통합 시스템 구현</a:t>
              </a:r>
            </a:p>
          </p:txBody>
        </p:sp>
        <p:cxnSp>
          <p:nvCxnSpPr>
            <p:cNvPr id="71" name="직선 연결선 70"/>
            <p:cNvCxnSpPr>
              <a:cxnSpLocks/>
            </p:cNvCxnSpPr>
            <p:nvPr/>
          </p:nvCxnSpPr>
          <p:spPr>
            <a:xfrm>
              <a:off x="3188219" y="3736696"/>
              <a:ext cx="1343818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110593" y="4280677"/>
              <a:ext cx="890829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4570222" y="4871397"/>
              <a:ext cx="890829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5507498" y="5332753"/>
              <a:ext cx="415578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9.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졸업 연구 수행일정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9" name="그림 48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26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53"/>
          <p:cNvSpPr>
            <a:spLocks noGrp="1"/>
          </p:cNvSpPr>
          <p:nvPr>
            <p:ph type="title"/>
          </p:nvPr>
        </p:nvSpPr>
        <p:spPr>
          <a:xfrm>
            <a:off x="257174" y="609599"/>
            <a:ext cx="8486775" cy="760413"/>
          </a:xfrm>
        </p:spPr>
        <p:txBody>
          <a:bodyPr>
            <a:normAutofit fontScale="90000"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종합설계 수행일정 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61322" y="4039139"/>
            <a:ext cx="1574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중간보고서 작성 및 제출 </a:t>
            </a:r>
          </a:p>
        </p:txBody>
      </p:sp>
      <p:cxnSp>
        <p:nvCxnSpPr>
          <p:cNvPr id="112" name="직선 연결선 111"/>
          <p:cNvCxnSpPr/>
          <p:nvPr/>
        </p:nvCxnSpPr>
        <p:spPr>
          <a:xfrm>
            <a:off x="4535601" y="3994293"/>
            <a:ext cx="2044011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6600259" y="4563344"/>
            <a:ext cx="684000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490558" y="4621407"/>
            <a:ext cx="953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산업기술대전 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2841C35-5BA7-4DC5-A481-01A4B80E5ADD}"/>
              </a:ext>
            </a:extLst>
          </p:cNvPr>
          <p:cNvCxnSpPr/>
          <p:nvPr/>
        </p:nvCxnSpPr>
        <p:spPr>
          <a:xfrm>
            <a:off x="330770" y="2694491"/>
            <a:ext cx="621818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9449790-E601-4FF1-AF24-97FCB8BF902D}"/>
              </a:ext>
            </a:extLst>
          </p:cNvPr>
          <p:cNvSpPr txBox="1"/>
          <p:nvPr/>
        </p:nvSpPr>
        <p:spPr>
          <a:xfrm>
            <a:off x="5319206" y="4241943"/>
            <a:ext cx="488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발표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045441"/>
              </p:ext>
            </p:extLst>
          </p:nvPr>
        </p:nvGraphicFramePr>
        <p:xfrm>
          <a:off x="341524" y="1968252"/>
          <a:ext cx="8434176" cy="378596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2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7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1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3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>
                          <a:latin typeface="나눔고딕" pitchFamily="50" charset="-127"/>
                          <a:ea typeface="나눔고딕" pitchFamily="50" charset="-127"/>
                        </a:rPr>
                        <a:t>구분 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>
                          <a:latin typeface="나눔고딕" pitchFamily="50" charset="-127"/>
                          <a:ea typeface="나눔고딕" pitchFamily="50" charset="-127"/>
                        </a:rPr>
                        <a:t>항목  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2"/>
                        </a:rPr>
                        <a:t>https://www.youtube.com/watch?v=zWHEKajrVds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err="1"/>
                        <a:t>라즈베리</a:t>
                      </a:r>
                      <a:r>
                        <a:rPr lang="ko-KR" altLang="en-US" sz="1050" dirty="0"/>
                        <a:t> 파이를 이용한 영상 </a:t>
                      </a:r>
                      <a:r>
                        <a:rPr lang="ko-KR" altLang="en-US" sz="1050" dirty="0" err="1"/>
                        <a:t>스트리밍</a:t>
                      </a:r>
                      <a:r>
                        <a:rPr lang="ko-KR" altLang="en-US" sz="1050" dirty="0"/>
                        <a:t>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3"/>
                        </a:rPr>
                        <a:t>https://www.youtube.com/watch?v=AufDI6FfuJ4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err="1"/>
                        <a:t>라즈베리파이를</a:t>
                      </a:r>
                      <a:r>
                        <a:rPr lang="ko-KR" altLang="en-US" sz="1050" dirty="0"/>
                        <a:t> 이용한 </a:t>
                      </a:r>
                      <a:r>
                        <a:rPr lang="ko-KR" altLang="en-US" sz="1050" dirty="0" err="1"/>
                        <a:t>웹캠</a:t>
                      </a:r>
                      <a:r>
                        <a:rPr lang="ko-KR" altLang="en-US" sz="1050" dirty="0"/>
                        <a:t> 제어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0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4"/>
                        </a:rPr>
                        <a:t>http://daddynkidsmakers.blogspot.kr/2016/12/blog-post.html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/>
                        <a:t>motionpie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 err="1"/>
                        <a:t>를이용한</a:t>
                      </a:r>
                      <a:r>
                        <a:rPr lang="ko-KR" altLang="en-US" sz="1050" dirty="0"/>
                        <a:t> 모션 제어 설명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5"/>
                        </a:rPr>
                        <a:t>https://www.youtube.com/watch?v=e9PK6eLl4tM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/>
                        <a:t>실제 </a:t>
                      </a:r>
                      <a:r>
                        <a:rPr lang="en-US" altLang="ko-KR" sz="1050" dirty="0" err="1"/>
                        <a:t>cctv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하드웨어를 이용한</a:t>
                      </a:r>
                      <a:endParaRPr lang="en-US" altLang="ko-KR" sz="1050" dirty="0"/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/>
                        <a:t> </a:t>
                      </a:r>
                      <a:r>
                        <a:rPr lang="ko-KR" altLang="en-US" sz="1050" dirty="0" err="1"/>
                        <a:t>라즈베리파이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 err="1"/>
                        <a:t>cctv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제작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5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6"/>
                        </a:rPr>
                        <a:t>http://blog.xcoda.net/98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파이 카메라 </a:t>
                      </a:r>
                      <a:r>
                        <a:rPr lang="en-US" altLang="ko-KR" sz="1050" dirty="0"/>
                        <a:t>OPEN CV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0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7"/>
                        </a:rPr>
                        <a:t>http://blog.naver.com/PostView.nhn?blogId=cosmosjs&amp;logNo=220667245343&amp;categoryNo=0&amp;parentCategoryNo=56&amp;viewDate=&amp;currentPage=1&amp;postListTopCurrentPage=1&amp;from=postView</a:t>
                      </a:r>
                      <a:r>
                        <a:rPr lang="en-US" altLang="ko-KR" sz="1050" dirty="0"/>
                        <a:t> 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카메라 컨트롤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893025"/>
                  </a:ext>
                </a:extLst>
              </a:tr>
              <a:tr h="215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8"/>
                        </a:rPr>
                        <a:t>https://www.pyimagesearch.com/2015/05/25/basic-motion-detection-and-tracking-with-python-and-opencv</a:t>
                      </a:r>
                      <a:r>
                        <a:rPr lang="en-US" altLang="ko-KR" sz="1050" dirty="0"/>
                        <a:t> 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motion tracking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533883"/>
                  </a:ext>
                </a:extLst>
              </a:tr>
              <a:tr h="215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9"/>
                        </a:rPr>
                        <a:t>https://m.blog.naver.com/PostView.nhn?blogId=scw0531&amp;logNo=220653503111&amp;proxyReferer=https%3A%2F%2Fwww.google.co.kr%2F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파이카메라 모듈과 안드로이드 연동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6838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10.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필요기술 및 참고 문헌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26</a:t>
            </a: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66700" y="657224"/>
            <a:ext cx="8477250" cy="6651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필요기술 및 참고 문헌</a:t>
            </a:r>
            <a:endParaRPr lang="ko-KR" altLang="en-US" sz="4000" b="1" spc="-150" dirty="0">
              <a:solidFill>
                <a:srgbClr val="1D314E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5979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주소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en-US" altLang="ko-KR" sz="40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Github</a:t>
            </a:r>
            <a:r>
              <a:rPr lang="en-US" altLang="ko-KR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주소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9523" y="1570503"/>
            <a:ext cx="78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https://github.com/dlalscjf94/MinjeongLee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89324E7-5C63-4094-9D25-37A4B89C4327}"/>
              </a:ext>
            </a:extLst>
          </p:cNvPr>
          <p:cNvSpPr txBox="1">
            <a:spLocks/>
          </p:cNvSpPr>
          <p:nvPr/>
        </p:nvSpPr>
        <p:spPr>
          <a:xfrm>
            <a:off x="241233" y="2418623"/>
            <a:ext cx="4602613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팀원별</a:t>
            </a: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GitHub ID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00FA6-BB13-4423-91B0-F910D4471369}"/>
              </a:ext>
            </a:extLst>
          </p:cNvPr>
          <p:cNvSpPr/>
          <p:nvPr/>
        </p:nvSpPr>
        <p:spPr>
          <a:xfrm>
            <a:off x="639523" y="3429000"/>
            <a:ext cx="83490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이민철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ID: dlalscjf94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민준호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ID: </a:t>
            </a:r>
            <a:r>
              <a:rPr lang="en-US" altLang="ko-KR" dirty="0" err="1"/>
              <a:t>gitjoon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정재훈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ID: </a:t>
            </a:r>
            <a:r>
              <a:rPr lang="en-US" altLang="ko-KR" dirty="0" err="1"/>
              <a:t>wJaeHoon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3800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725" y="6283769"/>
            <a:ext cx="3280558" cy="5742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종합 설계 개요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26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DCFAABF-2D7B-44D1-B704-A3BEC3A2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312579"/>
            <a:ext cx="7878727" cy="3790505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지난 발표에서의 지적 사항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motion tracking</a:t>
            </a:r>
            <a:r>
              <a:rPr lang="ko-KR" altLang="en-US" sz="1600" dirty="0">
                <a:latin typeface="+mn-ea"/>
                <a:ea typeface="+mn-ea"/>
              </a:rPr>
              <a:t> 추가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Alarm</a:t>
            </a:r>
            <a:r>
              <a:rPr lang="ko-KR" altLang="en-US" sz="1600" dirty="0">
                <a:latin typeface="+mn-ea"/>
                <a:ea typeface="+mn-ea"/>
              </a:rPr>
              <a:t>전달 기능 추가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집주인이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반응하지 않는 경우 추가적인 동작이 필요 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카메라 </a:t>
            </a:r>
            <a:r>
              <a:rPr lang="en-US" altLang="ko-KR" sz="1600" dirty="0">
                <a:latin typeface="+mn-ea"/>
                <a:ea typeface="+mn-ea"/>
              </a:rPr>
              <a:t>tracking </a:t>
            </a:r>
            <a:r>
              <a:rPr lang="ko-KR" altLang="en-US" sz="1600" dirty="0">
                <a:latin typeface="+mn-ea"/>
                <a:ea typeface="+mn-ea"/>
              </a:rPr>
              <a:t>필요</a:t>
            </a:r>
            <a:endParaRPr lang="en-US" altLang="ko-KR" sz="1600" dirty="0">
              <a:latin typeface="+mn-ea"/>
              <a:ea typeface="+mn-ea"/>
            </a:endParaRPr>
          </a:p>
          <a:p>
            <a:pPr marL="1828800" lvl="4" indent="0">
              <a:buNone/>
            </a:pPr>
            <a:endParaRPr lang="en-US" altLang="ko-KR" sz="1800" dirty="0">
              <a:latin typeface="+mn-ea"/>
              <a:ea typeface="+mn-ea"/>
            </a:endParaRPr>
          </a:p>
          <a:p>
            <a:r>
              <a:rPr lang="ko-KR" altLang="en-US" sz="1800" dirty="0">
                <a:latin typeface="+mn-ea"/>
                <a:ea typeface="+mn-ea"/>
              </a:rPr>
              <a:t>지적 사항에 대한 답변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Camera </a:t>
            </a:r>
            <a:r>
              <a:rPr lang="ko-KR" altLang="en-US" sz="1600" dirty="0">
                <a:latin typeface="+mn-ea"/>
                <a:ea typeface="+mn-ea"/>
              </a:rPr>
              <a:t>모듈의 </a:t>
            </a:r>
            <a:r>
              <a:rPr lang="en-US" altLang="ko-KR" sz="1600" dirty="0">
                <a:latin typeface="+mn-ea"/>
                <a:ea typeface="+mn-ea"/>
              </a:rPr>
              <a:t>motion </a:t>
            </a:r>
            <a:r>
              <a:rPr lang="ko-KR" altLang="en-US" sz="1600" dirty="0">
                <a:latin typeface="+mn-ea"/>
                <a:ea typeface="+mn-ea"/>
              </a:rPr>
              <a:t>메소드를 통해 </a:t>
            </a:r>
            <a:r>
              <a:rPr lang="en-US" altLang="ko-KR" sz="1600" dirty="0">
                <a:latin typeface="+mn-ea"/>
                <a:ea typeface="+mn-ea"/>
              </a:rPr>
              <a:t>motion tracking </a:t>
            </a:r>
            <a:r>
              <a:rPr lang="ko-KR" altLang="en-US" sz="1600" dirty="0">
                <a:latin typeface="+mn-ea"/>
                <a:ea typeface="+mn-ea"/>
              </a:rPr>
              <a:t>적용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Notice </a:t>
            </a:r>
            <a:r>
              <a:rPr lang="ko-KR" altLang="en-US" sz="1600" dirty="0">
                <a:latin typeface="+mn-ea"/>
                <a:ea typeface="+mn-ea"/>
              </a:rPr>
              <a:t>모듈의 </a:t>
            </a:r>
            <a:r>
              <a:rPr lang="en-US" altLang="ko-KR" sz="1600" dirty="0">
                <a:latin typeface="+mn-ea"/>
                <a:ea typeface="+mn-ea"/>
              </a:rPr>
              <a:t>push </a:t>
            </a:r>
            <a:r>
              <a:rPr lang="ko-KR" altLang="en-US" sz="1600" dirty="0">
                <a:latin typeface="+mn-ea"/>
                <a:ea typeface="+mn-ea"/>
              </a:rPr>
              <a:t>메소드를 통해 </a:t>
            </a:r>
            <a:r>
              <a:rPr lang="en-US" altLang="ko-KR" sz="1600" dirty="0">
                <a:latin typeface="+mn-ea"/>
                <a:ea typeface="+mn-ea"/>
              </a:rPr>
              <a:t>alarm </a:t>
            </a:r>
            <a:r>
              <a:rPr lang="ko-KR" altLang="en-US" sz="1600" dirty="0">
                <a:latin typeface="+mn-ea"/>
                <a:ea typeface="+mn-ea"/>
              </a:rPr>
              <a:t>전달 기능 적용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집주인이 반응하지 않는 경우 지인이나 가족에게 푸시 알림을 보낸다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marL="857250" lvl="2" indent="0">
              <a:buNone/>
            </a:pPr>
            <a:r>
              <a:rPr lang="en-US" altLang="ko-KR" sz="1600" dirty="0">
                <a:latin typeface="+mn-ea"/>
                <a:ea typeface="+mn-ea"/>
              </a:rPr>
              <a:t>–&gt; </a:t>
            </a:r>
            <a:r>
              <a:rPr lang="en-US" altLang="ko-KR" sz="1600" dirty="0" err="1">
                <a:latin typeface="+mn-ea"/>
                <a:ea typeface="+mn-ea"/>
              </a:rPr>
              <a:t>nextPush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메소드 이용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소켓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 err="1">
                <a:latin typeface="+mn-ea"/>
                <a:ea typeface="+mn-ea"/>
              </a:rPr>
              <a:t>서보</a:t>
            </a:r>
            <a:r>
              <a:rPr lang="ko-KR" altLang="en-US" sz="1600" dirty="0">
                <a:latin typeface="+mn-ea"/>
                <a:ea typeface="+mn-ea"/>
              </a:rPr>
              <a:t> 모터를 이용하여 카메라 </a:t>
            </a:r>
            <a:r>
              <a:rPr lang="en-US" altLang="ko-KR" sz="1600" dirty="0">
                <a:latin typeface="+mn-ea"/>
                <a:ea typeface="+mn-ea"/>
              </a:rPr>
              <a:t>tracking –&gt; connect, control </a:t>
            </a:r>
            <a:r>
              <a:rPr lang="ko-KR" altLang="en-US" sz="1600" dirty="0">
                <a:latin typeface="+mn-ea"/>
                <a:ea typeface="+mn-ea"/>
              </a:rPr>
              <a:t>모듈 이용</a:t>
            </a:r>
            <a:endParaRPr lang="ko-KR" altLang="en-US" sz="1200" dirty="0"/>
          </a:p>
          <a:p>
            <a:endParaRPr lang="ko-KR" altLang="en-US" sz="1600" dirty="0"/>
          </a:p>
          <a:p>
            <a:endParaRPr lang="en-US" altLang="ko-KR" sz="16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25FF385-E711-4873-8412-9452A314A6AF}"/>
              </a:ext>
            </a:extLst>
          </p:cNvPr>
          <p:cNvSpPr txBox="1">
            <a:spLocks/>
          </p:cNvSpPr>
          <p:nvPr/>
        </p:nvSpPr>
        <p:spPr>
          <a:xfrm>
            <a:off x="413817" y="1701156"/>
            <a:ext cx="4062490" cy="49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700" dirty="0">
                <a:latin typeface="+mn-ea"/>
                <a:ea typeface="+mn-ea"/>
              </a:rPr>
              <a:t> </a:t>
            </a:r>
            <a:r>
              <a:rPr lang="ko-KR" altLang="en-US" sz="2700" b="1" dirty="0">
                <a:latin typeface="+mn-ea"/>
                <a:ea typeface="+mn-ea"/>
              </a:rPr>
              <a:t>제안서 지적사항 및 답변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종합 설계 개요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26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DCFAABF-2D7B-44D1-B704-A3BEC3A2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4301"/>
            <a:ext cx="8229600" cy="3761862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지난 발표에서의 지적 사항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제안서 지적사항에 대해 일부 적용되지 않음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설계내용을 추가해서 보완할 것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Motion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tracking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 err="1">
                <a:latin typeface="+mn-ea"/>
                <a:ea typeface="+mn-ea"/>
              </a:rPr>
              <a:t>얼굴인식아님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pPr marL="1828800" lvl="4" indent="0">
              <a:buNone/>
            </a:pPr>
            <a:endParaRPr lang="en-US" altLang="ko-KR" sz="1800" dirty="0">
              <a:latin typeface="+mn-ea"/>
              <a:ea typeface="+mn-ea"/>
            </a:endParaRPr>
          </a:p>
          <a:p>
            <a:r>
              <a:rPr lang="ko-KR" altLang="en-US" sz="1800" dirty="0">
                <a:latin typeface="+mn-ea"/>
                <a:ea typeface="+mn-ea"/>
              </a:rPr>
              <a:t>지적 사항에 대한 답변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지적사항 모두 적용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 err="1">
                <a:latin typeface="+mn-ea"/>
                <a:ea typeface="+mn-ea"/>
              </a:rPr>
              <a:t>모듈별</a:t>
            </a:r>
            <a:r>
              <a:rPr lang="ko-KR" altLang="en-US" sz="1600" dirty="0">
                <a:latin typeface="+mn-ea"/>
                <a:ea typeface="+mn-ea"/>
              </a:rPr>
              <a:t> 기능 및 주요 메소드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기능별 메소드 호출 순서 등을 추가하여 설계내용 보완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Motion tracking -&gt; </a:t>
            </a:r>
            <a:r>
              <a:rPr lang="ko-KR" altLang="en-US" sz="1600" dirty="0">
                <a:latin typeface="+mn-ea"/>
                <a:ea typeface="+mn-ea"/>
              </a:rPr>
              <a:t>얼굴인식이 아닌 움직임 감지 및 </a:t>
            </a:r>
            <a:r>
              <a:rPr lang="en-US" altLang="ko-KR" sz="1600" dirty="0">
                <a:latin typeface="+mn-ea"/>
                <a:ea typeface="+mn-ea"/>
              </a:rPr>
              <a:t>tracking </a:t>
            </a:r>
            <a:r>
              <a:rPr lang="ko-KR" altLang="en-US" sz="1600" dirty="0">
                <a:latin typeface="+mn-ea"/>
                <a:ea typeface="+mn-ea"/>
              </a:rPr>
              <a:t>되도록 수정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FE75FD7-C143-4ED6-9559-A600B2ED3353}"/>
              </a:ext>
            </a:extLst>
          </p:cNvPr>
          <p:cNvSpPr txBox="1">
            <a:spLocks/>
          </p:cNvSpPr>
          <p:nvPr/>
        </p:nvSpPr>
        <p:spPr>
          <a:xfrm>
            <a:off x="413817" y="1701156"/>
            <a:ext cx="4062490" cy="49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700" dirty="0">
                <a:latin typeface="+mn-ea"/>
                <a:ea typeface="+mn-ea"/>
              </a:rPr>
              <a:t> </a:t>
            </a:r>
            <a:r>
              <a:rPr lang="ko-KR" altLang="en-US" sz="2700" b="1" dirty="0">
                <a:latin typeface="+mn-ea"/>
                <a:ea typeface="+mn-ea"/>
              </a:rPr>
              <a:t>설계서 지적사항 및 답변</a:t>
            </a:r>
          </a:p>
        </p:txBody>
      </p:sp>
    </p:spTree>
    <p:extLst>
      <p:ext uri="{BB962C8B-B14F-4D97-AF65-F5344CB8AC3E}">
        <p14:creationId xmlns:p14="http://schemas.microsoft.com/office/powerpoint/2010/main" val="200886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종합 설계 개요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26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1040" y="2260592"/>
            <a:ext cx="8470547" cy="3942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600" dirty="0">
                <a:solidFill>
                  <a:srgbClr val="3D3C3E"/>
                </a:solidFill>
                <a:latin typeface="+mn-ea"/>
              </a:rPr>
              <a:t>연구 개발 배경 </a:t>
            </a:r>
            <a:endParaRPr lang="en-US" altLang="ko-KR" sz="1600" dirty="0">
              <a:solidFill>
                <a:srgbClr val="3D3C3E"/>
              </a:solidFill>
              <a:latin typeface="+mn-ea"/>
            </a:endParaRPr>
          </a:p>
          <a:p>
            <a:pPr marL="400050" lvl="1" indent="180975"/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>
                <a:latin typeface="+mn-ea"/>
              </a:rPr>
              <a:t>차 산업혁명을 맞이하면서 주목 받고 있는 사물인터넷 기술을 활용 사물인터넷 사용의 증가에 따른 기존 아날로그 방식의 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사용의 감소 및 </a:t>
            </a:r>
            <a:r>
              <a:rPr lang="en-US" altLang="ko-KR" sz="1400" dirty="0">
                <a:latin typeface="+mn-ea"/>
              </a:rPr>
              <a:t>IP</a:t>
            </a:r>
            <a:r>
              <a:rPr lang="ko-KR" altLang="en-US" sz="1400" dirty="0">
                <a:latin typeface="+mn-ea"/>
              </a:rPr>
              <a:t>카메라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홈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시장의 크기가 커지는 추세 </a:t>
            </a:r>
            <a:endParaRPr lang="en-US" altLang="ko-KR" sz="1400" dirty="0">
              <a:latin typeface="+mn-ea"/>
            </a:endParaRPr>
          </a:p>
          <a:p>
            <a:pPr marL="400050" lvl="1" indent="180975"/>
            <a:endParaRPr lang="en-US" altLang="ko-KR" sz="1600" dirty="0">
              <a:solidFill>
                <a:srgbClr val="3D3C3E"/>
              </a:solidFill>
              <a:latin typeface="+mn-ea"/>
            </a:endParaRPr>
          </a:p>
          <a:p>
            <a:pPr marL="400050" lvl="1" indent="180975"/>
            <a:endParaRPr lang="en-US" altLang="ko-KR" sz="1600" dirty="0">
              <a:solidFill>
                <a:srgbClr val="3D3C3E"/>
              </a:solidFill>
              <a:latin typeface="+mn-ea"/>
            </a:endParaRPr>
          </a:p>
          <a:p>
            <a:pPr marL="0" indent="180975"/>
            <a:r>
              <a:rPr lang="ko-KR" altLang="en-US" sz="1600" dirty="0">
                <a:latin typeface="+mn-ea"/>
              </a:rPr>
              <a:t>연구 개발 목표</a:t>
            </a:r>
            <a:endParaRPr lang="en-US" altLang="ko-KR" sz="1600" dirty="0">
              <a:latin typeface="+mn-ea"/>
            </a:endParaRPr>
          </a:p>
          <a:p>
            <a:pPr marL="400050" lvl="1" indent="180975"/>
            <a:r>
              <a:rPr lang="ko-KR" altLang="en-US" sz="1400" dirty="0" err="1">
                <a:latin typeface="+mn-ea"/>
              </a:rPr>
              <a:t>라즈베리파이를</a:t>
            </a:r>
            <a:r>
              <a:rPr lang="ko-KR" altLang="en-US" sz="1400" dirty="0">
                <a:latin typeface="+mn-ea"/>
              </a:rPr>
              <a:t> 이용해 다양한 기능을 가진 홈</a:t>
            </a:r>
            <a:r>
              <a:rPr lang="en-US" altLang="ko-KR" sz="1400" dirty="0">
                <a:latin typeface="+mn-ea"/>
              </a:rPr>
              <a:t>CCTV</a:t>
            </a:r>
            <a:r>
              <a:rPr lang="ko-KR" altLang="en-US" sz="1400" dirty="0">
                <a:latin typeface="+mn-ea"/>
              </a:rPr>
              <a:t>를 직접 제작 및 사물인터넷에 대한 이해 </a:t>
            </a: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endParaRPr lang="ko-KR" altLang="en-US" sz="1400" dirty="0">
              <a:latin typeface="+mn-ea"/>
            </a:endParaRPr>
          </a:p>
          <a:p>
            <a:pPr marL="0" indent="180975"/>
            <a:r>
              <a:rPr lang="ko-KR" altLang="en-US" sz="1600" dirty="0">
                <a:latin typeface="+mn-ea"/>
              </a:rPr>
              <a:t>연구 개발 효과</a:t>
            </a:r>
            <a:endParaRPr lang="en-US" altLang="ko-KR" sz="1600" dirty="0">
              <a:latin typeface="+mn-ea"/>
            </a:endParaRPr>
          </a:p>
          <a:p>
            <a:pPr marL="400050" lvl="1" indent="180975"/>
            <a:r>
              <a:rPr lang="ko-KR" altLang="en-US" sz="1400" dirty="0">
                <a:latin typeface="+mn-ea"/>
              </a:rPr>
              <a:t>기존의 판매되고 있는 </a:t>
            </a:r>
            <a:r>
              <a:rPr lang="en-US" altLang="ko-KR" sz="1400" dirty="0">
                <a:latin typeface="+mn-ea"/>
              </a:rPr>
              <a:t>IP</a:t>
            </a:r>
            <a:r>
              <a:rPr lang="ko-KR" altLang="en-US" sz="1400" dirty="0">
                <a:latin typeface="+mn-ea"/>
              </a:rPr>
              <a:t>카메라의 기본적인 기능들 외에도 추가적인 기능들을 제안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구현하여 소비자들의 홈</a:t>
            </a:r>
            <a:r>
              <a:rPr lang="en-US" altLang="ko-KR" sz="1400" dirty="0">
                <a:latin typeface="+mn-ea"/>
              </a:rPr>
              <a:t>CCTV</a:t>
            </a:r>
            <a:r>
              <a:rPr lang="ko-KR" altLang="en-US" sz="1400" dirty="0">
                <a:latin typeface="+mn-ea"/>
              </a:rPr>
              <a:t>에 대한 관심 및 소비 유도</a:t>
            </a: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모션 감지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푸시 알림 기능을 통한 방범 기능 </a:t>
            </a:r>
            <a:endParaRPr lang="en-US" altLang="ko-KR" sz="1400" dirty="0">
              <a:latin typeface="+mn-ea"/>
            </a:endParaRPr>
          </a:p>
          <a:p>
            <a:pPr marL="400050" lvl="1" indent="180975"/>
            <a:endParaRPr lang="ko-KR" altLang="en-US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29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관련 연구 및 사례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관련 연구 및 사례 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26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1040" y="2260592"/>
            <a:ext cx="8470547" cy="3942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180975"/>
            <a:endParaRPr lang="ko-KR" altLang="en-US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4" y="2365559"/>
            <a:ext cx="4079054" cy="355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6076" y="1705232"/>
            <a:ext cx="6549081" cy="37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기존에 판매되고 있는 </a:t>
            </a:r>
            <a:r>
              <a:rPr lang="en-US" altLang="ko-KR" dirty="0"/>
              <a:t>‘</a:t>
            </a:r>
            <a:r>
              <a:rPr lang="ko-KR" altLang="en-US" dirty="0" err="1"/>
              <a:t>미키미니</a:t>
            </a:r>
            <a:r>
              <a:rPr lang="en-US" altLang="ko-KR" dirty="0"/>
              <a:t>’</a:t>
            </a:r>
            <a:r>
              <a:rPr lang="ko-KR" altLang="en-US" dirty="0"/>
              <a:t> 홈 카메라</a:t>
            </a:r>
          </a:p>
        </p:txBody>
      </p:sp>
      <p:pic>
        <p:nvPicPr>
          <p:cNvPr id="13" name="그림 4">
            <a:extLst>
              <a:ext uri="{FF2B5EF4-FFF2-40B4-BE49-F238E27FC236}">
                <a16:creationId xmlns:a16="http://schemas.microsoft.com/office/drawing/2014/main" id="{6B1091B1-E3E6-4127-BC36-B500FD0E8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80" y="2397777"/>
            <a:ext cx="4271623" cy="341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78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관련 연구 및 사례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관련 연구 및 사례 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26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563" y="1782006"/>
            <a:ext cx="6549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기존에 판매되고 있는 홈 카메라의 기능들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9217" y="2364301"/>
            <a:ext cx="79971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/>
              <a:t>무선 네트워크에 연결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/>
              <a:t>실시간 영상 </a:t>
            </a:r>
            <a:r>
              <a:rPr lang="ko-KR" altLang="en-US" dirty="0" err="1"/>
              <a:t>스트리밍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/>
              <a:t>어플리케이션을 통한 실시간 영상 확인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/>
              <a:t>화면 </a:t>
            </a:r>
            <a:r>
              <a:rPr lang="ko-KR" altLang="en-US" dirty="0" err="1"/>
              <a:t>캡쳐</a:t>
            </a:r>
            <a:r>
              <a:rPr lang="ko-KR" altLang="en-US" dirty="0"/>
              <a:t> 기능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/>
              <a:t>관심 영역 지정 후 해당 영역 움직임만 감지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 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 err="1"/>
              <a:t>알람</a:t>
            </a:r>
            <a:r>
              <a:rPr lang="ko-KR" altLang="en-US" dirty="0"/>
              <a:t> 기능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/>
              <a:t>줌 기능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515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수행 시나리오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26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803" y="1631109"/>
            <a:ext cx="79971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b="1" dirty="0"/>
              <a:t>1. </a:t>
            </a:r>
            <a:r>
              <a:rPr lang="ko-KR" altLang="en-US" b="1" dirty="0"/>
              <a:t>집안에 홈</a:t>
            </a:r>
            <a:r>
              <a:rPr lang="en-US" altLang="ko-KR" b="1" dirty="0"/>
              <a:t>CCTV </a:t>
            </a:r>
            <a:r>
              <a:rPr lang="ko-KR" altLang="en-US" b="1" dirty="0"/>
              <a:t>설치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2. </a:t>
            </a:r>
            <a:r>
              <a:rPr lang="ko-KR" altLang="en-US" b="1" dirty="0"/>
              <a:t>설치 된 </a:t>
            </a:r>
            <a:r>
              <a:rPr lang="en-US" altLang="ko-KR" b="1" dirty="0"/>
              <a:t>CCTV</a:t>
            </a:r>
            <a:r>
              <a:rPr lang="ko-KR" altLang="en-US" b="1" dirty="0"/>
              <a:t>가 실시간 웹 </a:t>
            </a:r>
            <a:r>
              <a:rPr lang="ko-KR" altLang="en-US" b="1" dirty="0" err="1"/>
              <a:t>스트리밍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3. </a:t>
            </a:r>
            <a:r>
              <a:rPr lang="ko-KR" altLang="en-US" b="1" dirty="0"/>
              <a:t>집안에 도둑이 들어와 수상한 움직임 감지</a:t>
            </a:r>
            <a:r>
              <a:rPr lang="en-US" altLang="ko-KR" b="1" dirty="0"/>
              <a:t> </a:t>
            </a:r>
            <a:r>
              <a:rPr lang="ko-KR" altLang="en-US" b="1" dirty="0"/>
              <a:t>및 이미지 캡처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4. </a:t>
            </a:r>
            <a:r>
              <a:rPr lang="ko-KR" altLang="en-US" b="1" dirty="0"/>
              <a:t>사용자에게 어플리케이션 푸시 알림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5. </a:t>
            </a:r>
            <a:r>
              <a:rPr lang="ko-KR" altLang="en-US" b="1" dirty="0" err="1"/>
              <a:t>푸시를</a:t>
            </a:r>
            <a:r>
              <a:rPr lang="ko-KR" altLang="en-US" b="1" dirty="0"/>
              <a:t> 확인한 사용자가 어플리케이션을 통해 실시간 영상 확인</a:t>
            </a:r>
            <a:endParaRPr lang="en-US" altLang="ko-KR" b="1" dirty="0"/>
          </a:p>
          <a:p>
            <a:pPr lvl="1"/>
            <a:r>
              <a:rPr lang="ko-KR" altLang="en-US" b="1" dirty="0"/>
              <a:t> </a:t>
            </a:r>
            <a:endParaRPr lang="en-US" altLang="ko-KR" b="1" dirty="0"/>
          </a:p>
          <a:p>
            <a:pPr lvl="1"/>
            <a:r>
              <a:rPr lang="en-US" altLang="ko-KR" b="1" dirty="0"/>
              <a:t>6. </a:t>
            </a:r>
            <a:r>
              <a:rPr lang="ko-KR" altLang="en-US" b="1" dirty="0"/>
              <a:t>집안에 도둑 확인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7. </a:t>
            </a:r>
            <a:r>
              <a:rPr lang="ko-KR" altLang="en-US" b="1" dirty="0"/>
              <a:t>도둑 검거</a:t>
            </a:r>
            <a:endParaRPr lang="en-US" altLang="ko-KR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395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7542FF-70F1-4997-BE23-73CC35FE34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000" y="3358754"/>
            <a:ext cx="1014413" cy="3632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530192-BDF9-4F2A-88A0-3F7F63ADBBA1}"/>
              </a:ext>
            </a:extLst>
          </p:cNvPr>
          <p:cNvSpPr/>
          <p:nvPr/>
        </p:nvSpPr>
        <p:spPr>
          <a:xfrm>
            <a:off x="7133266" y="3722042"/>
            <a:ext cx="1564481" cy="1489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32412F-C48A-46FE-8BEF-5989322B83C8}"/>
              </a:ext>
            </a:extLst>
          </p:cNvPr>
          <p:cNvSpPr/>
          <p:nvPr/>
        </p:nvSpPr>
        <p:spPr>
          <a:xfrm>
            <a:off x="7319001" y="3879204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Cloud Messaging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5CEDF9-2E90-4BAF-982A-3E374EA8098F}"/>
              </a:ext>
            </a:extLst>
          </p:cNvPr>
          <p:cNvSpPr/>
          <p:nvPr/>
        </p:nvSpPr>
        <p:spPr>
          <a:xfrm>
            <a:off x="7319001" y="4531069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Database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F2872D-5A2B-48C1-87CF-59B4BBF76F96}"/>
              </a:ext>
            </a:extLst>
          </p:cNvPr>
          <p:cNvSpPr/>
          <p:nvPr/>
        </p:nvSpPr>
        <p:spPr>
          <a:xfrm>
            <a:off x="3520199" y="2023859"/>
            <a:ext cx="1564481" cy="1868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D88BEC-F45B-4456-BA44-7271CB6C0DE6}"/>
              </a:ext>
            </a:extLst>
          </p:cNvPr>
          <p:cNvSpPr/>
          <p:nvPr/>
        </p:nvSpPr>
        <p:spPr>
          <a:xfrm>
            <a:off x="3705939" y="2156917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Flask </a:t>
            </a:r>
            <a:r>
              <a:rPr lang="ko-KR" altLang="en-US" sz="1350" dirty="0">
                <a:solidFill>
                  <a:schemeClr val="tx1"/>
                </a:solidFill>
              </a:rPr>
              <a:t>웹</a:t>
            </a:r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프레임워크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41281-A2EA-4045-B48E-6D56981A21D2}"/>
              </a:ext>
            </a:extLst>
          </p:cNvPr>
          <p:cNvSpPr/>
          <p:nvPr/>
        </p:nvSpPr>
        <p:spPr>
          <a:xfrm>
            <a:off x="3705937" y="2725734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OpenCV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1CEA1A-897F-4193-8821-6C3344AF6E9E}"/>
              </a:ext>
            </a:extLst>
          </p:cNvPr>
          <p:cNvSpPr/>
          <p:nvPr/>
        </p:nvSpPr>
        <p:spPr>
          <a:xfrm>
            <a:off x="3705937" y="3294550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Socket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562F2-E82A-4A0A-9B98-C7AE0C6DF591}"/>
              </a:ext>
            </a:extLst>
          </p:cNvPr>
          <p:cNvSpPr/>
          <p:nvPr/>
        </p:nvSpPr>
        <p:spPr>
          <a:xfrm>
            <a:off x="3520199" y="5221010"/>
            <a:ext cx="1564481" cy="1393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867A8F-C5CB-4808-98AF-6431116BC5D7}"/>
              </a:ext>
            </a:extLst>
          </p:cNvPr>
          <p:cNvSpPr/>
          <p:nvPr/>
        </p:nvSpPr>
        <p:spPr>
          <a:xfrm>
            <a:off x="3705936" y="5972885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Socket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546302-8C40-4D2F-A7B8-5F747C7AB84A}"/>
              </a:ext>
            </a:extLst>
          </p:cNvPr>
          <p:cNvSpPr/>
          <p:nvPr/>
        </p:nvSpPr>
        <p:spPr>
          <a:xfrm>
            <a:off x="3705937" y="5371027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Web View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AC9A861-F2D6-46C3-B93C-CA960D1E43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27" y="4875374"/>
            <a:ext cx="280231" cy="318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6BFD88-A223-4DAB-9368-2600BFC0643C}"/>
              </a:ext>
            </a:extLst>
          </p:cNvPr>
          <p:cNvSpPr txBox="1"/>
          <p:nvPr/>
        </p:nvSpPr>
        <p:spPr>
          <a:xfrm>
            <a:off x="3930822" y="4875375"/>
            <a:ext cx="7906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Mobile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A752FDB-E13D-4341-A678-49F5374ADD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60" y="1790440"/>
            <a:ext cx="1199306" cy="68620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8F7FFAF-66CE-4B39-BBDD-3CCDB53CEA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9" y="2365577"/>
            <a:ext cx="671084" cy="57843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6BFD656-1BB0-4AFD-BA68-C51BBD43FF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24" y="2864180"/>
            <a:ext cx="767229" cy="760728"/>
          </a:xfrm>
          <a:prstGeom prst="rect">
            <a:avLst/>
          </a:prstGeom>
        </p:spPr>
      </p:pic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1C729E42-3971-49B3-AA24-E5E9F272F2DE}"/>
              </a:ext>
            </a:extLst>
          </p:cNvPr>
          <p:cNvSpPr/>
          <p:nvPr/>
        </p:nvSpPr>
        <p:spPr>
          <a:xfrm>
            <a:off x="1011930" y="2389089"/>
            <a:ext cx="224459" cy="177806"/>
          </a:xfrm>
          <a:prstGeom prst="mathPlus">
            <a:avLst>
              <a:gd name="adj1" fmla="val 7914"/>
            </a:avLst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AB06B63F-980E-45CA-96F4-A58EF314B0AC}"/>
              </a:ext>
            </a:extLst>
          </p:cNvPr>
          <p:cNvSpPr/>
          <p:nvPr/>
        </p:nvSpPr>
        <p:spPr>
          <a:xfrm>
            <a:off x="302509" y="1762126"/>
            <a:ext cx="2412116" cy="1959917"/>
          </a:xfrm>
          <a:prstGeom prst="wedgeRectCallout">
            <a:avLst>
              <a:gd name="adj1" fmla="val 78592"/>
              <a:gd name="adj2" fmla="val -3986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2" name="더하기 기호 31">
            <a:extLst>
              <a:ext uri="{FF2B5EF4-FFF2-40B4-BE49-F238E27FC236}">
                <a16:creationId xmlns:a16="http://schemas.microsoft.com/office/drawing/2014/main" id="{CBA85D51-297E-4AB9-A882-5AF7A123143F}"/>
              </a:ext>
            </a:extLst>
          </p:cNvPr>
          <p:cNvSpPr/>
          <p:nvPr/>
        </p:nvSpPr>
        <p:spPr>
          <a:xfrm>
            <a:off x="1774853" y="2583658"/>
            <a:ext cx="224459" cy="177806"/>
          </a:xfrm>
          <a:prstGeom prst="mathPlus">
            <a:avLst>
              <a:gd name="adj1" fmla="val 7914"/>
            </a:avLst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DE1939F-4471-420D-9674-59B9505B06FE}"/>
              </a:ext>
            </a:extLst>
          </p:cNvPr>
          <p:cNvSpPr/>
          <p:nvPr/>
        </p:nvSpPr>
        <p:spPr>
          <a:xfrm rot="1746371">
            <a:off x="5337325" y="2805265"/>
            <a:ext cx="1602339" cy="308720"/>
          </a:xfrm>
          <a:prstGeom prst="rightArrow">
            <a:avLst>
              <a:gd name="adj1" fmla="val 28785"/>
              <a:gd name="adj2" fmla="val 6495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B9A60-D48C-46E3-A166-064DA720D09F}"/>
              </a:ext>
            </a:extLst>
          </p:cNvPr>
          <p:cNvSpPr txBox="1"/>
          <p:nvPr/>
        </p:nvSpPr>
        <p:spPr>
          <a:xfrm>
            <a:off x="6229350" y="2356377"/>
            <a:ext cx="272176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얼굴 </a:t>
            </a:r>
            <a:r>
              <a:rPr lang="ko-KR" altLang="en-US" sz="1350" dirty="0" err="1"/>
              <a:t>감지시</a:t>
            </a:r>
            <a:endParaRPr lang="en-US" altLang="ko-KR" sz="1350" dirty="0"/>
          </a:p>
          <a:p>
            <a:r>
              <a:rPr lang="en-US" altLang="ko-KR" sz="1350" dirty="0"/>
              <a:t>  - Firebase</a:t>
            </a:r>
            <a:r>
              <a:rPr lang="ko-KR" altLang="en-US" sz="1350" dirty="0"/>
              <a:t>에 메시지 푸시 요청</a:t>
            </a:r>
            <a:endParaRPr lang="en-US" altLang="ko-KR" sz="1350" dirty="0"/>
          </a:p>
          <a:p>
            <a:r>
              <a:rPr lang="en-US" altLang="ko-KR" sz="1350" dirty="0"/>
              <a:t>  -</a:t>
            </a:r>
            <a:r>
              <a:rPr lang="ko-KR" altLang="en-US" sz="1350" dirty="0"/>
              <a:t>이미지 캡처 및 저장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412DB69-C7FE-4936-BE59-2891CC71ADC1}"/>
              </a:ext>
            </a:extLst>
          </p:cNvPr>
          <p:cNvSpPr/>
          <p:nvPr/>
        </p:nvSpPr>
        <p:spPr>
          <a:xfrm rot="9134945">
            <a:off x="5381302" y="5551129"/>
            <a:ext cx="1602339" cy="308720"/>
          </a:xfrm>
          <a:prstGeom prst="rightArrow">
            <a:avLst>
              <a:gd name="adj1" fmla="val 28785"/>
              <a:gd name="adj2" fmla="val 6495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2CE0B2-B684-495D-9577-07A203B5EEB6}"/>
              </a:ext>
            </a:extLst>
          </p:cNvPr>
          <p:cNvSpPr txBox="1"/>
          <p:nvPr/>
        </p:nvSpPr>
        <p:spPr>
          <a:xfrm>
            <a:off x="5972175" y="5879600"/>
            <a:ext cx="30718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 err="1"/>
              <a:t>라즈베리파이로부터</a:t>
            </a:r>
            <a:r>
              <a:rPr lang="ko-KR" altLang="en-US" sz="1350" dirty="0"/>
              <a:t> 메시지 요청이 들어오면 </a:t>
            </a:r>
            <a:r>
              <a:rPr lang="en-US" altLang="ko-KR" sz="1350" dirty="0"/>
              <a:t>App</a:t>
            </a:r>
            <a:r>
              <a:rPr lang="ko-KR" altLang="en-US" sz="1350" dirty="0"/>
              <a:t>으로 메시지 전달</a:t>
            </a:r>
            <a:endParaRPr lang="en-US" altLang="ko-KR" sz="13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C15827-1E5A-4EA4-8091-0936BCEF82B8}"/>
              </a:ext>
            </a:extLst>
          </p:cNvPr>
          <p:cNvSpPr txBox="1"/>
          <p:nvPr/>
        </p:nvSpPr>
        <p:spPr>
          <a:xfrm>
            <a:off x="3821765" y="1710192"/>
            <a:ext cx="1212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RaspberryPi</a:t>
            </a:r>
            <a:endParaRPr lang="en-US" altLang="ko-KR" sz="15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C75F81-B3D5-4C9A-B74F-06105EBC14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27" y="1713237"/>
            <a:ext cx="208842" cy="274106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9CE440C-EE61-4B8B-AC57-71175E741C5E}"/>
              </a:ext>
            </a:extLst>
          </p:cNvPr>
          <p:cNvSpPr/>
          <p:nvPr/>
        </p:nvSpPr>
        <p:spPr>
          <a:xfrm rot="16200000">
            <a:off x="4074473" y="4259851"/>
            <a:ext cx="889334" cy="308720"/>
          </a:xfrm>
          <a:prstGeom prst="rightArrow">
            <a:avLst>
              <a:gd name="adj1" fmla="val 28785"/>
              <a:gd name="adj2" fmla="val 6495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B1E823-1DCA-4848-BED1-4651BEFB64EA}"/>
              </a:ext>
            </a:extLst>
          </p:cNvPr>
          <p:cNvSpPr txBox="1"/>
          <p:nvPr/>
        </p:nvSpPr>
        <p:spPr>
          <a:xfrm>
            <a:off x="4673500" y="4257570"/>
            <a:ext cx="19885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소켓 통신을 이용한 </a:t>
            </a:r>
            <a:r>
              <a:rPr lang="ko-KR" altLang="en-US" sz="1350" dirty="0" err="1"/>
              <a:t>서보모터</a:t>
            </a:r>
            <a:r>
              <a:rPr lang="ko-KR" altLang="en-US" sz="1350" dirty="0"/>
              <a:t> 제어</a:t>
            </a:r>
            <a:endParaRPr lang="en-US" altLang="ko-KR" sz="1350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37FE7E7-D994-4199-B144-9299FE304B01}"/>
              </a:ext>
            </a:extLst>
          </p:cNvPr>
          <p:cNvSpPr/>
          <p:nvPr/>
        </p:nvSpPr>
        <p:spPr>
          <a:xfrm rot="5400000">
            <a:off x="3547643" y="4253811"/>
            <a:ext cx="889334" cy="308720"/>
          </a:xfrm>
          <a:prstGeom prst="rightArrow">
            <a:avLst>
              <a:gd name="adj1" fmla="val 28785"/>
              <a:gd name="adj2" fmla="val 6495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F8C68D-4E83-4FD6-BA01-4E3EA8926F9A}"/>
              </a:ext>
            </a:extLst>
          </p:cNvPr>
          <p:cNvSpPr txBox="1"/>
          <p:nvPr/>
        </p:nvSpPr>
        <p:spPr>
          <a:xfrm>
            <a:off x="1308471" y="4069012"/>
            <a:ext cx="2436611" cy="981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Flask</a:t>
            </a:r>
            <a:r>
              <a:rPr lang="ko-KR" altLang="en-US" sz="1350" dirty="0"/>
              <a:t>를 이용한 웹서버를 통해 웹 스트리밍 가능</a:t>
            </a: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375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안드로이드 </a:t>
            </a:r>
            <a:r>
              <a:rPr lang="en-US" altLang="ko-KR" sz="1350" dirty="0"/>
              <a:t>Web View</a:t>
            </a:r>
            <a:r>
              <a:rPr lang="ko-KR" altLang="en-US" sz="1350" dirty="0"/>
              <a:t>를 통해 실시간 영상 시청</a:t>
            </a:r>
            <a:endParaRPr lang="en-US" altLang="ko-KR" sz="1350" dirty="0"/>
          </a:p>
        </p:txBody>
      </p:sp>
      <p:sp>
        <p:nvSpPr>
          <p:cNvPr id="36" name="더하기 기호 35">
            <a:extLst>
              <a:ext uri="{FF2B5EF4-FFF2-40B4-BE49-F238E27FC236}">
                <a16:creationId xmlns:a16="http://schemas.microsoft.com/office/drawing/2014/main" id="{68A6A4F7-1B77-4F70-902A-C6788FB1E8E9}"/>
              </a:ext>
            </a:extLst>
          </p:cNvPr>
          <p:cNvSpPr/>
          <p:nvPr/>
        </p:nvSpPr>
        <p:spPr>
          <a:xfrm>
            <a:off x="1196865" y="3000115"/>
            <a:ext cx="224459" cy="177806"/>
          </a:xfrm>
          <a:prstGeom prst="mathPlus">
            <a:avLst>
              <a:gd name="adj1" fmla="val 7914"/>
            </a:avLst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FCA8E4-A6CD-4A5F-A421-ACB229448352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구성도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DF3B1D4-D84B-4363-9DBA-D47DF80DD7D1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1">
            <a:extLst>
              <a:ext uri="{FF2B5EF4-FFF2-40B4-BE49-F238E27FC236}">
                <a16:creationId xmlns:a16="http://schemas.microsoft.com/office/drawing/2014/main" id="{C66DED89-48B5-46A2-8EDC-2C01EBC6AB74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구성도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6855DD-B686-4E69-8A5F-F0E33A7CFA1A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26</a:t>
            </a:r>
          </a:p>
        </p:txBody>
      </p:sp>
    </p:spTree>
    <p:extLst>
      <p:ext uri="{BB962C8B-B14F-4D97-AF65-F5344CB8AC3E}">
        <p14:creationId xmlns:p14="http://schemas.microsoft.com/office/powerpoint/2010/main" val="361543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5427</TotalTime>
  <Words>1664</Words>
  <Application>Microsoft Office PowerPoint</Application>
  <PresentationFormat>화면 슬라이드 쇼(4:3)</PresentationFormat>
  <Paragraphs>439</Paragraphs>
  <Slides>26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Wingdings</vt:lpstr>
      <vt:lpstr>나눔고딕</vt:lpstr>
      <vt:lpstr>맑은 고딕</vt:lpstr>
      <vt:lpstr>Arial</vt:lpstr>
      <vt:lpstr>굴림</vt:lpstr>
      <vt:lpstr>Office 테마</vt:lpstr>
      <vt:lpstr>PowerPoint 프레젠테이션</vt:lpstr>
      <vt:lpstr> 차 례 </vt:lpstr>
      <vt:lpstr>종합 설계 개요</vt:lpstr>
      <vt:lpstr>종합 설계 개요</vt:lpstr>
      <vt:lpstr>종합 설계 개요</vt:lpstr>
      <vt:lpstr>관련 연구 및 사례 </vt:lpstr>
      <vt:lpstr>관련 연구 및 사례 </vt:lpstr>
      <vt:lpstr>시스템 수행 시나리오</vt:lpstr>
      <vt:lpstr>PowerPoint 프레젠테이션</vt:lpstr>
      <vt:lpstr> Main 모듈</vt:lpstr>
      <vt:lpstr>Camera 모듈</vt:lpstr>
      <vt:lpstr>Connect 모듈</vt:lpstr>
      <vt:lpstr>Timer 모듈</vt:lpstr>
      <vt:lpstr>PowerPoint 프레젠테이션</vt:lpstr>
      <vt:lpstr>PowerPoint 프레젠테이션</vt:lpstr>
      <vt:lpstr>PowerPoint 프레젠테이션</vt:lpstr>
      <vt:lpstr>PowerPoint 프레젠테이션</vt:lpstr>
      <vt:lpstr>모션이 감지될 경우</vt:lpstr>
      <vt:lpstr>개발 환경 및 개발 방법</vt:lpstr>
      <vt:lpstr>개발 환경 및 개발 방법</vt:lpstr>
      <vt:lpstr>데모 환경 설계</vt:lpstr>
      <vt:lpstr>업무 분담</vt:lpstr>
      <vt:lpstr>종합설계 수행일정 </vt:lpstr>
      <vt:lpstr>필요기술 및 참고 문헌</vt:lpstr>
      <vt:lpstr>Github 주소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jh</cp:lastModifiedBy>
  <cp:revision>246</cp:revision>
  <cp:lastPrinted>2018-03-18T21:45:43Z</cp:lastPrinted>
  <dcterms:created xsi:type="dcterms:W3CDTF">2011-08-24T01:05:33Z</dcterms:created>
  <dcterms:modified xsi:type="dcterms:W3CDTF">2018-03-27T17:27:04Z</dcterms:modified>
</cp:coreProperties>
</file>